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 id="2147485212" r:id="rId2"/>
    <p:sldMasterId id="2147485230" r:id="rId3"/>
    <p:sldMasterId id="2147485237" r:id="rId4"/>
    <p:sldMasterId id="2147486015" r:id="rId5"/>
    <p:sldMasterId id="2147486650" r:id="rId6"/>
    <p:sldMasterId id="2147487723" r:id="rId7"/>
    <p:sldMasterId id="2147494846" r:id="rId8"/>
    <p:sldMasterId id="2147495858" r:id="rId9"/>
    <p:sldMasterId id="2147495873" r:id="rId10"/>
    <p:sldMasterId id="2147495888" r:id="rId11"/>
  </p:sldMasterIdLst>
  <p:notesMasterIdLst>
    <p:notesMasterId r:id="rId97"/>
  </p:notesMasterIdLst>
  <p:sldIdLst>
    <p:sldId id="256" r:id="rId12"/>
    <p:sldId id="2147471766" r:id="rId13"/>
    <p:sldId id="426" r:id="rId14"/>
    <p:sldId id="559" r:id="rId15"/>
    <p:sldId id="8613" r:id="rId16"/>
    <p:sldId id="8615" r:id="rId17"/>
    <p:sldId id="13501" r:id="rId18"/>
    <p:sldId id="2147482028" r:id="rId19"/>
    <p:sldId id="2147482029" r:id="rId20"/>
    <p:sldId id="257" r:id="rId21"/>
    <p:sldId id="2076137241" r:id="rId22"/>
    <p:sldId id="1153" r:id="rId23"/>
    <p:sldId id="2076137239" r:id="rId24"/>
    <p:sldId id="1747256489" r:id="rId25"/>
    <p:sldId id="324" r:id="rId26"/>
    <p:sldId id="2146846159" r:id="rId27"/>
    <p:sldId id="2135245028" r:id="rId28"/>
    <p:sldId id="2147470189" r:id="rId29"/>
    <p:sldId id="1747256669" r:id="rId30"/>
    <p:sldId id="3236" r:id="rId31"/>
    <p:sldId id="2147470195" r:id="rId32"/>
    <p:sldId id="16767382" r:id="rId33"/>
    <p:sldId id="323" r:id="rId34"/>
    <p:sldId id="16763842" r:id="rId35"/>
    <p:sldId id="334" r:id="rId36"/>
    <p:sldId id="16767383" r:id="rId37"/>
    <p:sldId id="262" r:id="rId38"/>
    <p:sldId id="2147474579" r:id="rId39"/>
    <p:sldId id="2147471153" r:id="rId40"/>
    <p:sldId id="2147471134" r:id="rId41"/>
    <p:sldId id="2147471070" r:id="rId42"/>
    <p:sldId id="2147483322" r:id="rId43"/>
    <p:sldId id="2147483317" r:id="rId44"/>
    <p:sldId id="2147483320" r:id="rId45"/>
    <p:sldId id="2147483326" r:id="rId46"/>
    <p:sldId id="2147471148" r:id="rId47"/>
    <p:sldId id="2147483319" r:id="rId48"/>
    <p:sldId id="2147470253" r:id="rId49"/>
    <p:sldId id="6000" r:id="rId50"/>
    <p:sldId id="443" r:id="rId51"/>
    <p:sldId id="447" r:id="rId52"/>
    <p:sldId id="305" r:id="rId53"/>
    <p:sldId id="302" r:id="rId54"/>
    <p:sldId id="2147470230" r:id="rId55"/>
    <p:sldId id="2147470235" r:id="rId56"/>
    <p:sldId id="2147470236" r:id="rId57"/>
    <p:sldId id="2147470237" r:id="rId58"/>
    <p:sldId id="13514" r:id="rId59"/>
    <p:sldId id="2135245062" r:id="rId60"/>
    <p:sldId id="2135245063" r:id="rId61"/>
    <p:sldId id="2135245064" r:id="rId62"/>
    <p:sldId id="2135245065" r:id="rId63"/>
    <p:sldId id="8605" r:id="rId64"/>
    <p:sldId id="2147470234" r:id="rId65"/>
    <p:sldId id="2147470246" r:id="rId66"/>
    <p:sldId id="2147474578" r:id="rId67"/>
    <p:sldId id="2147474577" r:id="rId68"/>
    <p:sldId id="2147474575" r:id="rId69"/>
    <p:sldId id="2147470251" r:id="rId70"/>
    <p:sldId id="309" r:id="rId71"/>
    <p:sldId id="2147483633" r:id="rId72"/>
    <p:sldId id="2147474232" r:id="rId73"/>
    <p:sldId id="2147474108" r:id="rId74"/>
    <p:sldId id="2147483640" r:id="rId75"/>
    <p:sldId id="2147483641" r:id="rId76"/>
    <p:sldId id="2147473022" r:id="rId77"/>
    <p:sldId id="2147470292" r:id="rId78"/>
    <p:sldId id="2147483642" r:id="rId79"/>
    <p:sldId id="2147483643" r:id="rId80"/>
    <p:sldId id="2147483644" r:id="rId81"/>
    <p:sldId id="2147471222" r:id="rId82"/>
    <p:sldId id="2076137244" r:id="rId83"/>
    <p:sldId id="2147374063" r:id="rId84"/>
    <p:sldId id="2147374053" r:id="rId85"/>
    <p:sldId id="2147374054" r:id="rId86"/>
    <p:sldId id="2147374056" r:id="rId87"/>
    <p:sldId id="2147374061" r:id="rId88"/>
    <p:sldId id="2147374058" r:id="rId89"/>
    <p:sldId id="2147479143" r:id="rId90"/>
    <p:sldId id="2147483439" r:id="rId91"/>
    <p:sldId id="2147483491" r:id="rId92"/>
    <p:sldId id="2147483500" r:id="rId93"/>
    <p:sldId id="2147483502" r:id="rId94"/>
    <p:sldId id="2521" r:id="rId95"/>
    <p:sldId id="547" r:id="rId96"/>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826F21-A76D-43B5-AD86-DD241CD2A577}" v="2" dt="2025-11-08T12:03:30.3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29" autoAdjust="0"/>
    <p:restoredTop sz="94674"/>
  </p:normalViewPr>
  <p:slideViewPr>
    <p:cSldViewPr snapToGrid="0" snapToObjects="1">
      <p:cViewPr>
        <p:scale>
          <a:sx n="80" d="100"/>
          <a:sy n="80" d="100"/>
        </p:scale>
        <p:origin x="970" y="216"/>
      </p:cViewPr>
      <p:guideLst>
        <p:guide orient="horz" pos="2160"/>
        <p:guide pos="2880"/>
      </p:guideLst>
    </p:cSldViewPr>
  </p:slideViewPr>
  <p:notesTextViewPr>
    <p:cViewPr>
      <p:scale>
        <a:sx n="100" d="100"/>
        <a:sy n="100" d="100"/>
      </p:scale>
      <p:origin x="0" y="0"/>
    </p:cViewPr>
  </p:notesTextViewPr>
  <p:sorterViewPr>
    <p:cViewPr varScale="1">
      <p:scale>
        <a:sx n="180" d="100"/>
        <a:sy n="1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microsoft.com/office/2016/11/relationships/changesInfo" Target="changesInfos/changesInfo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presProps" Target="presProps.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Peck" userId="904e0207acc3a1a6" providerId="LiveId" clId="{9603E2BD-8268-4A33-978C-48C504CB5CBC}"/>
    <pc:docChg chg="modSld">
      <pc:chgData name="Susan Peck" userId="904e0207acc3a1a6" providerId="LiveId" clId="{9603E2BD-8268-4A33-978C-48C504CB5CBC}" dt="2025-11-08T12:03:48.966" v="3" actId="20577"/>
      <pc:docMkLst>
        <pc:docMk/>
      </pc:docMkLst>
      <pc:sldChg chg="modTransition">
        <pc:chgData name="Susan Peck" userId="904e0207acc3a1a6" providerId="LiveId" clId="{9603E2BD-8268-4A33-978C-48C504CB5CBC}" dt="2025-11-08T12:03:14.473" v="0"/>
        <pc:sldMkLst>
          <pc:docMk/>
          <pc:sldMk cId="2416587550" sldId="309"/>
        </pc:sldMkLst>
      </pc:sldChg>
      <pc:sldChg chg="modSp mod">
        <pc:chgData name="Susan Peck" userId="904e0207acc3a1a6" providerId="LiveId" clId="{9603E2BD-8268-4A33-978C-48C504CB5CBC}" dt="2025-11-08T12:03:48.966" v="3" actId="20577"/>
        <pc:sldMkLst>
          <pc:docMk/>
          <pc:sldMk cId="541845606" sldId="2147374063"/>
        </pc:sldMkLst>
        <pc:spChg chg="mod">
          <ac:chgData name="Susan Peck" userId="904e0207acc3a1a6" providerId="LiveId" clId="{9603E2BD-8268-4A33-978C-48C504CB5CBC}" dt="2025-11-08T12:03:48.966" v="3" actId="20577"/>
          <ac:spMkLst>
            <pc:docMk/>
            <pc:sldMk cId="541845606" sldId="2147374063"/>
            <ac:spMk id="17" creationId="{08907025-412C-4DFF-AA86-3410034A161C}"/>
          </ac:spMkLst>
        </pc:spChg>
      </pc:sldChg>
      <pc:sldChg chg="modTransition">
        <pc:chgData name="Susan Peck" userId="904e0207acc3a1a6" providerId="LiveId" clId="{9603E2BD-8268-4A33-978C-48C504CB5CBC}" dt="2025-11-08T12:03:30.386" v="2"/>
        <pc:sldMkLst>
          <pc:docMk/>
          <pc:sldMk cId="4267439914" sldId="2147470292"/>
        </pc:sldMkLst>
      </pc:sldChg>
      <pc:sldChg chg="modSp mod modClrScheme chgLayout">
        <pc:chgData name="Susan Peck" userId="904e0207acc3a1a6" providerId="LiveId" clId="{9603E2BD-8268-4A33-978C-48C504CB5CBC}" dt="2025-11-08T12:03:24.887" v="1"/>
        <pc:sldMkLst>
          <pc:docMk/>
          <pc:sldMk cId="346517224" sldId="2147482029"/>
        </pc:sldMkLst>
        <pc:spChg chg="mod ord">
          <ac:chgData name="Susan Peck" userId="904e0207acc3a1a6" providerId="LiveId" clId="{9603E2BD-8268-4A33-978C-48C504CB5CBC}" dt="2025-11-08T12:03:24.887" v="1"/>
          <ac:spMkLst>
            <pc:docMk/>
            <pc:sldMk cId="346517224" sldId="2147482029"/>
            <ac:spMk id="2" creationId="{8361B1FA-F45B-9E0A-F2FF-4EB8D95F674F}"/>
          </ac:spMkLst>
        </pc:spChg>
        <pc:spChg chg="mod ord">
          <ac:chgData name="Susan Peck" userId="904e0207acc3a1a6" providerId="LiveId" clId="{9603E2BD-8268-4A33-978C-48C504CB5CBC}" dt="2025-11-08T12:03:24.887" v="1"/>
          <ac:spMkLst>
            <pc:docMk/>
            <pc:sldMk cId="346517224" sldId="2147482029"/>
            <ac:spMk id="3" creationId="{A780688A-74F3-51D2-3896-F2DB787C0039}"/>
          </ac:spMkLst>
        </pc:spChg>
        <pc:spChg chg="mod ord">
          <ac:chgData name="Susan Peck" userId="904e0207acc3a1a6" providerId="LiveId" clId="{9603E2BD-8268-4A33-978C-48C504CB5CBC}" dt="2025-11-08T12:03:24.887" v="1"/>
          <ac:spMkLst>
            <pc:docMk/>
            <pc:sldMk cId="346517224" sldId="2147482029"/>
            <ac:spMk id="4" creationId="{0472FE33-FC44-CBC7-BFA3-0266394767B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02173856976625"/>
          <c:y val="0.1424561142539536"/>
          <c:w val="0.82724273345561183"/>
          <c:h val="0.70565078449335961"/>
        </c:manualLayout>
      </c:layout>
      <c:barChart>
        <c:barDir val="col"/>
        <c:grouping val="stacked"/>
        <c:varyColors val="0"/>
        <c:ser>
          <c:idx val="0"/>
          <c:order val="0"/>
          <c:tx>
            <c:strRef>
              <c:f>Sheet1!$B$1</c:f>
              <c:strCache>
                <c:ptCount val="1"/>
                <c:pt idx="0">
                  <c:v>PR</c:v>
                </c:pt>
              </c:strCache>
            </c:strRef>
          </c:tx>
          <c:spPr>
            <a:solidFill>
              <a:schemeClr val="accent5">
                <a:lumMod val="75000"/>
              </a:schemeClr>
            </a:solidFill>
            <a:ln>
              <a:noFill/>
            </a:ln>
            <a:effectLst/>
          </c:spPr>
          <c:invertIfNegative val="0"/>
          <c:dPt>
            <c:idx val="0"/>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2-A7FC-4CC0-8183-5FAA0E455F95}"/>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7-A7FC-4CC0-8183-5FAA0E455F95}"/>
              </c:ext>
            </c:extLst>
          </c:dPt>
          <c:cat>
            <c:strRef>
              <c:f>Sheet1!$A$2:$A$3</c:f>
              <c:strCache>
                <c:ptCount val="2"/>
                <c:pt idx="0">
                  <c:v>T-DXd + P</c:v>
                </c:pt>
                <c:pt idx="1">
                  <c:v>THP</c:v>
                </c:pt>
              </c:strCache>
            </c:strRef>
          </c:cat>
          <c:val>
            <c:numRef>
              <c:f>Sheet1!$B$2:$B$3</c:f>
              <c:numCache>
                <c:formatCode>General</c:formatCode>
                <c:ptCount val="2"/>
                <c:pt idx="0">
                  <c:v>70</c:v>
                </c:pt>
                <c:pt idx="1">
                  <c:v>70</c:v>
                </c:pt>
              </c:numCache>
            </c:numRef>
          </c:val>
          <c:extLst>
            <c:ext xmlns:c16="http://schemas.microsoft.com/office/drawing/2014/chart" uri="{C3380CC4-5D6E-409C-BE32-E72D297353CC}">
              <c16:uniqueId val="{00000000-A7FC-4CC0-8183-5FAA0E455F95}"/>
            </c:ext>
          </c:extLst>
        </c:ser>
        <c:ser>
          <c:idx val="1"/>
          <c:order val="1"/>
          <c:tx>
            <c:strRef>
              <c:f>Sheet1!$C$1</c:f>
              <c:strCache>
                <c:ptCount val="1"/>
                <c:pt idx="0">
                  <c:v>CR</c:v>
                </c:pt>
              </c:strCache>
            </c:strRef>
          </c:tx>
          <c:spPr>
            <a:solidFill>
              <a:schemeClr val="tx1"/>
            </a:solidFill>
            <a:ln>
              <a:noFill/>
            </a:ln>
            <a:effectLst/>
          </c:spPr>
          <c:invertIfNegative val="0"/>
          <c:dPt>
            <c:idx val="0"/>
            <c:invertIfNegative val="0"/>
            <c:bubble3D val="0"/>
            <c:spPr>
              <a:solidFill>
                <a:schemeClr val="accent3">
                  <a:lumMod val="75000"/>
                </a:schemeClr>
              </a:solidFill>
              <a:ln>
                <a:noFill/>
              </a:ln>
              <a:effectLst/>
            </c:spPr>
            <c:extLst>
              <c:ext xmlns:c16="http://schemas.microsoft.com/office/drawing/2014/chart" uri="{C3380CC4-5D6E-409C-BE32-E72D297353CC}">
                <c16:uniqueId val="{00000005-A7FC-4CC0-8183-5FAA0E455F95}"/>
              </c:ext>
            </c:extLst>
          </c:dPt>
          <c:dPt>
            <c:idx val="1"/>
            <c:invertIfNegative val="0"/>
            <c:bubble3D val="0"/>
            <c:spPr>
              <a:solidFill>
                <a:schemeClr val="accent4">
                  <a:lumMod val="50000"/>
                </a:schemeClr>
              </a:solidFill>
              <a:ln>
                <a:noFill/>
              </a:ln>
              <a:effectLst/>
            </c:spPr>
            <c:extLst>
              <c:ext xmlns:c16="http://schemas.microsoft.com/office/drawing/2014/chart" uri="{C3380CC4-5D6E-409C-BE32-E72D297353CC}">
                <c16:uniqueId val="{00000006-A7FC-4CC0-8183-5FAA0E455F95}"/>
              </c:ext>
            </c:extLst>
          </c:dPt>
          <c:cat>
            <c:strRef>
              <c:f>Sheet1!$A$2:$A$3</c:f>
              <c:strCache>
                <c:ptCount val="2"/>
                <c:pt idx="0">
                  <c:v>T-DXd + P</c:v>
                </c:pt>
                <c:pt idx="1">
                  <c:v>THP</c:v>
                </c:pt>
              </c:strCache>
            </c:strRef>
          </c:cat>
          <c:val>
            <c:numRef>
              <c:f>Sheet1!$C$2:$C$3</c:f>
              <c:numCache>
                <c:formatCode>General</c:formatCode>
                <c:ptCount val="2"/>
                <c:pt idx="0">
                  <c:v>15.1</c:v>
                </c:pt>
                <c:pt idx="1">
                  <c:v>8.5</c:v>
                </c:pt>
              </c:numCache>
            </c:numRef>
          </c:val>
          <c:extLst>
            <c:ext xmlns:c16="http://schemas.microsoft.com/office/drawing/2014/chart" uri="{C3380CC4-5D6E-409C-BE32-E72D297353CC}">
              <c16:uniqueId val="{00000001-A7FC-4CC0-8183-5FAA0E455F95}"/>
            </c:ext>
          </c:extLst>
        </c:ser>
        <c:dLbls>
          <c:showLegendKey val="0"/>
          <c:showVal val="0"/>
          <c:showCatName val="0"/>
          <c:showSerName val="0"/>
          <c:showPercent val="0"/>
          <c:showBubbleSize val="0"/>
        </c:dLbls>
        <c:gapWidth val="40"/>
        <c:overlap val="100"/>
        <c:axId val="1359366047"/>
        <c:axId val="1359371455"/>
      </c:barChart>
      <c:catAx>
        <c:axId val="1359366047"/>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359371455"/>
        <c:crosses val="autoZero"/>
        <c:auto val="1"/>
        <c:lblAlgn val="ctr"/>
        <c:lblOffset val="100"/>
        <c:noMultiLvlLbl val="0"/>
      </c:catAx>
      <c:valAx>
        <c:axId val="1359371455"/>
        <c:scaling>
          <c:orientation val="minMax"/>
          <c:max val="10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sz="1100" baseline="0">
                    <a:solidFill>
                      <a:schemeClr val="tx1"/>
                    </a:solidFill>
                  </a:rPr>
                  <a:t>Best objective response of CR/PR (%)</a:t>
                </a:r>
                <a:endParaRPr lang="en-GB" sz="1100">
                  <a:solidFill>
                    <a:schemeClr val="tx1"/>
                  </a:solidFill>
                </a:endParaRPr>
              </a:p>
            </c:rich>
          </c:tx>
          <c:layout>
            <c:manualLayout>
              <c:xMode val="edge"/>
              <c:yMode val="edge"/>
              <c:x val="2.4084011099125995E-3"/>
              <c:y val="0.1205850541256837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GB"/>
            </a:p>
          </c:txPr>
        </c:title>
        <c:numFmt formatCode="General" sourceLinked="1"/>
        <c:majorTickMark val="out"/>
        <c:minorTickMark val="none"/>
        <c:tickLblPos val="nextTo"/>
        <c:spPr>
          <a:noFill/>
          <a:ln w="12700" cap="sq">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593660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26648995472915"/>
          <c:y val="0.10274988577172622"/>
          <c:w val="0.83246969315648656"/>
          <c:h val="0.7044258430046606"/>
        </c:manualLayout>
      </c:layout>
      <c:barChart>
        <c:barDir val="col"/>
        <c:grouping val="clustered"/>
        <c:varyColors val="0"/>
        <c:ser>
          <c:idx val="8"/>
          <c:order val="0"/>
          <c:tx>
            <c:strRef>
              <c:f>Sheet1!$B$1</c:f>
              <c:strCache>
                <c:ptCount val="1"/>
                <c:pt idx="0">
                  <c:v>IC ORR, %</c:v>
                </c:pt>
              </c:strCache>
            </c:strRef>
          </c:tx>
          <c:spPr>
            <a:solidFill>
              <a:schemeClr val="bg2"/>
            </a:solidFill>
            <a:ln>
              <a:noFill/>
            </a:ln>
            <a:effectLst/>
          </c:spPr>
          <c:invertIfNegative val="0"/>
          <c:dPt>
            <c:idx val="0"/>
            <c:invertIfNegative val="0"/>
            <c:bubble3D val="0"/>
            <c:extLst>
              <c:ext xmlns:c16="http://schemas.microsoft.com/office/drawing/2014/chart" uri="{C3380CC4-5D6E-409C-BE32-E72D297353CC}">
                <c16:uniqueId val="{00000006-5518-4C65-AAF8-ED30E990616C}"/>
              </c:ext>
            </c:extLst>
          </c:dPt>
          <c:dPt>
            <c:idx val="1"/>
            <c:invertIfNegative val="0"/>
            <c:bubble3D val="0"/>
            <c:extLst>
              <c:ext xmlns:c16="http://schemas.microsoft.com/office/drawing/2014/chart" uri="{C3380CC4-5D6E-409C-BE32-E72D297353CC}">
                <c16:uniqueId val="{00000007-5518-4C65-AAF8-ED30E990616C}"/>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1-5518-4C65-AAF8-ED30E990616C}"/>
              </c:ext>
            </c:extLst>
          </c:dPt>
          <c:dPt>
            <c:idx val="3"/>
            <c:invertIfNegative val="0"/>
            <c:bubble3D val="0"/>
            <c:extLst>
              <c:ext xmlns:c16="http://schemas.microsoft.com/office/drawing/2014/chart" uri="{C3380CC4-5D6E-409C-BE32-E72D297353CC}">
                <c16:uniqueId val="{00000008-5518-4C65-AAF8-ED30E990616C}"/>
              </c:ext>
            </c:extLst>
          </c:dPt>
          <c:dPt>
            <c:idx val="4"/>
            <c:invertIfNegative val="0"/>
            <c:bubble3D val="0"/>
            <c:extLst>
              <c:ext xmlns:c16="http://schemas.microsoft.com/office/drawing/2014/chart" uri="{C3380CC4-5D6E-409C-BE32-E72D297353CC}">
                <c16:uniqueId val="{00000003-5518-4C65-AAF8-ED30E990616C}"/>
              </c:ext>
            </c:extLst>
          </c:dPt>
          <c:dPt>
            <c:idx val="5"/>
            <c:invertIfNegative val="0"/>
            <c:bubble3D val="0"/>
            <c:extLst>
              <c:ext xmlns:c16="http://schemas.microsoft.com/office/drawing/2014/chart" uri="{C3380CC4-5D6E-409C-BE32-E72D297353CC}">
                <c16:uniqueId val="{00000009-5518-4C65-AAF8-ED30E990616C}"/>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A-5518-4C65-AAF8-ED30E990616C}"/>
              </c:ext>
            </c:extLst>
          </c:dPt>
          <c:dPt>
            <c:idx val="7"/>
            <c:invertIfNegative val="0"/>
            <c:bubble3D val="0"/>
            <c:extLst>
              <c:ext xmlns:c16="http://schemas.microsoft.com/office/drawing/2014/chart" uri="{C3380CC4-5D6E-409C-BE32-E72D297353CC}">
                <c16:uniqueId val="{00000005-5518-4C65-AAF8-ED30E990616C}"/>
              </c:ext>
            </c:extLst>
          </c:dPt>
          <c:dPt>
            <c:idx val="8"/>
            <c:invertIfNegative val="0"/>
            <c:bubble3D val="0"/>
            <c:spPr>
              <a:solidFill>
                <a:schemeClr val="bg2">
                  <a:lumMod val="75000"/>
                </a:schemeClr>
              </a:solidFill>
              <a:ln>
                <a:noFill/>
              </a:ln>
              <a:effectLst/>
            </c:spPr>
            <c:extLst>
              <c:ext xmlns:c16="http://schemas.microsoft.com/office/drawing/2014/chart" uri="{C3380CC4-5D6E-409C-BE32-E72D297353CC}">
                <c16:uniqueId val="{0000000B-5518-4C65-AAF8-ED30E990616C}"/>
              </c:ext>
            </c:extLst>
          </c:dPt>
          <c:dPt>
            <c:idx val="10"/>
            <c:invertIfNegative val="0"/>
            <c:bubble3D val="0"/>
            <c:spPr>
              <a:solidFill>
                <a:schemeClr val="bg2">
                  <a:lumMod val="75000"/>
                </a:schemeClr>
              </a:solidFill>
              <a:ln>
                <a:noFill/>
              </a:ln>
              <a:effectLst/>
            </c:spPr>
            <c:extLst>
              <c:ext xmlns:c16="http://schemas.microsoft.com/office/drawing/2014/chart" uri="{C3380CC4-5D6E-409C-BE32-E72D297353CC}">
                <c16:uniqueId val="{00000012-FEB2-43EC-B205-1BCCCC155C7D}"/>
              </c:ext>
            </c:extLst>
          </c:dPt>
          <c:dPt>
            <c:idx val="11"/>
            <c:invertIfNegative val="0"/>
            <c:bubble3D val="0"/>
            <c:spPr>
              <a:solidFill>
                <a:schemeClr val="bg2">
                  <a:lumMod val="75000"/>
                </a:schemeClr>
              </a:solidFill>
              <a:ln>
                <a:noFill/>
              </a:ln>
              <a:effectLst/>
            </c:spPr>
            <c:extLst>
              <c:ext xmlns:c16="http://schemas.microsoft.com/office/drawing/2014/chart" uri="{C3380CC4-5D6E-409C-BE32-E72D297353CC}">
                <c16:uniqueId val="{00000013-FEB2-43EC-B205-1BCCCC155C7D}"/>
              </c:ext>
            </c:extLst>
          </c:dPt>
          <c:dLbls>
            <c:numFmt formatCode="#,##0.0" sourceLinked="0"/>
            <c:spPr>
              <a:noFill/>
              <a:ln>
                <a:noFill/>
              </a:ln>
              <a:effectLst/>
            </c:spPr>
            <c:txPr>
              <a:bodyPr wrap="square" lIns="38100" tIns="19050" rIns="38100" bIns="19050" anchor="ctr">
                <a:spAutoFit/>
              </a:bodyPr>
              <a:lstStyle/>
              <a:p>
                <a:pPr>
                  <a:defRPr>
                    <a:solidFill>
                      <a:schemeClr val="bg1"/>
                    </a:solidFill>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Active BMs
(n=15)</c:v>
                </c:pt>
                <c:pt idx="1">
                  <c:v>Active BMs
(n=35)</c:v>
                </c:pt>
                <c:pt idx="2">
                  <c:v>Stable BMs
(n=104)</c:v>
                </c:pt>
                <c:pt idx="3">
                  <c:v>Active BMs
(n=44)</c:v>
                </c:pt>
                <c:pt idx="4">
                  <c:v>Active BMs
(untreated)
(n=4)</c:v>
                </c:pt>
                <c:pt idx="5">
                  <c:v>Active BMs
(previously treated /
progressing)
(n=9) </c:v>
                </c:pt>
                <c:pt idx="6">
                  <c:v>Stable BMs
(n=5)</c:v>
                </c:pt>
                <c:pt idx="7">
                  <c:v>Active BMs
(n=37)</c:v>
                </c:pt>
              </c:strCache>
            </c:strRef>
          </c:cat>
          <c:val>
            <c:numRef>
              <c:f>Sheet1!$B$2:$B$9</c:f>
              <c:numCache>
                <c:formatCode>General</c:formatCode>
                <c:ptCount val="8"/>
                <c:pt idx="0">
                  <c:v>73.3</c:v>
                </c:pt>
                <c:pt idx="1">
                  <c:v>60</c:v>
                </c:pt>
                <c:pt idx="2">
                  <c:v>45.2</c:v>
                </c:pt>
                <c:pt idx="3">
                  <c:v>45.5</c:v>
                </c:pt>
                <c:pt idx="4">
                  <c:v>50</c:v>
                </c:pt>
                <c:pt idx="5">
                  <c:v>44.4</c:v>
                </c:pt>
                <c:pt idx="6">
                  <c:v>100</c:v>
                </c:pt>
                <c:pt idx="7">
                  <c:v>54.1</c:v>
                </c:pt>
              </c:numCache>
            </c:numRef>
          </c:val>
          <c:extLst>
            <c:ext xmlns:c16="http://schemas.microsoft.com/office/drawing/2014/chart" uri="{C3380CC4-5D6E-409C-BE32-E72D297353CC}">
              <c16:uniqueId val="{0000000D-5518-4C65-AAF8-ED30E990616C}"/>
            </c:ext>
          </c:extLst>
        </c:ser>
        <c:dLbls>
          <c:showLegendKey val="0"/>
          <c:showVal val="0"/>
          <c:showCatName val="0"/>
          <c:showSerName val="0"/>
          <c:showPercent val="0"/>
          <c:showBubbleSize val="0"/>
        </c:dLbls>
        <c:gapWidth val="70"/>
        <c:axId val="972903999"/>
        <c:axId val="972899199"/>
      </c:barChart>
      <c:catAx>
        <c:axId val="972903999"/>
        <c:scaling>
          <c:orientation val="minMax"/>
        </c:scaling>
        <c:delete val="0"/>
        <c:axPos val="b"/>
        <c:numFmt formatCode="General" sourceLinked="1"/>
        <c:majorTickMark val="out"/>
        <c:minorTickMark val="none"/>
        <c:tickLblPos val="nextTo"/>
        <c:spPr>
          <a:noFill/>
          <a:ln w="12700" cap="sq" cmpd="sng" algn="ctr">
            <a:solidFill>
              <a:schemeClr val="tx1"/>
            </a:solidFill>
            <a:miter lim="800000"/>
          </a:ln>
          <a:effectLst/>
        </c:spPr>
        <c:txPr>
          <a:bodyPr rot="-60000000" spcFirstLastPara="1" vertOverflow="ellipsis" vert="horz" wrap="square" anchor="ctr" anchorCtr="1"/>
          <a:lstStyle/>
          <a:p>
            <a:pPr>
              <a:defRPr sz="750" b="0" i="0" u="none" strike="noStrike" kern="1200" baseline="0">
                <a:solidFill>
                  <a:schemeClr val="bg1"/>
                </a:solidFill>
                <a:latin typeface="+mn-lt"/>
                <a:ea typeface="+mn-ea"/>
                <a:cs typeface="+mn-cs"/>
              </a:defRPr>
            </a:pPr>
            <a:endParaRPr lang="de-DE"/>
          </a:p>
        </c:txPr>
        <c:crossAx val="972899199"/>
        <c:crosses val="autoZero"/>
        <c:auto val="1"/>
        <c:lblAlgn val="ctr"/>
        <c:lblOffset val="100"/>
        <c:noMultiLvlLbl val="0"/>
      </c:catAx>
      <c:valAx>
        <c:axId val="972899199"/>
        <c:scaling>
          <c:orientation val="minMax"/>
          <c:max val="100"/>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GB" sz="1100" b="1">
                    <a:solidFill>
                      <a:schemeClr val="tx1"/>
                    </a:solidFill>
                  </a:rPr>
                  <a:t>Intracranial ORR, %</a:t>
                </a:r>
              </a:p>
            </c:rich>
          </c:tx>
          <c:layout>
            <c:manualLayout>
              <c:xMode val="edge"/>
              <c:yMode val="edge"/>
              <c:x val="5.6945081389845213E-2"/>
              <c:y val="0.20119062939324575"/>
            </c:manualLayout>
          </c:layout>
          <c:overlay val="0"/>
          <c:spPr>
            <a:noFill/>
            <a:ln>
              <a:noFill/>
            </a:ln>
            <a:effectLst/>
          </c:spPr>
        </c:title>
        <c:numFmt formatCode="General" sourceLinked="1"/>
        <c:majorTickMark val="out"/>
        <c:minorTickMark val="none"/>
        <c:tickLblPos val="nextTo"/>
        <c:spPr>
          <a:noFill/>
          <a:ln w="12700" cap="sq">
            <a:solidFill>
              <a:schemeClr val="tx1"/>
            </a:solidFill>
            <a:miter lim="800000"/>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de-DE"/>
          </a:p>
        </c:txPr>
        <c:crossAx val="972903999"/>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2"/>
                </a:solidFill>
                <a:latin typeface="+mn-lt"/>
                <a:ea typeface="+mn-ea"/>
                <a:cs typeface="+mn-cs"/>
              </a:defRPr>
            </a:pPr>
            <a:r>
              <a:rPr lang="en-US" sz="1400" b="1" dirty="0">
                <a:solidFill>
                  <a:schemeClr val="bg2"/>
                </a:solidFill>
              </a:rPr>
              <a:t>Intracranial ORR</a:t>
            </a:r>
            <a:r>
              <a:rPr lang="en-US" sz="1400" b="1" baseline="30000" dirty="0">
                <a:solidFill>
                  <a:schemeClr val="bg2"/>
                </a:solidFill>
              </a:rPr>
              <a:t>a</a:t>
            </a:r>
          </a:p>
        </c:rich>
      </c:tx>
      <c:layout>
        <c:manualLayout>
          <c:xMode val="edge"/>
          <c:yMode val="edge"/>
          <c:x val="0.5285762605204176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2"/>
              </a:solidFill>
              <a:latin typeface="+mn-lt"/>
              <a:ea typeface="+mn-ea"/>
              <a:cs typeface="+mn-cs"/>
            </a:defRPr>
          </a:pPr>
          <a:endParaRPr lang="en-US"/>
        </a:p>
      </c:txPr>
    </c:title>
    <c:autoTitleDeleted val="0"/>
    <c:plotArea>
      <c:layout>
        <c:manualLayout>
          <c:layoutTarget val="inner"/>
          <c:xMode val="edge"/>
          <c:yMode val="edge"/>
          <c:x val="0.27554317350165913"/>
          <c:y val="0.24366477673752124"/>
          <c:w val="0.70614933747726472"/>
          <c:h val="0.66783758998997655"/>
        </c:manualLayout>
      </c:layout>
      <c:barChart>
        <c:barDir val="col"/>
        <c:grouping val="stacked"/>
        <c:varyColors val="0"/>
        <c:ser>
          <c:idx val="0"/>
          <c:order val="0"/>
          <c:tx>
            <c:strRef>
              <c:f>Sheet1!$B$1</c:f>
              <c:strCache>
                <c:ptCount val="1"/>
                <c:pt idx="0">
                  <c:v>Partial response</c:v>
                </c:pt>
              </c:strCache>
            </c:strRef>
          </c:tx>
          <c:spPr>
            <a:solidFill>
              <a:schemeClr val="accent2"/>
            </a:solidFill>
            <a:ln>
              <a:noFill/>
            </a:ln>
            <a:effectLst/>
          </c:spPr>
          <c:invertIfNegative val="0"/>
          <c:cat>
            <c:numRef>
              <c:f>Sheet1!$A$2:$A$5</c:f>
              <c:numCache>
                <c:formatCode>General</c:formatCode>
                <c:ptCount val="4"/>
              </c:numCache>
            </c:numRef>
          </c:cat>
          <c:val>
            <c:numRef>
              <c:f>Sheet1!$B$2:$B$5</c:f>
              <c:numCache>
                <c:formatCode>General</c:formatCode>
                <c:ptCount val="4"/>
                <c:pt idx="0">
                  <c:v>28.8</c:v>
                </c:pt>
                <c:pt idx="1">
                  <c:v>29.5</c:v>
                </c:pt>
                <c:pt idx="2">
                  <c:v>24.1</c:v>
                </c:pt>
                <c:pt idx="3">
                  <c:v>12</c:v>
                </c:pt>
              </c:numCache>
            </c:numRef>
          </c:val>
          <c:extLst>
            <c:ext xmlns:c16="http://schemas.microsoft.com/office/drawing/2014/chart" uri="{C3380CC4-5D6E-409C-BE32-E72D297353CC}">
              <c16:uniqueId val="{00000000-51AE-A946-B487-5D8AF5DDCC9C}"/>
            </c:ext>
          </c:extLst>
        </c:ser>
        <c:ser>
          <c:idx val="1"/>
          <c:order val="1"/>
          <c:tx>
            <c:strRef>
              <c:f>Sheet1!$C$1</c:f>
              <c:strCache>
                <c:ptCount val="1"/>
                <c:pt idx="0">
                  <c:v>Complete response</c:v>
                </c:pt>
              </c:strCache>
            </c:strRef>
          </c:tx>
          <c:spPr>
            <a:solidFill>
              <a:srgbClr val="234278"/>
            </a:solidFill>
            <a:ln>
              <a:noFill/>
            </a:ln>
            <a:effectLst/>
          </c:spPr>
          <c:invertIfNegative val="0"/>
          <c:cat>
            <c:numRef>
              <c:f>Sheet1!$A$2:$A$5</c:f>
              <c:numCache>
                <c:formatCode>General</c:formatCode>
                <c:ptCount val="4"/>
              </c:numCache>
            </c:numRef>
          </c:cat>
          <c:val>
            <c:numRef>
              <c:f>Sheet1!$C$2:$C$5</c:f>
              <c:numCache>
                <c:formatCode>General</c:formatCode>
                <c:ptCount val="4"/>
                <c:pt idx="0">
                  <c:v>16.3</c:v>
                </c:pt>
                <c:pt idx="1">
                  <c:v>15.9</c:v>
                </c:pt>
                <c:pt idx="2">
                  <c:v>3.4</c:v>
                </c:pt>
              </c:numCache>
            </c:numRef>
          </c:val>
          <c:extLst>
            <c:ext xmlns:c16="http://schemas.microsoft.com/office/drawing/2014/chart" uri="{C3380CC4-5D6E-409C-BE32-E72D297353CC}">
              <c16:uniqueId val="{00000001-51AE-A946-B487-5D8AF5DDCC9C}"/>
            </c:ext>
          </c:extLst>
        </c:ser>
        <c:dLbls>
          <c:showLegendKey val="0"/>
          <c:showVal val="0"/>
          <c:showCatName val="0"/>
          <c:showSerName val="0"/>
          <c:showPercent val="0"/>
          <c:showBubbleSize val="0"/>
        </c:dLbls>
        <c:gapWidth val="150"/>
        <c:overlap val="100"/>
        <c:axId val="1510216015"/>
        <c:axId val="1510193631"/>
      </c:barChart>
      <c:catAx>
        <c:axId val="1510216015"/>
        <c:scaling>
          <c:orientation val="minMax"/>
        </c:scaling>
        <c:delete val="0"/>
        <c:axPos val="b"/>
        <c:numFmt formatCode="General" sourceLinked="1"/>
        <c:majorTickMark val="in"/>
        <c:minorTickMark val="in"/>
        <c:tickLblPos val="nextTo"/>
        <c:spPr>
          <a:noFill/>
          <a:ln w="19050" cap="flat" cmpd="sng" algn="ctr">
            <a:solidFill>
              <a:schemeClr val="bg2"/>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510193631"/>
        <c:crosses val="autoZero"/>
        <c:auto val="1"/>
        <c:lblAlgn val="ctr"/>
        <c:lblOffset val="100"/>
        <c:tickMarkSkip val="5"/>
        <c:noMultiLvlLbl val="0"/>
      </c:catAx>
      <c:valAx>
        <c:axId val="1510193631"/>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100" b="0" i="0" u="none" strike="noStrike" kern="1200" baseline="0">
                    <a:solidFill>
                      <a:schemeClr val="bg2"/>
                    </a:solidFill>
                    <a:latin typeface="+mn-lt"/>
                    <a:ea typeface="+mn-ea"/>
                    <a:cs typeface="+mn-cs"/>
                  </a:defRPr>
                </a:pPr>
                <a:r>
                  <a:rPr lang="en-US" sz="1100" b="1" dirty="0">
                    <a:solidFill>
                      <a:schemeClr val="bg2"/>
                    </a:solidFill>
                  </a:rPr>
                  <a:t>Intracranial</a:t>
                </a:r>
                <a:r>
                  <a:rPr lang="en-US" sz="1100" b="1" baseline="0" dirty="0">
                    <a:solidFill>
                      <a:schemeClr val="bg2"/>
                    </a:solidFill>
                  </a:rPr>
                  <a:t> ORR</a:t>
                </a:r>
                <a:r>
                  <a:rPr lang="en-US" sz="1100" b="1" dirty="0">
                    <a:solidFill>
                      <a:schemeClr val="bg2"/>
                    </a:solidFill>
                  </a:rPr>
                  <a:t>, %</a:t>
                </a:r>
              </a:p>
            </c:rich>
          </c:tx>
          <c:layout>
            <c:manualLayout>
              <c:xMode val="edge"/>
              <c:yMode val="edge"/>
              <c:x val="0.19487070548832836"/>
              <c:y val="0.2026128494248824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bg2"/>
                  </a:solidFill>
                  <a:latin typeface="+mn-lt"/>
                  <a:ea typeface="+mn-ea"/>
                  <a:cs typeface="+mn-cs"/>
                </a:defRPr>
              </a:pPr>
              <a:endParaRPr lang="en-US"/>
            </a:p>
          </c:txPr>
        </c:title>
        <c:numFmt formatCode="General" sourceLinked="1"/>
        <c:majorTickMark val="out"/>
        <c:minorTickMark val="none"/>
        <c:tickLblPos val="nextTo"/>
        <c:spPr>
          <a:noFill/>
          <a:ln w="19050">
            <a:solidFill>
              <a:schemeClr val="bg2"/>
            </a:solidFill>
          </a:ln>
          <a:effectLst/>
        </c:spPr>
        <c:txPr>
          <a:bodyPr rot="-6000000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en-US"/>
          </a:p>
        </c:txPr>
        <c:crossAx val="1510216015"/>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view3D>
      <c:rotX val="30"/>
      <c:rotY val="0"/>
      <c:rAngAx val="0"/>
    </c:view3D>
    <c:floor>
      <c:thickness val="0"/>
    </c:floor>
    <c:sideWall>
      <c:thickness val="0"/>
    </c:sideWall>
    <c:backWall>
      <c:thickness val="0"/>
    </c:backWall>
    <c:plotArea>
      <c:layout/>
      <c:pie3DChart>
        <c:varyColors val="1"/>
        <c:ser>
          <c:idx val="0"/>
          <c:order val="0"/>
          <c:tx>
            <c:strRef>
              <c:f>Blad1!$B$1</c:f>
              <c:strCache>
                <c:ptCount val="1"/>
                <c:pt idx="0">
                  <c:v>Subtypes</c:v>
                </c:pt>
              </c:strCache>
            </c:strRef>
          </c:tx>
          <c:dPt>
            <c:idx val="0"/>
            <c:bubble3D val="0"/>
            <c:explosion val="11"/>
            <c:spPr>
              <a:solidFill>
                <a:schemeClr val="accent3">
                  <a:lumMod val="75000"/>
                </a:schemeClr>
              </a:solidFill>
            </c:spPr>
            <c:extLst>
              <c:ext xmlns:c16="http://schemas.microsoft.com/office/drawing/2014/chart" uri="{C3380CC4-5D6E-409C-BE32-E72D297353CC}">
                <c16:uniqueId val="{00000001-0FA2-435D-A0AF-95926AA7AC01}"/>
              </c:ext>
            </c:extLst>
          </c:dPt>
          <c:dPt>
            <c:idx val="1"/>
            <c:bubble3D val="0"/>
            <c:spPr>
              <a:solidFill>
                <a:schemeClr val="tx1">
                  <a:lumMod val="85000"/>
                  <a:lumOff val="15000"/>
                </a:schemeClr>
              </a:solidFill>
            </c:spPr>
            <c:extLst>
              <c:ext xmlns:c16="http://schemas.microsoft.com/office/drawing/2014/chart" uri="{C3380CC4-5D6E-409C-BE32-E72D297353CC}">
                <c16:uniqueId val="{00000003-0FA2-435D-A0AF-95926AA7AC01}"/>
              </c:ext>
            </c:extLst>
          </c:dPt>
          <c:dPt>
            <c:idx val="2"/>
            <c:bubble3D val="0"/>
            <c:spPr>
              <a:solidFill>
                <a:srgbClr val="0070C0"/>
              </a:solidFill>
            </c:spPr>
            <c:extLst>
              <c:ext xmlns:c16="http://schemas.microsoft.com/office/drawing/2014/chart" uri="{C3380CC4-5D6E-409C-BE32-E72D297353CC}">
                <c16:uniqueId val="{00000005-0FA2-435D-A0AF-95926AA7AC01}"/>
              </c:ext>
            </c:extLst>
          </c:dPt>
          <c:dPt>
            <c:idx val="3"/>
            <c:bubble3D val="0"/>
            <c:spPr>
              <a:solidFill>
                <a:srgbClr val="FF0000"/>
              </a:solidFill>
            </c:spPr>
            <c:extLst>
              <c:ext xmlns:c16="http://schemas.microsoft.com/office/drawing/2014/chart" uri="{C3380CC4-5D6E-409C-BE32-E72D297353CC}">
                <c16:uniqueId val="{00000007-0FA2-435D-A0AF-95926AA7AC01}"/>
              </c:ext>
            </c:extLst>
          </c:dPt>
          <c:dLbls>
            <c:dLbl>
              <c:idx val="0"/>
              <c:layout>
                <c:manualLayout>
                  <c:x val="-1.5622524457170127E-2"/>
                  <c:y val="3.693399628408333E-2"/>
                </c:manualLayout>
              </c:layout>
              <c:tx>
                <c:rich>
                  <a:bodyPr rot="0" vert="horz"/>
                  <a:lstStyle/>
                  <a:p>
                    <a:pPr>
                      <a:defRPr/>
                    </a:pPr>
                    <a:r>
                      <a:rPr lang="en-US"/>
                      <a:t>66%</a:t>
                    </a:r>
                  </a:p>
                </c:rich>
              </c:tx>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FA2-435D-A0AF-95926AA7AC01}"/>
                </c:ext>
              </c:extLst>
            </c:dLbl>
            <c:dLbl>
              <c:idx val="1"/>
              <c:tx>
                <c:rich>
                  <a:bodyPr rot="0" vert="horz"/>
                  <a:lstStyle/>
                  <a:p>
                    <a:pPr>
                      <a:defRPr/>
                    </a:pPr>
                    <a:r>
                      <a:rPr lang="en-US"/>
                      <a:t>11%</a:t>
                    </a:r>
                  </a:p>
                </c:rich>
              </c:tx>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FA2-435D-A0AF-95926AA7AC01}"/>
                </c:ext>
              </c:extLst>
            </c:dLbl>
            <c:dLbl>
              <c:idx val="2"/>
              <c:tx>
                <c:rich>
                  <a:bodyPr rot="0" vert="horz"/>
                  <a:lstStyle/>
                  <a:p>
                    <a:pPr>
                      <a:defRPr/>
                    </a:pPr>
                    <a:r>
                      <a:rPr lang="en-US"/>
                      <a:t>8%</a:t>
                    </a:r>
                  </a:p>
                </c:rich>
              </c:tx>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FA2-435D-A0AF-95926AA7AC01}"/>
                </c:ext>
              </c:extLst>
            </c:dLbl>
            <c:dLbl>
              <c:idx val="3"/>
              <c:layout>
                <c:manualLayout>
                  <c:x val="5.62518492006681E-2"/>
                  <c:y val="-1.4037719311399332E-2"/>
                </c:manualLayout>
              </c:layout>
              <c:tx>
                <c:rich>
                  <a:bodyPr rot="0" vert="horz"/>
                  <a:lstStyle/>
                  <a:p>
                    <a:pPr>
                      <a:defRPr/>
                    </a:pPr>
                    <a:r>
                      <a:rPr lang="en-US"/>
                      <a:t>15%</a:t>
                    </a:r>
                  </a:p>
                </c:rich>
              </c:tx>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FA2-435D-A0AF-95926AA7AC0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Blad1!$A$2:$A$5</c:f>
              <c:strCache>
                <c:ptCount val="4"/>
                <c:pt idx="0">
                  <c:v>HR+/HER2-</c:v>
                </c:pt>
                <c:pt idx="1">
                  <c:v>HR+/HER2+</c:v>
                </c:pt>
                <c:pt idx="2">
                  <c:v>HR-/HER2+</c:v>
                </c:pt>
                <c:pt idx="3">
                  <c:v>TN</c:v>
                </c:pt>
              </c:strCache>
            </c:strRef>
          </c:cat>
          <c:val>
            <c:numRef>
              <c:f>Blad1!$B$2:$B$5</c:f>
              <c:numCache>
                <c:formatCode>General</c:formatCode>
                <c:ptCount val="4"/>
                <c:pt idx="0">
                  <c:v>66</c:v>
                </c:pt>
                <c:pt idx="1">
                  <c:v>11</c:v>
                </c:pt>
                <c:pt idx="2">
                  <c:v>8</c:v>
                </c:pt>
                <c:pt idx="3">
                  <c:v>15</c:v>
                </c:pt>
              </c:numCache>
            </c:numRef>
          </c:val>
          <c:extLst>
            <c:ext xmlns:c16="http://schemas.microsoft.com/office/drawing/2014/chart" uri="{C3380CC4-5D6E-409C-BE32-E72D297353CC}">
              <c16:uniqueId val="{00000008-0FA2-435D-A0AF-95926AA7AC01}"/>
            </c:ext>
          </c:extLst>
        </c:ser>
        <c:dLbls>
          <c:showLegendKey val="0"/>
          <c:showVal val="0"/>
          <c:showCatName val="0"/>
          <c:showSerName val="0"/>
          <c:showPercent val="0"/>
          <c:showBubbleSize val="0"/>
          <c:showLeaderLines val="1"/>
        </c:dLbls>
      </c:pie3DChart>
    </c:plotArea>
    <c:legend>
      <c:legendPos val="r"/>
      <c:layout>
        <c:manualLayout>
          <c:xMode val="edge"/>
          <c:yMode val="edge"/>
          <c:x val="0.46867764256740641"/>
          <c:y val="1.6893828395466021E-2"/>
          <c:w val="0.51252111667859701"/>
          <c:h val="0.3849654069314955"/>
        </c:manualLayout>
      </c:layout>
      <c:overlay val="0"/>
      <c:txPr>
        <a:bodyPr rot="0" vert="horz"/>
        <a:lstStyle/>
        <a:p>
          <a:pPr>
            <a:defRPr/>
          </a:pPr>
          <a:endParaRPr lang="en-US"/>
        </a:p>
      </c:txPr>
    </c:legend>
    <c:plotVisOnly val="1"/>
    <c:dispBlanksAs val="zero"/>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0.12817</cdr:x>
      <cdr:y>0.20408</cdr:y>
    </cdr:from>
    <cdr:to>
      <cdr:x>0.18551</cdr:x>
      <cdr:y>0.28512</cdr:y>
    </cdr:to>
    <cdr:sp macro="" textlink="">
      <cdr:nvSpPr>
        <cdr:cNvPr id="2" name="TextBox 120">
          <a:extLst xmlns:a="http://schemas.openxmlformats.org/drawingml/2006/main">
            <a:ext uri="{FF2B5EF4-FFF2-40B4-BE49-F238E27FC236}">
              <a16:creationId xmlns:a16="http://schemas.microsoft.com/office/drawing/2014/main" id="{C701B79A-0B22-C41C-E40D-5AC92E317A63}"/>
            </a:ext>
          </a:extLst>
        </cdr:cNvPr>
        <cdr:cNvSpPr txBox="1"/>
      </cdr:nvSpPr>
      <cdr:spPr>
        <a:xfrm xmlns:a="http://schemas.openxmlformats.org/drawingml/2006/main">
          <a:off x="1550824" y="543947"/>
          <a:ext cx="693804" cy="216000"/>
        </a:xfrm>
        <a:prstGeom xmlns:a="http://schemas.openxmlformats.org/drawingml/2006/main" prst="rect">
          <a:avLst/>
        </a:prstGeom>
        <a:noFill xmlns:a="http://schemas.openxmlformats.org/drawingml/2006/main"/>
      </cdr:spPr>
      <cdr:txBody>
        <a:bodyPr xmlns:a="http://schemas.openxmlformats.org/drawingml/2006/main" wrap="none" rtlCol="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xmlns:a="http://schemas.openxmlformats.org/drawingml/2006/main">
          <a:pPr algn="ctr"/>
          <a:r>
            <a:rPr lang="en-GB" sz="1200" dirty="0">
              <a:solidFill>
                <a:prstClr val="black"/>
              </a:solidFill>
            </a:rPr>
            <a:t>*</a:t>
          </a:r>
          <a:r>
            <a:rPr lang="en-GB" sz="1200" baseline="30000" dirty="0">
              <a:solidFill>
                <a:prstClr val="black"/>
              </a:solidFill>
            </a:rPr>
            <a:t>†</a:t>
          </a:r>
          <a:endParaRPr lang="en-GB" sz="1200" baseline="30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E7B629-5A73-A819-1D91-A43EE8E6D00D}"/>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defRPr>
            </a:lvl1pPr>
          </a:lstStyle>
          <a:p>
            <a:pPr>
              <a:defRPr/>
            </a:pPr>
            <a:endParaRPr lang="en-US" altLang="en-US"/>
          </a:p>
        </p:txBody>
      </p:sp>
      <p:sp>
        <p:nvSpPr>
          <p:cNvPr id="3" name="Date Placeholder 2">
            <a:extLst>
              <a:ext uri="{FF2B5EF4-FFF2-40B4-BE49-F238E27FC236}">
                <a16:creationId xmlns:a16="http://schemas.microsoft.com/office/drawing/2014/main" id="{96ACEB35-116E-5F34-E253-5521EA35074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a:defRPr/>
            </a:pPr>
            <a:fld id="{6F63BEF6-8C7A-904B-B233-6D8A53CA0EE3}" type="datetimeFigureOut">
              <a:rPr lang="en-US" altLang="en-US"/>
              <a:pPr>
                <a:defRPr/>
              </a:pPr>
              <a:t>11/8/2025</a:t>
            </a:fld>
            <a:endParaRPr lang="en-US" altLang="en-US"/>
          </a:p>
        </p:txBody>
      </p:sp>
      <p:sp>
        <p:nvSpPr>
          <p:cNvPr id="4" name="Slide Image Placeholder 3">
            <a:extLst>
              <a:ext uri="{FF2B5EF4-FFF2-40B4-BE49-F238E27FC236}">
                <a16:creationId xmlns:a16="http://schemas.microsoft.com/office/drawing/2014/main" id="{EEACB213-E21B-3BA4-BEB1-A58E325E33C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215E787-0947-DF50-D180-0EB0457993BF}"/>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2DF82CC-0A5A-A391-FD3A-ECE183800E77}"/>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EA5AAB69-70FF-790F-6979-C8396E951FC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155BB1D-88E2-1449-B8DD-AFDC61E017A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a:extLst>
              <a:ext uri="{FF2B5EF4-FFF2-40B4-BE49-F238E27FC236}">
                <a16:creationId xmlns:a16="http://schemas.microsoft.com/office/drawing/2014/main" id="{5784A53A-E5B3-0084-0E86-63FC29232A99}"/>
              </a:ext>
            </a:extLst>
          </p:cNvPr>
          <p:cNvSpPr>
            <a:spLocks noGrp="1" noRot="1" noChangeAspect="1" noTextEdit="1"/>
          </p:cNvSpPr>
          <p:nvPr>
            <p:ph type="sldImg"/>
          </p:nvPr>
        </p:nvSpPr>
        <p:spPr bwMode="auto">
          <a:xfrm>
            <a:off x="949325" y="257175"/>
            <a:ext cx="5086350" cy="38147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pic>
        <p:nvPicPr>
          <p:cNvPr id="227331" name="Picture 5">
            <a:extLst>
              <a:ext uri="{FF2B5EF4-FFF2-40B4-BE49-F238E27FC236}">
                <a16:creationId xmlns:a16="http://schemas.microsoft.com/office/drawing/2014/main" id="{A82652CA-1A42-5B4E-6929-5D6577806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1950"/>
            <a:ext cx="699770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a16="http://schemas.microsoft.com/office/drawing/2014/main" id="{504BCECA-A506-A272-86B9-C7DA2DCBDD7B}"/>
              </a:ext>
            </a:extLst>
          </p:cNvPr>
          <p:cNvSpPr>
            <a:spLocks noGrp="1" noRot="1" noChangeAspect="1" noChangeArrowheads="1" noTextEdit="1"/>
          </p:cNvSpPr>
          <p:nvPr>
            <p:ph type="sldImg"/>
          </p:nvPr>
        </p:nvSpPr>
        <p:spPr bwMode="auto">
          <a:xfrm>
            <a:off x="1509713" y="328613"/>
            <a:ext cx="6053137" cy="4540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a:extLst>
              <a:ext uri="{FF2B5EF4-FFF2-40B4-BE49-F238E27FC236}">
                <a16:creationId xmlns:a16="http://schemas.microsoft.com/office/drawing/2014/main" id="{614E79B4-37A5-9C8A-4477-1F664F278E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50D1760E-5614-A9A7-E2CC-24FBEF8F20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a:extLst>
              <a:ext uri="{FF2B5EF4-FFF2-40B4-BE49-F238E27FC236}">
                <a16:creationId xmlns:a16="http://schemas.microsoft.com/office/drawing/2014/main" id="{87C39EEA-8C0C-6ADD-252A-260AB10E4CD8}"/>
              </a:ext>
            </a:extLst>
          </p:cNvPr>
          <p:cNvSpPr>
            <a:spLocks noGrp="1" noChangeArrowheads="1"/>
          </p:cNvSpPr>
          <p:nvPr>
            <p:ph type="body" idx="1"/>
          </p:nvPr>
        </p:nvSpPr>
        <p:spPr bwMode="auto">
          <a:xfrm>
            <a:off x="685800" y="4400550"/>
            <a:ext cx="5486400" cy="3856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endParaRPr lang="en-US" altLang="en-US" i="1">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5F83F37D-D89F-FC78-6796-71C9B780372C}"/>
              </a:ext>
            </a:extLst>
          </p:cNvPr>
          <p:cNvSpPr>
            <a:spLocks noGrp="1"/>
          </p:cNvSpPr>
          <p:nvPr>
            <p:ph type="sldNum" sz="quarter" idx="5"/>
          </p:nvPr>
        </p:nvSpPr>
        <p:spPr/>
        <p:txBody>
          <a:bodyPr/>
          <a:lstStyle/>
          <a:p>
            <a:pPr defTabSz="914400" fontAlgn="auto">
              <a:spcBef>
                <a:spcPts val="0"/>
              </a:spcBef>
              <a:spcAft>
                <a:spcPts val="0"/>
              </a:spcAft>
              <a:buClr>
                <a:srgbClr val="000000"/>
              </a:buClr>
              <a:buSzPts val="1200"/>
              <a:buFont typeface="Arial"/>
              <a:buNone/>
              <a:defRPr/>
            </a:pPr>
            <a:fld id="{5FAB4273-8D4A-1940-BCBC-8815044F1610}" type="slidenum">
              <a:rPr lang="en-US" kern="0" smtClean="0">
                <a:solidFill>
                  <a:srgbClr val="000000"/>
                </a:solidFill>
                <a:latin typeface="Calibri"/>
                <a:ea typeface="Calibri"/>
                <a:cs typeface="Calibri"/>
                <a:sym typeface="Calibri"/>
              </a:rPr>
              <a:pPr defTabSz="914400" fontAlgn="auto">
                <a:spcBef>
                  <a:spcPts val="0"/>
                </a:spcBef>
                <a:spcAft>
                  <a:spcPts val="0"/>
                </a:spcAft>
                <a:buClr>
                  <a:srgbClr val="000000"/>
                </a:buClr>
                <a:buSzPts val="1200"/>
                <a:buFont typeface="Arial"/>
                <a:buNone/>
                <a:defRPr/>
              </a:pPr>
              <a:t>18</a:t>
            </a:fld>
            <a:endParaRPr lang="en-US" kern="0">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a:extLst>
              <a:ext uri="{FF2B5EF4-FFF2-40B4-BE49-F238E27FC236}">
                <a16:creationId xmlns:a16="http://schemas.microsoft.com/office/drawing/2014/main" id="{397E65F1-1783-3641-BDC9-4AF899C60F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a:extLst>
              <a:ext uri="{FF2B5EF4-FFF2-40B4-BE49-F238E27FC236}">
                <a16:creationId xmlns:a16="http://schemas.microsoft.com/office/drawing/2014/main" id="{2B87F1DB-E5EB-A236-C56B-D89D9E32FA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US" altLang="en-US">
                <a:latin typeface="Arial" panose="020B0604020202020204" pitchFamily="34" charset="0"/>
                <a:ea typeface="ＭＳ Ｐゴシック" panose="020B0600070205080204" pitchFamily="34" charset="-128"/>
                <a:cs typeface="Arial" panose="020B0604020202020204" pitchFamily="34" charset="0"/>
              </a:rPr>
              <a:t>CBR, clinical benefit rate; DCR, disease control rate; DOR, duration of response; ORR, objective response rate; OS, overall survival; PFS, progression-free survival; PK, pharmacokinetics; RECIST, Response Evaluation Criteria In Solid Tumors</a:t>
            </a:r>
            <a:endParaRPr lang="en-US" altLang="en-US">
              <a:ea typeface="ＭＳ Ｐゴシック" panose="020B0600070205080204" pitchFamily="34" charset="-128"/>
            </a:endParaRPr>
          </a:p>
          <a:p>
            <a:pPr defTabSz="914400"/>
            <a:endParaRPr lang="en-US" altLang="en-US">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BA77A757-D8FE-A190-7300-9CC833D3BFCF}"/>
              </a:ext>
            </a:extLst>
          </p:cNvPr>
          <p:cNvSpPr>
            <a:spLocks noGrp="1"/>
          </p:cNvSpPr>
          <p:nvPr>
            <p:ph type="sldNum" sz="quarter" idx="5"/>
          </p:nvPr>
        </p:nvSpPr>
        <p:spPr/>
        <p:txBody>
          <a:bodyPr/>
          <a:lstStyle/>
          <a:p>
            <a:pPr fontAlgn="auto">
              <a:spcBef>
                <a:spcPts val="0"/>
              </a:spcBef>
              <a:spcAft>
                <a:spcPts val="0"/>
              </a:spcAft>
              <a:defRPr/>
            </a:pPr>
            <a:fld id="{F96928F7-BD60-A24D-A0B5-5DC2748A5CAF}" type="slidenum">
              <a:rPr lang="en-US" smtClean="0">
                <a:solidFill>
                  <a:prstClr val="black"/>
                </a:solidFill>
                <a:latin typeface="Calibri"/>
                <a:ea typeface="+mn-ea"/>
              </a:rPr>
              <a:pPr fontAlgn="auto">
                <a:spcBef>
                  <a:spcPts val="0"/>
                </a:spcBef>
                <a:spcAft>
                  <a:spcPts val="0"/>
                </a:spcAft>
                <a:defRPr/>
              </a:pPr>
              <a:t>19</a:t>
            </a:fld>
            <a:endParaRPr lang="en-US" dirty="0">
              <a:solidFill>
                <a:prstClr val="black"/>
              </a:solidFill>
              <a:latin typeface="Calibri"/>
              <a:ea typeface="+mn-e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858" name="Rectangle 6">
            <a:extLst>
              <a:ext uri="{FF2B5EF4-FFF2-40B4-BE49-F238E27FC236}">
                <a16:creationId xmlns:a16="http://schemas.microsoft.com/office/drawing/2014/main" id="{A3A9F229-C965-1EA9-EC31-366FEEB0FF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0" hangingPunct="0"/>
            <a:fld id="{53E5C684-DCBB-B847-ACA9-1356D8E5A4A5}" type="slidenum">
              <a:rPr lang="en-US" altLang="en-US" smtClean="0">
                <a:solidFill>
                  <a:srgbClr val="000000"/>
                </a:solidFill>
                <a:latin typeface="Times New Roman" panose="02020603050405020304" pitchFamily="18" charset="0"/>
              </a:rPr>
              <a:pPr defTabSz="914400" eaLnBrk="0" hangingPunct="0"/>
              <a:t>20</a:t>
            </a:fld>
            <a:endParaRPr lang="en-US" altLang="en-US">
              <a:solidFill>
                <a:srgbClr val="000000"/>
              </a:solidFill>
              <a:latin typeface="Times New Roman" panose="02020603050405020304" pitchFamily="18" charset="0"/>
            </a:endParaRPr>
          </a:p>
        </p:txBody>
      </p:sp>
      <p:sp>
        <p:nvSpPr>
          <p:cNvPr id="249859" name="Text Box 1">
            <a:extLst>
              <a:ext uri="{FF2B5EF4-FFF2-40B4-BE49-F238E27FC236}">
                <a16:creationId xmlns:a16="http://schemas.microsoft.com/office/drawing/2014/main" id="{6EF09EE6-22B6-10D1-5CCC-19F69933E63A}"/>
              </a:ext>
            </a:extLst>
          </p:cNvPr>
          <p:cNvSpPr>
            <a:spLocks noGrp="1" noRot="1" noChangeAspect="1" noChangeArrowheads="1" noTextEdit="1"/>
          </p:cNvSpPr>
          <p:nvPr>
            <p:ph type="sldImg"/>
          </p:nvPr>
        </p:nvSpPr>
        <p:spPr bwMode="auto">
          <a:xfrm>
            <a:off x="1195388" y="704850"/>
            <a:ext cx="4643437" cy="34813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9860" name="Text Box 2">
            <a:extLst>
              <a:ext uri="{FF2B5EF4-FFF2-40B4-BE49-F238E27FC236}">
                <a16:creationId xmlns:a16="http://schemas.microsoft.com/office/drawing/2014/main" id="{C3AAEF28-114F-ECA8-9BA3-872A1CD5B805}"/>
              </a:ext>
            </a:extLst>
          </p:cNvPr>
          <p:cNvSpPr>
            <a:spLocks noGrp="1" noChangeArrowheads="1"/>
          </p:cNvSpPr>
          <p:nvPr>
            <p:ph type="body" idx="1"/>
          </p:nvPr>
        </p:nvSpPr>
        <p:spPr bwMode="auto">
          <a:xfrm>
            <a:off x="703263" y="4410075"/>
            <a:ext cx="5627687"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8820" rIns="0" bIns="0" numCol="1" anchor="t" anchorCtr="0" compatLnSpc="1">
            <a:prstTxWarp prst="textNoShape">
              <a:avLst/>
            </a:prstTxWarp>
          </a:bodyPr>
          <a:lstStyle/>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Figure 2. Response to Trastuzumab Deruxtecan, According to Tumor Size and Subgroup Analyses. Panel A shows the best percentage change from baseline in the sum of the largest diameters of measurable tumors in 168 of 184 patients for whom data from both baseline and postbaseline assessments of target lesions by independent central review were available. The upper dashed horizontal line indicates a 20% increase in tumor size in the patients who had disease progression, and the lower dashed line indicates a 30% decrease in tumor size (partial response). Panel B shows the objective partial or complete response to trastuzumab deruxtecan therapy in all the enrolled patients who received 5.4 mg per kilogram, according to subgroup. Data for patients with an immunohistochemical (IHC) score indicated as 1+ (IHC negative) or 2+ (IHC borderline) include data for patients for whom the result was equivocal or could not be evaluated; a score of 3+ indicates positivity for HER2 (human epidermal growth factor receptor 2). HER2 positivity is also indicated by an IHC score of 1+ or 2+ and positive results on in situ hybridization (ISH). The vertical dashed line at the 61% mark indicates the median response to therapy in the overall population. ECOG denotes Eastern Cooperative Oncology Group.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8DDD9AF0-ED0D-2EDE-30F6-EEF5854E8D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a:extLst>
              <a:ext uri="{FF2B5EF4-FFF2-40B4-BE49-F238E27FC236}">
                <a16:creationId xmlns:a16="http://schemas.microsoft.com/office/drawing/2014/main" id="{6D560A97-49E3-78A5-FD02-FA58667547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A3DB2799-245F-00EE-A111-45C5E7DD0E99}"/>
              </a:ext>
            </a:extLst>
          </p:cNvPr>
          <p:cNvSpPr>
            <a:spLocks noGrp="1"/>
          </p:cNvSpPr>
          <p:nvPr>
            <p:ph type="sldNum" sz="quarter" idx="5"/>
          </p:nvPr>
        </p:nvSpPr>
        <p:spPr/>
        <p:txBody>
          <a:bodyPr/>
          <a:lstStyle/>
          <a:p>
            <a:pPr defTabSz="914400" fontAlgn="auto">
              <a:spcBef>
                <a:spcPts val="0"/>
              </a:spcBef>
              <a:spcAft>
                <a:spcPts val="0"/>
              </a:spcAft>
              <a:defRPr/>
            </a:pPr>
            <a:fld id="{0F2896D9-9E71-BB44-AB7A-AC493B44F57C}" type="slidenum">
              <a:rPr lang="en-US">
                <a:solidFill>
                  <a:prstClr val="black"/>
                </a:solidFill>
                <a:latin typeface="Calibri" panose="020F0502020204030204"/>
                <a:ea typeface="+mn-ea"/>
              </a:rPr>
              <a:pPr defTabSz="914400" fontAlgn="auto">
                <a:spcBef>
                  <a:spcPts val="0"/>
                </a:spcBef>
                <a:spcAft>
                  <a:spcPts val="0"/>
                </a:spcAft>
                <a:defRPr/>
              </a:pPr>
              <a:t>21</a:t>
            </a:fld>
            <a:endParaRPr lang="en-US" dirty="0">
              <a:solidFill>
                <a:prstClr val="black"/>
              </a:solidFill>
              <a:latin typeface="Calibri" panose="020F0502020204030204"/>
              <a:ea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E9704107-7EA7-6041-A077-2B1EB7CB98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585913" y="1006475"/>
            <a:ext cx="4598987" cy="3448050"/>
          </a:xfrm>
          <a:prstGeom prst="rect">
            <a:avLst/>
          </a:prstGeom>
          <a:solidFill>
            <a:srgbClr val="FFFFFF"/>
          </a:solidFill>
          <a:ln>
            <a:solidFill>
              <a:srgbClr val="000000"/>
            </a:solidFill>
            <a:miter lim="800000"/>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dirty="0">
                <a:latin typeface="Arial" panose="020B0604020202020204" pitchFamily="34" charset="0"/>
                <a:ea typeface="Gothic" charset="0"/>
                <a:cs typeface="Gothic" charset="0"/>
              </a:rPr>
              <a:t>   Download a PDF of the Research Summary.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PFS results were updated at SABCS 2022…</a:t>
            </a:r>
            <a:r>
              <a:rPr lang="en-US" dirty="0" err="1"/>
              <a:t>mPFS</a:t>
            </a:r>
            <a:r>
              <a:rPr lang="en-US" dirty="0"/>
              <a:t> for T-</a:t>
            </a:r>
            <a:r>
              <a:rPr lang="en-US" dirty="0" err="1"/>
              <a:t>DXd</a:t>
            </a:r>
            <a:r>
              <a:rPr lang="en-US" dirty="0"/>
              <a:t> has now been reached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1E2825-88E9-664D-A963-32CAB205A3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0210" name="Rectangle 1"/>
          <p:cNvSpPr>
            <a:spLocks noGrp="1" noRot="1" noChangeAspect="1" noChangeArrowheads="1" noTextEdit="1"/>
          </p:cNvSpPr>
          <p:nvPr>
            <p:ph type="sldImg"/>
          </p:nvPr>
        </p:nvSpPr>
        <p:spPr>
          <a:xfrm>
            <a:off x="1585913" y="1006475"/>
            <a:ext cx="4598987" cy="3448050"/>
          </a:xfrm>
          <a:solidFill>
            <a:srgbClr val="FFFFFF"/>
          </a:solidFill>
          <a:ln>
            <a:solidFill>
              <a:srgbClr val="000000"/>
            </a:solidFill>
            <a:miter lim="800000"/>
          </a:ln>
        </p:spPr>
      </p:sp>
      <p:sp>
        <p:nvSpPr>
          <p:cNvPr id="350211" name="Text Box 2"/>
          <p:cNvSpPr>
            <a:spLocks noGrp="1" noChangeArrowheads="1"/>
          </p:cNvSpPr>
          <p:nvPr>
            <p:ph type="body" idx="1"/>
          </p:nvPr>
        </p:nvSpPr>
        <p:spPr>
          <a:xfrm>
            <a:off x="1185863" y="4787900"/>
            <a:ext cx="5407025" cy="3827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15900" indent="-215900" eaLnBrk="1">
              <a:lnSpc>
                <a:spcPct val="97000"/>
              </a:lnSpc>
              <a:spcBef>
                <a:spcPct val="0"/>
              </a:spcBef>
              <a:buSzPct val="45000"/>
              <a:buFont typeface="StarSymbol"/>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Gothic"/>
                <a:cs typeface="Gothic"/>
              </a:rPr>
              <a:t>Figure 2 First Interim Analysis of Overall Survival. Shown are Kaplan–Meier estimates of overall survival at 12 months in the intention-to-treat population, stratified according to hormone-receptor status, previous treatment with pertuzumab, and history of visceral disease. At the time of the data cutoff date of May 21, 2021, a total of 86 deaths had occurred; this analysis was performed on the basis of a progression-free survival benefit with trastuzumab deruxtecan. The median overall survival was not reached in either treatment group (hazard ratio, 0.55; 95% CI, 0.36 to 0.86; P=0.007). The percentage of patients who were alive at 12 months was 94.1% (95% CI, 90.3 to 96.4) with trastuzumab deruxtecan and 85.9% (95% CI, 80.9 to 89.7) with trastuzumab emtansine. The tick marks indicate censored data.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79738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3C773BA9-739E-4B70-8002-A92F31F7EF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a:extLst>
              <a:ext uri="{FF2B5EF4-FFF2-40B4-BE49-F238E27FC236}">
                <a16:creationId xmlns:a16="http://schemas.microsoft.com/office/drawing/2014/main" id="{A6F0E41F-E872-D3E4-21D1-670717C363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HER2 testing has long been thought of as a dichotomous outcome, but I think we are all beginning to realize that perhaps we should no longer consider tumors as either HER2 + or HER2 negative, but rather think of expression of HER2 being continuous, ranging from no expression to strong expression</a:t>
            </a:r>
          </a:p>
        </p:txBody>
      </p:sp>
      <p:sp>
        <p:nvSpPr>
          <p:cNvPr id="4" name="Slide Number Placeholder 3">
            <a:extLst>
              <a:ext uri="{FF2B5EF4-FFF2-40B4-BE49-F238E27FC236}">
                <a16:creationId xmlns:a16="http://schemas.microsoft.com/office/drawing/2014/main" id="{953B9947-1CFA-FA4F-E8BA-3186F81D73DC}"/>
              </a:ext>
            </a:extLst>
          </p:cNvPr>
          <p:cNvSpPr>
            <a:spLocks noGrp="1"/>
          </p:cNvSpPr>
          <p:nvPr>
            <p:ph type="sldNum" sz="quarter" idx="5"/>
          </p:nvPr>
        </p:nvSpPr>
        <p:spPr/>
        <p:txBody>
          <a:bodyPr/>
          <a:lstStyle/>
          <a:p>
            <a:pPr defTabSz="914400" fontAlgn="auto">
              <a:spcBef>
                <a:spcPts val="0"/>
              </a:spcBef>
              <a:spcAft>
                <a:spcPts val="0"/>
              </a:spcAft>
              <a:defRPr/>
            </a:pPr>
            <a:fld id="{6FA5C4AA-AEFB-0141-A932-3AF845E145D5}" type="slidenum">
              <a:rPr lang="en-US">
                <a:solidFill>
                  <a:prstClr val="black"/>
                </a:solidFill>
                <a:latin typeface="Calibri" panose="020F0502020204030204"/>
                <a:ea typeface="+mn-ea"/>
              </a:rPr>
              <a:pPr defTabSz="914400" fontAlgn="auto">
                <a:spcBef>
                  <a:spcPts val="0"/>
                </a:spcBef>
                <a:spcAft>
                  <a:spcPts val="0"/>
                </a:spcAft>
                <a:defRPr/>
              </a:pPr>
              <a:t>5</a:t>
            </a:fld>
            <a:endParaRPr lang="en-US" dirty="0">
              <a:solidFill>
                <a:prstClr val="black"/>
              </a:solidFill>
              <a:latin typeface="Calibri" panose="020F0502020204030204"/>
              <a:ea typeface="+mn-e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8483B-BA3A-B83B-2FA5-88BADA175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E1799-5B77-A472-BCE5-663C006D22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A56E08-14B6-9F42-7C5E-BFB851EF2D09}"/>
              </a:ext>
            </a:extLst>
          </p:cNvPr>
          <p:cNvSpPr>
            <a:spLocks noGrp="1"/>
          </p:cNvSpPr>
          <p:nvPr>
            <p:ph type="body" idx="1"/>
          </p:nvPr>
        </p:nvSpPr>
        <p:spPr/>
        <p:txBody>
          <a:bodyPr/>
          <a:lstStyle/>
          <a:p>
            <a:pPr marL="0" indent="0">
              <a:spcBef>
                <a:spcPts val="0"/>
              </a:spcBef>
              <a:spcAft>
                <a:spcPts val="1200"/>
              </a:spcAft>
              <a:buClr>
                <a:schemeClr val="accent1"/>
              </a:buClr>
              <a:buFont typeface="Arial" panose="020B0604020202020204" pitchFamily="34" charset="0"/>
              <a:buNone/>
            </a:pPr>
            <a:endParaRPr lang="en-US" sz="1200" b="1">
              <a:latin typeface="Arial"/>
              <a:ea typeface="DengXian"/>
              <a:cs typeface="Arial"/>
            </a:endParaRPr>
          </a:p>
        </p:txBody>
      </p:sp>
      <p:sp>
        <p:nvSpPr>
          <p:cNvPr id="4" name="Slide Number Placeholder 3">
            <a:extLst>
              <a:ext uri="{FF2B5EF4-FFF2-40B4-BE49-F238E27FC236}">
                <a16:creationId xmlns:a16="http://schemas.microsoft.com/office/drawing/2014/main" id="{F7895F65-E62F-1DC1-EBDD-3B8DF47CD188}"/>
              </a:ext>
            </a:extLst>
          </p:cNvPr>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0885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16929-6419-183E-F12E-1F6413F77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C526D-3EA6-42AA-CF5F-8D422F15A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C95795-FCEB-6070-7C43-87A27FC3E4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F14313-A619-666C-D36B-A311B6CAC23A}"/>
              </a:ext>
            </a:extLst>
          </p:cNvPr>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43952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72831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9C764-AF52-9049-C15B-F0D148DCB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A03784-C2FB-8327-F194-7EC7B3C1A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4FBC3-28F5-DCFE-46C1-42CE161F6D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E807C5-56D6-3FC9-F257-8141BD2AC9F7}"/>
              </a:ext>
            </a:extLst>
          </p:cNvPr>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92445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6D831-3250-0C5A-F906-E1A1A4BB1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9CF14A-4629-0995-6F22-0EACD72FE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3778E2-8883-2797-63E9-76AC071628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E69043-97F3-F99F-5E71-39EDFDA9DD46}"/>
              </a:ext>
            </a:extLst>
          </p:cNvPr>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32621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795DBEB-C374-4249-BEF6-FE65B50A34D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91893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8CBD1-B73F-6664-F22E-0DAF4A6DC1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CE9F7-EC16-7041-741D-F76DDE8CE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36BB84-1D9C-91C6-431B-B290B9749EA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D69F1DE-711C-6179-210F-D9BDA51E2CA3}"/>
              </a:ext>
            </a:extLst>
          </p:cNvPr>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0B9B8FB8-83E9-426E-945B-E60550FE3D55}"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40748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07" rtl="0" eaLnBrk="1" fontAlgn="auto" latinLnBrk="0" hangingPunct="1">
              <a:lnSpc>
                <a:spcPct val="100000"/>
              </a:lnSpc>
              <a:spcBef>
                <a:spcPts val="0"/>
              </a:spcBef>
              <a:spcAft>
                <a:spcPts val="0"/>
              </a:spcAft>
              <a:buClrTx/>
              <a:buSzTx/>
              <a:buFontTx/>
              <a:buNone/>
              <a:tabLst/>
              <a:defRPr/>
            </a:pPr>
            <a:endParaRPr lang="en-GB" sz="1800" b="0" i="0" u="none" strike="noStrike" baseline="0">
              <a:solidFill>
                <a:srgbClr val="6D6D6D"/>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93102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0654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F85F8CC9-9543-F0A1-F924-CD62FB0900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9C37495-41E1-5E2A-205E-100531F85FF6}"/>
              </a:ext>
            </a:extLst>
          </p:cNvPr>
          <p:cNvSpPr>
            <a:spLocks noGrp="1"/>
          </p:cNvSpPr>
          <p:nvPr>
            <p:ph type="body" idx="1"/>
          </p:nvPr>
        </p:nvSpPr>
        <p:spPr/>
        <p:txBody>
          <a:bodyPr/>
          <a:lstStyle/>
          <a:p>
            <a:pPr defTabSz="914400" eaLnBrk="1" fontAlgn="auto" hangingPunct="1">
              <a:spcBef>
                <a:spcPts val="0"/>
              </a:spcBef>
              <a:spcAft>
                <a:spcPts val="0"/>
              </a:spcAft>
              <a:defRPr/>
            </a:pPr>
            <a:r>
              <a:rPr lang="it-IT"/>
              <a:t>Modi S, </a:t>
            </a:r>
            <a:r>
              <a:rPr lang="pt-BR"/>
              <a:t>Saura C, </a:t>
            </a:r>
            <a:r>
              <a:rPr lang="it-IT"/>
              <a:t>Yamashita T</a:t>
            </a:r>
            <a:r>
              <a:rPr lang="pt-BR"/>
              <a:t>, et al. </a:t>
            </a:r>
            <a:r>
              <a:rPr lang="en-US"/>
              <a:t>PD3-06. Updated results from DESTINY-breast01, a phase 2 trial of trastuzumab </a:t>
            </a:r>
            <a:r>
              <a:rPr lang="en-US" err="1"/>
              <a:t>deruxtecan</a:t>
            </a:r>
            <a:r>
              <a:rPr lang="en-US"/>
              <a:t> (T-</a:t>
            </a:r>
            <a:r>
              <a:rPr lang="en-US" err="1"/>
              <a:t>DXd</a:t>
            </a:r>
            <a:r>
              <a:rPr lang="en-US"/>
              <a:t> ) in HER2 positive metastatic breast cancer</a:t>
            </a:r>
            <a:r>
              <a:rPr lang="pt-BR"/>
              <a:t>. </a:t>
            </a:r>
            <a:r>
              <a:rPr lang="en-US"/>
              <a:t>San Antonio Breast Cancer Symposium</a:t>
            </a:r>
            <a:r>
              <a:rPr lang="pt-BR"/>
              <a:t>;December 8-11, 2020; San Antonio, TX. PD3-06.</a:t>
            </a:r>
            <a:endParaRPr lang="en-US">
              <a:ea typeface="+mn-ea"/>
              <a:cs typeface="+mn-cs"/>
            </a:endParaRPr>
          </a:p>
          <a:p>
            <a:pPr>
              <a:defRPr/>
            </a:pPr>
            <a:endParaRPr lang="en-US"/>
          </a:p>
        </p:txBody>
      </p:sp>
      <p:sp>
        <p:nvSpPr>
          <p:cNvPr id="4" name="Slide Number Placeholder 3">
            <a:extLst>
              <a:ext uri="{FF2B5EF4-FFF2-40B4-BE49-F238E27FC236}">
                <a16:creationId xmlns:a16="http://schemas.microsoft.com/office/drawing/2014/main" id="{CBC4279F-FEDE-3DD4-2EE6-B1DA1F7B80D6}"/>
              </a:ext>
            </a:extLst>
          </p:cNvPr>
          <p:cNvSpPr>
            <a:spLocks noGrp="1"/>
          </p:cNvSpPr>
          <p:nvPr>
            <p:ph type="sldNum" sz="quarter" idx="5"/>
          </p:nvPr>
        </p:nvSpPr>
        <p:spPr/>
        <p:txBody>
          <a:bodyPr/>
          <a:lstStyle/>
          <a:p>
            <a:pPr defTabSz="914400" fontAlgn="auto">
              <a:spcBef>
                <a:spcPts val="0"/>
              </a:spcBef>
              <a:spcAft>
                <a:spcPts val="0"/>
              </a:spcAft>
              <a:defRPr/>
            </a:pPr>
            <a:fld id="{CCADEAED-1986-A64E-ADB8-FD9FEC5F3DB9}" type="slidenum">
              <a:rPr lang="en-US" smtClean="0">
                <a:solidFill>
                  <a:prstClr val="black"/>
                </a:solidFill>
                <a:latin typeface="Calibri" panose="020F0502020204030204"/>
                <a:ea typeface="+mn-ea"/>
              </a:rPr>
              <a:pPr defTabSz="914400" fontAlgn="auto">
                <a:spcBef>
                  <a:spcPts val="0"/>
                </a:spcBef>
                <a:spcAft>
                  <a:spcPts val="0"/>
                </a:spcAft>
                <a:defRPr/>
              </a:pPr>
              <a:t>38</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3883299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2C712D05-76CE-8363-9BC0-A10EF271C0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a:extLst>
              <a:ext uri="{FF2B5EF4-FFF2-40B4-BE49-F238E27FC236}">
                <a16:creationId xmlns:a16="http://schemas.microsoft.com/office/drawing/2014/main" id="{CB6680B3-1EE1-674B-DCA7-116CA92D4C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ea typeface="ＭＳ Ｐゴシック" panose="020B0600070205080204" pitchFamily="34" charset="-128"/>
              </a:rPr>
              <a:t>Why the clarification? </a:t>
            </a:r>
          </a:p>
          <a:p>
            <a:r>
              <a:rPr lang="en-US" altLang="en-US">
                <a:ea typeface="ＭＳ Ｐゴシック" panose="020B0600070205080204" pitchFamily="34" charset="-128"/>
              </a:rPr>
              <a:t>Several data sets show excellent concordance for HER2 testing in paired samples, up to 98.8% in one series. Panel agreed it’s appropriate to allow pathologist and oncologist to exercise clinical judgment and grade 3 alone did not suffice as a criterion for mandatory re-testing.</a:t>
            </a:r>
          </a:p>
          <a:p>
            <a:endParaRPr lang="en-US" altLang="en-US">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1BF0E264-CFE6-21D5-8809-359D4F01FAA9}"/>
              </a:ext>
            </a:extLst>
          </p:cNvPr>
          <p:cNvSpPr>
            <a:spLocks noGrp="1"/>
          </p:cNvSpPr>
          <p:nvPr>
            <p:ph type="sldNum" sz="quarter" idx="5"/>
          </p:nvPr>
        </p:nvSpPr>
        <p:spPr/>
        <p:txBody>
          <a:bodyPr/>
          <a:lstStyle/>
          <a:p>
            <a:pPr defTabSz="914400" fontAlgn="auto">
              <a:spcBef>
                <a:spcPts val="0"/>
              </a:spcBef>
              <a:spcAft>
                <a:spcPts val="0"/>
              </a:spcAft>
              <a:defRPr/>
            </a:pPr>
            <a:fld id="{3148CD0B-3837-2E4D-995C-5E1D5D88243A}" type="slidenum">
              <a:rPr lang="en-US">
                <a:solidFill>
                  <a:prstClr val="black"/>
                </a:solidFill>
                <a:latin typeface="Calibri" panose="020F0502020204030204"/>
                <a:ea typeface="+mn-ea"/>
              </a:rPr>
              <a:pPr defTabSz="914400" fontAlgn="auto">
                <a:spcBef>
                  <a:spcPts val="0"/>
                </a:spcBef>
                <a:spcAft>
                  <a:spcPts val="0"/>
                </a:spcAft>
                <a:defRPr/>
              </a:pPr>
              <a:t>6</a:t>
            </a:fld>
            <a:endParaRPr lang="en-US" dirty="0">
              <a:solidFill>
                <a:prstClr val="black"/>
              </a:solidFill>
              <a:latin typeface="Calibri" panose="020F0502020204030204"/>
              <a:ea typeface="+mn-e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55BB1D-88E2-1449-B8DD-AFDC61E017AC}" type="slidenum">
              <a:rPr lang="en-US" altLang="en-US" smtClean="0"/>
              <a:pPr>
                <a:defRPr/>
              </a:pPr>
              <a:t>39</a:t>
            </a:fld>
            <a:endParaRPr lang="en-US" altLang="en-US"/>
          </a:p>
        </p:txBody>
      </p:sp>
    </p:spTree>
    <p:extLst>
      <p:ext uri="{BB962C8B-B14F-4D97-AF65-F5344CB8AC3E}">
        <p14:creationId xmlns:p14="http://schemas.microsoft.com/office/powerpoint/2010/main" val="2707654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tabLst/>
                <a:defRPr/>
              </a:pPr>
              <a:t>40</a:t>
            </a:fld>
            <a:endParaRPr kumimoji="0" lang="en-US" sz="12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lgn="l">
              <a:buFont typeface="Arial" panose="020B0604020202020204" pitchFamily="34" charset="0"/>
              <a:buChar char="•"/>
            </a:pPr>
            <a:r>
              <a:rPr lang="fr-FR" b="1" dirty="0">
                <a:solidFill>
                  <a:schemeClr val="tx1"/>
                </a:solidFill>
                <a:latin typeface="Arial Narrow" panose="020B0606020202030204" pitchFamily="34" charset="0"/>
                <a:cs typeface="Arial Narrow" panose="020B0606020202030204" pitchFamily="34" charset="0"/>
              </a:rPr>
              <a:t>Incidence of ILD : 67 out of 600 patients (11.2%)</a:t>
            </a:r>
          </a:p>
          <a:p>
            <a:pPr algn="l"/>
            <a:endParaRPr lang="fr-FR" sz="1200" dirty="0">
              <a:solidFill>
                <a:schemeClr val="tx1"/>
              </a:solidFill>
              <a:latin typeface="Arial Narrow" panose="020B0606020202030204" pitchFamily="34" charset="0"/>
              <a:cs typeface="Arial Narrow" panose="020B0606020202030204" pitchFamily="34" charset="0"/>
            </a:endParaRPr>
          </a:p>
          <a:p>
            <a:pPr marL="171450" indent="-171450" algn="l">
              <a:buFont typeface="Arial" panose="020B0604020202020204" pitchFamily="34" charset="0"/>
              <a:buChar char="•"/>
            </a:pPr>
            <a:r>
              <a:rPr lang="fr-FR" sz="1200" b="1" dirty="0" err="1">
                <a:latin typeface="Arial Narrow" panose="020B0606020202030204" pitchFamily="34" charset="0"/>
                <a:cs typeface="Arial Narrow" panose="020B0606020202030204" pitchFamily="34" charset="0"/>
              </a:rPr>
              <a:t>Demographics</a:t>
            </a:r>
            <a:r>
              <a:rPr lang="fr-FR" sz="1200" b="1" dirty="0">
                <a:latin typeface="Arial Narrow" panose="020B0606020202030204" pitchFamily="34" charset="0"/>
                <a:cs typeface="Arial Narrow" panose="020B0606020202030204" pitchFamily="34" charset="0"/>
              </a:rPr>
              <a:t> : </a:t>
            </a:r>
          </a:p>
          <a:p>
            <a:pPr algn="l"/>
            <a:r>
              <a:rPr lang="fr-FR" sz="1200" dirty="0">
                <a:latin typeface="Arial Narrow" panose="020B0606020202030204" pitchFamily="34" charset="0"/>
                <a:cs typeface="Arial Narrow" panose="020B0606020202030204" pitchFamily="34" charset="0"/>
              </a:rPr>
              <a:t>. At the start of T-</a:t>
            </a:r>
            <a:r>
              <a:rPr lang="fr-FR" sz="1200" dirty="0" err="1">
                <a:latin typeface="Arial Narrow" panose="020B0606020202030204" pitchFamily="34" charset="0"/>
                <a:cs typeface="Arial Narrow" panose="020B0606020202030204" pitchFamily="34" charset="0"/>
              </a:rPr>
              <a:t>DXd</a:t>
            </a:r>
            <a:r>
              <a:rPr lang="fr-FR" sz="1200" dirty="0">
                <a:latin typeface="Arial Narrow" panose="020B0606020202030204" pitchFamily="34" charset="0"/>
                <a:cs typeface="Arial Narrow" panose="020B0606020202030204" pitchFamily="34" charset="0"/>
              </a:rPr>
              <a:t> initiation : </a:t>
            </a:r>
            <a:r>
              <a:rPr lang="fr-FR" sz="1200" dirty="0" err="1">
                <a:latin typeface="Arial Narrow" panose="020B0606020202030204" pitchFamily="34" charset="0"/>
                <a:cs typeface="Arial Narrow" panose="020B0606020202030204" pitchFamily="34" charset="0"/>
              </a:rPr>
              <a:t>median</a:t>
            </a:r>
            <a:r>
              <a:rPr lang="fr-FR" sz="1200" dirty="0">
                <a:latin typeface="Arial Narrow" panose="020B0606020202030204" pitchFamily="34" charset="0"/>
                <a:cs typeface="Arial Narrow" panose="020B0606020202030204" pitchFamily="34" charset="0"/>
              </a:rPr>
              <a:t> </a:t>
            </a:r>
            <a:r>
              <a:rPr lang="fr-FR" sz="1200" dirty="0" err="1">
                <a:latin typeface="Arial Narrow" panose="020B0606020202030204" pitchFamily="34" charset="0"/>
                <a:cs typeface="Arial Narrow" panose="020B0606020202030204" pitchFamily="34" charset="0"/>
              </a:rPr>
              <a:t>age</a:t>
            </a:r>
            <a:r>
              <a:rPr lang="fr-FR" sz="1200" dirty="0">
                <a:latin typeface="Arial Narrow" panose="020B0606020202030204" pitchFamily="34" charset="0"/>
                <a:cs typeface="Arial Narrow" panose="020B0606020202030204" pitchFamily="34" charset="0"/>
              </a:rPr>
              <a:t> </a:t>
            </a:r>
            <a:r>
              <a:rPr lang="fr-FR" sz="1200" dirty="0" err="1">
                <a:latin typeface="Arial Narrow" panose="020B0606020202030204" pitchFamily="34" charset="0"/>
                <a:cs typeface="Arial Narrow" panose="020B0606020202030204" pitchFamily="34" charset="0"/>
              </a:rPr>
              <a:t>was</a:t>
            </a:r>
            <a:r>
              <a:rPr lang="fr-FR" sz="1200" dirty="0">
                <a:latin typeface="Arial Narrow" panose="020B0606020202030204" pitchFamily="34" charset="0"/>
                <a:cs typeface="Arial Narrow" panose="020B0606020202030204" pitchFamily="34" charset="0"/>
              </a:rPr>
              <a:t> 60 </a:t>
            </a:r>
            <a:r>
              <a:rPr lang="fr-FR" sz="1200" dirty="0" err="1">
                <a:latin typeface="Arial Narrow" panose="020B0606020202030204" pitchFamily="34" charset="0"/>
                <a:cs typeface="Arial Narrow" panose="020B0606020202030204" pitchFamily="34" charset="0"/>
              </a:rPr>
              <a:t>years</a:t>
            </a:r>
            <a:r>
              <a:rPr lang="fr-FR" sz="1200" dirty="0">
                <a:latin typeface="Arial Narrow" panose="020B0606020202030204" pitchFamily="34" charset="0"/>
                <a:cs typeface="Arial Narrow" panose="020B0606020202030204" pitchFamily="34" charset="0"/>
              </a:rPr>
              <a:t> in the </a:t>
            </a:r>
            <a:r>
              <a:rPr lang="fr-FR" sz="1200" dirty="0" err="1">
                <a:latin typeface="Arial Narrow" panose="020B0606020202030204" pitchFamily="34" charset="0"/>
                <a:cs typeface="Arial Narrow" panose="020B0606020202030204" pitchFamily="34" charset="0"/>
              </a:rPr>
              <a:t>overall</a:t>
            </a:r>
            <a:r>
              <a:rPr lang="fr-FR" sz="1200" dirty="0">
                <a:latin typeface="Arial Narrow" panose="020B0606020202030204" pitchFamily="34" charset="0"/>
                <a:cs typeface="Arial Narrow" panose="020B0606020202030204" pitchFamily="34" charset="0"/>
              </a:rPr>
              <a:t> population vs 63 </a:t>
            </a:r>
            <a:r>
              <a:rPr lang="fr-FR" sz="1200" dirty="0" err="1">
                <a:latin typeface="Arial Narrow" panose="020B0606020202030204" pitchFamily="34" charset="0"/>
                <a:cs typeface="Arial Narrow" panose="020B0606020202030204" pitchFamily="34" charset="0"/>
              </a:rPr>
              <a:t>years</a:t>
            </a:r>
            <a:r>
              <a:rPr lang="fr-FR" sz="1200" dirty="0">
                <a:latin typeface="Arial Narrow" panose="020B0606020202030204" pitchFamily="34" charset="0"/>
                <a:cs typeface="Arial Narrow" panose="020B0606020202030204" pitchFamily="34" charset="0"/>
              </a:rPr>
              <a:t> in the ILD population. </a:t>
            </a:r>
          </a:p>
          <a:p>
            <a:pPr algn="l"/>
            <a:r>
              <a:rPr lang="fr-FR" sz="1200" dirty="0">
                <a:latin typeface="Arial Narrow" panose="020B0606020202030204" pitchFamily="34" charset="0"/>
                <a:cs typeface="Arial Narrow" panose="020B0606020202030204" pitchFamily="34" charset="0"/>
              </a:rPr>
              <a:t>. </a:t>
            </a:r>
            <a:r>
              <a:rPr lang="fr-FR" sz="1200" dirty="0" err="1">
                <a:latin typeface="Arial Narrow" panose="020B0606020202030204" pitchFamily="34" charset="0"/>
                <a:cs typeface="Arial Narrow" panose="020B0606020202030204" pitchFamily="34" charset="0"/>
              </a:rPr>
              <a:t>Majority</a:t>
            </a:r>
            <a:r>
              <a:rPr lang="fr-FR" sz="1200" dirty="0">
                <a:latin typeface="Arial Narrow" panose="020B0606020202030204" pitchFamily="34" charset="0"/>
                <a:cs typeface="Arial Narrow" panose="020B0606020202030204" pitchFamily="34" charset="0"/>
              </a:rPr>
              <a:t> of </a:t>
            </a:r>
            <a:r>
              <a:rPr lang="fr-FR" sz="1200" dirty="0" err="1">
                <a:latin typeface="Arial Narrow" panose="020B0606020202030204" pitchFamily="34" charset="0"/>
                <a:cs typeface="Arial Narrow" panose="020B0606020202030204" pitchFamily="34" charset="0"/>
              </a:rPr>
              <a:t>female</a:t>
            </a:r>
            <a:r>
              <a:rPr lang="fr-FR" sz="1200" dirty="0">
                <a:latin typeface="Arial Narrow" panose="020B0606020202030204" pitchFamily="34" charset="0"/>
                <a:cs typeface="Arial Narrow" panose="020B0606020202030204" pitchFamily="34" charset="0"/>
              </a:rPr>
              <a:t> and ECOG PS 0/1 in </a:t>
            </a:r>
            <a:r>
              <a:rPr lang="fr-FR" sz="1200" dirty="0" err="1">
                <a:latin typeface="Arial Narrow" panose="020B0606020202030204" pitchFamily="34" charset="0"/>
                <a:cs typeface="Arial Narrow" panose="020B0606020202030204" pitchFamily="34" charset="0"/>
              </a:rPr>
              <a:t>both</a:t>
            </a:r>
            <a:r>
              <a:rPr lang="fr-FR" sz="1200" dirty="0">
                <a:latin typeface="Arial Narrow" panose="020B0606020202030204" pitchFamily="34" charset="0"/>
                <a:cs typeface="Arial Narrow" panose="020B0606020202030204" pitchFamily="34" charset="0"/>
              </a:rPr>
              <a:t> groups. </a:t>
            </a:r>
          </a:p>
          <a:p>
            <a:pPr algn="l"/>
            <a:endParaRPr lang="fr-FR" sz="1200" dirty="0">
              <a:latin typeface="Arial Narrow" panose="020B0606020202030204" pitchFamily="34" charset="0"/>
              <a:cs typeface="Arial Narrow" panose="020B0606020202030204" pitchFamily="34" charset="0"/>
            </a:endParaRPr>
          </a:p>
          <a:p>
            <a:pPr marL="171450" indent="-171450" algn="l">
              <a:buFont typeface="Arial" panose="020B0604020202020204" pitchFamily="34" charset="0"/>
              <a:buChar char="•"/>
            </a:pPr>
            <a:r>
              <a:rPr lang="fr-FR" sz="1200" b="1" dirty="0">
                <a:latin typeface="Arial Narrow" panose="020B0606020202030204" pitchFamily="34" charset="0"/>
                <a:cs typeface="Arial Narrow" panose="020B0606020202030204" pitchFamily="34" charset="0"/>
              </a:rPr>
              <a:t>Cancer Distribution: </a:t>
            </a:r>
          </a:p>
          <a:p>
            <a:pPr algn="l"/>
            <a:r>
              <a:rPr lang="fr-FR" sz="1200" dirty="0">
                <a:latin typeface="Arial Narrow" panose="020B0606020202030204" pitchFamily="34" charset="0"/>
                <a:cs typeface="Arial Narrow" panose="020B0606020202030204" pitchFamily="34" charset="0"/>
              </a:rPr>
              <a:t>. </a:t>
            </a:r>
            <a:r>
              <a:rPr lang="fr-FR" sz="1200" dirty="0" err="1">
                <a:latin typeface="Arial Narrow" panose="020B0606020202030204" pitchFamily="34" charset="0"/>
                <a:cs typeface="Arial Narrow" panose="020B0606020202030204" pitchFamily="34" charset="0"/>
              </a:rPr>
              <a:t>Predominantly</a:t>
            </a:r>
            <a:r>
              <a:rPr lang="fr-FR" sz="1200" dirty="0">
                <a:latin typeface="Arial Narrow" panose="020B0606020202030204" pitchFamily="34" charset="0"/>
                <a:cs typeface="Arial Narrow" panose="020B0606020202030204" pitchFamily="34" charset="0"/>
              </a:rPr>
              <a:t> HR+ </a:t>
            </a:r>
            <a:r>
              <a:rPr lang="fr-FR" sz="1200" dirty="0" err="1">
                <a:latin typeface="Arial Narrow" panose="020B0606020202030204" pitchFamily="34" charset="0"/>
                <a:cs typeface="Arial Narrow" panose="020B0606020202030204" pitchFamily="34" charset="0"/>
              </a:rPr>
              <a:t>breast</a:t>
            </a:r>
            <a:r>
              <a:rPr lang="fr-FR" sz="1200" dirty="0">
                <a:latin typeface="Arial Narrow" panose="020B0606020202030204" pitchFamily="34" charset="0"/>
                <a:cs typeface="Arial Narrow" panose="020B0606020202030204" pitchFamily="34" charset="0"/>
              </a:rPr>
              <a:t> cancer in </a:t>
            </a:r>
            <a:r>
              <a:rPr lang="fr-FR" sz="1200" dirty="0" err="1">
                <a:latin typeface="Arial Narrow" panose="020B0606020202030204" pitchFamily="34" charset="0"/>
                <a:cs typeface="Arial Narrow" panose="020B0606020202030204" pitchFamily="34" charset="0"/>
              </a:rPr>
              <a:t>both</a:t>
            </a:r>
            <a:r>
              <a:rPr lang="fr-FR" sz="1200" dirty="0">
                <a:latin typeface="Arial Narrow" panose="020B0606020202030204" pitchFamily="34" charset="0"/>
                <a:cs typeface="Arial Narrow" panose="020B0606020202030204" pitchFamily="34" charset="0"/>
              </a:rPr>
              <a:t> groups </a:t>
            </a:r>
            <a:r>
              <a:rPr lang="fr-FR" sz="1200" dirty="0" err="1">
                <a:latin typeface="Arial Narrow" panose="020B0606020202030204" pitchFamily="34" charset="0"/>
                <a:cs typeface="Arial Narrow" panose="020B0606020202030204" pitchFamily="34" charset="0"/>
              </a:rPr>
              <a:t>then</a:t>
            </a:r>
            <a:r>
              <a:rPr lang="fr-FR" sz="1200" dirty="0">
                <a:latin typeface="Arial Narrow" panose="020B0606020202030204" pitchFamily="34" charset="0"/>
                <a:cs typeface="Arial Narrow" panose="020B0606020202030204" pitchFamily="34" charset="0"/>
              </a:rPr>
              <a:t> </a:t>
            </a:r>
            <a:r>
              <a:rPr lang="fr-FR" sz="1200" dirty="0" err="1">
                <a:latin typeface="Arial Narrow" panose="020B0606020202030204" pitchFamily="34" charset="0"/>
                <a:cs typeface="Arial Narrow" panose="020B0606020202030204" pitchFamily="34" charset="0"/>
              </a:rPr>
              <a:t>lung</a:t>
            </a:r>
            <a:r>
              <a:rPr lang="fr-FR" sz="1200" dirty="0">
                <a:latin typeface="Arial Narrow" panose="020B0606020202030204" pitchFamily="34" charset="0"/>
                <a:cs typeface="Arial Narrow" panose="020B0606020202030204" pitchFamily="34" charset="0"/>
              </a:rPr>
              <a:t> cancer. </a:t>
            </a:r>
          </a:p>
          <a:p>
            <a:pPr algn="l"/>
            <a:r>
              <a:rPr lang="fr-FR" sz="1200" dirty="0">
                <a:latin typeface="Arial Narrow" panose="020B0606020202030204" pitchFamily="34" charset="0"/>
                <a:cs typeface="Arial Narrow" panose="020B0606020202030204" pitchFamily="34" charset="0"/>
              </a:rPr>
              <a:t>. HER2 </a:t>
            </a:r>
            <a:r>
              <a:rPr lang="fr-FR" sz="1200" dirty="0" err="1">
                <a:latin typeface="Arial Narrow" panose="020B0606020202030204" pitchFamily="34" charset="0"/>
                <a:cs typeface="Arial Narrow" panose="020B0606020202030204" pitchFamily="34" charset="0"/>
              </a:rPr>
              <a:t>low</a:t>
            </a:r>
            <a:r>
              <a:rPr lang="fr-FR" sz="1200" dirty="0">
                <a:latin typeface="Arial Narrow" panose="020B0606020202030204" pitchFamily="34" charset="0"/>
                <a:cs typeface="Arial Narrow" panose="020B0606020202030204" pitchFamily="34" charset="0"/>
              </a:rPr>
              <a:t> </a:t>
            </a:r>
            <a:r>
              <a:rPr lang="fr-FR" sz="1200" dirty="0" err="1">
                <a:latin typeface="Arial Narrow" panose="020B0606020202030204" pitchFamily="34" charset="0"/>
                <a:cs typeface="Arial Narrow" panose="020B0606020202030204" pitchFamily="34" charset="0"/>
              </a:rPr>
              <a:t>status</a:t>
            </a:r>
            <a:r>
              <a:rPr lang="fr-FR" sz="1200" dirty="0">
                <a:latin typeface="Arial Narrow" panose="020B0606020202030204" pitchFamily="34" charset="0"/>
                <a:cs typeface="Arial Narrow" panose="020B0606020202030204" pitchFamily="34" charset="0"/>
              </a:rPr>
              <a:t> </a:t>
            </a:r>
            <a:r>
              <a:rPr lang="fr-FR" sz="1200" dirty="0" err="1">
                <a:latin typeface="Arial Narrow" panose="020B0606020202030204" pitchFamily="34" charset="0"/>
                <a:cs typeface="Arial Narrow" panose="020B0606020202030204" pitchFamily="34" charset="0"/>
              </a:rPr>
              <a:t>is</a:t>
            </a:r>
            <a:r>
              <a:rPr lang="fr-FR" sz="1200" dirty="0">
                <a:latin typeface="Arial Narrow" panose="020B0606020202030204" pitchFamily="34" charset="0"/>
                <a:cs typeface="Arial Narrow" panose="020B0606020202030204" pitchFamily="34" charset="0"/>
              </a:rPr>
              <a:t> </a:t>
            </a:r>
            <a:r>
              <a:rPr lang="fr-FR" sz="1200" dirty="0" err="1">
                <a:latin typeface="Arial Narrow" panose="020B0606020202030204" pitchFamily="34" charset="0"/>
                <a:cs typeface="Arial Narrow" panose="020B0606020202030204" pitchFamily="34" charset="0"/>
              </a:rPr>
              <a:t>most</a:t>
            </a:r>
            <a:r>
              <a:rPr lang="fr-FR" sz="1200" dirty="0">
                <a:latin typeface="Arial Narrow" panose="020B0606020202030204" pitchFamily="34" charset="0"/>
                <a:cs typeface="Arial Narrow" panose="020B0606020202030204" pitchFamily="34" charset="0"/>
              </a:rPr>
              <a:t> </a:t>
            </a:r>
            <a:r>
              <a:rPr lang="fr-FR" sz="1200" dirty="0" err="1">
                <a:latin typeface="Arial Narrow" panose="020B0606020202030204" pitchFamily="34" charset="0"/>
                <a:cs typeface="Arial Narrow" panose="020B0606020202030204" pitchFamily="34" charset="0"/>
              </a:rPr>
              <a:t>common</a:t>
            </a:r>
            <a:r>
              <a:rPr lang="fr-FR" sz="1200" dirty="0">
                <a:latin typeface="Arial Narrow" panose="020B0606020202030204" pitchFamily="34" charset="0"/>
                <a:cs typeface="Arial Narrow" panose="020B0606020202030204" pitchFamily="34" charset="0"/>
              </a:rPr>
              <a:t>.</a:t>
            </a:r>
          </a:p>
          <a:p>
            <a:pPr algn="l"/>
            <a:endParaRPr lang="fr-FR" sz="1200" dirty="0">
              <a:latin typeface="Arial Narrow" panose="020B0606020202030204" pitchFamily="34" charset="0"/>
              <a:cs typeface="Arial Narrow" panose="020B0606020202030204" pitchFamily="34" charset="0"/>
            </a:endParaRPr>
          </a:p>
          <a:p>
            <a:pPr marL="171450" indent="-171450" algn="l">
              <a:buFont typeface="Arial" panose="020B0604020202020204" pitchFamily="34" charset="0"/>
              <a:buChar char="•"/>
            </a:pPr>
            <a:r>
              <a:rPr lang="fr-FR" sz="1200" b="1" dirty="0" err="1">
                <a:latin typeface="Arial Narrow" panose="020B0606020202030204" pitchFamily="34" charset="0"/>
                <a:cs typeface="Arial Narrow" panose="020B0606020202030204" pitchFamily="34" charset="0"/>
              </a:rPr>
              <a:t>Clinical</a:t>
            </a:r>
            <a:r>
              <a:rPr lang="fr-FR" sz="1200" b="1" dirty="0">
                <a:latin typeface="Arial Narrow" panose="020B0606020202030204" pitchFamily="34" charset="0"/>
                <a:cs typeface="Arial Narrow" panose="020B0606020202030204" pitchFamily="34" charset="0"/>
              </a:rPr>
              <a:t> </a:t>
            </a:r>
            <a:r>
              <a:rPr lang="fr-FR" sz="1200" b="1" dirty="0" err="1">
                <a:latin typeface="Arial Narrow" panose="020B0606020202030204" pitchFamily="34" charset="0"/>
                <a:cs typeface="Arial Narrow" panose="020B0606020202030204" pitchFamily="34" charset="0"/>
              </a:rPr>
              <a:t>Factors</a:t>
            </a:r>
            <a:r>
              <a:rPr lang="fr-FR" sz="1200" b="1" dirty="0">
                <a:latin typeface="Arial Narrow" panose="020B0606020202030204" pitchFamily="34" charset="0"/>
                <a:cs typeface="Arial Narrow" panose="020B0606020202030204" pitchFamily="34" charset="0"/>
              </a:rPr>
              <a:t>:  </a:t>
            </a:r>
          </a:p>
          <a:p>
            <a:pPr algn="l"/>
            <a:r>
              <a:rPr lang="fr-FR" sz="1200" u="none" strike="noStrike" dirty="0">
                <a:solidFill>
                  <a:srgbClr val="000000"/>
                </a:solidFill>
                <a:effectLst/>
                <a:latin typeface="Arial Narrow" panose="020B0606020202030204" pitchFamily="34" charset="0"/>
                <a:cs typeface="Arial Narrow" panose="020B0606020202030204" pitchFamily="34" charset="0"/>
              </a:rPr>
              <a:t>. Over 2/3 </a:t>
            </a:r>
            <a:r>
              <a:rPr lang="fr-FR" sz="1200" u="none" strike="noStrike" dirty="0" err="1">
                <a:solidFill>
                  <a:srgbClr val="000000"/>
                </a:solidFill>
                <a:effectLst/>
                <a:latin typeface="Arial Narrow" panose="020B0606020202030204" pitchFamily="34" charset="0"/>
                <a:cs typeface="Arial Narrow" panose="020B0606020202030204" pitchFamily="34" charset="0"/>
              </a:rPr>
              <a:t>had</a:t>
            </a:r>
            <a:r>
              <a:rPr lang="fr-FR" sz="1200" u="none" strike="noStrike" dirty="0">
                <a:solidFill>
                  <a:srgbClr val="000000"/>
                </a:solidFill>
                <a:effectLst/>
                <a:latin typeface="Arial Narrow" panose="020B0606020202030204" pitchFamily="34" charset="0"/>
                <a:cs typeface="Arial Narrow" panose="020B0606020202030204" pitchFamily="34" charset="0"/>
              </a:rPr>
              <a:t> </a:t>
            </a:r>
            <a:r>
              <a:rPr lang="fr-FR" sz="1200" u="none" strike="noStrike" dirty="0" err="1">
                <a:solidFill>
                  <a:srgbClr val="000000"/>
                </a:solidFill>
                <a:effectLst/>
                <a:latin typeface="Arial Narrow" panose="020B0606020202030204" pitchFamily="34" charset="0"/>
                <a:cs typeface="Arial Narrow" panose="020B0606020202030204" pitchFamily="34" charset="0"/>
              </a:rPr>
              <a:t>prior</a:t>
            </a:r>
            <a:r>
              <a:rPr lang="fr-FR" sz="1200" u="none" strike="noStrike" dirty="0">
                <a:solidFill>
                  <a:srgbClr val="000000"/>
                </a:solidFill>
                <a:effectLst/>
                <a:latin typeface="Arial Narrow" panose="020B0606020202030204" pitchFamily="34" charset="0"/>
                <a:cs typeface="Arial Narrow" panose="020B0606020202030204" pitchFamily="34" charset="0"/>
              </a:rPr>
              <a:t> </a:t>
            </a:r>
            <a:r>
              <a:rPr lang="fr-FR" sz="1200" u="none" strike="noStrike" dirty="0" err="1">
                <a:solidFill>
                  <a:srgbClr val="000000"/>
                </a:solidFill>
                <a:effectLst/>
                <a:latin typeface="Arial Narrow" panose="020B0606020202030204" pitchFamily="34" charset="0"/>
                <a:cs typeface="Arial Narrow" panose="020B0606020202030204" pitchFamily="34" charset="0"/>
              </a:rPr>
              <a:t>thoracic</a:t>
            </a:r>
            <a:r>
              <a:rPr lang="fr-FR" sz="1200" u="none" strike="noStrike" dirty="0">
                <a:solidFill>
                  <a:srgbClr val="000000"/>
                </a:solidFill>
                <a:effectLst/>
                <a:latin typeface="Arial Narrow" panose="020B0606020202030204" pitchFamily="34" charset="0"/>
                <a:cs typeface="Arial Narrow" panose="020B0606020202030204" pitchFamily="34" charset="0"/>
              </a:rPr>
              <a:t> </a:t>
            </a:r>
            <a:r>
              <a:rPr lang="fr-FR" sz="1200" u="none" strike="noStrike" dirty="0" err="1">
                <a:solidFill>
                  <a:srgbClr val="000000"/>
                </a:solidFill>
                <a:effectLst/>
                <a:latin typeface="Arial Narrow" panose="020B0606020202030204" pitchFamily="34" charset="0"/>
                <a:cs typeface="Arial Narrow" panose="020B0606020202030204" pitchFamily="34" charset="0"/>
              </a:rPr>
              <a:t>radiotherapy</a:t>
            </a:r>
            <a:r>
              <a:rPr lang="fr-FR" sz="1200" dirty="0">
                <a:latin typeface="Arial Narrow" panose="020B0606020202030204" pitchFamily="34" charset="0"/>
                <a:cs typeface="Arial Narrow" panose="020B0606020202030204" pitchFamily="34" charset="0"/>
              </a:rPr>
              <a:t> </a:t>
            </a:r>
          </a:p>
          <a:p>
            <a:pPr algn="l"/>
            <a:r>
              <a:rPr lang="fr-FR" sz="1200" u="none" strike="noStrike" dirty="0">
                <a:solidFill>
                  <a:srgbClr val="000000"/>
                </a:solidFill>
                <a:effectLst/>
                <a:latin typeface="Arial Narrow" panose="020B0606020202030204" pitchFamily="34" charset="0"/>
                <a:cs typeface="Arial Narrow" panose="020B0606020202030204" pitchFamily="34" charset="0"/>
              </a:rPr>
              <a:t>. The </a:t>
            </a:r>
            <a:r>
              <a:rPr lang="fr-FR" sz="1200" u="none" strike="noStrike" dirty="0" err="1">
                <a:solidFill>
                  <a:srgbClr val="000000"/>
                </a:solidFill>
                <a:effectLst/>
                <a:latin typeface="Arial Narrow" panose="020B0606020202030204" pitchFamily="34" charset="0"/>
                <a:cs typeface="Arial Narrow" panose="020B0606020202030204" pitchFamily="34" charset="0"/>
              </a:rPr>
              <a:t>common</a:t>
            </a:r>
            <a:r>
              <a:rPr lang="fr-FR" sz="1200" u="none" strike="noStrike" dirty="0">
                <a:solidFill>
                  <a:srgbClr val="000000"/>
                </a:solidFill>
                <a:effectLst/>
                <a:latin typeface="Arial Narrow" panose="020B0606020202030204" pitchFamily="34" charset="0"/>
                <a:cs typeface="Arial Narrow" panose="020B0606020202030204" pitchFamily="34" charset="0"/>
              </a:rPr>
              <a:t> T-</a:t>
            </a:r>
            <a:r>
              <a:rPr lang="fr-FR" sz="1200" u="none" strike="noStrike" dirty="0" err="1">
                <a:solidFill>
                  <a:srgbClr val="000000"/>
                </a:solidFill>
                <a:effectLst/>
                <a:latin typeface="Arial Narrow" panose="020B0606020202030204" pitchFamily="34" charset="0"/>
                <a:cs typeface="Arial Narrow" panose="020B0606020202030204" pitchFamily="34" charset="0"/>
              </a:rPr>
              <a:t>DXd</a:t>
            </a:r>
            <a:r>
              <a:rPr lang="fr-FR" sz="1200" u="none" strike="noStrike" dirty="0">
                <a:solidFill>
                  <a:srgbClr val="000000"/>
                </a:solidFill>
                <a:effectLst/>
                <a:latin typeface="Arial Narrow" panose="020B0606020202030204" pitchFamily="34" charset="0"/>
                <a:cs typeface="Arial Narrow" panose="020B0606020202030204" pitchFamily="34" charset="0"/>
              </a:rPr>
              <a:t> dose </a:t>
            </a:r>
            <a:r>
              <a:rPr lang="fr-FR" sz="1200" u="none" strike="noStrike" dirty="0" err="1">
                <a:solidFill>
                  <a:srgbClr val="000000"/>
                </a:solidFill>
                <a:effectLst/>
                <a:latin typeface="Arial Narrow" panose="020B0606020202030204" pitchFamily="34" charset="0"/>
                <a:cs typeface="Arial Narrow" panose="020B0606020202030204" pitchFamily="34" charset="0"/>
              </a:rPr>
              <a:t>was</a:t>
            </a:r>
            <a:r>
              <a:rPr lang="fr-FR" sz="1200" u="none" strike="noStrike" dirty="0">
                <a:solidFill>
                  <a:srgbClr val="000000"/>
                </a:solidFill>
                <a:effectLst/>
                <a:latin typeface="Arial Narrow" panose="020B0606020202030204" pitchFamily="34" charset="0"/>
                <a:cs typeface="Arial Narrow" panose="020B0606020202030204" pitchFamily="34" charset="0"/>
              </a:rPr>
              <a:t> 5.4 mg/kg </a:t>
            </a:r>
            <a:r>
              <a:rPr lang="fr-FR" sz="1200" u="none" strike="noStrike" dirty="0" err="1">
                <a:solidFill>
                  <a:srgbClr val="000000"/>
                </a:solidFill>
                <a:effectLst/>
                <a:latin typeface="Arial Narrow" panose="020B0606020202030204" pitchFamily="34" charset="0"/>
                <a:cs typeface="Arial Narrow" panose="020B0606020202030204" pitchFamily="34" charset="0"/>
              </a:rPr>
              <a:t>every</a:t>
            </a:r>
            <a:r>
              <a:rPr lang="fr-FR" sz="1200" u="none" strike="noStrike" dirty="0">
                <a:solidFill>
                  <a:srgbClr val="000000"/>
                </a:solidFill>
                <a:effectLst/>
                <a:latin typeface="Arial Narrow" panose="020B0606020202030204" pitchFamily="34" charset="0"/>
                <a:cs typeface="Arial Narrow" panose="020B0606020202030204" pitchFamily="34" charset="0"/>
              </a:rPr>
              <a:t> 3 </a:t>
            </a:r>
            <a:r>
              <a:rPr lang="fr-FR" sz="1200" u="none" strike="noStrike" dirty="0" err="1">
                <a:solidFill>
                  <a:srgbClr val="000000"/>
                </a:solidFill>
                <a:effectLst/>
                <a:latin typeface="Arial Narrow" panose="020B0606020202030204" pitchFamily="34" charset="0"/>
                <a:cs typeface="Arial Narrow" panose="020B0606020202030204" pitchFamily="34" charset="0"/>
              </a:rPr>
              <a:t>weeks</a:t>
            </a:r>
            <a:r>
              <a:rPr lang="fr-FR" sz="1200" u="none" strike="noStrike" dirty="0">
                <a:solidFill>
                  <a:srgbClr val="000000"/>
                </a:solidFill>
                <a:effectLst/>
                <a:latin typeface="Arial Narrow" panose="020B0606020202030204" pitchFamily="34" charset="0"/>
                <a:cs typeface="Arial Narrow" panose="020B0606020202030204" pitchFamily="34" charset="0"/>
              </a:rPr>
              <a:t>.</a:t>
            </a:r>
          </a:p>
          <a:p>
            <a:pPr algn="l"/>
            <a:r>
              <a:rPr lang="fr-FR" sz="1200" u="none" strike="noStrike" dirty="0">
                <a:solidFill>
                  <a:srgbClr val="000000"/>
                </a:solidFill>
                <a:effectLst/>
                <a:latin typeface="Arial Narrow" panose="020B0606020202030204" pitchFamily="34" charset="0"/>
                <a:cs typeface="Arial Narrow" panose="020B0606020202030204" pitchFamily="34" charset="0"/>
              </a:rPr>
              <a:t>. Anti-HER2 </a:t>
            </a:r>
            <a:r>
              <a:rPr lang="fr-FR" sz="1200" u="none" strike="noStrike" dirty="0" err="1">
                <a:solidFill>
                  <a:srgbClr val="000000"/>
                </a:solidFill>
                <a:effectLst/>
                <a:latin typeface="Arial Narrow" panose="020B0606020202030204" pitchFamily="34" charset="0"/>
                <a:cs typeface="Arial Narrow" panose="020B0606020202030204" pitchFamily="34" charset="0"/>
              </a:rPr>
              <a:t>therapy</a:t>
            </a:r>
            <a:r>
              <a:rPr lang="fr-FR" sz="1200" u="none" strike="noStrike" dirty="0">
                <a:solidFill>
                  <a:srgbClr val="000000"/>
                </a:solidFill>
                <a:effectLst/>
                <a:latin typeface="Arial Narrow" panose="020B0606020202030204" pitchFamily="34" charset="0"/>
                <a:cs typeface="Arial Narrow" panose="020B0606020202030204" pitchFamily="34" charset="0"/>
              </a:rPr>
              <a:t> and </a:t>
            </a:r>
            <a:r>
              <a:rPr lang="fr-FR" sz="1200" u="none" strike="noStrike" dirty="0" err="1">
                <a:solidFill>
                  <a:srgbClr val="000000"/>
                </a:solidFill>
                <a:effectLst/>
                <a:latin typeface="Arial Narrow" panose="020B0606020202030204" pitchFamily="34" charset="0"/>
                <a:cs typeface="Arial Narrow" panose="020B0606020202030204" pitchFamily="34" charset="0"/>
              </a:rPr>
              <a:t>chemotherapy</a:t>
            </a:r>
            <a:r>
              <a:rPr lang="fr-FR" sz="1200" u="none" strike="noStrike" dirty="0">
                <a:solidFill>
                  <a:srgbClr val="000000"/>
                </a:solidFill>
                <a:effectLst/>
                <a:latin typeface="Arial Narrow" panose="020B0606020202030204" pitchFamily="34" charset="0"/>
                <a:cs typeface="Arial Narrow" panose="020B0606020202030204" pitchFamily="34" charset="0"/>
              </a:rPr>
              <a:t> </a:t>
            </a:r>
            <a:r>
              <a:rPr lang="fr-FR" sz="1200" dirty="0" err="1">
                <a:latin typeface="Arial Narrow" panose="020B0606020202030204" pitchFamily="34" charset="0"/>
                <a:cs typeface="Arial Narrow" panose="020B0606020202030204" pitchFamily="34" charset="0"/>
              </a:rPr>
              <a:t>were</a:t>
            </a:r>
            <a:r>
              <a:rPr lang="fr-FR" sz="1200" dirty="0">
                <a:latin typeface="Arial Narrow" panose="020B0606020202030204" pitchFamily="34" charset="0"/>
                <a:cs typeface="Arial Narrow" panose="020B0606020202030204" pitchFamily="34" charset="0"/>
              </a:rPr>
              <a:t> </a:t>
            </a:r>
            <a:r>
              <a:rPr lang="fr-FR" sz="1200" u="none" strike="noStrike" dirty="0">
                <a:solidFill>
                  <a:srgbClr val="000000"/>
                </a:solidFill>
                <a:effectLst/>
                <a:latin typeface="Arial Narrow" panose="020B0606020202030204" pitchFamily="34" charset="0"/>
                <a:cs typeface="Arial Narrow" panose="020B0606020202030204" pitchFamily="34" charset="0"/>
              </a:rPr>
              <a:t>the </a:t>
            </a:r>
            <a:r>
              <a:rPr lang="fr-FR" sz="1200" u="none" strike="noStrike" dirty="0" err="1">
                <a:solidFill>
                  <a:srgbClr val="000000"/>
                </a:solidFill>
                <a:effectLst/>
                <a:latin typeface="Arial Narrow" panose="020B0606020202030204" pitchFamily="34" charset="0"/>
                <a:cs typeface="Arial Narrow" panose="020B0606020202030204" pitchFamily="34" charset="0"/>
              </a:rPr>
              <a:t>most</a:t>
            </a:r>
            <a:r>
              <a:rPr lang="fr-FR" sz="1200" u="none" strike="noStrike" dirty="0">
                <a:solidFill>
                  <a:srgbClr val="000000"/>
                </a:solidFill>
                <a:effectLst/>
                <a:latin typeface="Arial Narrow" panose="020B0606020202030204" pitchFamily="34" charset="0"/>
                <a:cs typeface="Arial Narrow" panose="020B0606020202030204" pitchFamily="34" charset="0"/>
              </a:rPr>
              <a:t> </a:t>
            </a:r>
            <a:r>
              <a:rPr lang="fr-FR" sz="1200" u="none" strike="noStrike" dirty="0" err="1">
                <a:solidFill>
                  <a:srgbClr val="000000"/>
                </a:solidFill>
                <a:effectLst/>
                <a:latin typeface="Arial Narrow" panose="020B0606020202030204" pitchFamily="34" charset="0"/>
                <a:cs typeface="Arial Narrow" panose="020B0606020202030204" pitchFamily="34" charset="0"/>
              </a:rPr>
              <a:t>frequent</a:t>
            </a:r>
            <a:r>
              <a:rPr lang="fr-FR" sz="1200" u="none" strike="noStrike" dirty="0">
                <a:solidFill>
                  <a:srgbClr val="000000"/>
                </a:solidFill>
                <a:effectLst/>
                <a:latin typeface="Arial Narrow" panose="020B0606020202030204" pitchFamily="34" charset="0"/>
                <a:cs typeface="Arial Narrow" panose="020B0606020202030204" pitchFamily="34" charset="0"/>
              </a:rPr>
              <a:t> </a:t>
            </a:r>
            <a:r>
              <a:rPr lang="fr-FR" sz="1200" u="none" strike="noStrike" dirty="0" err="1">
                <a:solidFill>
                  <a:srgbClr val="000000"/>
                </a:solidFill>
                <a:effectLst/>
                <a:latin typeface="Arial Narrow" panose="020B0606020202030204" pitchFamily="34" charset="0"/>
                <a:cs typeface="Arial Narrow" panose="020B0606020202030204" pitchFamily="34" charset="0"/>
              </a:rPr>
              <a:t>prior</a:t>
            </a:r>
            <a:r>
              <a:rPr lang="fr-FR" sz="1200" u="none" strike="noStrike" dirty="0">
                <a:solidFill>
                  <a:srgbClr val="000000"/>
                </a:solidFill>
                <a:effectLst/>
                <a:latin typeface="Arial Narrow" panose="020B0606020202030204" pitchFamily="34" charset="0"/>
                <a:cs typeface="Arial Narrow" panose="020B0606020202030204" pitchFamily="34" charset="0"/>
              </a:rPr>
              <a:t> n-1 </a:t>
            </a:r>
            <a:r>
              <a:rPr lang="fr-FR" sz="1200" u="none" strike="noStrike" dirty="0" err="1">
                <a:solidFill>
                  <a:srgbClr val="000000"/>
                </a:solidFill>
                <a:effectLst/>
                <a:latin typeface="Arial Narrow" panose="020B0606020202030204" pitchFamily="34" charset="0"/>
                <a:cs typeface="Arial Narrow" panose="020B0606020202030204" pitchFamily="34" charset="0"/>
              </a:rPr>
              <a:t>treatments</a:t>
            </a:r>
            <a:r>
              <a:rPr lang="fr-FR" sz="1200" u="none" strike="noStrike" dirty="0">
                <a:solidFill>
                  <a:srgbClr val="000000"/>
                </a:solidFill>
                <a:effectLst/>
                <a:latin typeface="Arial Narrow" panose="020B0606020202030204" pitchFamily="34" charset="0"/>
                <a:cs typeface="Arial Narrow" panose="020B0606020202030204" pitchFamily="34" charset="0"/>
              </a:rPr>
              <a:t>.</a:t>
            </a:r>
          </a:p>
          <a:p>
            <a:pPr algn="l"/>
            <a:endParaRPr lang="fr-FR" sz="1200" u="none" strike="noStrike" dirty="0">
              <a:solidFill>
                <a:srgbClr val="000000"/>
              </a:solidFill>
              <a:effectLst/>
              <a:latin typeface="Arial Narrow" panose="020B0606020202030204" pitchFamily="34" charset="0"/>
              <a:cs typeface="Arial Narrow" panose="020B0606020202030204" pitchFamily="34"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a:buNone/>
              <a:defRPr/>
            </a:pPr>
            <a:r>
              <a:rPr lang="fr-FR" dirty="0">
                <a:solidFill>
                  <a:schemeClr val="tx1"/>
                </a:solidFill>
                <a:latin typeface="Arial Narrow" panose="020B0606020202030204" pitchFamily="34" charset="0"/>
                <a:cs typeface="Arial Narrow" panose="020B0606020202030204" pitchFamily="34" charset="0"/>
              </a:rPr>
              <a:t>Prior ILD, </a:t>
            </a:r>
            <a:r>
              <a:rPr lang="fr-FR" dirty="0" err="1">
                <a:solidFill>
                  <a:schemeClr val="tx1"/>
                </a:solidFill>
                <a:latin typeface="Arial Narrow" panose="020B0606020202030204" pitchFamily="34" charset="0"/>
                <a:cs typeface="Arial Narrow" panose="020B0606020202030204" pitchFamily="34" charset="0"/>
              </a:rPr>
              <a:t>lung</a:t>
            </a:r>
            <a:r>
              <a:rPr lang="fr-FR" dirty="0">
                <a:solidFill>
                  <a:schemeClr val="tx1"/>
                </a:solidFill>
                <a:latin typeface="Arial Narrow" panose="020B0606020202030204" pitchFamily="34" charset="0"/>
                <a:cs typeface="Arial Narrow" panose="020B0606020202030204" pitchFamily="34" charset="0"/>
              </a:rPr>
              <a:t> </a:t>
            </a:r>
            <a:r>
              <a:rPr lang="fr-FR" dirty="0" err="1">
                <a:solidFill>
                  <a:schemeClr val="tx1"/>
                </a:solidFill>
                <a:latin typeface="Arial Narrow" panose="020B0606020202030204" pitchFamily="34" charset="0"/>
                <a:cs typeface="Arial Narrow" panose="020B0606020202030204" pitchFamily="34" charset="0"/>
              </a:rPr>
              <a:t>metastases</a:t>
            </a:r>
            <a:r>
              <a:rPr lang="fr-FR" dirty="0">
                <a:solidFill>
                  <a:schemeClr val="tx1"/>
                </a:solidFill>
                <a:latin typeface="Arial Narrow" panose="020B0606020202030204" pitchFamily="34" charset="0"/>
                <a:cs typeface="Arial Narrow" panose="020B0606020202030204" pitchFamily="34" charset="0"/>
              </a:rPr>
              <a:t>, smoking </a:t>
            </a:r>
            <a:r>
              <a:rPr lang="fr-FR" dirty="0" err="1">
                <a:solidFill>
                  <a:schemeClr val="tx1"/>
                </a:solidFill>
                <a:latin typeface="Arial Narrow" panose="020B0606020202030204" pitchFamily="34" charset="0"/>
                <a:cs typeface="Arial Narrow" panose="020B0606020202030204" pitchFamily="34" charset="0"/>
              </a:rPr>
              <a:t>history</a:t>
            </a:r>
            <a:r>
              <a:rPr lang="fr-FR" dirty="0">
                <a:solidFill>
                  <a:schemeClr val="tx1"/>
                </a:solidFill>
                <a:latin typeface="Arial Narrow" panose="020B0606020202030204" pitchFamily="34" charset="0"/>
                <a:cs typeface="Arial Narrow" panose="020B0606020202030204" pitchFamily="34" charset="0"/>
              </a:rPr>
              <a:t>, and </a:t>
            </a:r>
            <a:r>
              <a:rPr lang="fr-FR" dirty="0" err="1">
                <a:solidFill>
                  <a:schemeClr val="tx1"/>
                </a:solidFill>
                <a:latin typeface="Arial Narrow" panose="020B0606020202030204" pitchFamily="34" charset="0"/>
                <a:cs typeface="Arial Narrow" panose="020B0606020202030204" pitchFamily="34" charset="0"/>
              </a:rPr>
              <a:t>history</a:t>
            </a:r>
            <a:r>
              <a:rPr lang="fr-FR" dirty="0">
                <a:solidFill>
                  <a:schemeClr val="tx1"/>
                </a:solidFill>
                <a:latin typeface="Arial Narrow" panose="020B0606020202030204" pitchFamily="34" charset="0"/>
                <a:cs typeface="Arial Narrow" panose="020B0606020202030204" pitchFamily="34" charset="0"/>
              </a:rPr>
              <a:t> of </a:t>
            </a:r>
            <a:r>
              <a:rPr lang="fr-FR" dirty="0" err="1">
                <a:solidFill>
                  <a:schemeClr val="tx1"/>
                </a:solidFill>
                <a:latin typeface="Arial Narrow" panose="020B0606020202030204" pitchFamily="34" charset="0"/>
                <a:cs typeface="Arial Narrow" panose="020B0606020202030204" pitchFamily="34" charset="0"/>
              </a:rPr>
              <a:t>lung</a:t>
            </a:r>
            <a:r>
              <a:rPr lang="fr-FR" dirty="0">
                <a:solidFill>
                  <a:schemeClr val="tx1"/>
                </a:solidFill>
                <a:latin typeface="Arial Narrow" panose="020B0606020202030204" pitchFamily="34" charset="0"/>
                <a:cs typeface="Arial Narrow" panose="020B0606020202030204" pitchFamily="34" charset="0"/>
              </a:rPr>
              <a:t> </a:t>
            </a:r>
            <a:r>
              <a:rPr lang="fr-FR" dirty="0" err="1">
                <a:solidFill>
                  <a:schemeClr val="tx1"/>
                </a:solidFill>
                <a:latin typeface="Arial Narrow" panose="020B0606020202030204" pitchFamily="34" charset="0"/>
                <a:cs typeface="Arial Narrow" panose="020B0606020202030204" pitchFamily="34" charset="0"/>
              </a:rPr>
              <a:t>disease</a:t>
            </a:r>
            <a:r>
              <a:rPr lang="fr-FR" dirty="0">
                <a:solidFill>
                  <a:schemeClr val="tx1"/>
                </a:solidFill>
                <a:latin typeface="Arial Narrow" panose="020B0606020202030204" pitchFamily="34" charset="0"/>
                <a:cs typeface="Arial Narrow" panose="020B0606020202030204" pitchFamily="34" charset="0"/>
              </a:rPr>
              <a:t> </a:t>
            </a:r>
            <a:r>
              <a:rPr lang="fr-FR" dirty="0" err="1">
                <a:solidFill>
                  <a:schemeClr val="tx1"/>
                </a:solidFill>
                <a:latin typeface="Arial Narrow" panose="020B0606020202030204" pitchFamily="34" charset="0"/>
                <a:cs typeface="Arial Narrow" panose="020B0606020202030204" pitchFamily="34" charset="0"/>
              </a:rPr>
              <a:t>were</a:t>
            </a:r>
            <a:r>
              <a:rPr lang="fr-FR" dirty="0">
                <a:solidFill>
                  <a:schemeClr val="tx1"/>
                </a:solidFill>
                <a:latin typeface="Arial Narrow" panose="020B0606020202030204" pitchFamily="34" charset="0"/>
                <a:cs typeface="Arial Narrow" panose="020B0606020202030204" pitchFamily="34" charset="0"/>
              </a:rPr>
              <a:t> more </a:t>
            </a:r>
            <a:r>
              <a:rPr lang="fr-FR" dirty="0" err="1">
                <a:solidFill>
                  <a:schemeClr val="tx1"/>
                </a:solidFill>
                <a:latin typeface="Arial Narrow" panose="020B0606020202030204" pitchFamily="34" charset="0"/>
                <a:cs typeface="Arial Narrow" panose="020B0606020202030204" pitchFamily="34" charset="0"/>
              </a:rPr>
              <a:t>prevalent</a:t>
            </a:r>
            <a:r>
              <a:rPr lang="fr-FR" dirty="0">
                <a:solidFill>
                  <a:schemeClr val="tx1"/>
                </a:solidFill>
                <a:latin typeface="Arial Narrow" panose="020B0606020202030204" pitchFamily="34" charset="0"/>
                <a:cs typeface="Arial Narrow" panose="020B0606020202030204" pitchFamily="34" charset="0"/>
              </a:rPr>
              <a:t> in the ILD population.</a:t>
            </a:r>
          </a:p>
          <a:p>
            <a:pPr algn="l"/>
            <a:endParaRPr lang="fr-FR" sz="1200" u="none" strike="noStrike" dirty="0">
              <a:solidFill>
                <a:srgbClr val="000000"/>
              </a:solidFill>
              <a:effectLst/>
              <a:latin typeface="Arial Narrow" panose="020B0606020202030204" pitchFamily="34" charset="0"/>
              <a:cs typeface="Arial Narrow" panose="020B0606020202030204" pitchFamily="34" charset="0"/>
            </a:endParaRPr>
          </a:p>
          <a:p>
            <a:pPr algn="l"/>
            <a:r>
              <a:rPr lang="en-US" sz="1200" b="0" i="0" u="none" strike="noStrike" cap="none" dirty="0">
                <a:solidFill>
                  <a:schemeClr val="dk1"/>
                </a:solidFill>
                <a:effectLst/>
                <a:latin typeface="Arial Narrow" panose="020B0606020202030204" pitchFamily="34" charset="0"/>
                <a:ea typeface="Calibri" panose="020F0502020204030204"/>
                <a:cs typeface="Calibri" panose="020F0502020204030204"/>
                <a:sym typeface="Calibri" panose="020F0502020204030204"/>
              </a:rPr>
              <a:t>Despite 55% with lung metastasis, 80% had controlled primary cancer at ILD onset. </a:t>
            </a:r>
            <a:endParaRPr lang="fr-FR" dirty="0">
              <a:latin typeface="Arial Narrow" panose="020B0606020202030204" pitchFamily="34" charset="0"/>
            </a:endParaRPr>
          </a:p>
        </p:txBody>
      </p:sp>
      <p:sp>
        <p:nvSpPr>
          <p:cNvPr id="4" name="Espace réservé du numéro de diapositive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tabLst/>
                <a:defRPr/>
              </a:pPr>
              <a:t>41</a:t>
            </a:fld>
            <a:endParaRPr kumimoji="0" lang="en-US" sz="12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a:buNone/>
              <a:defRPr/>
            </a:pPr>
            <a:r>
              <a:rPr lang="fr-FR" sz="1200" dirty="0">
                <a:solidFill>
                  <a:schemeClr val="tx1"/>
                </a:solidFill>
                <a:latin typeface="Arial Narrow" panose="020B0606020202030204" pitchFamily="34" charset="0"/>
                <a:cs typeface="Arial Narrow" panose="020B0606020202030204" pitchFamily="34" charset="0"/>
              </a:rPr>
              <a:t>ILD occured earlier in diffuse alveolar damage (DAD) pattern with a median time of 51 days (range, 40-55) (à l’oral) </a:t>
            </a:r>
          </a:p>
          <a:p>
            <a:endParaRPr lang="fr-FR" dirty="0"/>
          </a:p>
        </p:txBody>
      </p:sp>
      <p:sp>
        <p:nvSpPr>
          <p:cNvPr id="4" name="Espace réservé du numéro de diapositive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tabLst/>
                <a:defRPr/>
              </a:pPr>
              <a:t>42</a:t>
            </a:fld>
            <a:endParaRPr kumimoji="0" lang="en-US" sz="12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a:buNone/>
              <a:defRPr/>
            </a:pPr>
            <a:endParaRPr lang="fr-FR" dirty="0"/>
          </a:p>
        </p:txBody>
      </p:sp>
      <p:sp>
        <p:nvSpPr>
          <p:cNvPr id="4" name="Espace réservé du numéro de diapositive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tabLst/>
                <a:defRPr/>
              </a:pPr>
              <a:t>43</a:t>
            </a:fld>
            <a:endParaRPr kumimoji="0" lang="en-US" sz="12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a:extLst>
              <a:ext uri="{FF2B5EF4-FFF2-40B4-BE49-F238E27FC236}">
                <a16:creationId xmlns:a16="http://schemas.microsoft.com/office/drawing/2014/main" id="{7120978F-2517-6114-D600-B3E107721875}"/>
              </a:ext>
            </a:extLst>
          </p:cNvPr>
          <p:cNvSpPr>
            <a:spLocks noGrp="1" noRot="1" noChangeAspect="1" noChangeArrowheads="1" noTextEdit="1"/>
          </p:cNvSpPr>
          <p:nvPr>
            <p:ph type="sldImg"/>
          </p:nvPr>
        </p:nvSpPr>
        <p:spPr bwMode="auto">
          <a:xfrm>
            <a:off x="1509713" y="328613"/>
            <a:ext cx="6053137" cy="4540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a:extLst>
              <a:ext uri="{FF2B5EF4-FFF2-40B4-BE49-F238E27FC236}">
                <a16:creationId xmlns:a16="http://schemas.microsoft.com/office/drawing/2014/main" id="{098FFCAE-03B0-E021-C77A-C90D01E2F6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a:extLst>
              <a:ext uri="{FF2B5EF4-FFF2-40B4-BE49-F238E27FC236}">
                <a16:creationId xmlns:a16="http://schemas.microsoft.com/office/drawing/2014/main" id="{7CB40D89-26CF-7FF2-BC41-3AD342265F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Notes Placeholder 2">
            <a:extLst>
              <a:ext uri="{FF2B5EF4-FFF2-40B4-BE49-F238E27FC236}">
                <a16:creationId xmlns:a16="http://schemas.microsoft.com/office/drawing/2014/main" id="{7E8B5517-832F-B88A-FFFE-3028ADCE7F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03CB1669-4C6E-46FE-0B2F-AF5AFA724686}"/>
              </a:ext>
            </a:extLst>
          </p:cNvPr>
          <p:cNvSpPr>
            <a:spLocks noGrp="1"/>
          </p:cNvSpPr>
          <p:nvPr>
            <p:ph type="sldNum" sz="quarter" idx="5"/>
          </p:nvPr>
        </p:nvSpPr>
        <p:spPr/>
        <p:txBody>
          <a:bodyPr/>
          <a:lstStyle/>
          <a:p>
            <a:pPr defTabSz="914400" fontAlgn="auto">
              <a:spcBef>
                <a:spcPts val="0"/>
              </a:spcBef>
              <a:spcAft>
                <a:spcPts val="0"/>
              </a:spcAft>
              <a:defRPr/>
            </a:pPr>
            <a:fld id="{8961A06F-EEA4-3445-B2A1-535E16CDF229}" type="slidenum">
              <a:rPr lang="en-US" smtClean="0">
                <a:solidFill>
                  <a:prstClr val="black"/>
                </a:solidFill>
                <a:latin typeface="Calibri" panose="020F0502020204030204"/>
                <a:ea typeface="+mn-ea"/>
              </a:rPr>
              <a:pPr defTabSz="914400" fontAlgn="auto">
                <a:spcBef>
                  <a:spcPts val="0"/>
                </a:spcBef>
                <a:spcAft>
                  <a:spcPts val="0"/>
                </a:spcAft>
                <a:defRPr/>
              </a:pPr>
              <a:t>50</a:t>
            </a:fld>
            <a:endParaRPr lang="en-US">
              <a:solidFill>
                <a:prstClr val="black"/>
              </a:solidFill>
              <a:latin typeface="Calibri" panose="020F0502020204030204"/>
              <a:ea typeface="+mn-e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a:extLst>
              <a:ext uri="{FF2B5EF4-FFF2-40B4-BE49-F238E27FC236}">
                <a16:creationId xmlns:a16="http://schemas.microsoft.com/office/drawing/2014/main" id="{E672A4F2-AC55-0544-C479-07BFB5C585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a:extLst>
              <a:ext uri="{FF2B5EF4-FFF2-40B4-BE49-F238E27FC236}">
                <a16:creationId xmlns:a16="http://schemas.microsoft.com/office/drawing/2014/main" id="{26D60D49-FA76-14F1-6E68-ADA028ED92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E155C160-9656-32EB-DB7B-0E9C7D4547F0}"/>
              </a:ext>
            </a:extLst>
          </p:cNvPr>
          <p:cNvSpPr>
            <a:spLocks noGrp="1"/>
          </p:cNvSpPr>
          <p:nvPr>
            <p:ph type="sldNum" sz="quarter" idx="5"/>
          </p:nvPr>
        </p:nvSpPr>
        <p:spPr/>
        <p:txBody>
          <a:bodyPr/>
          <a:lstStyle/>
          <a:p>
            <a:pPr defTabSz="685800" fontAlgn="auto">
              <a:spcBef>
                <a:spcPts val="0"/>
              </a:spcBef>
              <a:spcAft>
                <a:spcPts val="0"/>
              </a:spcAft>
              <a:defRPr/>
            </a:pPr>
            <a:fld id="{9E56E191-5628-3A42-A668-5CEDAACBA7F5}" type="slidenum">
              <a:rPr lang="en-US" smtClean="0">
                <a:solidFill>
                  <a:prstClr val="black"/>
                </a:solidFill>
                <a:latin typeface="Calibri"/>
                <a:ea typeface="+mn-ea"/>
              </a:rPr>
              <a:pPr defTabSz="685800" fontAlgn="auto">
                <a:spcBef>
                  <a:spcPts val="0"/>
                </a:spcBef>
                <a:spcAft>
                  <a:spcPts val="0"/>
                </a:spcAft>
                <a:defRPr/>
              </a:pPr>
              <a:t>51</a:t>
            </a:fld>
            <a:endParaRPr lang="en-US">
              <a:solidFill>
                <a:prstClr val="black"/>
              </a:solidFill>
              <a:latin typeface="Calibri"/>
              <a:ea typeface="+mn-e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83306">
              <a:defRPr/>
            </a:pPr>
            <a:fld id="{7E94B695-4959-034C-8CA3-8676768617D7}" type="slidenum">
              <a:rPr lang="en-US">
                <a:solidFill>
                  <a:prstClr val="black"/>
                </a:solidFill>
                <a:latin typeface="Calibri"/>
              </a:rPr>
              <a:pPr defTabSz="483306">
                <a:defRPr/>
              </a:pPr>
              <a:t>56</a:t>
            </a:fld>
            <a:endParaRPr lang="en-US">
              <a:solidFill>
                <a:prstClr val="black"/>
              </a:solidFill>
              <a:latin typeface="Calibri"/>
            </a:endParaRPr>
          </a:p>
        </p:txBody>
      </p:sp>
    </p:spTree>
    <p:extLst>
      <p:ext uri="{BB962C8B-B14F-4D97-AF65-F5344CB8AC3E}">
        <p14:creationId xmlns:p14="http://schemas.microsoft.com/office/powerpoint/2010/main" val="2609537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83306">
              <a:defRPr/>
            </a:pPr>
            <a:fld id="{7E94B695-4959-034C-8CA3-8676768617D7}" type="slidenum">
              <a:rPr lang="en-US">
                <a:solidFill>
                  <a:prstClr val="black"/>
                </a:solidFill>
                <a:latin typeface="Calibri"/>
              </a:rPr>
              <a:pPr defTabSz="483306">
                <a:defRPr/>
              </a:pPr>
              <a:t>57</a:t>
            </a:fld>
            <a:endParaRPr lang="en-US">
              <a:solidFill>
                <a:prstClr val="black"/>
              </a:solidFill>
              <a:latin typeface="Calibri"/>
            </a:endParaRPr>
          </a:p>
        </p:txBody>
      </p:sp>
    </p:spTree>
    <p:extLst>
      <p:ext uri="{BB962C8B-B14F-4D97-AF65-F5344CB8AC3E}">
        <p14:creationId xmlns:p14="http://schemas.microsoft.com/office/powerpoint/2010/main" val="155995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300038"/>
            <a:ext cx="386715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1820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83306">
              <a:defRPr/>
            </a:pPr>
            <a:fld id="{7E94B695-4959-034C-8CA3-8676768617D7}" type="slidenum">
              <a:rPr lang="en-US">
                <a:solidFill>
                  <a:prstClr val="black"/>
                </a:solidFill>
                <a:latin typeface="Calibri"/>
              </a:rPr>
              <a:pPr defTabSz="483306">
                <a:defRPr/>
              </a:pPr>
              <a:t>58</a:t>
            </a:fld>
            <a:endParaRPr lang="en-US">
              <a:solidFill>
                <a:prstClr val="black"/>
              </a:solidFill>
              <a:latin typeface="Calibri"/>
            </a:endParaRPr>
          </a:p>
        </p:txBody>
      </p:sp>
    </p:spTree>
    <p:extLst>
      <p:ext uri="{BB962C8B-B14F-4D97-AF65-F5344CB8AC3E}">
        <p14:creationId xmlns:p14="http://schemas.microsoft.com/office/powerpoint/2010/main" val="30696208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b="1"/>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87949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b="0" dirty="0">
              <a:latin typeface="+mn-lt"/>
            </a:endParaRPr>
          </a:p>
        </p:txBody>
      </p:sp>
    </p:spTree>
    <p:extLst>
      <p:ext uri="{BB962C8B-B14F-4D97-AF65-F5344CB8AC3E}">
        <p14:creationId xmlns:p14="http://schemas.microsoft.com/office/powerpoint/2010/main" val="2591473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b="0" dirty="0">
              <a:latin typeface="+mn-lt"/>
            </a:endParaRPr>
          </a:p>
        </p:txBody>
      </p:sp>
    </p:spTree>
    <p:extLst>
      <p:ext uri="{BB962C8B-B14F-4D97-AF65-F5344CB8AC3E}">
        <p14:creationId xmlns:p14="http://schemas.microsoft.com/office/powerpoint/2010/main" val="28147956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6871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9C6FE-1245-5EF2-BC27-A641DC3369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DA89D-AB92-81DE-8963-EB4912D66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5EA82-EE55-48BB-5730-1A72C06A3C9A}"/>
              </a:ext>
            </a:extLst>
          </p:cNvPr>
          <p:cNvSpPr>
            <a:spLocks noGrp="1"/>
          </p:cNvSpPr>
          <p:nvPr>
            <p:ph type="body" idx="1"/>
          </p:nvPr>
        </p:nvSpPr>
        <p:spPr/>
        <p:txBody>
          <a:bodyPr/>
          <a:lstStyle/>
          <a:p>
            <a:pPr marL="514350" marR="0" lvl="0" indent="-2857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endParaRPr lang="en-GB" sz="1800" dirty="0">
              <a:effectLst/>
              <a:latin typeface="Segoe UI" panose="020B0502040204020203" pitchFamily="34" charset="0"/>
            </a:endParaRPr>
          </a:p>
          <a:p>
            <a:pPr marL="228600" marR="0" lvl="0" indent="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None/>
              <a:tabLst/>
              <a:defRPr/>
            </a:pPr>
            <a:endParaRPr lang="en-GB" dirty="0"/>
          </a:p>
        </p:txBody>
      </p:sp>
      <p:sp>
        <p:nvSpPr>
          <p:cNvPr id="4" name="Slide Number Placeholder 3">
            <a:extLst>
              <a:ext uri="{FF2B5EF4-FFF2-40B4-BE49-F238E27FC236}">
                <a16:creationId xmlns:a16="http://schemas.microsoft.com/office/drawing/2014/main" id="{4633E14C-511F-DDC5-2C0B-5F17A86350B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70</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48404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300038"/>
            <a:ext cx="3867150" cy="2900362"/>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77540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66A20D-DA2A-634D-93FF-610586A549F2}"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2872191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6601991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66A20D-DA2A-634D-93FF-610586A549F2}"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2496010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300038"/>
            <a:ext cx="386715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9692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a:ea typeface="ＭＳ Ｐゴシック" panose="020B0600070205080204" pitchFamily="34" charset="-128"/>
            </a:endParaRPr>
          </a:p>
        </p:txBody>
      </p:sp>
      <p:sp>
        <p:nvSpPr>
          <p:cNvPr id="231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63499277-96B8-4F86-A3CF-3484D351221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82</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275350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a:ea typeface="ＭＳ Ｐゴシック" panose="020B0600070205080204" pitchFamily="34" charset="-128"/>
            </a:endParaRPr>
          </a:p>
        </p:txBody>
      </p:sp>
      <p:sp>
        <p:nvSpPr>
          <p:cNvPr id="231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63499277-96B8-4F86-A3CF-3484D351221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83</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322307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a:extLst>
              <a:ext uri="{FF2B5EF4-FFF2-40B4-BE49-F238E27FC236}">
                <a16:creationId xmlns:a16="http://schemas.microsoft.com/office/drawing/2014/main" id="{5A3F9062-3879-192E-2062-4AAA12C983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2800081-09DB-5DCD-EA27-DC5023EC174F}"/>
              </a:ext>
            </a:extLst>
          </p:cNvPr>
          <p:cNvSpPr>
            <a:spLocks noGrp="1"/>
          </p:cNvSpPr>
          <p:nvPr>
            <p:ph type="body" idx="1"/>
          </p:nvPr>
        </p:nvSpPr>
        <p:spPr/>
        <p:txBody>
          <a:bodyPr/>
          <a:lstStyle/>
          <a:p>
            <a:pPr defTabSz="914400" eaLnBrk="1" fontAlgn="auto" hangingPunct="1">
              <a:spcBef>
                <a:spcPts val="0"/>
              </a:spcBef>
              <a:spcAft>
                <a:spcPts val="0"/>
              </a:spcAft>
              <a:defRPr/>
            </a:pPr>
            <a:r>
              <a:rPr lang="en-US" dirty="0">
                <a:ea typeface="+mn-ea"/>
                <a:cs typeface="+mn-cs"/>
              </a:rPr>
              <a:t>monoclonal antibody-like bispecific protein targeting the tumor target human epidermal growth factor receptor 2 (HER2) and the immune receptor CD137. </a:t>
            </a:r>
            <a:endParaRPr lang="en-US" dirty="0"/>
          </a:p>
          <a:p>
            <a:pPr>
              <a:defRPr/>
            </a:pPr>
            <a:endParaRPr lang="en-US" dirty="0"/>
          </a:p>
        </p:txBody>
      </p:sp>
      <p:sp>
        <p:nvSpPr>
          <p:cNvPr id="313348" name="Slide Number Placeholder 3">
            <a:extLst>
              <a:ext uri="{FF2B5EF4-FFF2-40B4-BE49-F238E27FC236}">
                <a16:creationId xmlns:a16="http://schemas.microsoft.com/office/drawing/2014/main" id="{8648754A-97AA-C94A-3783-EF2923C12F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ACD2357-B158-814B-B7F8-30B3B07978AD}" type="slidenum">
              <a:rPr lang="en-US" altLang="en-US" smtClean="0">
                <a:latin typeface="Calibri" panose="020F0502020204030204" pitchFamily="34" charset="0"/>
              </a:rPr>
              <a:pPr/>
              <a:t>84</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7DEE38A8-E22B-B17B-50C9-CE47C2E96D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a:extLst>
              <a:ext uri="{FF2B5EF4-FFF2-40B4-BE49-F238E27FC236}">
                <a16:creationId xmlns:a16="http://schemas.microsoft.com/office/drawing/2014/main" id="{F904DB83-A960-CC3F-7EA0-501A8D1F7A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What exactly do we mean by HER2 low breast cancer?</a:t>
            </a:r>
          </a:p>
          <a:p>
            <a:endParaRPr lang="en-US" altLang="en-US">
              <a:ea typeface="ＭＳ Ｐゴシック" panose="020B0600070205080204" pitchFamily="34" charset="-128"/>
            </a:endParaRPr>
          </a:p>
          <a:p>
            <a:r>
              <a:rPr lang="en-US" altLang="en-US">
                <a:ea typeface="ＭＳ Ｐゴシック" panose="020B0600070205080204" pitchFamily="34" charset="-128"/>
              </a:rPr>
              <a:t>We have traditionally thought of breast cancer as either HER2+ or HER2-negative, and using the ASCO CAP guidelines from 2018, we have thought of HER2 positive cancers when there is evidence of HER2 overexpression by IHC with a score of 3+ or gene amplification on an in situ hydridization assay on at least one tumor sample</a:t>
            </a:r>
          </a:p>
          <a:p>
            <a:endParaRPr lang="en-US" altLang="en-US">
              <a:ea typeface="ＭＳ Ｐゴシック" panose="020B0600070205080204" pitchFamily="34" charset="-128"/>
            </a:endParaRPr>
          </a:p>
          <a:p>
            <a:r>
              <a:rPr lang="en-US" altLang="en-US">
                <a:ea typeface="ＭＳ Ｐゴシック" panose="020B0600070205080204" pitchFamily="34" charset="-128"/>
              </a:rPr>
              <a:t>In the case of 2+ IHC score, reflex ISH testing is required to define HER2 status</a:t>
            </a:r>
          </a:p>
          <a:p>
            <a:r>
              <a:rPr lang="en-US" altLang="en-US">
                <a:ea typeface="ＭＳ Ｐゴシック" panose="020B0600070205080204" pitchFamily="34" charset="-128"/>
              </a:rPr>
              <a:t>Whereas in the case of IHC 0-1+ (or HER2 2+ and FISH non-amplified and copy number &lt;4), the tumor is considered HER2 negative.</a:t>
            </a:r>
          </a:p>
          <a:p>
            <a:endParaRPr lang="en-US" altLang="en-US">
              <a:ea typeface="ＭＳ Ｐゴシック" panose="020B0600070205080204" pitchFamily="34" charset="-128"/>
            </a:endParaRPr>
          </a:p>
          <a:p>
            <a:r>
              <a:rPr lang="en-US" altLang="en-US">
                <a:ea typeface="ＭＳ Ｐゴシック" panose="020B0600070205080204" pitchFamily="34" charset="-128"/>
              </a:rPr>
              <a:t>More recently however, a new nomenclatures has been proposed for those cases with IHC 1+ or 2+ and not-amplified by FISH as HER2 low positive.</a:t>
            </a:r>
          </a:p>
          <a:p>
            <a:r>
              <a:rPr lang="en-US" altLang="en-US">
                <a:ea typeface="ＭＳ Ｐゴシック" panose="020B0600070205080204" pitchFamily="34" charset="-128"/>
              </a:rPr>
              <a:t>This recommendations has arisen given activity of novel HER2-targeted agents among these low HER2 tumors</a:t>
            </a:r>
          </a:p>
        </p:txBody>
      </p:sp>
      <p:sp>
        <p:nvSpPr>
          <p:cNvPr id="4" name="Slide Number Placeholder 3">
            <a:extLst>
              <a:ext uri="{FF2B5EF4-FFF2-40B4-BE49-F238E27FC236}">
                <a16:creationId xmlns:a16="http://schemas.microsoft.com/office/drawing/2014/main" id="{3C5B0379-4747-9995-0B7B-4BEF6733E2B3}"/>
              </a:ext>
            </a:extLst>
          </p:cNvPr>
          <p:cNvSpPr>
            <a:spLocks noGrp="1"/>
          </p:cNvSpPr>
          <p:nvPr>
            <p:ph type="sldNum" sz="quarter" idx="5"/>
          </p:nvPr>
        </p:nvSpPr>
        <p:spPr/>
        <p:txBody>
          <a:bodyPr/>
          <a:lstStyle/>
          <a:p>
            <a:pPr defTabSz="914400" fontAlgn="auto">
              <a:spcBef>
                <a:spcPts val="0"/>
              </a:spcBef>
              <a:spcAft>
                <a:spcPts val="0"/>
              </a:spcAft>
              <a:defRPr/>
            </a:pPr>
            <a:fld id="{C8723F54-C60A-CC43-B8D0-8FF6AC3BEA41}" type="slidenum">
              <a:rPr lang="en-US">
                <a:solidFill>
                  <a:prstClr val="black"/>
                </a:solidFill>
                <a:latin typeface="Calibri" panose="020F0502020204030204"/>
                <a:ea typeface="+mn-ea"/>
              </a:rPr>
              <a:pPr defTabSz="914400" fontAlgn="auto">
                <a:spcBef>
                  <a:spcPts val="0"/>
                </a:spcBef>
                <a:spcAft>
                  <a:spcPts val="0"/>
                </a:spcAft>
                <a:defRPr/>
              </a:pPr>
              <a:t>10</a:t>
            </a:fld>
            <a:endParaRPr lang="en-US" dirty="0">
              <a:solidFill>
                <a:prstClr val="black"/>
              </a:solidFill>
              <a:latin typeface="Calibri" panose="020F0502020204030204"/>
              <a:ea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a:extLst>
              <a:ext uri="{FF2B5EF4-FFF2-40B4-BE49-F238E27FC236}">
                <a16:creationId xmlns:a16="http://schemas.microsoft.com/office/drawing/2014/main" id="{EC9BDB4E-5005-A04C-E488-221BEA9979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a:extLst>
              <a:ext uri="{FF2B5EF4-FFF2-40B4-BE49-F238E27FC236}">
                <a16:creationId xmlns:a16="http://schemas.microsoft.com/office/drawing/2014/main" id="{5040CA17-D5AB-7672-FD90-FA5DAF5070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Using this definition of HER2low, approximately half of all breast cancers are HER2 low, with about 15% HER2+, and 30-40% HER2 0+</a:t>
            </a:r>
          </a:p>
        </p:txBody>
      </p:sp>
      <p:sp>
        <p:nvSpPr>
          <p:cNvPr id="4" name="Slide Number Placeholder 3">
            <a:extLst>
              <a:ext uri="{FF2B5EF4-FFF2-40B4-BE49-F238E27FC236}">
                <a16:creationId xmlns:a16="http://schemas.microsoft.com/office/drawing/2014/main" id="{E7402351-FA38-1E2C-9D4D-E3232EFF6B83}"/>
              </a:ext>
            </a:extLst>
          </p:cNvPr>
          <p:cNvSpPr>
            <a:spLocks noGrp="1"/>
          </p:cNvSpPr>
          <p:nvPr>
            <p:ph type="sldNum" sz="quarter" idx="5"/>
          </p:nvPr>
        </p:nvSpPr>
        <p:spPr/>
        <p:txBody>
          <a:bodyPr/>
          <a:lstStyle/>
          <a:p>
            <a:pPr defTabSz="914400" fontAlgn="auto">
              <a:spcBef>
                <a:spcPts val="0"/>
              </a:spcBef>
              <a:spcAft>
                <a:spcPts val="0"/>
              </a:spcAft>
              <a:defRPr/>
            </a:pPr>
            <a:fld id="{C35326CF-3928-FF47-9DBA-31D14C646060}" type="slidenum">
              <a:rPr lang="en-US">
                <a:solidFill>
                  <a:prstClr val="black"/>
                </a:solidFill>
                <a:latin typeface="Calibri" panose="020F0502020204030204"/>
                <a:ea typeface="+mn-ea"/>
              </a:rPr>
              <a:pPr defTabSz="914400" fontAlgn="auto">
                <a:spcBef>
                  <a:spcPts val="0"/>
                </a:spcBef>
                <a:spcAft>
                  <a:spcPts val="0"/>
                </a:spcAft>
                <a:defRPr/>
              </a:pPr>
              <a:t>11</a:t>
            </a:fld>
            <a:endParaRPr lang="en-US" dirty="0">
              <a:solidFill>
                <a:prstClr val="black"/>
              </a:solidFill>
              <a:latin typeface="Calibri" panose="020F0502020204030204"/>
              <a:ea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75741705-6FAA-6657-ACA7-45A57700C4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a:extLst>
              <a:ext uri="{FF2B5EF4-FFF2-40B4-BE49-F238E27FC236}">
                <a16:creationId xmlns:a16="http://schemas.microsoft.com/office/drawing/2014/main" id="{FC7AD9CD-C3BE-01EB-9034-ED4388BE4D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It is however important to remember that a HER2 low tumor is not the same as a tumor that is heterogeneous for HER2 expression</a:t>
            </a:r>
          </a:p>
          <a:p>
            <a:r>
              <a:rPr lang="en-US" altLang="en-US">
                <a:ea typeface="ＭＳ Ｐゴシック" panose="020B0600070205080204" pitchFamily="34" charset="-128"/>
              </a:rPr>
              <a:t>A heterogeneous tumor is one where there is a site within the tumor that is truly HER2 positive, where there can be other areas that are HER2 negative.</a:t>
            </a:r>
          </a:p>
          <a:p>
            <a:r>
              <a:rPr lang="en-US" altLang="en-US">
                <a:ea typeface="ＭＳ Ｐゴシック" panose="020B0600070205080204" pitchFamily="34" charset="-128"/>
              </a:rPr>
              <a:t>We have seen data suggesting that heterogeneous tumors may not be as sensitive to agents like T-DM1, an ADC which is not known to be able to have bystander effect</a:t>
            </a:r>
          </a:p>
          <a:p>
            <a:r>
              <a:rPr lang="en-US" altLang="en-US">
                <a:ea typeface="ＭＳ Ｐゴシック" panose="020B0600070205080204" pitchFamily="34" charset="-128"/>
              </a:rPr>
              <a:t>We have seen data from a preoperative trial run by Otto Metzger and Ian Krop demonstrating that tumors with HER2 heterogeneity did not achieve pCR to preop T-DM1 + pertuzumab, and we also say data from KRISTINE suggesting higher rates of localregional progression during preop T-DM1 + pertuzumab compared to TCHP</a:t>
            </a:r>
          </a:p>
        </p:txBody>
      </p:sp>
      <p:sp>
        <p:nvSpPr>
          <p:cNvPr id="4" name="Slide Number Placeholder 3">
            <a:extLst>
              <a:ext uri="{FF2B5EF4-FFF2-40B4-BE49-F238E27FC236}">
                <a16:creationId xmlns:a16="http://schemas.microsoft.com/office/drawing/2014/main" id="{F5D37C03-3795-60EA-BB0E-FC3F14A50AFC}"/>
              </a:ext>
            </a:extLst>
          </p:cNvPr>
          <p:cNvSpPr>
            <a:spLocks noGrp="1"/>
          </p:cNvSpPr>
          <p:nvPr>
            <p:ph type="sldNum" sz="quarter" idx="5"/>
          </p:nvPr>
        </p:nvSpPr>
        <p:spPr/>
        <p:txBody>
          <a:bodyPr/>
          <a:lstStyle/>
          <a:p>
            <a:pPr defTabSz="914400" fontAlgn="auto">
              <a:spcBef>
                <a:spcPts val="0"/>
              </a:spcBef>
              <a:spcAft>
                <a:spcPts val="0"/>
              </a:spcAft>
              <a:defRPr/>
            </a:pPr>
            <a:fld id="{CAD36C33-5D6A-4E4B-A59D-B3CBEC86FABF}" type="slidenum">
              <a:rPr lang="en-US">
                <a:solidFill>
                  <a:prstClr val="black"/>
                </a:solidFill>
                <a:latin typeface="Calibri" panose="020F0502020204030204"/>
                <a:ea typeface="+mn-ea"/>
              </a:rPr>
              <a:pPr defTabSz="914400" fontAlgn="auto">
                <a:spcBef>
                  <a:spcPts val="0"/>
                </a:spcBef>
                <a:spcAft>
                  <a:spcPts val="0"/>
                </a:spcAft>
                <a:defRPr/>
              </a:pPr>
              <a:t>12</a:t>
            </a:fld>
            <a:endParaRPr lang="en-US">
              <a:solidFill>
                <a:prstClr val="black"/>
              </a:solidFill>
              <a:latin typeface="Calibri" panose="020F0502020204030204"/>
              <a:ea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a:extLst>
              <a:ext uri="{FF2B5EF4-FFF2-40B4-BE49-F238E27FC236}">
                <a16:creationId xmlns:a16="http://schemas.microsoft.com/office/drawing/2014/main" id="{27587039-1C71-F9F4-AB43-3A251B149D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Notes Placeholder 2">
            <a:extLst>
              <a:ext uri="{FF2B5EF4-FFF2-40B4-BE49-F238E27FC236}">
                <a16:creationId xmlns:a16="http://schemas.microsoft.com/office/drawing/2014/main" id="{C66C47C2-A9FE-3E94-F6EA-FC1DB1DAF3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hyperlink" Target="mailto:Otto_Metzger@DFCI.HARVARD.EDU" TargetMode="External"/><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mailto:Otto_Metzger@DFCI.HARVARD.EDU" TargetMode="External"/><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hyperlink" Target="mailto:Otto_Metzger@DFCI.HARVARD.EDU" TargetMode="External"/><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84C495A-09FC-4808-59B6-6103B30A7FF6}"/>
              </a:ext>
            </a:extLst>
          </p:cNvPr>
          <p:cNvCxnSpPr/>
          <p:nvPr userDrawn="1"/>
        </p:nvCxnSpPr>
        <p:spPr>
          <a:xfrm>
            <a:off x="782638" y="3505200"/>
            <a:ext cx="75311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737870" y="1701292"/>
            <a:ext cx="7620000" cy="1739900"/>
          </a:xfrm>
        </p:spPr>
        <p:txBody>
          <a:bodyPr anchor="b"/>
          <a:lstStyle>
            <a:lvl1pPr algn="ctr">
              <a:defRPr sz="4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31520" y="3586660"/>
            <a:ext cx="7632700" cy="1752600"/>
          </a:xfrm>
        </p:spPr>
        <p:txBody>
          <a:bodyPr>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Slide Number Placeholder 5">
            <a:extLst>
              <a:ext uri="{FF2B5EF4-FFF2-40B4-BE49-F238E27FC236}">
                <a16:creationId xmlns:a16="http://schemas.microsoft.com/office/drawing/2014/main" id="{6A9F6B3F-A9E0-9E14-B6B7-4A1B793A1339}"/>
              </a:ext>
            </a:extLst>
          </p:cNvPr>
          <p:cNvSpPr>
            <a:spLocks noGrp="1"/>
          </p:cNvSpPr>
          <p:nvPr>
            <p:ph type="sldNum" sz="quarter" idx="10"/>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200">
                <a:solidFill>
                  <a:srgbClr val="898989"/>
                </a:solidFill>
              </a:defRPr>
            </a:lvl1pPr>
          </a:lstStyle>
          <a:p>
            <a:pPr>
              <a:defRPr/>
            </a:pPr>
            <a:fld id="{D5A74DDB-DE5D-3449-8795-79A651FE1D52}" type="slidenum">
              <a:rPr lang="en-US" altLang="en-US"/>
              <a:pPr>
                <a:defRPr/>
              </a:pPr>
              <a:t>‹#›</a:t>
            </a:fld>
            <a:endParaRPr lang="en-US" altLang="en-US"/>
          </a:p>
        </p:txBody>
      </p:sp>
    </p:spTree>
    <p:extLst>
      <p:ext uri="{BB962C8B-B14F-4D97-AF65-F5344CB8AC3E}">
        <p14:creationId xmlns:p14="http://schemas.microsoft.com/office/powerpoint/2010/main" val="2467557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815D9A6-8AC0-7DB4-1F30-565979B25F3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4313" y="5892800"/>
            <a:ext cx="10144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095DC23-C4D1-3548-58CB-6B9B251AE1B3}"/>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a:solidFill>
                  <a:srgbClr val="000000"/>
                </a:solidFill>
                <a:cs typeface="Arial" pitchFamily="34" charset="0"/>
              </a:defRPr>
            </a:lvl1pPr>
          </a:lstStyle>
          <a:p>
            <a:pPr>
              <a:defRPr/>
            </a:pPr>
            <a:endParaRPr lang="en-US" altLang="en-US"/>
          </a:p>
        </p:txBody>
      </p:sp>
      <p:sp>
        <p:nvSpPr>
          <p:cNvPr id="6" name="Footer Placeholder 4">
            <a:extLst>
              <a:ext uri="{FF2B5EF4-FFF2-40B4-BE49-F238E27FC236}">
                <a16:creationId xmlns:a16="http://schemas.microsoft.com/office/drawing/2014/main" id="{C6BB386E-006E-5BFE-B2E3-973F87021B14}"/>
              </a:ext>
            </a:extLst>
          </p:cNvPr>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a:solidFill>
                  <a:srgbClr val="000000"/>
                </a:solidFill>
                <a:cs typeface="Arial" pitchFamily="34" charset="0"/>
              </a:defRPr>
            </a:lvl1pPr>
          </a:lstStyle>
          <a:p>
            <a:pPr>
              <a:defRPr/>
            </a:pPr>
            <a:endParaRPr lang="en-US" altLang="en-US"/>
          </a:p>
        </p:txBody>
      </p:sp>
      <p:sp>
        <p:nvSpPr>
          <p:cNvPr id="7" name="Slide Number Placeholder 5">
            <a:extLst>
              <a:ext uri="{FF2B5EF4-FFF2-40B4-BE49-F238E27FC236}">
                <a16:creationId xmlns:a16="http://schemas.microsoft.com/office/drawing/2014/main" id="{B673BEDA-D3BF-993C-ADE5-A42E9F55F896}"/>
              </a:ext>
            </a:extLst>
          </p:cNvPr>
          <p:cNvSpPr>
            <a:spLocks noGrp="1"/>
          </p:cNvSpPr>
          <p:nvPr>
            <p:ph type="sldNum" sz="quarter" idx="12"/>
          </p:nvPr>
        </p:nvSpPr>
        <p:spPr>
          <a:xfrm>
            <a:off x="7010400" y="6492875"/>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z="1400">
                <a:solidFill>
                  <a:srgbClr val="898989"/>
                </a:solidFill>
              </a:defRPr>
            </a:lvl1pPr>
          </a:lstStyle>
          <a:p>
            <a:pPr>
              <a:defRPr/>
            </a:pPr>
            <a:fld id="{1512CA4C-AE00-3A4C-9E7A-38313797A577}" type="slidenum">
              <a:rPr lang="en-US" altLang="en-US"/>
              <a:pPr>
                <a:defRPr/>
              </a:pPr>
              <a:t>‹#›</a:t>
            </a:fld>
            <a:endParaRPr lang="en-US" altLang="en-US"/>
          </a:p>
        </p:txBody>
      </p:sp>
    </p:spTree>
    <p:extLst>
      <p:ext uri="{BB962C8B-B14F-4D97-AF65-F5344CB8AC3E}">
        <p14:creationId xmlns:p14="http://schemas.microsoft.com/office/powerpoint/2010/main" val="56450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E595-0D9D-E445-AAC2-9EDE2D344C57}"/>
              </a:ext>
            </a:extLst>
          </p:cNvPr>
          <p:cNvSpPr>
            <a:spLocks noGrp="1"/>
          </p:cNvSpPr>
          <p:nvPr>
            <p:ph type="dt" sz="half" idx="10"/>
          </p:nvPr>
        </p:nvSpPr>
        <p:spPr/>
        <p:txBody>
          <a:bodyPr/>
          <a:lstStyle/>
          <a:p>
            <a:fld id="{A6628256-E9A9-B648-ABD3-1FE7A3D45929}" type="datetime1">
              <a:rPr lang="en-US" smtClean="0"/>
              <a:t>11/8/2025</a:t>
            </a:fld>
            <a:endParaRPr lang="en-US"/>
          </a:p>
        </p:txBody>
      </p:sp>
      <p:sp>
        <p:nvSpPr>
          <p:cNvPr id="5" name="Footer Placeholder 4">
            <a:extLst>
              <a:ext uri="{FF2B5EF4-FFF2-40B4-BE49-F238E27FC236}">
                <a16:creationId xmlns:a16="http://schemas.microsoft.com/office/drawing/2014/main" id="{AB8229FF-E35C-FB4C-AB12-20D33B8F7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68BA4-2848-124F-8283-52DC1751ED63}"/>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14685174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247650" y="1389888"/>
            <a:ext cx="8801100" cy="4752595"/>
          </a:xfrm>
        </p:spPr>
        <p:txBody>
          <a:bodyPr/>
          <a:lstStyle>
            <a:lvl2pPr marL="470297" indent="-211931">
              <a:defRPr sz="1350"/>
            </a:lvl2pPr>
            <a:lvl3pPr marL="685800" indent="-215504">
              <a:defRPr sz="1200"/>
            </a:lvl3pPr>
            <a:lvl4pPr marL="901304" indent="-215504">
              <a:defRPr sz="1050"/>
            </a:lvl4pPr>
            <a:lvl5pPr marL="1113235" indent="-211931">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DD7BACCF-6E48-4258-AD19-1B50B46BD9EC}"/>
              </a:ext>
            </a:extLst>
          </p:cNvPr>
          <p:cNvSpPr/>
          <p:nvPr userDrawn="1"/>
        </p:nvSpPr>
        <p:spPr>
          <a:xfrm>
            <a:off x="8483600" y="6478210"/>
            <a:ext cx="177800" cy="37979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8" name="Rectangle 7">
            <a:extLst>
              <a:ext uri="{FF2B5EF4-FFF2-40B4-BE49-F238E27FC236}">
                <a16:creationId xmlns:a16="http://schemas.microsoft.com/office/drawing/2014/main" id="{6CA4BF91-2068-47FA-A389-2A03E433DF57}"/>
              </a:ext>
            </a:extLst>
          </p:cNvPr>
          <p:cNvSpPr/>
          <p:nvPr userDrawn="1"/>
        </p:nvSpPr>
        <p:spPr>
          <a:xfrm>
            <a:off x="506919" y="6482719"/>
            <a:ext cx="8254523" cy="38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0680012"/>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3380" y="327443"/>
            <a:ext cx="8420100" cy="1044159"/>
          </a:xfrm>
        </p:spPr>
        <p:txBody>
          <a:bodyPr/>
          <a:lstStyle/>
          <a:p>
            <a:r>
              <a:rPr lang="en-US" dirty="0"/>
              <a:t>Click to edit Master title style</a:t>
            </a:r>
          </a:p>
        </p:txBody>
      </p:sp>
      <p:sp>
        <p:nvSpPr>
          <p:cNvPr id="3" name="Slide Number Placeholder 3"/>
          <p:cNvSpPr>
            <a:spLocks noGrp="1"/>
          </p:cNvSpPr>
          <p:nvPr>
            <p:ph type="sldNum" sz="quarter" idx="4"/>
          </p:nvPr>
        </p:nvSpPr>
        <p:spPr>
          <a:xfrm>
            <a:off x="8786410" y="6568293"/>
            <a:ext cx="350520" cy="284997"/>
          </a:xfrm>
          <a:prstGeom prst="rect">
            <a:avLst/>
          </a:prstGeom>
        </p:spPr>
        <p:txBody>
          <a:bodyPr vert="horz" lIns="91440" tIns="45720" rIns="91440" bIns="45720" rtlCol="0" anchor="ctr"/>
          <a:lstStyle>
            <a:lvl1pPr algn="r">
              <a:defRPr sz="825">
                <a:solidFill>
                  <a:schemeClr val="tx1">
                    <a:tint val="75000"/>
                  </a:schemeClr>
                </a:solidFill>
              </a:defRPr>
            </a:lvl1pPr>
          </a:lstStyle>
          <a:p>
            <a:fld id="{1904728E-9179-7340-B99F-8A5623059787}" type="slidenum">
              <a:rPr lang="en-US" smtClean="0"/>
              <a:t>‹#›</a:t>
            </a:fld>
            <a:endParaRPr lang="en-US" sz="825" dirty="0"/>
          </a:p>
        </p:txBody>
      </p:sp>
      <p:sp>
        <p:nvSpPr>
          <p:cNvPr id="5" name="Text Placeholder 5"/>
          <p:cNvSpPr>
            <a:spLocks noGrp="1"/>
          </p:cNvSpPr>
          <p:nvPr>
            <p:ph type="body" sz="quarter" idx="10"/>
          </p:nvPr>
        </p:nvSpPr>
        <p:spPr>
          <a:xfrm>
            <a:off x="373381" y="6194324"/>
            <a:ext cx="5182076" cy="583549"/>
          </a:xfrm>
        </p:spPr>
        <p:txBody>
          <a:bodyPr anchor="b"/>
          <a:lstStyle>
            <a:lvl1pPr>
              <a:spcBef>
                <a:spcPts val="0"/>
              </a:spcBef>
              <a:spcAft>
                <a:spcPts val="0"/>
              </a:spcAft>
              <a:buNone/>
              <a:defRPr sz="750"/>
            </a:lvl1pPr>
            <a:lvl2pPr>
              <a:buNone/>
              <a:defRPr sz="750"/>
            </a:lvl2pPr>
            <a:lvl3pPr>
              <a:buNone/>
              <a:defRPr sz="750"/>
            </a:lvl3pPr>
            <a:lvl4pPr>
              <a:buNone/>
              <a:defRPr sz="750"/>
            </a:lvl4pPr>
            <a:lvl5pPr>
              <a:buNone/>
              <a:defRPr sz="750"/>
            </a:lvl5pPr>
          </a:lstStyle>
          <a:p>
            <a:pPr lvl="0"/>
            <a:r>
              <a:rPr lang="en-US" dirty="0"/>
              <a:t>Click to edit Master text styles</a:t>
            </a:r>
          </a:p>
        </p:txBody>
      </p:sp>
    </p:spTree>
    <p:extLst>
      <p:ext uri="{BB962C8B-B14F-4D97-AF65-F5344CB8AC3E}">
        <p14:creationId xmlns:p14="http://schemas.microsoft.com/office/powerpoint/2010/main" val="41313778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7" name="Picture 6" descr="Logo&#10;&#10;Description automatically generated"/>
          <p:cNvPicPr>
            <a:picLocks noChangeAspect="1"/>
          </p:cNvPicPr>
          <p:nvPr userDrawn="1"/>
        </p:nvPicPr>
        <p:blipFill>
          <a:blip r:embed="rId2" cstate="screen"/>
          <a:stretch>
            <a:fillRect/>
          </a:stretch>
        </p:blipFill>
        <p:spPr>
          <a:xfrm>
            <a:off x="468314" y="443047"/>
            <a:ext cx="2535941" cy="581153"/>
          </a:xfrm>
          <a:prstGeom prst="rect">
            <a:avLst/>
          </a:prstGeom>
        </p:spPr>
      </p:pic>
      <p:sp>
        <p:nvSpPr>
          <p:cNvPr id="9" name="Text Placeholder 3"/>
          <p:cNvSpPr>
            <a:spLocks noGrp="1"/>
          </p:cNvSpPr>
          <p:nvPr>
            <p:ph type="body" sz="half" idx="2" hasCustomPrompt="1"/>
          </p:nvPr>
        </p:nvSpPr>
        <p:spPr>
          <a:xfrm>
            <a:off x="399044" y="1984890"/>
            <a:ext cx="4578249" cy="1043619"/>
          </a:xfrm>
          <a:prstGeom prst="rect">
            <a:avLst/>
          </a:prstGeom>
        </p:spPr>
        <p:txBody>
          <a:bodyPr>
            <a:normAutofit/>
          </a:bodyPr>
          <a:lstStyle>
            <a:lvl1pPr marL="0" indent="0">
              <a:spcBef>
                <a:spcPts val="0"/>
              </a:spcBef>
              <a:buNone/>
              <a:defRPr sz="3200" b="1" i="0">
                <a:solidFill>
                  <a:srgbClr val="5F5D8E"/>
                </a:solidFill>
                <a:latin typeface="Arial Narrow" panose="020B0606020202030204" pitchFamily="34" charset="0"/>
                <a:cs typeface="Arial Narrow" panose="020B0606020202030204" pitchFamily="34"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GB"/>
              <a:t>Title of the presentation</a:t>
            </a:r>
          </a:p>
        </p:txBody>
      </p:sp>
      <p:sp>
        <p:nvSpPr>
          <p:cNvPr id="10" name="Text Placeholder 3"/>
          <p:cNvSpPr>
            <a:spLocks noGrp="1"/>
          </p:cNvSpPr>
          <p:nvPr>
            <p:ph type="body" sz="half" idx="10" hasCustomPrompt="1"/>
          </p:nvPr>
        </p:nvSpPr>
        <p:spPr>
          <a:xfrm>
            <a:off x="399044" y="3028509"/>
            <a:ext cx="4578249" cy="533843"/>
          </a:xfrm>
          <a:prstGeom prst="rect">
            <a:avLst/>
          </a:prstGeom>
        </p:spPr>
        <p:txBody>
          <a:bodyPr>
            <a:normAutofit/>
          </a:bodyPr>
          <a:lstStyle>
            <a:lvl1pPr marL="0" indent="0">
              <a:spcBef>
                <a:spcPts val="0"/>
              </a:spcBef>
              <a:buNone/>
              <a:defRPr sz="1600" b="0" i="0">
                <a:solidFill>
                  <a:srgbClr val="5F5D8E"/>
                </a:solidFill>
                <a:latin typeface="Arial Narrow" panose="020B0606020202030204" pitchFamily="34" charset="0"/>
                <a:cs typeface="Arial Narrow" panose="020B0606020202030204" pitchFamily="34"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GB"/>
              <a:t>Subtitle of the presentation</a:t>
            </a:r>
          </a:p>
        </p:txBody>
      </p:sp>
      <p:sp>
        <p:nvSpPr>
          <p:cNvPr id="16" name="Text Placeholder 3"/>
          <p:cNvSpPr>
            <a:spLocks noGrp="1"/>
          </p:cNvSpPr>
          <p:nvPr>
            <p:ph type="body" sz="half" idx="11" hasCustomPrompt="1"/>
          </p:nvPr>
        </p:nvSpPr>
        <p:spPr>
          <a:xfrm>
            <a:off x="399045" y="4797990"/>
            <a:ext cx="4578248" cy="623252"/>
          </a:xfrm>
          <a:prstGeom prst="rect">
            <a:avLst/>
          </a:prstGeom>
        </p:spPr>
        <p:txBody>
          <a:bodyPr>
            <a:noAutofit/>
          </a:bodyPr>
          <a:lstStyle>
            <a:lvl1pPr marL="0" indent="0">
              <a:lnSpc>
                <a:spcPct val="100000"/>
              </a:lnSpc>
              <a:spcBef>
                <a:spcPts val="0"/>
              </a:spcBef>
              <a:buNone/>
              <a:defRPr sz="1400" b="1" i="0">
                <a:solidFill>
                  <a:srgbClr val="AB0C23"/>
                </a:solidFill>
                <a:latin typeface="Arial Narrow" panose="020B0606020202030204" pitchFamily="34" charset="0"/>
                <a:cs typeface="Arial Narrow" panose="020B0606020202030204" pitchFamily="34"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GB"/>
              <a:t>Name of the speaker</a:t>
            </a:r>
          </a:p>
          <a:p>
            <a:pPr lvl="0"/>
            <a:r>
              <a:rPr lang="en-GB"/>
              <a:t>Position</a:t>
            </a:r>
          </a:p>
        </p:txBody>
      </p:sp>
      <p:sp>
        <p:nvSpPr>
          <p:cNvPr id="17" name="Text Placeholder 3"/>
          <p:cNvSpPr>
            <a:spLocks noGrp="1"/>
          </p:cNvSpPr>
          <p:nvPr>
            <p:ph type="body" sz="half" idx="12" hasCustomPrompt="1"/>
          </p:nvPr>
        </p:nvSpPr>
        <p:spPr>
          <a:xfrm>
            <a:off x="399045" y="5525730"/>
            <a:ext cx="4578248" cy="623252"/>
          </a:xfrm>
          <a:prstGeom prst="rect">
            <a:avLst/>
          </a:prstGeom>
        </p:spPr>
        <p:txBody>
          <a:bodyPr>
            <a:noAutofit/>
          </a:bodyPr>
          <a:lstStyle>
            <a:lvl1pPr marL="0" indent="0">
              <a:lnSpc>
                <a:spcPct val="100000"/>
              </a:lnSpc>
              <a:spcBef>
                <a:spcPts val="0"/>
              </a:spcBef>
              <a:buNone/>
              <a:defRPr sz="1200" b="0" i="0">
                <a:solidFill>
                  <a:srgbClr val="AB0C23"/>
                </a:solidFill>
                <a:latin typeface="Arial Narrow" panose="020B0606020202030204" pitchFamily="34" charset="0"/>
                <a:cs typeface="Arial Narrow" panose="020B0606020202030204" pitchFamily="34"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City Nation, Date </a:t>
            </a:r>
            <a:endParaRPr lang="en-GB"/>
          </a:p>
        </p:txBody>
      </p:sp>
      <p:pic>
        <p:nvPicPr>
          <p:cNvPr id="2" name="Picture 1"/>
          <p:cNvPicPr>
            <a:picLocks noChangeAspect="1"/>
          </p:cNvPicPr>
          <p:nvPr userDrawn="1"/>
        </p:nvPicPr>
        <p:blipFill rotWithShape="1">
          <a:blip r:embed="rId3" cstate="screen"/>
          <a:srcRect/>
          <a:stretch>
            <a:fillRect/>
          </a:stretch>
        </p:blipFill>
        <p:spPr>
          <a:xfrm>
            <a:off x="5152030" y="365758"/>
            <a:ext cx="3991970" cy="6490447"/>
          </a:xfrm>
          <a:prstGeom prst="rect">
            <a:avLst/>
          </a:prstGeom>
        </p:spPr>
      </p:pic>
    </p:spTree>
    <p:extLst>
      <p:ext uri="{BB962C8B-B14F-4D97-AF65-F5344CB8AC3E}">
        <p14:creationId xmlns:p14="http://schemas.microsoft.com/office/powerpoint/2010/main" val="16420862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359999" y="944311"/>
            <a:ext cx="84099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panose="020F0502020204030204"/>
              <a:buNone/>
              <a:defRPr sz="2000" b="0" i="0" u="none" strike="noStrike" cap="none">
                <a:solidFill>
                  <a:srgbClr val="5F5D8E"/>
                </a:solidFill>
                <a:latin typeface="Arial Narrow" panose="020B0606020202030204"/>
                <a:ea typeface="Arial Narrow" panose="020B0606020202030204"/>
                <a:cs typeface="Arial Narrow" panose="020B0606020202030204"/>
                <a:sym typeface="Arial Narrow" panose="020B0606020202030204"/>
              </a:defRPr>
            </a:lvl1pPr>
            <a:lvl2pPr marR="0" lvl="1" algn="l" rtl="0">
              <a:lnSpc>
                <a:spcPct val="100000"/>
              </a:lnSpc>
              <a:spcBef>
                <a:spcPts val="320"/>
              </a:spcBef>
              <a:spcAft>
                <a:spcPts val="0"/>
              </a:spcAft>
              <a:buClr>
                <a:schemeClr val="dk1"/>
              </a:buClr>
              <a:buSzPts val="560"/>
              <a:buFont typeface="Noto Sans Symbols" panose="020F0502020204030204"/>
              <a:buNone/>
              <a:defRPr sz="1600" b="0" i="0" u="none" strike="noStrike" cap="none">
                <a:solidFill>
                  <a:srgbClr val="888888"/>
                </a:solidFill>
                <a:latin typeface="Arial Narrow" panose="020B0606020202030204"/>
                <a:ea typeface="Arial Narrow" panose="020B0606020202030204"/>
                <a:cs typeface="Arial Narrow" panose="020B0606020202030204"/>
                <a:sym typeface="Arial Narrow" panose="020B0606020202030204"/>
              </a:defRPr>
            </a:lvl2pPr>
            <a:lvl3pPr marR="0" lvl="2" algn="l" rtl="0">
              <a:lnSpc>
                <a:spcPct val="100000"/>
              </a:lnSpc>
              <a:spcBef>
                <a:spcPts val="320"/>
              </a:spcBef>
              <a:spcAft>
                <a:spcPts val="0"/>
              </a:spcAft>
              <a:buClr>
                <a:schemeClr val="dk1"/>
              </a:buClr>
              <a:buSzPts val="560"/>
              <a:buFont typeface="Noto Sans Symbols" panose="020F0502020204030204"/>
              <a:buNone/>
              <a:defRPr sz="1600" b="0" i="0" u="none" strike="noStrike" cap="none">
                <a:solidFill>
                  <a:srgbClr val="888888"/>
                </a:solidFill>
                <a:latin typeface="Arial Narrow" panose="020B0606020202030204"/>
                <a:ea typeface="Arial Narrow" panose="020B0606020202030204"/>
                <a:cs typeface="Arial Narrow" panose="020B0606020202030204"/>
                <a:sym typeface="Arial Narrow" panose="020B0606020202030204"/>
              </a:defRPr>
            </a:lvl3pPr>
            <a:lvl4pPr marR="0" lvl="3" algn="l" rtl="0">
              <a:lnSpc>
                <a:spcPct val="100000"/>
              </a:lnSpc>
              <a:spcBef>
                <a:spcPts val="400"/>
              </a:spcBef>
              <a:spcAft>
                <a:spcPts val="0"/>
              </a:spcAft>
              <a:buClr>
                <a:srgbClr val="888888"/>
              </a:buClr>
              <a:buSzPts val="2000"/>
              <a:buFont typeface="Arial" panose="020B0604020202020204"/>
              <a:buNone/>
              <a:defRPr sz="2000" b="0" i="0" u="none" strike="noStrike" cap="none">
                <a:solidFill>
                  <a:srgbClr val="888888"/>
                </a:solidFill>
                <a:latin typeface="Arial Narrow" panose="020B0606020202030204"/>
                <a:ea typeface="Arial Narrow" panose="020B0606020202030204"/>
                <a:cs typeface="Arial Narrow" panose="020B0606020202030204"/>
                <a:sym typeface="Arial Narrow" panose="020B0606020202030204"/>
              </a:defRPr>
            </a:lvl4pPr>
            <a:lvl5pPr marR="0" lvl="4" algn="l" rtl="0">
              <a:lnSpc>
                <a:spcPct val="100000"/>
              </a:lnSpc>
              <a:spcBef>
                <a:spcPts val="400"/>
              </a:spcBef>
              <a:spcAft>
                <a:spcPts val="0"/>
              </a:spcAft>
              <a:buClr>
                <a:srgbClr val="888888"/>
              </a:buClr>
              <a:buSzPts val="2000"/>
              <a:buFont typeface="Arial" panose="020B0604020202020204"/>
              <a:buNone/>
              <a:defRPr sz="2000" b="0" i="0" u="none" strike="noStrike" cap="none">
                <a:solidFill>
                  <a:srgbClr val="888888"/>
                </a:solidFill>
                <a:latin typeface="Arial Narrow" panose="020B0606020202030204"/>
                <a:ea typeface="Arial Narrow" panose="020B0606020202030204"/>
                <a:cs typeface="Arial Narrow" panose="020B0606020202030204"/>
                <a:sym typeface="Arial Narrow" panose="020B0606020202030204"/>
              </a:defRPr>
            </a:lvl5pPr>
            <a:lvl6pPr marR="0" lvl="5" algn="l" rtl="0">
              <a:lnSpc>
                <a:spcPct val="100000"/>
              </a:lnSpc>
              <a:spcBef>
                <a:spcPts val="400"/>
              </a:spcBef>
              <a:spcAft>
                <a:spcPts val="0"/>
              </a:spcAft>
              <a:buClr>
                <a:srgbClr val="888888"/>
              </a:buClr>
              <a:buSzPts val="2000"/>
              <a:buFont typeface="Arial" panose="020B0604020202020204"/>
              <a:buNone/>
              <a:defRPr sz="2000" b="0" i="0" u="none" strike="noStrike" cap="none">
                <a:solidFill>
                  <a:srgbClr val="888888"/>
                </a:solidFill>
                <a:latin typeface="Arial Narrow" panose="020B0606020202030204"/>
                <a:ea typeface="Arial Narrow" panose="020B0606020202030204"/>
                <a:cs typeface="Arial Narrow" panose="020B0606020202030204"/>
                <a:sym typeface="Arial Narrow" panose="020B0606020202030204"/>
              </a:defRPr>
            </a:lvl6pPr>
            <a:lvl7pPr marR="0" lvl="6" algn="l" rtl="0">
              <a:lnSpc>
                <a:spcPct val="100000"/>
              </a:lnSpc>
              <a:spcBef>
                <a:spcPts val="400"/>
              </a:spcBef>
              <a:spcAft>
                <a:spcPts val="0"/>
              </a:spcAft>
              <a:buClr>
                <a:srgbClr val="888888"/>
              </a:buClr>
              <a:buSzPts val="2000"/>
              <a:buFont typeface="Arial" panose="020B0604020202020204"/>
              <a:buNone/>
              <a:defRPr sz="2000" b="0" i="0" u="none" strike="noStrike" cap="none">
                <a:solidFill>
                  <a:srgbClr val="888888"/>
                </a:solidFill>
                <a:latin typeface="Arial Narrow" panose="020B0606020202030204"/>
                <a:ea typeface="Arial Narrow" panose="020B0606020202030204"/>
                <a:cs typeface="Arial Narrow" panose="020B0606020202030204"/>
                <a:sym typeface="Arial Narrow" panose="020B0606020202030204"/>
              </a:defRPr>
            </a:lvl7pPr>
            <a:lvl8pPr marR="0" lvl="7" algn="l" rtl="0">
              <a:lnSpc>
                <a:spcPct val="100000"/>
              </a:lnSpc>
              <a:spcBef>
                <a:spcPts val="400"/>
              </a:spcBef>
              <a:spcAft>
                <a:spcPts val="0"/>
              </a:spcAft>
              <a:buClr>
                <a:srgbClr val="888888"/>
              </a:buClr>
              <a:buSzPts val="2000"/>
              <a:buFont typeface="Arial" panose="020B0604020202020204"/>
              <a:buNone/>
              <a:defRPr sz="2000" b="0" i="0" u="none" strike="noStrike" cap="none">
                <a:solidFill>
                  <a:srgbClr val="888888"/>
                </a:solidFill>
                <a:latin typeface="Arial Narrow" panose="020B0606020202030204"/>
                <a:ea typeface="Arial Narrow" panose="020B0606020202030204"/>
                <a:cs typeface="Arial Narrow" panose="020B0606020202030204"/>
                <a:sym typeface="Arial Narrow" panose="020B0606020202030204"/>
              </a:defRPr>
            </a:lvl8pPr>
            <a:lvl9pPr marR="0" lvl="8" algn="l" rtl="0">
              <a:lnSpc>
                <a:spcPct val="100000"/>
              </a:lnSpc>
              <a:spcBef>
                <a:spcPts val="400"/>
              </a:spcBef>
              <a:spcAft>
                <a:spcPts val="0"/>
              </a:spcAft>
              <a:buClr>
                <a:srgbClr val="888888"/>
              </a:buClr>
              <a:buSzPts val="2000"/>
              <a:buFont typeface="Arial" panose="020B0604020202020204"/>
              <a:buNone/>
              <a:defRPr sz="2000" b="0" i="0" u="none" strike="noStrike" cap="none">
                <a:solidFill>
                  <a:srgbClr val="888888"/>
                </a:solidFill>
                <a:latin typeface="Arial Narrow" panose="020B0606020202030204"/>
                <a:ea typeface="Arial Narrow" panose="020B0606020202030204"/>
                <a:cs typeface="Arial Narrow" panose="020B0606020202030204"/>
                <a:sym typeface="Arial Narrow" panose="020B0606020202030204"/>
              </a:defRPr>
            </a:lvl9pPr>
          </a:lstStyle>
          <a:p>
            <a:endParaRPr/>
          </a:p>
        </p:txBody>
      </p:sp>
      <p:sp>
        <p:nvSpPr>
          <p:cNvPr id="13" name="Google Shape;18;p14"/>
          <p:cNvSpPr txBox="1">
            <a:spLocks noGrp="1"/>
          </p:cNvSpPr>
          <p:nvPr>
            <p:ph type="ctrTitle"/>
          </p:nvPr>
        </p:nvSpPr>
        <p:spPr>
          <a:xfrm>
            <a:off x="359999" y="368311"/>
            <a:ext cx="8409765"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panose="020B0604020202020204"/>
              <a:buNone/>
              <a:defRPr sz="2800" b="1" i="0" u="none" strike="noStrike" cap="none">
                <a:solidFill>
                  <a:srgbClr val="5F5D8E"/>
                </a:solidFill>
                <a:latin typeface="Arial Narrow" panose="020B0606020202030204"/>
                <a:ea typeface="Arial Narrow" panose="020B0606020202030204"/>
                <a:cs typeface="Arial Narrow" panose="020B0606020202030204"/>
                <a:sym typeface="Arial Narrow" panose="020B0606020202030204"/>
              </a:defRPr>
            </a:lvl1pPr>
            <a:lvl2pPr marR="0" lvl="1" algn="l" rtl="0">
              <a:lnSpc>
                <a:spcPct val="100000"/>
              </a:lnSpc>
              <a:spcBef>
                <a:spcPts val="0"/>
              </a:spcBef>
              <a:spcAft>
                <a:spcPts val="0"/>
              </a:spcAft>
              <a:buClr>
                <a:srgbClr val="000000"/>
              </a:buClr>
              <a:buSzPts val="1400"/>
              <a:buFont typeface="Arial" panose="020B0604020202020204"/>
              <a:buNone/>
              <a:defRPr sz="4000" b="1" i="0" u="none" strike="noStrike" cap="none">
                <a:solidFill>
                  <a:srgbClr val="81104F"/>
                </a:solidFill>
                <a:latin typeface="Arial Narrow" panose="020B0606020202030204"/>
                <a:ea typeface="Arial Narrow" panose="020B0606020202030204"/>
                <a:cs typeface="Arial Narrow" panose="020B0606020202030204"/>
                <a:sym typeface="Arial Narrow" panose="020B0606020202030204"/>
              </a:defRPr>
            </a:lvl2pPr>
            <a:lvl3pPr marR="0" lvl="2" algn="l" rtl="0">
              <a:lnSpc>
                <a:spcPct val="100000"/>
              </a:lnSpc>
              <a:spcBef>
                <a:spcPts val="0"/>
              </a:spcBef>
              <a:spcAft>
                <a:spcPts val="0"/>
              </a:spcAft>
              <a:buClr>
                <a:srgbClr val="000000"/>
              </a:buClr>
              <a:buSzPts val="1400"/>
              <a:buFont typeface="Arial" panose="020B0604020202020204"/>
              <a:buNone/>
              <a:defRPr sz="4000" b="1" i="0" u="none" strike="noStrike" cap="none">
                <a:solidFill>
                  <a:srgbClr val="81104F"/>
                </a:solidFill>
                <a:latin typeface="Arial Narrow" panose="020B0606020202030204"/>
                <a:ea typeface="Arial Narrow" panose="020B0606020202030204"/>
                <a:cs typeface="Arial Narrow" panose="020B0606020202030204"/>
                <a:sym typeface="Arial Narrow" panose="020B0606020202030204"/>
              </a:defRPr>
            </a:lvl3pPr>
            <a:lvl4pPr marR="0" lvl="3" algn="l" rtl="0">
              <a:lnSpc>
                <a:spcPct val="100000"/>
              </a:lnSpc>
              <a:spcBef>
                <a:spcPts val="0"/>
              </a:spcBef>
              <a:spcAft>
                <a:spcPts val="0"/>
              </a:spcAft>
              <a:buClr>
                <a:srgbClr val="000000"/>
              </a:buClr>
              <a:buSzPts val="1400"/>
              <a:buFont typeface="Arial" panose="020B0604020202020204"/>
              <a:buNone/>
              <a:defRPr sz="4000" b="1" i="0" u="none" strike="noStrike" cap="none">
                <a:solidFill>
                  <a:srgbClr val="81104F"/>
                </a:solidFill>
                <a:latin typeface="Arial Narrow" panose="020B0606020202030204"/>
                <a:ea typeface="Arial Narrow" panose="020B0606020202030204"/>
                <a:cs typeface="Arial Narrow" panose="020B0606020202030204"/>
                <a:sym typeface="Arial Narrow" panose="020B0606020202030204"/>
              </a:defRPr>
            </a:lvl4pPr>
            <a:lvl5pPr marR="0" lvl="4" algn="l" rtl="0">
              <a:lnSpc>
                <a:spcPct val="100000"/>
              </a:lnSpc>
              <a:spcBef>
                <a:spcPts val="0"/>
              </a:spcBef>
              <a:spcAft>
                <a:spcPts val="0"/>
              </a:spcAft>
              <a:buClr>
                <a:srgbClr val="000000"/>
              </a:buClr>
              <a:buSzPts val="1400"/>
              <a:buFont typeface="Arial" panose="020B0604020202020204"/>
              <a:buNone/>
              <a:defRPr sz="4000" b="1" i="0" u="none" strike="noStrike" cap="none">
                <a:solidFill>
                  <a:srgbClr val="81104F"/>
                </a:solidFill>
                <a:latin typeface="Arial Narrow" panose="020B0606020202030204"/>
                <a:ea typeface="Arial Narrow" panose="020B0606020202030204"/>
                <a:cs typeface="Arial Narrow" panose="020B0606020202030204"/>
                <a:sym typeface="Arial Narrow" panose="020B0606020202030204"/>
              </a:defRPr>
            </a:lvl5pPr>
            <a:lvl6pPr marR="0" lvl="5" algn="l" rtl="0">
              <a:lnSpc>
                <a:spcPct val="100000"/>
              </a:lnSpc>
              <a:spcBef>
                <a:spcPts val="0"/>
              </a:spcBef>
              <a:spcAft>
                <a:spcPts val="0"/>
              </a:spcAft>
              <a:buClr>
                <a:srgbClr val="000000"/>
              </a:buClr>
              <a:buSzPts val="1400"/>
              <a:buFont typeface="Arial" panose="020B0604020202020204"/>
              <a:buNone/>
              <a:defRPr sz="4000" b="1" i="0" u="none" strike="noStrike" cap="none">
                <a:solidFill>
                  <a:srgbClr val="81104F"/>
                </a:solidFill>
                <a:latin typeface="Arial Narrow" panose="020B0606020202030204"/>
                <a:ea typeface="Arial Narrow" panose="020B0606020202030204"/>
                <a:cs typeface="Arial Narrow" panose="020B0606020202030204"/>
                <a:sym typeface="Arial Narrow" panose="020B0606020202030204"/>
              </a:defRPr>
            </a:lvl6pPr>
            <a:lvl7pPr marR="0" lvl="6" algn="l" rtl="0">
              <a:lnSpc>
                <a:spcPct val="100000"/>
              </a:lnSpc>
              <a:spcBef>
                <a:spcPts val="0"/>
              </a:spcBef>
              <a:spcAft>
                <a:spcPts val="0"/>
              </a:spcAft>
              <a:buClr>
                <a:srgbClr val="000000"/>
              </a:buClr>
              <a:buSzPts val="1400"/>
              <a:buFont typeface="Arial" panose="020B0604020202020204"/>
              <a:buNone/>
              <a:defRPr sz="4000" b="1" i="0" u="none" strike="noStrike" cap="none">
                <a:solidFill>
                  <a:srgbClr val="81104F"/>
                </a:solidFill>
                <a:latin typeface="Arial Narrow" panose="020B0606020202030204"/>
                <a:ea typeface="Arial Narrow" panose="020B0606020202030204"/>
                <a:cs typeface="Arial Narrow" panose="020B0606020202030204"/>
                <a:sym typeface="Arial Narrow" panose="020B0606020202030204"/>
              </a:defRPr>
            </a:lvl7pPr>
            <a:lvl8pPr marR="0" lvl="7" algn="l" rtl="0">
              <a:lnSpc>
                <a:spcPct val="100000"/>
              </a:lnSpc>
              <a:spcBef>
                <a:spcPts val="0"/>
              </a:spcBef>
              <a:spcAft>
                <a:spcPts val="0"/>
              </a:spcAft>
              <a:buClr>
                <a:srgbClr val="000000"/>
              </a:buClr>
              <a:buSzPts val="1400"/>
              <a:buFont typeface="Arial" panose="020B0604020202020204"/>
              <a:buNone/>
              <a:defRPr sz="4000" b="1" i="0" u="none" strike="noStrike" cap="none">
                <a:solidFill>
                  <a:srgbClr val="81104F"/>
                </a:solidFill>
                <a:latin typeface="Arial Narrow" panose="020B0606020202030204"/>
                <a:ea typeface="Arial Narrow" panose="020B0606020202030204"/>
                <a:cs typeface="Arial Narrow" panose="020B0606020202030204"/>
                <a:sym typeface="Arial Narrow" panose="020B0606020202030204"/>
              </a:defRPr>
            </a:lvl8pPr>
            <a:lvl9pPr marR="0" lvl="8" algn="l" rtl="0">
              <a:lnSpc>
                <a:spcPct val="100000"/>
              </a:lnSpc>
              <a:spcBef>
                <a:spcPts val="0"/>
              </a:spcBef>
              <a:spcAft>
                <a:spcPts val="0"/>
              </a:spcAft>
              <a:buClr>
                <a:srgbClr val="000000"/>
              </a:buClr>
              <a:buSzPts val="1400"/>
              <a:buFont typeface="Arial" panose="020B0604020202020204"/>
              <a:buNone/>
              <a:defRPr sz="4000" b="1" i="0" u="none" strike="noStrike" cap="none">
                <a:solidFill>
                  <a:srgbClr val="81104F"/>
                </a:solidFill>
                <a:latin typeface="Arial Narrow" panose="020B0606020202030204"/>
                <a:ea typeface="Arial Narrow" panose="020B0606020202030204"/>
                <a:cs typeface="Arial Narrow" panose="020B0606020202030204"/>
                <a:sym typeface="Arial Narrow" panose="020B0606020202030204"/>
              </a:defRPr>
            </a:lvl9pPr>
          </a:lstStyle>
          <a:p>
            <a:endParaRPr/>
          </a:p>
        </p:txBody>
      </p:sp>
      <p:sp>
        <p:nvSpPr>
          <p:cNvPr id="14" name="Google Shape;17;p14"/>
          <p:cNvSpPr txBox="1">
            <a:spLocks noGrp="1"/>
          </p:cNvSpPr>
          <p:nvPr>
            <p:ph type="body" idx="1"/>
          </p:nvPr>
        </p:nvSpPr>
        <p:spPr>
          <a:xfrm>
            <a:off x="375325" y="1730104"/>
            <a:ext cx="84099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320"/>
              </a:spcBef>
              <a:spcAft>
                <a:spcPts val="0"/>
              </a:spcAft>
              <a:buClr>
                <a:srgbClr val="05416B"/>
              </a:buClr>
              <a:buSzPts val="1600"/>
              <a:buFont typeface="Arial" panose="020B0604020202020204" pitchFamily="34" charset="0"/>
              <a:buNone/>
              <a:defRPr sz="1600" b="0" i="0" u="none" strike="noStrike" cap="none">
                <a:solidFill>
                  <a:schemeClr val="tx1">
                    <a:lumMod val="75000"/>
                    <a:lumOff val="25000"/>
                  </a:schemeClr>
                </a:solidFill>
                <a:latin typeface="Arial Narrow" panose="020B0606020202030204"/>
                <a:ea typeface="Arial Narrow" panose="020B0606020202030204"/>
                <a:cs typeface="Arial Narrow" panose="020B0606020202030204"/>
                <a:sym typeface="Arial Narrow" panose="020B0606020202030204"/>
              </a:defRPr>
            </a:lvl1pPr>
            <a:lvl2pPr marL="914378" marR="0" lvl="1" indent="-330192" algn="l" rtl="0">
              <a:lnSpc>
                <a:spcPct val="100000"/>
              </a:lnSpc>
              <a:spcBef>
                <a:spcPts val="320"/>
              </a:spcBef>
              <a:spcAft>
                <a:spcPts val="0"/>
              </a:spcAft>
              <a:buClr>
                <a:srgbClr val="05416B"/>
              </a:buClr>
              <a:buSzPts val="1600"/>
              <a:buFont typeface="Noto Sans Symbols" panose="020F0502020204030204"/>
              <a:buChar char="◆"/>
              <a:defRPr sz="1600" b="0" i="0" u="none" strike="noStrike" cap="none">
                <a:solidFill>
                  <a:srgbClr val="05416B"/>
                </a:solidFill>
                <a:latin typeface="Arial Narrow" panose="020B0606020202030204"/>
                <a:ea typeface="Arial Narrow" panose="020B0606020202030204"/>
                <a:cs typeface="Arial Narrow" panose="020B0606020202030204"/>
                <a:sym typeface="Arial Narrow" panose="020B0606020202030204"/>
              </a:defRPr>
            </a:lvl2pPr>
            <a:lvl3pPr marL="1371566" marR="0" lvl="2" indent="-330192" algn="l" rtl="0">
              <a:lnSpc>
                <a:spcPct val="100000"/>
              </a:lnSpc>
              <a:spcBef>
                <a:spcPts val="320"/>
              </a:spcBef>
              <a:spcAft>
                <a:spcPts val="0"/>
              </a:spcAft>
              <a:buClr>
                <a:srgbClr val="05416B"/>
              </a:buClr>
              <a:buSzPts val="1600"/>
              <a:buFont typeface="Noto Sans Symbols" panose="020F0502020204030204"/>
              <a:buChar char="◆"/>
              <a:defRPr sz="1600" b="0" i="0" u="none" strike="noStrike" cap="none">
                <a:solidFill>
                  <a:srgbClr val="05416B"/>
                </a:solidFill>
                <a:latin typeface="Arial Narrow" panose="020B0606020202030204"/>
                <a:ea typeface="Arial Narrow" panose="020B0606020202030204"/>
                <a:cs typeface="Arial Narrow" panose="020B0606020202030204"/>
                <a:sym typeface="Arial Narrow" panose="020B0606020202030204"/>
              </a:defRPr>
            </a:lvl3pPr>
            <a:lvl4pPr marL="1828754" marR="0" lvl="3" indent="-330192" algn="l" rtl="0">
              <a:lnSpc>
                <a:spcPct val="100000"/>
              </a:lnSpc>
              <a:spcBef>
                <a:spcPts val="400"/>
              </a:spcBef>
              <a:spcAft>
                <a:spcPts val="0"/>
              </a:spcAft>
              <a:buClr>
                <a:srgbClr val="05416B"/>
              </a:buClr>
              <a:buSzPts val="1600"/>
              <a:buFont typeface="Arial" panose="020B0604020202020204"/>
              <a:buChar char="–"/>
              <a:defRPr sz="1600" b="0" i="0" u="none" strike="noStrike" cap="none">
                <a:solidFill>
                  <a:srgbClr val="05416B"/>
                </a:solidFill>
                <a:latin typeface="Arial Narrow" panose="020B0606020202030204"/>
                <a:ea typeface="Arial Narrow" panose="020B0606020202030204"/>
                <a:cs typeface="Arial Narrow" panose="020B0606020202030204"/>
                <a:sym typeface="Arial Narrow" panose="020B0606020202030204"/>
              </a:defRPr>
            </a:lvl4pPr>
            <a:lvl5pPr marL="2285943" marR="0" lvl="4" indent="-330192" algn="l" rtl="0">
              <a:lnSpc>
                <a:spcPct val="100000"/>
              </a:lnSpc>
              <a:spcBef>
                <a:spcPts val="400"/>
              </a:spcBef>
              <a:spcAft>
                <a:spcPts val="0"/>
              </a:spcAft>
              <a:buClr>
                <a:srgbClr val="05416B"/>
              </a:buClr>
              <a:buSzPts val="1600"/>
              <a:buFont typeface="Arial" panose="020B0604020202020204"/>
              <a:buChar char="»"/>
              <a:defRPr sz="1600" b="0" i="0" u="none" strike="noStrike" cap="none">
                <a:solidFill>
                  <a:srgbClr val="05416B"/>
                </a:solidFill>
                <a:latin typeface="Arial Narrow" panose="020B0606020202030204"/>
                <a:ea typeface="Arial Narrow" panose="020B0606020202030204"/>
                <a:cs typeface="Arial Narrow" panose="020B0606020202030204"/>
                <a:sym typeface="Arial Narrow" panose="020B0606020202030204"/>
              </a:defRPr>
            </a:lvl5pPr>
            <a:lvl6pPr marL="2743132" marR="0" lvl="5" indent="-330192" algn="l" rtl="0">
              <a:lnSpc>
                <a:spcPct val="100000"/>
              </a:lnSpc>
              <a:spcBef>
                <a:spcPts val="400"/>
              </a:spcBef>
              <a:spcAft>
                <a:spcPts val="0"/>
              </a:spcAft>
              <a:buClr>
                <a:srgbClr val="05416B"/>
              </a:buClr>
              <a:buSzPts val="1600"/>
              <a:buFont typeface="Arial" panose="020B0604020202020204"/>
              <a:buChar char="•"/>
              <a:defRPr sz="1600" b="0" i="0" u="none" strike="noStrike" cap="none">
                <a:solidFill>
                  <a:srgbClr val="05416B"/>
                </a:solidFill>
                <a:latin typeface="Arial Narrow" panose="020B0606020202030204"/>
                <a:ea typeface="Arial Narrow" panose="020B0606020202030204"/>
                <a:cs typeface="Arial Narrow" panose="020B0606020202030204"/>
                <a:sym typeface="Arial Narrow" panose="020B0606020202030204"/>
              </a:defRPr>
            </a:lvl6pPr>
            <a:lvl7pPr marL="3200320" marR="0" lvl="6" indent="-330192" algn="l" rtl="0">
              <a:lnSpc>
                <a:spcPct val="100000"/>
              </a:lnSpc>
              <a:spcBef>
                <a:spcPts val="400"/>
              </a:spcBef>
              <a:spcAft>
                <a:spcPts val="0"/>
              </a:spcAft>
              <a:buClr>
                <a:srgbClr val="05416B"/>
              </a:buClr>
              <a:buSzPts val="1600"/>
              <a:buFont typeface="Arial" panose="020B0604020202020204"/>
              <a:buChar char="•"/>
              <a:defRPr sz="1600" b="0" i="0" u="none" strike="noStrike" cap="none">
                <a:solidFill>
                  <a:srgbClr val="05416B"/>
                </a:solidFill>
                <a:latin typeface="Arial Narrow" panose="020B0606020202030204"/>
                <a:ea typeface="Arial Narrow" panose="020B0606020202030204"/>
                <a:cs typeface="Arial Narrow" panose="020B0606020202030204"/>
                <a:sym typeface="Arial Narrow" panose="020B0606020202030204"/>
              </a:defRPr>
            </a:lvl7pPr>
            <a:lvl8pPr marL="3657509" marR="0" lvl="7" indent="-330192" algn="l" rtl="0">
              <a:lnSpc>
                <a:spcPct val="100000"/>
              </a:lnSpc>
              <a:spcBef>
                <a:spcPts val="400"/>
              </a:spcBef>
              <a:spcAft>
                <a:spcPts val="0"/>
              </a:spcAft>
              <a:buClr>
                <a:srgbClr val="05416B"/>
              </a:buClr>
              <a:buSzPts val="1600"/>
              <a:buFont typeface="Arial" panose="020B0604020202020204"/>
              <a:buChar char="•"/>
              <a:defRPr sz="1600" b="0" i="0" u="none" strike="noStrike" cap="none">
                <a:solidFill>
                  <a:srgbClr val="05416B"/>
                </a:solidFill>
                <a:latin typeface="Arial Narrow" panose="020B0606020202030204"/>
                <a:ea typeface="Arial Narrow" panose="020B0606020202030204"/>
                <a:cs typeface="Arial Narrow" panose="020B0606020202030204"/>
                <a:sym typeface="Arial Narrow" panose="020B0606020202030204"/>
              </a:defRPr>
            </a:lvl8pPr>
            <a:lvl9pPr marL="4114697" marR="0" lvl="8" indent="-330192" algn="l" rtl="0">
              <a:lnSpc>
                <a:spcPct val="100000"/>
              </a:lnSpc>
              <a:spcBef>
                <a:spcPts val="400"/>
              </a:spcBef>
              <a:spcAft>
                <a:spcPts val="0"/>
              </a:spcAft>
              <a:buClr>
                <a:srgbClr val="05416B"/>
              </a:buClr>
              <a:buSzPts val="1600"/>
              <a:buFont typeface="Arial" panose="020B0604020202020204"/>
              <a:buChar char="●"/>
              <a:defRPr sz="1600" b="0" i="0" u="none" strike="noStrike" cap="none">
                <a:solidFill>
                  <a:srgbClr val="05416B"/>
                </a:solidFill>
                <a:latin typeface="Arial Narrow" panose="020B0606020202030204"/>
                <a:ea typeface="Arial Narrow" panose="020B0606020202030204"/>
                <a:cs typeface="Arial Narrow" panose="020B0606020202030204"/>
                <a:sym typeface="Arial Narrow" panose="020B0606020202030204"/>
              </a:defRPr>
            </a:lvl9pPr>
          </a:lstStyle>
          <a:p>
            <a:endParaRPr/>
          </a:p>
        </p:txBody>
      </p:sp>
      <p:pic>
        <p:nvPicPr>
          <p:cNvPr id="2" name="Picture 1" descr="Logo&#10;&#10;Description automatically generated"/>
          <p:cNvPicPr>
            <a:picLocks noChangeAspect="1"/>
          </p:cNvPicPr>
          <p:nvPr userDrawn="1"/>
        </p:nvPicPr>
        <p:blipFill>
          <a:blip r:embed="rId2" cstate="screen"/>
          <a:stretch>
            <a:fillRect/>
          </a:stretch>
        </p:blipFill>
        <p:spPr>
          <a:xfrm>
            <a:off x="458449" y="6248188"/>
            <a:ext cx="1382400" cy="316800"/>
          </a:xfrm>
          <a:prstGeom prst="rect">
            <a:avLst/>
          </a:prstGeom>
        </p:spPr>
      </p:pic>
    </p:spTree>
    <p:extLst>
      <p:ext uri="{BB962C8B-B14F-4D97-AF65-F5344CB8AC3E}">
        <p14:creationId xmlns:p14="http://schemas.microsoft.com/office/powerpoint/2010/main" val="30474815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
        <p:cNvGrpSpPr/>
        <p:nvPr/>
      </p:nvGrpSpPr>
      <p:grpSpPr>
        <a:xfrm>
          <a:off x="0" y="0"/>
          <a:ext cx="0" cy="0"/>
          <a:chOff x="0" y="0"/>
          <a:chExt cx="0" cy="0"/>
        </a:xfrm>
      </p:grpSpPr>
      <p:pic>
        <p:nvPicPr>
          <p:cNvPr id="13" name="Google Shape;13;p3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4" name="Google Shape;14;p34"/>
          <p:cNvSpPr txBox="1">
            <a:spLocks noGrp="1"/>
          </p:cNvSpPr>
          <p:nvPr>
            <p:ph type="body" idx="1"/>
          </p:nvPr>
        </p:nvSpPr>
        <p:spPr>
          <a:xfrm>
            <a:off x="381000" y="1454312"/>
            <a:ext cx="8229600" cy="4525963"/>
          </a:xfrm>
          <a:prstGeom prst="rect">
            <a:avLst/>
          </a:prstGeom>
          <a:noFill/>
          <a:ln>
            <a:noFill/>
          </a:ln>
        </p:spPr>
        <p:txBody>
          <a:bodyPr spcFirstLastPara="1" wrap="square" lIns="91425" tIns="45700" rIns="91425" bIns="45700" anchor="t" anchorCtr="0">
            <a:noAutofit/>
          </a:bodyPr>
          <a:lstStyle>
            <a:lvl1pPr marL="457189" marR="0" lvl="0" indent="-368291" algn="l" rtl="0">
              <a:lnSpc>
                <a:spcPct val="100000"/>
              </a:lnSpc>
              <a:spcBef>
                <a:spcPts val="900"/>
              </a:spcBef>
              <a:spcAft>
                <a:spcPts val="0"/>
              </a:spcAft>
              <a:buClr>
                <a:srgbClr val="4DAF46"/>
              </a:buClr>
              <a:buSzPts val="2200"/>
              <a:buFont typeface="Noto Sans Symbols"/>
              <a:buChar char="▪"/>
              <a:defRPr sz="2200" b="0" i="0" u="none" strike="noStrike" cap="none">
                <a:solidFill>
                  <a:schemeClr val="dk1"/>
                </a:solidFill>
                <a:latin typeface="Arial"/>
                <a:ea typeface="Arial"/>
                <a:cs typeface="Arial"/>
                <a:sym typeface="Arial"/>
              </a:defRPr>
            </a:lvl1pPr>
            <a:lvl2pPr marL="914378" marR="0" lvl="1" indent="-355591" algn="l" rtl="0">
              <a:lnSpc>
                <a:spcPct val="100000"/>
              </a:lnSpc>
              <a:spcBef>
                <a:spcPts val="900"/>
              </a:spcBef>
              <a:spcAft>
                <a:spcPts val="0"/>
              </a:spcAft>
              <a:buClr>
                <a:srgbClr val="4DAF46"/>
              </a:buClr>
              <a:buSzPts val="2000"/>
              <a:buFont typeface="Arial"/>
              <a:buChar char="•"/>
              <a:defRPr sz="2000" b="0" i="0" u="none" strike="noStrike" cap="none">
                <a:solidFill>
                  <a:schemeClr val="dk1"/>
                </a:solidFill>
                <a:latin typeface="Arial"/>
                <a:ea typeface="Arial"/>
                <a:cs typeface="Arial"/>
                <a:sym typeface="Arial"/>
              </a:defRPr>
            </a:lvl2pPr>
            <a:lvl3pPr marL="1371566" marR="0" lvl="2" indent="-342892" algn="l" rtl="0">
              <a:lnSpc>
                <a:spcPct val="100000"/>
              </a:lnSpc>
              <a:spcBef>
                <a:spcPts val="900"/>
              </a:spcBef>
              <a:spcAft>
                <a:spcPts val="0"/>
              </a:spcAft>
              <a:buClr>
                <a:srgbClr val="4DAF46"/>
              </a:buClr>
              <a:buSzPts val="1800"/>
              <a:buFont typeface="Noto Sans Symbols"/>
              <a:buChar char="❑"/>
              <a:defRPr sz="1800" b="0" i="0" u="none" strike="noStrike" cap="none">
                <a:solidFill>
                  <a:schemeClr val="dk1"/>
                </a:solidFill>
                <a:latin typeface="Arial"/>
                <a:ea typeface="Arial"/>
                <a:cs typeface="Arial"/>
                <a:sym typeface="Arial"/>
              </a:defRPr>
            </a:lvl3pPr>
            <a:lvl4pPr marL="1828754" marR="0" lvl="3" indent="-330192" algn="l" rtl="0">
              <a:lnSpc>
                <a:spcPct val="100000"/>
              </a:lnSpc>
              <a:spcBef>
                <a:spcPts val="900"/>
              </a:spcBef>
              <a:spcAft>
                <a:spcPts val="0"/>
              </a:spcAft>
              <a:buClr>
                <a:srgbClr val="4DAF46"/>
              </a:buClr>
              <a:buSzPts val="1600"/>
              <a:buFont typeface="Courier New"/>
              <a:buChar char="o"/>
              <a:defRPr sz="1600" b="0" i="0" u="none" strike="noStrike" cap="none">
                <a:solidFill>
                  <a:schemeClr val="dk1"/>
                </a:solidFill>
                <a:latin typeface="Arial"/>
                <a:ea typeface="Arial"/>
                <a:cs typeface="Arial"/>
                <a:sym typeface="Arial"/>
              </a:defRPr>
            </a:lvl4pPr>
            <a:lvl5pPr marL="2285943" marR="0" lvl="4" indent="-317492" algn="l" rtl="0">
              <a:lnSpc>
                <a:spcPct val="100000"/>
              </a:lnSpc>
              <a:spcBef>
                <a:spcPts val="900"/>
              </a:spcBef>
              <a:spcAft>
                <a:spcPts val="0"/>
              </a:spcAft>
              <a:buClr>
                <a:srgbClr val="4DAF46"/>
              </a:buClr>
              <a:buSzPts val="1400"/>
              <a:buFont typeface="Merriweather Sans"/>
              <a:buChar char="-"/>
              <a:defRPr sz="1400" b="0" i="0" u="none" strike="noStrike" cap="none">
                <a:solidFill>
                  <a:schemeClr val="dk1"/>
                </a:solidFill>
                <a:latin typeface="Arial"/>
                <a:ea typeface="Arial"/>
                <a:cs typeface="Arial"/>
                <a:sym typeface="Arial"/>
              </a:defRPr>
            </a:lvl5pPr>
            <a:lvl6pPr marL="2743132" marR="0" lvl="5"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320" marR="0" lvl="6"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509" marR="0" lvl="7"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697" marR="0" lvl="8"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 name="Google Shape;15;p34"/>
          <p:cNvSpPr txBox="1">
            <a:spLocks noGrp="1"/>
          </p:cNvSpPr>
          <p:nvPr>
            <p:ph type="title"/>
          </p:nvPr>
        </p:nvSpPr>
        <p:spPr>
          <a:xfrm>
            <a:off x="381000" y="55312"/>
            <a:ext cx="5802972" cy="94964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9287628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4C78CB-3800-97E8-9FAC-0C8566A03E37}"/>
              </a:ext>
            </a:extLst>
          </p:cNvPr>
          <p:cNvPicPr>
            <a:picLocks noChangeAspect="1"/>
          </p:cNvPicPr>
          <p:nvPr userDrawn="1"/>
        </p:nvPicPr>
        <p:blipFill>
          <a:blip r:embed="rId2"/>
          <a:srcRect/>
          <a:stretch/>
        </p:blipFill>
        <p:spPr>
          <a:xfrm>
            <a:off x="0" y="0"/>
            <a:ext cx="9144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381000" y="1454313"/>
            <a:ext cx="8229600" cy="4525964"/>
          </a:xfrm>
          <a:prstGeom prst="rect">
            <a:avLst/>
          </a:prstGeom>
        </p:spPr>
        <p:txBody>
          <a:bodyPr/>
          <a:lstStyle>
            <a:lvl1pPr marL="342884" indent="-342884">
              <a:lnSpc>
                <a:spcPct val="100000"/>
              </a:lnSpc>
              <a:spcBef>
                <a:spcPts val="900"/>
              </a:spcBef>
              <a:buClr>
                <a:srgbClr val="4DAF46"/>
              </a:buClr>
              <a:buFont typeface="Wingdings" pitchFamily="2" charset="2"/>
              <a:buChar char="§"/>
              <a:defRPr sz="2200">
                <a:latin typeface="Arial" panose="020B0604020202020204" pitchFamily="34" charset="0"/>
                <a:cs typeface="Arial" panose="020B0604020202020204" pitchFamily="34" charset="0"/>
              </a:defRPr>
            </a:lvl1pPr>
            <a:lvl2pPr marL="742913" indent="-285736">
              <a:lnSpc>
                <a:spcPct val="100000"/>
              </a:lnSpc>
              <a:spcBef>
                <a:spcPts val="900"/>
              </a:spcBef>
              <a:buClr>
                <a:srgbClr val="4DAF46"/>
              </a:buClr>
              <a:buFont typeface="Arial" panose="020B0604020202020204" pitchFamily="34" charset="0"/>
              <a:buChar char="•"/>
              <a:defRPr sz="2001">
                <a:latin typeface="Arial" panose="020B0604020202020204" pitchFamily="34" charset="0"/>
                <a:cs typeface="Arial" panose="020B0604020202020204" pitchFamily="34" charset="0"/>
              </a:defRPr>
            </a:lvl2pPr>
            <a:lvl3pPr marL="1257238" indent="-342884">
              <a:lnSpc>
                <a:spcPct val="100000"/>
              </a:lnSpc>
              <a:spcBef>
                <a:spcPts val="900"/>
              </a:spcBef>
              <a:buClr>
                <a:srgbClr val="4DAF46"/>
              </a:buClr>
              <a:buFont typeface="Wingdings" pitchFamily="2" charset="2"/>
              <a:buChar char="q"/>
              <a:defRPr sz="1800">
                <a:latin typeface="Arial" panose="020B0604020202020204" pitchFamily="34" charset="0"/>
                <a:cs typeface="Arial" panose="020B0604020202020204" pitchFamily="34" charset="0"/>
              </a:defRPr>
            </a:lvl3pPr>
            <a:lvl4pPr marL="1600121" indent="-228588">
              <a:lnSpc>
                <a:spcPct val="100000"/>
              </a:lnSpc>
              <a:spcBef>
                <a:spcPts val="900"/>
              </a:spcBef>
              <a:buClr>
                <a:srgbClr val="4DAF46"/>
              </a:buClr>
              <a:buSzPct val="100000"/>
              <a:buFont typeface="Courier New" panose="02070309020205020404" pitchFamily="49" charset="0"/>
              <a:buChar char="o"/>
              <a:defRPr sz="1600">
                <a:latin typeface="Arial" panose="020B0604020202020204" pitchFamily="34" charset="0"/>
                <a:cs typeface="Arial" panose="020B0604020202020204" pitchFamily="34" charset="0"/>
              </a:defRPr>
            </a:lvl4pPr>
            <a:lvl5pPr marL="2057297" indent="-228588">
              <a:lnSpc>
                <a:spcPct val="100000"/>
              </a:lnSpc>
              <a:spcBef>
                <a:spcPts val="900"/>
              </a:spcBef>
              <a:buClr>
                <a:srgbClr val="4DAF46"/>
              </a:buClr>
              <a:buSzPct val="100000"/>
              <a:buFont typeface="Lucida Grande"/>
              <a:buChar char="-"/>
              <a:defRPr sz="140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381000" y="55312"/>
            <a:ext cx="5802972" cy="949648"/>
          </a:xfrm>
          <a:prstGeom prst="rect">
            <a:avLst/>
          </a:prstGeom>
        </p:spPr>
        <p:txBody>
          <a:bodyPr anchor="b"/>
          <a:lstStyle>
            <a:lvl1pPr algn="l">
              <a:defRPr sz="2601">
                <a:latin typeface="Arial" panose="020B0604020202020204" pitchFamily="34" charset="0"/>
                <a:cs typeface="Arial" panose="020B0604020202020204" pitchFamily="34" charset="0"/>
              </a:defRPr>
            </a:lvl1pPr>
          </a:lstStyle>
          <a:p>
            <a:r>
              <a:rPr lang="en-US"/>
              <a:t>Click to edit Master title style</a:t>
            </a:r>
          </a:p>
        </p:txBody>
      </p:sp>
      <p:sp>
        <p:nvSpPr>
          <p:cNvPr id="2" name="TextBox 1">
            <a:extLst>
              <a:ext uri="{FF2B5EF4-FFF2-40B4-BE49-F238E27FC236}">
                <a16:creationId xmlns:a16="http://schemas.microsoft.com/office/drawing/2014/main" id="{31F617AF-BAFD-5E79-8B14-1D184C22ED0B}"/>
              </a:ext>
            </a:extLst>
          </p:cNvPr>
          <p:cNvSpPr txBox="1"/>
          <p:nvPr userDrawn="1"/>
        </p:nvSpPr>
        <p:spPr>
          <a:xfrm>
            <a:off x="548640" y="6647761"/>
            <a:ext cx="8631936" cy="184666"/>
          </a:xfrm>
          <a:prstGeom prst="rect">
            <a:avLst/>
          </a:prstGeom>
          <a:solidFill>
            <a:schemeClr val="bg1"/>
          </a:solidFill>
        </p:spPr>
        <p:txBody>
          <a:bodyPr wrap="square">
            <a:spAutoFit/>
          </a:bodyPr>
          <a:lstStyle/>
          <a:p>
            <a:pPr algn="r"/>
            <a:r>
              <a:rPr lang="en-US" sz="600">
                <a:latin typeface="Arial" panose="020B0604020202020204" pitchFamily="34" charset="0"/>
                <a:cs typeface="Arial" panose="020B0604020202020204" pitchFamily="34" charset="0"/>
              </a:rPr>
              <a:t>This presentation is the intellectual property of the author/presenter. Contact them at </a:t>
            </a:r>
            <a:r>
              <a:rPr lang="en-US" sz="600" kern="1200">
                <a:solidFill>
                  <a:schemeClr val="tx1"/>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Otto_Metzger@DFCI.HARVARD.EDU</a:t>
            </a:r>
            <a:r>
              <a:rPr lang="en-US" sz="600" kern="1200">
                <a:solidFill>
                  <a:schemeClr val="tx1"/>
                </a:solidFill>
                <a:latin typeface="Arial" panose="020B0604020202020204" pitchFamily="34" charset="0"/>
                <a:ea typeface="+mn-ea"/>
                <a:cs typeface="Arial" panose="020B0604020202020204" pitchFamily="34" charset="0"/>
              </a:rPr>
              <a:t> for </a:t>
            </a:r>
            <a:r>
              <a:rPr lang="en-US" sz="600">
                <a:latin typeface="Arial" panose="020B0604020202020204" pitchFamily="34" charset="0"/>
                <a:cs typeface="Arial" panose="020B0604020202020204" pitchFamily="34" charset="0"/>
              </a:rPr>
              <a:t>permission to reprint and/or distribute.</a:t>
            </a:r>
          </a:p>
        </p:txBody>
      </p:sp>
    </p:spTree>
    <p:extLst>
      <p:ext uri="{BB962C8B-B14F-4D97-AF65-F5344CB8AC3E}">
        <p14:creationId xmlns:p14="http://schemas.microsoft.com/office/powerpoint/2010/main" val="835857636"/>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4C78CB-3800-97E8-9FAC-0C8566A03E37}"/>
              </a:ext>
            </a:extLst>
          </p:cNvPr>
          <p:cNvPicPr>
            <a:picLocks noChangeAspect="1"/>
          </p:cNvPicPr>
          <p:nvPr userDrawn="1"/>
        </p:nvPicPr>
        <p:blipFill>
          <a:blip r:embed="rId2"/>
          <a:srcRect/>
          <a:stretch/>
        </p:blipFill>
        <p:spPr>
          <a:xfrm>
            <a:off x="0" y="0"/>
            <a:ext cx="9144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381000" y="1454313"/>
            <a:ext cx="8229600" cy="4525964"/>
          </a:xfrm>
          <a:prstGeom prst="rect">
            <a:avLst/>
          </a:prstGeom>
        </p:spPr>
        <p:txBody>
          <a:bodyPr/>
          <a:lstStyle>
            <a:lvl1pPr marL="342884" indent="-342884">
              <a:lnSpc>
                <a:spcPct val="100000"/>
              </a:lnSpc>
              <a:spcBef>
                <a:spcPts val="900"/>
              </a:spcBef>
              <a:buClr>
                <a:srgbClr val="4DAF46"/>
              </a:buClr>
              <a:buFont typeface="Wingdings" pitchFamily="2" charset="2"/>
              <a:buChar char="§"/>
              <a:defRPr sz="2200">
                <a:latin typeface="Arial" panose="020B0604020202020204" pitchFamily="34" charset="0"/>
                <a:cs typeface="Arial" panose="020B0604020202020204" pitchFamily="34" charset="0"/>
              </a:defRPr>
            </a:lvl1pPr>
            <a:lvl2pPr marL="742913" indent="-285736">
              <a:lnSpc>
                <a:spcPct val="100000"/>
              </a:lnSpc>
              <a:spcBef>
                <a:spcPts val="900"/>
              </a:spcBef>
              <a:buClr>
                <a:srgbClr val="4DAF46"/>
              </a:buClr>
              <a:buFont typeface="Arial" panose="020B0604020202020204" pitchFamily="34" charset="0"/>
              <a:buChar char="•"/>
              <a:defRPr sz="2001">
                <a:latin typeface="Arial" panose="020B0604020202020204" pitchFamily="34" charset="0"/>
                <a:cs typeface="Arial" panose="020B0604020202020204" pitchFamily="34" charset="0"/>
              </a:defRPr>
            </a:lvl2pPr>
            <a:lvl3pPr marL="1257238" indent="-342884">
              <a:lnSpc>
                <a:spcPct val="100000"/>
              </a:lnSpc>
              <a:spcBef>
                <a:spcPts val="900"/>
              </a:spcBef>
              <a:buClr>
                <a:srgbClr val="4DAF46"/>
              </a:buClr>
              <a:buFont typeface="Wingdings" pitchFamily="2" charset="2"/>
              <a:buChar char="q"/>
              <a:defRPr sz="1800">
                <a:latin typeface="Arial" panose="020B0604020202020204" pitchFamily="34" charset="0"/>
                <a:cs typeface="Arial" panose="020B0604020202020204" pitchFamily="34" charset="0"/>
              </a:defRPr>
            </a:lvl3pPr>
            <a:lvl4pPr marL="1600121" indent="-228588">
              <a:lnSpc>
                <a:spcPct val="100000"/>
              </a:lnSpc>
              <a:spcBef>
                <a:spcPts val="900"/>
              </a:spcBef>
              <a:buClr>
                <a:srgbClr val="4DAF46"/>
              </a:buClr>
              <a:buSzPct val="100000"/>
              <a:buFont typeface="Courier New" panose="02070309020205020404" pitchFamily="49" charset="0"/>
              <a:buChar char="o"/>
              <a:defRPr sz="1600">
                <a:latin typeface="Arial" panose="020B0604020202020204" pitchFamily="34" charset="0"/>
                <a:cs typeface="Arial" panose="020B0604020202020204" pitchFamily="34" charset="0"/>
              </a:defRPr>
            </a:lvl4pPr>
            <a:lvl5pPr marL="2057297" indent="-228588">
              <a:lnSpc>
                <a:spcPct val="100000"/>
              </a:lnSpc>
              <a:spcBef>
                <a:spcPts val="900"/>
              </a:spcBef>
              <a:buClr>
                <a:srgbClr val="4DAF46"/>
              </a:buClr>
              <a:buSzPct val="100000"/>
              <a:buFont typeface="Lucida Grande"/>
              <a:buChar char="-"/>
              <a:defRPr sz="140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381000" y="55312"/>
            <a:ext cx="5802972" cy="949648"/>
          </a:xfrm>
          <a:prstGeom prst="rect">
            <a:avLst/>
          </a:prstGeom>
        </p:spPr>
        <p:txBody>
          <a:bodyPr anchor="b"/>
          <a:lstStyle>
            <a:lvl1pPr algn="l">
              <a:defRPr sz="2601">
                <a:latin typeface="Arial" panose="020B0604020202020204" pitchFamily="34" charset="0"/>
                <a:cs typeface="Arial" panose="020B0604020202020204" pitchFamily="34" charset="0"/>
              </a:defRPr>
            </a:lvl1pPr>
          </a:lstStyle>
          <a:p>
            <a:r>
              <a:rPr lang="en-US"/>
              <a:t>Click to edit Master title style</a:t>
            </a:r>
          </a:p>
        </p:txBody>
      </p:sp>
      <p:sp>
        <p:nvSpPr>
          <p:cNvPr id="2" name="TextBox 1">
            <a:extLst>
              <a:ext uri="{FF2B5EF4-FFF2-40B4-BE49-F238E27FC236}">
                <a16:creationId xmlns:a16="http://schemas.microsoft.com/office/drawing/2014/main" id="{31F617AF-BAFD-5E79-8B14-1D184C22ED0B}"/>
              </a:ext>
            </a:extLst>
          </p:cNvPr>
          <p:cNvSpPr txBox="1"/>
          <p:nvPr userDrawn="1"/>
        </p:nvSpPr>
        <p:spPr>
          <a:xfrm>
            <a:off x="548640" y="6647761"/>
            <a:ext cx="8631936" cy="184666"/>
          </a:xfrm>
          <a:prstGeom prst="rect">
            <a:avLst/>
          </a:prstGeom>
          <a:solidFill>
            <a:schemeClr val="bg1"/>
          </a:solidFill>
        </p:spPr>
        <p:txBody>
          <a:bodyPr wrap="square">
            <a:spAutoFit/>
          </a:bodyPr>
          <a:lstStyle/>
          <a:p>
            <a:pPr algn="r"/>
            <a:r>
              <a:rPr lang="en-US" sz="600">
                <a:latin typeface="Arial" panose="020B0604020202020204" pitchFamily="34" charset="0"/>
                <a:cs typeface="Arial" panose="020B0604020202020204" pitchFamily="34" charset="0"/>
              </a:rPr>
              <a:t>This presentation is the intellectual property of the author/presenter. Contact them at </a:t>
            </a:r>
            <a:r>
              <a:rPr lang="en-US" sz="600" kern="1200">
                <a:solidFill>
                  <a:schemeClr val="tx1"/>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Otto_Metzger@DFCI.HARVARD.EDU</a:t>
            </a:r>
            <a:r>
              <a:rPr lang="en-US" sz="600" kern="1200">
                <a:solidFill>
                  <a:schemeClr val="tx1"/>
                </a:solidFill>
                <a:latin typeface="Arial" panose="020B0604020202020204" pitchFamily="34" charset="0"/>
                <a:ea typeface="+mn-ea"/>
                <a:cs typeface="Arial" panose="020B0604020202020204" pitchFamily="34" charset="0"/>
              </a:rPr>
              <a:t> for </a:t>
            </a:r>
            <a:r>
              <a:rPr lang="en-US" sz="600">
                <a:latin typeface="Arial" panose="020B0604020202020204" pitchFamily="34" charset="0"/>
                <a:cs typeface="Arial" panose="020B0604020202020204" pitchFamily="34" charset="0"/>
              </a:rPr>
              <a:t>permission to reprint and/or distribute.</a:t>
            </a:r>
          </a:p>
        </p:txBody>
      </p:sp>
    </p:spTree>
    <p:extLst>
      <p:ext uri="{BB962C8B-B14F-4D97-AF65-F5344CB8AC3E}">
        <p14:creationId xmlns:p14="http://schemas.microsoft.com/office/powerpoint/2010/main" val="12133230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4C78CB-3800-97E8-9FAC-0C8566A03E37}"/>
              </a:ext>
            </a:extLst>
          </p:cNvPr>
          <p:cNvPicPr>
            <a:picLocks noChangeAspect="1"/>
          </p:cNvPicPr>
          <p:nvPr userDrawn="1"/>
        </p:nvPicPr>
        <p:blipFill>
          <a:blip r:embed="rId2"/>
          <a:srcRect/>
          <a:stretch/>
        </p:blipFill>
        <p:spPr>
          <a:xfrm>
            <a:off x="0" y="0"/>
            <a:ext cx="9144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381000" y="1454313"/>
            <a:ext cx="8229600" cy="4525964"/>
          </a:xfrm>
          <a:prstGeom prst="rect">
            <a:avLst/>
          </a:prstGeom>
        </p:spPr>
        <p:txBody>
          <a:bodyPr/>
          <a:lstStyle>
            <a:lvl1pPr marL="342884" indent="-342884">
              <a:lnSpc>
                <a:spcPct val="100000"/>
              </a:lnSpc>
              <a:spcBef>
                <a:spcPts val="900"/>
              </a:spcBef>
              <a:buClr>
                <a:srgbClr val="4DAF46"/>
              </a:buClr>
              <a:buFont typeface="Wingdings" pitchFamily="2" charset="2"/>
              <a:buChar char="§"/>
              <a:defRPr sz="2200">
                <a:latin typeface="Arial" panose="020B0604020202020204" pitchFamily="34" charset="0"/>
                <a:cs typeface="Arial" panose="020B0604020202020204" pitchFamily="34" charset="0"/>
              </a:defRPr>
            </a:lvl1pPr>
            <a:lvl2pPr marL="742913" indent="-285736">
              <a:lnSpc>
                <a:spcPct val="100000"/>
              </a:lnSpc>
              <a:spcBef>
                <a:spcPts val="900"/>
              </a:spcBef>
              <a:buClr>
                <a:srgbClr val="4DAF46"/>
              </a:buClr>
              <a:buFont typeface="Arial" panose="020B0604020202020204" pitchFamily="34" charset="0"/>
              <a:buChar char="•"/>
              <a:defRPr sz="2001">
                <a:latin typeface="Arial" panose="020B0604020202020204" pitchFamily="34" charset="0"/>
                <a:cs typeface="Arial" panose="020B0604020202020204" pitchFamily="34" charset="0"/>
              </a:defRPr>
            </a:lvl2pPr>
            <a:lvl3pPr marL="1257238" indent="-342884">
              <a:lnSpc>
                <a:spcPct val="100000"/>
              </a:lnSpc>
              <a:spcBef>
                <a:spcPts val="900"/>
              </a:spcBef>
              <a:buClr>
                <a:srgbClr val="4DAF46"/>
              </a:buClr>
              <a:buFont typeface="Wingdings" pitchFamily="2" charset="2"/>
              <a:buChar char="q"/>
              <a:defRPr sz="1800">
                <a:latin typeface="Arial" panose="020B0604020202020204" pitchFamily="34" charset="0"/>
                <a:cs typeface="Arial" panose="020B0604020202020204" pitchFamily="34" charset="0"/>
              </a:defRPr>
            </a:lvl3pPr>
            <a:lvl4pPr marL="1600121" indent="-228588">
              <a:lnSpc>
                <a:spcPct val="100000"/>
              </a:lnSpc>
              <a:spcBef>
                <a:spcPts val="900"/>
              </a:spcBef>
              <a:buClr>
                <a:srgbClr val="4DAF46"/>
              </a:buClr>
              <a:buSzPct val="100000"/>
              <a:buFont typeface="Courier New" panose="02070309020205020404" pitchFamily="49" charset="0"/>
              <a:buChar char="o"/>
              <a:defRPr sz="1600">
                <a:latin typeface="Arial" panose="020B0604020202020204" pitchFamily="34" charset="0"/>
                <a:cs typeface="Arial" panose="020B0604020202020204" pitchFamily="34" charset="0"/>
              </a:defRPr>
            </a:lvl4pPr>
            <a:lvl5pPr marL="2057297" indent="-228588">
              <a:lnSpc>
                <a:spcPct val="100000"/>
              </a:lnSpc>
              <a:spcBef>
                <a:spcPts val="900"/>
              </a:spcBef>
              <a:buClr>
                <a:srgbClr val="4DAF46"/>
              </a:buClr>
              <a:buSzPct val="100000"/>
              <a:buFont typeface="Lucida Grande"/>
              <a:buChar char="-"/>
              <a:defRPr sz="140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381000" y="55312"/>
            <a:ext cx="5802972" cy="949648"/>
          </a:xfrm>
          <a:prstGeom prst="rect">
            <a:avLst/>
          </a:prstGeom>
        </p:spPr>
        <p:txBody>
          <a:bodyPr anchor="b"/>
          <a:lstStyle>
            <a:lvl1pPr algn="l">
              <a:defRPr sz="2601">
                <a:latin typeface="Arial" panose="020B0604020202020204" pitchFamily="34" charset="0"/>
                <a:cs typeface="Arial" panose="020B0604020202020204" pitchFamily="34" charset="0"/>
              </a:defRPr>
            </a:lvl1pPr>
          </a:lstStyle>
          <a:p>
            <a:r>
              <a:rPr lang="en-US"/>
              <a:t>Click to edit Master title style</a:t>
            </a:r>
          </a:p>
        </p:txBody>
      </p:sp>
      <p:sp>
        <p:nvSpPr>
          <p:cNvPr id="2" name="TextBox 1">
            <a:extLst>
              <a:ext uri="{FF2B5EF4-FFF2-40B4-BE49-F238E27FC236}">
                <a16:creationId xmlns:a16="http://schemas.microsoft.com/office/drawing/2014/main" id="{31F617AF-BAFD-5E79-8B14-1D184C22ED0B}"/>
              </a:ext>
            </a:extLst>
          </p:cNvPr>
          <p:cNvSpPr txBox="1"/>
          <p:nvPr userDrawn="1"/>
        </p:nvSpPr>
        <p:spPr>
          <a:xfrm>
            <a:off x="548640" y="6647761"/>
            <a:ext cx="8631936" cy="184666"/>
          </a:xfrm>
          <a:prstGeom prst="rect">
            <a:avLst/>
          </a:prstGeom>
          <a:solidFill>
            <a:schemeClr val="bg1"/>
          </a:solidFill>
        </p:spPr>
        <p:txBody>
          <a:bodyPr wrap="square">
            <a:spAutoFit/>
          </a:bodyPr>
          <a:lstStyle/>
          <a:p>
            <a:pPr algn="r"/>
            <a:r>
              <a:rPr lang="en-US" sz="600">
                <a:latin typeface="Arial" panose="020B0604020202020204" pitchFamily="34" charset="0"/>
                <a:cs typeface="Arial" panose="020B0604020202020204" pitchFamily="34" charset="0"/>
              </a:rPr>
              <a:t>This presentation is the intellectual property of the author/presenter. Contact them at </a:t>
            </a:r>
            <a:r>
              <a:rPr lang="en-US" sz="600" kern="1200">
                <a:solidFill>
                  <a:schemeClr val="tx1"/>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Otto_Metzger@DFCI.HARVARD.EDU</a:t>
            </a:r>
            <a:r>
              <a:rPr lang="en-US" sz="600" kern="1200">
                <a:solidFill>
                  <a:schemeClr val="tx1"/>
                </a:solidFill>
                <a:latin typeface="Arial" panose="020B0604020202020204" pitchFamily="34" charset="0"/>
                <a:ea typeface="+mn-ea"/>
                <a:cs typeface="Arial" panose="020B0604020202020204" pitchFamily="34" charset="0"/>
              </a:rPr>
              <a:t> for </a:t>
            </a:r>
            <a:r>
              <a:rPr lang="en-US" sz="600">
                <a:latin typeface="Arial" panose="020B0604020202020204" pitchFamily="34" charset="0"/>
                <a:cs typeface="Arial" panose="020B0604020202020204" pitchFamily="34" charset="0"/>
              </a:rPr>
              <a:t>permission to reprint and/or distribute.</a:t>
            </a:r>
          </a:p>
        </p:txBody>
      </p:sp>
    </p:spTree>
    <p:extLst>
      <p:ext uri="{BB962C8B-B14F-4D97-AF65-F5344CB8AC3E}">
        <p14:creationId xmlns:p14="http://schemas.microsoft.com/office/powerpoint/2010/main" val="3496124409"/>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0877" y="365126"/>
            <a:ext cx="8599281" cy="1325564"/>
          </a:xfrm>
        </p:spPr>
        <p:txBody>
          <a:bodyPr/>
          <a:lstStyle/>
          <a:p>
            <a:r>
              <a:rPr lang="en-US"/>
              <a:t>Click to edit Master title style</a:t>
            </a:r>
            <a:endParaRPr lang="en-US" dirty="0"/>
          </a:p>
        </p:txBody>
      </p:sp>
      <p:sp>
        <p:nvSpPr>
          <p:cNvPr id="6" name="Text Placeholder 7"/>
          <p:cNvSpPr>
            <a:spLocks noGrp="1"/>
          </p:cNvSpPr>
          <p:nvPr>
            <p:ph type="body" sz="quarter" idx="10" hasCustomPrompt="1"/>
          </p:nvPr>
        </p:nvSpPr>
        <p:spPr>
          <a:xfrm>
            <a:off x="270877" y="6311900"/>
            <a:ext cx="8599281" cy="341632"/>
          </a:xfrm>
        </p:spPr>
        <p:txBody>
          <a:bodyPr>
            <a:noAutofit/>
          </a:bodyPr>
          <a:lstStyle>
            <a:lvl1pPr marL="0" indent="0" algn="r">
              <a:buNone/>
              <a:defRPr sz="1350" b="1" baseline="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citation</a:t>
            </a:r>
          </a:p>
        </p:txBody>
      </p:sp>
    </p:spTree>
    <p:extLst>
      <p:ext uri="{BB962C8B-B14F-4D97-AF65-F5344CB8AC3E}">
        <p14:creationId xmlns:p14="http://schemas.microsoft.com/office/powerpoint/2010/main" val="3394415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575C456-6B7A-D0BC-6686-E1BAB22FCC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4313" y="5892800"/>
            <a:ext cx="10144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D4E0F4-C6A3-3662-0E21-2BF08FED0DD2}"/>
              </a:ext>
            </a:extLst>
          </p:cNvPr>
          <p:cNvSpPr>
            <a:spLocks noGrp="1"/>
          </p:cNvSpPr>
          <p:nvPr>
            <p:ph type="sldNum" sz="quarter" idx="10"/>
          </p:nvPr>
        </p:nvSpPr>
        <p:spPr>
          <a:xfrm>
            <a:off x="7010400" y="6492875"/>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z="1400">
                <a:solidFill>
                  <a:srgbClr val="898989"/>
                </a:solidFill>
              </a:defRPr>
            </a:lvl1pPr>
          </a:lstStyle>
          <a:p>
            <a:pPr>
              <a:defRPr/>
            </a:pPr>
            <a:fld id="{74B64CA8-3024-614F-B5EF-DAA03B064057}" type="slidenum">
              <a:rPr lang="en-US" altLang="en-US"/>
              <a:pPr>
                <a:defRPr/>
              </a:pPr>
              <a:t>‹#›</a:t>
            </a:fld>
            <a:endParaRPr lang="en-US" altLang="en-US"/>
          </a:p>
        </p:txBody>
      </p:sp>
    </p:spTree>
    <p:extLst>
      <p:ext uri="{BB962C8B-B14F-4D97-AF65-F5344CB8AC3E}">
        <p14:creationId xmlns:p14="http://schemas.microsoft.com/office/powerpoint/2010/main" val="42733887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467915" y="944311"/>
            <a:ext cx="8208170" cy="540002"/>
          </a:xfrm>
          <a:prstGeom prst="rect">
            <a:avLst/>
          </a:prstGeom>
          <a:noFill/>
          <a:ln>
            <a:noFill/>
          </a:ln>
        </p:spPr>
        <p:txBody>
          <a:bodyPr spcFirstLastPara="1" wrap="square" lIns="0" tIns="45700" rIns="0" bIns="45700" anchor="ctr" anchorCtr="0">
            <a:noAutofit/>
          </a:bodyPr>
          <a:lstStyle>
            <a:lvl1pPr marL="0" marR="0" lvl="0" indent="0" algn="l" rtl="0">
              <a:lnSpc>
                <a:spcPct val="100000"/>
              </a:lnSpc>
              <a:spcBef>
                <a:spcPts val="400"/>
              </a:spcBef>
              <a:spcAft>
                <a:spcPts val="0"/>
              </a:spcAft>
              <a:buClr>
                <a:srgbClr val="05416B"/>
              </a:buClr>
              <a:buSzPts val="700"/>
              <a:buFont typeface="Noto Sans Symbols"/>
              <a:buNone/>
              <a:defRPr sz="1800" b="0" i="0" u="none" strike="noStrike" cap="none">
                <a:solidFill>
                  <a:schemeClr val="bg2"/>
                </a:solidFill>
                <a:latin typeface="+mj-lt"/>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2" name="Title 1">
            <a:extLst>
              <a:ext uri="{FF2B5EF4-FFF2-40B4-BE49-F238E27FC236}">
                <a16:creationId xmlns:a16="http://schemas.microsoft.com/office/drawing/2014/main" id="{086368FA-02C7-52E1-4924-182C8108F731}"/>
              </a:ext>
            </a:extLst>
          </p:cNvPr>
          <p:cNvSpPr>
            <a:spLocks noGrp="1"/>
          </p:cNvSpPr>
          <p:nvPr>
            <p:ph type="title"/>
          </p:nvPr>
        </p:nvSpPr>
        <p:spPr>
          <a:xfrm>
            <a:off x="467916" y="365127"/>
            <a:ext cx="8208169" cy="579185"/>
          </a:xfrm>
        </p:spPr>
        <p:txBody>
          <a:bodyPr tIns="0"/>
          <a:lstStyle>
            <a:lvl1pPr>
              <a:defRPr>
                <a:solidFill>
                  <a:schemeClr val="bg2"/>
                </a:solidFill>
                <a:latin typeface="+mj-lt"/>
              </a:defRPr>
            </a:lvl1pPr>
          </a:lstStyle>
          <a:p>
            <a:r>
              <a:rPr lang="en-GB"/>
              <a:t>Click to edit Master title style</a:t>
            </a:r>
          </a:p>
        </p:txBody>
      </p:sp>
      <p:sp>
        <p:nvSpPr>
          <p:cNvPr id="4" name="Text Placeholder 3">
            <a:extLst>
              <a:ext uri="{FF2B5EF4-FFF2-40B4-BE49-F238E27FC236}">
                <a16:creationId xmlns:a16="http://schemas.microsoft.com/office/drawing/2014/main" id="{FE0C82CD-7852-72EA-AA88-875F4976E2E7}"/>
              </a:ext>
            </a:extLst>
          </p:cNvPr>
          <p:cNvSpPr>
            <a:spLocks noGrp="1"/>
          </p:cNvSpPr>
          <p:nvPr>
            <p:ph type="body" sz="quarter" idx="13" hasCustomPrompt="1"/>
          </p:nvPr>
        </p:nvSpPr>
        <p:spPr>
          <a:xfrm>
            <a:off x="467916" y="5627296"/>
            <a:ext cx="8208169" cy="539750"/>
          </a:xfrm>
        </p:spPr>
        <p:txBody>
          <a:bodyPr anchor="b">
            <a:noAutofit/>
          </a:bodyPr>
          <a:lstStyle>
            <a:lvl1pPr marL="0" indent="0">
              <a:spcAft>
                <a:spcPts val="0"/>
              </a:spcAft>
              <a:buNone/>
              <a:defRPr sz="750">
                <a:solidFill>
                  <a:schemeClr val="tx1"/>
                </a:solidFill>
                <a:latin typeface="+mj-lt"/>
              </a:defRPr>
            </a:lvl1pPr>
            <a:lvl2pPr marL="141685" indent="0">
              <a:buNone/>
              <a:defRPr/>
            </a:lvl2pPr>
          </a:lstStyle>
          <a:p>
            <a:pPr lvl="0"/>
            <a:r>
              <a:rPr lang="en-GB"/>
              <a:t>Click to add footnotes</a:t>
            </a:r>
          </a:p>
        </p:txBody>
      </p:sp>
      <p:sp>
        <p:nvSpPr>
          <p:cNvPr id="3" name="Google Shape;17;p14">
            <a:extLst>
              <a:ext uri="{FF2B5EF4-FFF2-40B4-BE49-F238E27FC236}">
                <a16:creationId xmlns:a16="http://schemas.microsoft.com/office/drawing/2014/main" id="{1A38A10E-72D1-C905-84AA-E205323098D0}"/>
              </a:ext>
            </a:extLst>
          </p:cNvPr>
          <p:cNvSpPr txBox="1">
            <a:spLocks noGrp="1"/>
          </p:cNvSpPr>
          <p:nvPr>
            <p:ph type="body" idx="14" hasCustomPrompt="1"/>
          </p:nvPr>
        </p:nvSpPr>
        <p:spPr>
          <a:xfrm>
            <a:off x="1955901" y="6393686"/>
            <a:ext cx="2144759" cy="240833"/>
          </a:xfrm>
          <a:prstGeom prst="rect">
            <a:avLst/>
          </a:prstGeom>
          <a:noFill/>
          <a:ln>
            <a:noFill/>
          </a:ln>
        </p:spPr>
        <p:txBody>
          <a:bodyPr spcFirstLastPara="1" vert="horz" wrap="square" lIns="0" tIns="0" rIns="0" bIns="0" anchor="ctr" anchorCtr="0">
            <a:noAutofit/>
          </a:bodyPr>
          <a:lstStyle>
            <a:lvl1pPr marL="0" marR="0" lvl="0" indent="0" algn="l" rtl="0">
              <a:lnSpc>
                <a:spcPct val="100000"/>
              </a:lnSpc>
              <a:spcBef>
                <a:spcPts val="320"/>
              </a:spcBef>
              <a:spcAft>
                <a:spcPts val="0"/>
              </a:spcAft>
              <a:buClr>
                <a:srgbClr val="05416B"/>
              </a:buClr>
              <a:buSzPts val="1600"/>
              <a:buFont typeface="Noto Sans Symbols"/>
              <a:buNone/>
              <a:defRPr sz="900" b="1" i="0" u="none" strike="noStrike" cap="none">
                <a:solidFill>
                  <a:srgbClr val="AB0C23"/>
                </a:solidFill>
                <a:latin typeface="+mj-lt"/>
                <a:ea typeface="Arial Narrow"/>
                <a:cs typeface="Arial Narrow"/>
                <a:sym typeface="Arial Narrow"/>
              </a:defRPr>
            </a:lvl1pPr>
            <a:lvl2pPr marL="914378" marR="0" lvl="1"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66" marR="0" lvl="2"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54" marR="0" lvl="3"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943" marR="0" lvl="4"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132" marR="0" lvl="5"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320" marR="0" lvl="6"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509" marR="0" lvl="7"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697" marR="0" lvl="8"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957570999"/>
      </p:ext>
    </p:extLst>
  </p:cSld>
  <p:clrMapOvr>
    <a:masterClrMapping/>
  </p:clrMapOvr>
  <p:transition spd="slow">
    <p:wipe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467915" y="944311"/>
            <a:ext cx="8208170" cy="540002"/>
          </a:xfrm>
          <a:prstGeom prst="rect">
            <a:avLst/>
          </a:prstGeom>
          <a:noFill/>
          <a:ln>
            <a:noFill/>
          </a:ln>
        </p:spPr>
        <p:txBody>
          <a:bodyPr spcFirstLastPara="1" wrap="square" lIns="0" tIns="45700" rIns="0" bIns="45700" anchor="ctr" anchorCtr="0">
            <a:noAutofit/>
          </a:bodyPr>
          <a:lstStyle>
            <a:lvl1pPr marL="0" marR="0" lvl="0" indent="0" algn="l" rtl="0">
              <a:lnSpc>
                <a:spcPct val="100000"/>
              </a:lnSpc>
              <a:spcBef>
                <a:spcPts val="400"/>
              </a:spcBef>
              <a:spcAft>
                <a:spcPts val="0"/>
              </a:spcAft>
              <a:buClr>
                <a:srgbClr val="05416B"/>
              </a:buClr>
              <a:buSzPts val="700"/>
              <a:buFont typeface="Noto Sans Symbols"/>
              <a:buNone/>
              <a:defRPr sz="1800" b="0" i="0" u="none" strike="noStrike" cap="none">
                <a:solidFill>
                  <a:schemeClr val="bg2"/>
                </a:solidFill>
                <a:latin typeface="+mj-lt"/>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2" name="Title 1">
            <a:extLst>
              <a:ext uri="{FF2B5EF4-FFF2-40B4-BE49-F238E27FC236}">
                <a16:creationId xmlns:a16="http://schemas.microsoft.com/office/drawing/2014/main" id="{086368FA-02C7-52E1-4924-182C8108F731}"/>
              </a:ext>
            </a:extLst>
          </p:cNvPr>
          <p:cNvSpPr>
            <a:spLocks noGrp="1"/>
          </p:cNvSpPr>
          <p:nvPr>
            <p:ph type="title"/>
          </p:nvPr>
        </p:nvSpPr>
        <p:spPr>
          <a:xfrm>
            <a:off x="467916" y="365127"/>
            <a:ext cx="8208169" cy="579185"/>
          </a:xfrm>
        </p:spPr>
        <p:txBody>
          <a:bodyPr tIns="0"/>
          <a:lstStyle>
            <a:lvl1pPr>
              <a:defRPr>
                <a:solidFill>
                  <a:schemeClr val="bg2"/>
                </a:solidFill>
                <a:latin typeface="+mj-lt"/>
              </a:defRPr>
            </a:lvl1pPr>
          </a:lstStyle>
          <a:p>
            <a:r>
              <a:rPr lang="en-GB"/>
              <a:t>Click to edit Master title style</a:t>
            </a:r>
          </a:p>
        </p:txBody>
      </p:sp>
      <p:sp>
        <p:nvSpPr>
          <p:cNvPr id="4" name="Text Placeholder 3">
            <a:extLst>
              <a:ext uri="{FF2B5EF4-FFF2-40B4-BE49-F238E27FC236}">
                <a16:creationId xmlns:a16="http://schemas.microsoft.com/office/drawing/2014/main" id="{FE0C82CD-7852-72EA-AA88-875F4976E2E7}"/>
              </a:ext>
            </a:extLst>
          </p:cNvPr>
          <p:cNvSpPr>
            <a:spLocks noGrp="1"/>
          </p:cNvSpPr>
          <p:nvPr>
            <p:ph type="body" sz="quarter" idx="13" hasCustomPrompt="1"/>
          </p:nvPr>
        </p:nvSpPr>
        <p:spPr>
          <a:xfrm>
            <a:off x="467916" y="5627296"/>
            <a:ext cx="8208169" cy="539750"/>
          </a:xfrm>
        </p:spPr>
        <p:txBody>
          <a:bodyPr anchor="b">
            <a:noAutofit/>
          </a:bodyPr>
          <a:lstStyle>
            <a:lvl1pPr marL="0" indent="0">
              <a:spcAft>
                <a:spcPts val="0"/>
              </a:spcAft>
              <a:buNone/>
              <a:defRPr sz="750">
                <a:solidFill>
                  <a:schemeClr val="tx1"/>
                </a:solidFill>
                <a:latin typeface="+mj-lt"/>
              </a:defRPr>
            </a:lvl1pPr>
            <a:lvl2pPr marL="141685" indent="0">
              <a:buNone/>
              <a:defRPr/>
            </a:lvl2pPr>
          </a:lstStyle>
          <a:p>
            <a:pPr lvl="0"/>
            <a:r>
              <a:rPr lang="en-GB"/>
              <a:t>Click to add footnotes</a:t>
            </a:r>
          </a:p>
        </p:txBody>
      </p:sp>
      <p:sp>
        <p:nvSpPr>
          <p:cNvPr id="3" name="Google Shape;17;p14">
            <a:extLst>
              <a:ext uri="{FF2B5EF4-FFF2-40B4-BE49-F238E27FC236}">
                <a16:creationId xmlns:a16="http://schemas.microsoft.com/office/drawing/2014/main" id="{1A38A10E-72D1-C905-84AA-E205323098D0}"/>
              </a:ext>
            </a:extLst>
          </p:cNvPr>
          <p:cNvSpPr txBox="1">
            <a:spLocks noGrp="1"/>
          </p:cNvSpPr>
          <p:nvPr>
            <p:ph type="body" idx="14" hasCustomPrompt="1"/>
          </p:nvPr>
        </p:nvSpPr>
        <p:spPr>
          <a:xfrm>
            <a:off x="1955901" y="6393686"/>
            <a:ext cx="2144759" cy="240833"/>
          </a:xfrm>
          <a:prstGeom prst="rect">
            <a:avLst/>
          </a:prstGeom>
          <a:noFill/>
          <a:ln>
            <a:noFill/>
          </a:ln>
        </p:spPr>
        <p:txBody>
          <a:bodyPr spcFirstLastPara="1" vert="horz" wrap="square" lIns="0" tIns="0" rIns="0" bIns="0" anchor="ctr" anchorCtr="0">
            <a:noAutofit/>
          </a:bodyPr>
          <a:lstStyle>
            <a:lvl1pPr marL="0" marR="0" lvl="0" indent="0" algn="l" rtl="0">
              <a:lnSpc>
                <a:spcPct val="100000"/>
              </a:lnSpc>
              <a:spcBef>
                <a:spcPts val="320"/>
              </a:spcBef>
              <a:spcAft>
                <a:spcPts val="0"/>
              </a:spcAft>
              <a:buClr>
                <a:srgbClr val="05416B"/>
              </a:buClr>
              <a:buSzPts val="1600"/>
              <a:buFont typeface="Noto Sans Symbols"/>
              <a:buNone/>
              <a:defRPr sz="900" b="1" i="0" u="none" strike="noStrike" cap="none">
                <a:solidFill>
                  <a:srgbClr val="AB0C23"/>
                </a:solidFill>
                <a:latin typeface="+mj-lt"/>
                <a:ea typeface="Arial Narrow"/>
                <a:cs typeface="Arial Narrow"/>
                <a:sym typeface="Arial Narrow"/>
              </a:defRPr>
            </a:lvl1pPr>
            <a:lvl2pPr marL="914378" marR="0" lvl="1"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66" marR="0" lvl="2"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54" marR="0" lvl="3"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943" marR="0" lvl="4"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132" marR="0" lvl="5"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320" marR="0" lvl="6"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509" marR="0" lvl="7"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697" marR="0" lvl="8"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2205266478"/>
      </p:ext>
    </p:extLst>
  </p:cSld>
  <p:clrMapOvr>
    <a:masterClrMapping/>
  </p:clrMapOvr>
  <p:transition spd="slow">
    <p:wipe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467915" y="944311"/>
            <a:ext cx="8208170" cy="540002"/>
          </a:xfrm>
          <a:prstGeom prst="rect">
            <a:avLst/>
          </a:prstGeom>
          <a:noFill/>
          <a:ln>
            <a:noFill/>
          </a:ln>
        </p:spPr>
        <p:txBody>
          <a:bodyPr spcFirstLastPara="1" wrap="square" lIns="0" tIns="45700" rIns="0" bIns="45700" anchor="ctr" anchorCtr="0">
            <a:noAutofit/>
          </a:bodyPr>
          <a:lstStyle>
            <a:lvl1pPr marL="0" marR="0" lvl="0" indent="0" algn="l" rtl="0">
              <a:lnSpc>
                <a:spcPct val="100000"/>
              </a:lnSpc>
              <a:spcBef>
                <a:spcPts val="400"/>
              </a:spcBef>
              <a:spcAft>
                <a:spcPts val="0"/>
              </a:spcAft>
              <a:buClr>
                <a:srgbClr val="05416B"/>
              </a:buClr>
              <a:buSzPts val="700"/>
              <a:buFont typeface="Noto Sans Symbols"/>
              <a:buNone/>
              <a:defRPr sz="1800" b="0" i="0" u="none" strike="noStrike" cap="none">
                <a:solidFill>
                  <a:schemeClr val="bg2"/>
                </a:solidFill>
                <a:latin typeface="+mj-lt"/>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2" name="Title 1">
            <a:extLst>
              <a:ext uri="{FF2B5EF4-FFF2-40B4-BE49-F238E27FC236}">
                <a16:creationId xmlns:a16="http://schemas.microsoft.com/office/drawing/2014/main" id="{086368FA-02C7-52E1-4924-182C8108F731}"/>
              </a:ext>
            </a:extLst>
          </p:cNvPr>
          <p:cNvSpPr>
            <a:spLocks noGrp="1"/>
          </p:cNvSpPr>
          <p:nvPr>
            <p:ph type="title"/>
          </p:nvPr>
        </p:nvSpPr>
        <p:spPr>
          <a:xfrm>
            <a:off x="467916" y="365127"/>
            <a:ext cx="8208169" cy="579185"/>
          </a:xfrm>
        </p:spPr>
        <p:txBody>
          <a:bodyPr tIns="0"/>
          <a:lstStyle>
            <a:lvl1pPr>
              <a:defRPr>
                <a:solidFill>
                  <a:schemeClr val="bg2"/>
                </a:solidFill>
                <a:latin typeface="+mj-lt"/>
              </a:defRPr>
            </a:lvl1pPr>
          </a:lstStyle>
          <a:p>
            <a:r>
              <a:rPr lang="en-GB"/>
              <a:t>Click to edit Master title style</a:t>
            </a:r>
          </a:p>
        </p:txBody>
      </p:sp>
      <p:sp>
        <p:nvSpPr>
          <p:cNvPr id="4" name="Text Placeholder 3">
            <a:extLst>
              <a:ext uri="{FF2B5EF4-FFF2-40B4-BE49-F238E27FC236}">
                <a16:creationId xmlns:a16="http://schemas.microsoft.com/office/drawing/2014/main" id="{FE0C82CD-7852-72EA-AA88-875F4976E2E7}"/>
              </a:ext>
            </a:extLst>
          </p:cNvPr>
          <p:cNvSpPr>
            <a:spLocks noGrp="1"/>
          </p:cNvSpPr>
          <p:nvPr>
            <p:ph type="body" sz="quarter" idx="13" hasCustomPrompt="1"/>
          </p:nvPr>
        </p:nvSpPr>
        <p:spPr>
          <a:xfrm>
            <a:off x="467916" y="5627296"/>
            <a:ext cx="8208169" cy="539750"/>
          </a:xfrm>
        </p:spPr>
        <p:txBody>
          <a:bodyPr anchor="b">
            <a:noAutofit/>
          </a:bodyPr>
          <a:lstStyle>
            <a:lvl1pPr marL="0" indent="0">
              <a:spcAft>
                <a:spcPts val="0"/>
              </a:spcAft>
              <a:buNone/>
              <a:defRPr sz="750">
                <a:solidFill>
                  <a:schemeClr val="tx1"/>
                </a:solidFill>
                <a:latin typeface="+mj-lt"/>
              </a:defRPr>
            </a:lvl1pPr>
            <a:lvl2pPr marL="141685" indent="0">
              <a:buNone/>
              <a:defRPr/>
            </a:lvl2pPr>
          </a:lstStyle>
          <a:p>
            <a:pPr lvl="0"/>
            <a:r>
              <a:rPr lang="en-GB"/>
              <a:t>Click to add footnotes</a:t>
            </a:r>
          </a:p>
        </p:txBody>
      </p:sp>
      <p:sp>
        <p:nvSpPr>
          <p:cNvPr id="3" name="Google Shape;17;p14">
            <a:extLst>
              <a:ext uri="{FF2B5EF4-FFF2-40B4-BE49-F238E27FC236}">
                <a16:creationId xmlns:a16="http://schemas.microsoft.com/office/drawing/2014/main" id="{1A38A10E-72D1-C905-84AA-E205323098D0}"/>
              </a:ext>
            </a:extLst>
          </p:cNvPr>
          <p:cNvSpPr txBox="1">
            <a:spLocks noGrp="1"/>
          </p:cNvSpPr>
          <p:nvPr>
            <p:ph type="body" idx="14" hasCustomPrompt="1"/>
          </p:nvPr>
        </p:nvSpPr>
        <p:spPr>
          <a:xfrm>
            <a:off x="1955901" y="6393686"/>
            <a:ext cx="2144759" cy="240833"/>
          </a:xfrm>
          <a:prstGeom prst="rect">
            <a:avLst/>
          </a:prstGeom>
          <a:noFill/>
          <a:ln>
            <a:noFill/>
          </a:ln>
        </p:spPr>
        <p:txBody>
          <a:bodyPr spcFirstLastPara="1" vert="horz" wrap="square" lIns="0" tIns="0" rIns="0" bIns="0" anchor="ctr" anchorCtr="0">
            <a:noAutofit/>
          </a:bodyPr>
          <a:lstStyle>
            <a:lvl1pPr marL="0" marR="0" lvl="0" indent="0" algn="l" rtl="0">
              <a:lnSpc>
                <a:spcPct val="100000"/>
              </a:lnSpc>
              <a:spcBef>
                <a:spcPts val="320"/>
              </a:spcBef>
              <a:spcAft>
                <a:spcPts val="0"/>
              </a:spcAft>
              <a:buClr>
                <a:srgbClr val="05416B"/>
              </a:buClr>
              <a:buSzPts val="1600"/>
              <a:buFont typeface="Noto Sans Symbols"/>
              <a:buNone/>
              <a:defRPr sz="900" b="1" i="0" u="none" strike="noStrike" cap="none">
                <a:solidFill>
                  <a:srgbClr val="AB0C23"/>
                </a:solidFill>
                <a:latin typeface="+mj-lt"/>
                <a:ea typeface="Arial Narrow"/>
                <a:cs typeface="Arial Narrow"/>
                <a:sym typeface="Arial Narrow"/>
              </a:defRPr>
            </a:lvl1pPr>
            <a:lvl2pPr marL="914378" marR="0" lvl="1"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66" marR="0" lvl="2"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54" marR="0" lvl="3"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943" marR="0" lvl="4"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132" marR="0" lvl="5"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320" marR="0" lvl="6"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509" marR="0" lvl="7"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697" marR="0" lvl="8"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3152192566"/>
      </p:ext>
    </p:extLst>
  </p:cSld>
  <p:clrMapOvr>
    <a:masterClrMapping/>
  </p:clrMapOvr>
  <p:transition spd="slow">
    <p:wipe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_DS AZ_Title, Sub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304799" y="476080"/>
            <a:ext cx="8524875" cy="672000"/>
          </a:xfrm>
          <a:prstGeom prst="rect">
            <a:avLst/>
          </a:prstGeom>
        </p:spPr>
        <p:txBody>
          <a:bodyPr vert="horz" lIns="0"/>
          <a:lstStyle>
            <a:lvl1pPr algn="l">
              <a:defRPr sz="2600"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pPr defTabSz="457178">
              <a:defRPr/>
            </a:pPr>
            <a:fld id="{3C4F54F3-C349-4609-AFEE-01462D5C7942}" type="slidenum">
              <a:rPr lang="en-GB" smtClean="0">
                <a:solidFill>
                  <a:srgbClr val="003865"/>
                </a:solidFill>
              </a:rPr>
              <a:pPr defTabSz="457178">
                <a:defRPr/>
              </a:pPr>
              <a:t>‹#›</a:t>
            </a:fld>
            <a:endParaRPr lang="en-GB" dirty="0">
              <a:solidFill>
                <a:srgbClr val="003865"/>
              </a:solidFill>
            </a:endParaRP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658368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E047106-60B3-4DBC-AF5B-2C0B9225BB37}"/>
              </a:ext>
            </a:extLst>
          </p:cNvPr>
          <p:cNvSpPr/>
          <p:nvPr userDrawn="1"/>
        </p:nvSpPr>
        <p:spPr>
          <a:xfrm>
            <a:off x="6583680" y="6355080"/>
            <a:ext cx="256032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304802" y="1600202"/>
            <a:ext cx="8524875" cy="4552951"/>
          </a:xfrm>
          <a:prstGeom prst="rect">
            <a:avLst/>
          </a:prstGeom>
        </p:spPr>
        <p:txBody>
          <a:bodyPr lIns="0"/>
          <a:lstStyle>
            <a:lvl1pPr marL="0" indent="0">
              <a:buNone/>
              <a:defRPr sz="2000">
                <a:solidFill>
                  <a:schemeClr val="tx2"/>
                </a:solidFill>
              </a:defRPr>
            </a:lvl1pPr>
            <a:lvl2pPr marL="228588" indent="-228588">
              <a:buClr>
                <a:schemeClr val="accent3"/>
              </a:buClr>
              <a:buFont typeface="Arial" panose="020B0604020202020204" pitchFamily="34" charset="0"/>
              <a:buChar char="•"/>
              <a:defRPr sz="1800">
                <a:solidFill>
                  <a:schemeClr val="tx2"/>
                </a:solidFill>
              </a:defRPr>
            </a:lvl2pPr>
            <a:lvl3pPr marL="457178" indent="-228588">
              <a:buClr>
                <a:schemeClr val="accent3"/>
              </a:buClr>
              <a:buFont typeface="Arial" panose="020B0604020202020204" pitchFamily="34" charset="0"/>
              <a:buChar char="–"/>
              <a:defRPr sz="1600">
                <a:solidFill>
                  <a:schemeClr val="tx2"/>
                </a:solidFill>
              </a:defRPr>
            </a:lvl3pPr>
            <a:lvl4pPr marL="685766" indent="-228588">
              <a:buClr>
                <a:schemeClr val="accent3"/>
              </a:buClr>
              <a:buFont typeface="Arial" panose="020B0604020202020204" pitchFamily="34" charset="0"/>
              <a:buChar char="•"/>
              <a:defRPr sz="1400">
                <a:solidFill>
                  <a:schemeClr val="tx2"/>
                </a:solidFill>
              </a:defRPr>
            </a:lvl4pPr>
            <a:lvl5pPr marL="914355" indent="-228588">
              <a:buClr>
                <a:schemeClr val="accent3"/>
              </a:buClr>
              <a:buFont typeface="Arial" panose="020B0604020202020204" pitchFamily="34" charset="0"/>
              <a:buChar char="–"/>
              <a:defRPr sz="1400">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5573EA1D-36B3-4FBF-A4F4-714A441EDA4F}"/>
              </a:ext>
            </a:extLst>
          </p:cNvPr>
          <p:cNvSpPr>
            <a:spLocks noGrp="1"/>
          </p:cNvSpPr>
          <p:nvPr>
            <p:ph type="subTitle" idx="12" hasCustomPrompt="1"/>
          </p:nvPr>
        </p:nvSpPr>
        <p:spPr>
          <a:xfrm>
            <a:off x="304801" y="189305"/>
            <a:ext cx="8524874" cy="283605"/>
          </a:xfrm>
          <a:prstGeom prst="rect">
            <a:avLst/>
          </a:prstGeom>
        </p:spPr>
        <p:txBody>
          <a:bodyPr lIns="0" anchor="ctr"/>
          <a:lstStyle>
            <a:lvl1pPr marL="0" indent="0" algn="l">
              <a:lnSpc>
                <a:spcPct val="100000"/>
              </a:lnSpc>
              <a:spcBef>
                <a:spcPts val="0"/>
              </a:spcBef>
              <a:buNone/>
              <a:defRPr sz="1800" i="1">
                <a:solidFill>
                  <a:schemeClr val="accent2"/>
                </a:solidFill>
                <a:latin typeface="Arial" pitchFamily="34" charset="0"/>
                <a:cs typeface="Arial" pitchFamily="34" charset="0"/>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GB" noProof="0"/>
              <a:t>Click to add subtitle</a:t>
            </a:r>
          </a:p>
        </p:txBody>
      </p:sp>
      <p:pic>
        <p:nvPicPr>
          <p:cNvPr id="12" name="Picture 11" descr="DSI-AZ-hor-COLO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74000"/>
            <a:ext cx="2579330" cy="684000"/>
          </a:xfrm>
          <a:prstGeom prst="rect">
            <a:avLst/>
          </a:prstGeom>
        </p:spPr>
      </p:pic>
    </p:spTree>
    <p:extLst>
      <p:ext uri="{BB962C8B-B14F-4D97-AF65-F5344CB8AC3E}">
        <p14:creationId xmlns:p14="http://schemas.microsoft.com/office/powerpoint/2010/main" val="4217514669"/>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358DA9E-BDF5-4DC7-B478-434301DA6253}"/>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373111" y="6250152"/>
            <a:ext cx="7163100" cy="561048"/>
          </a:xfrm>
        </p:spPr>
        <p:txBody>
          <a:bodyPr lIns="0" tIns="0" rIns="0" bIns="0" anchor="b" anchorCtr="0">
            <a:normAutofit/>
          </a:bodyPr>
          <a:lstStyle>
            <a:lvl1pPr marL="0" indent="0">
              <a:lnSpc>
                <a:spcPct val="100000"/>
              </a:lnSpc>
              <a:spcAft>
                <a:spcPts val="225"/>
              </a:spcAft>
              <a:buNone/>
              <a:defRPr sz="600"/>
            </a:lvl1pPr>
          </a:lstStyle>
          <a:p>
            <a:pPr lvl="0"/>
            <a:r>
              <a:rPr lang="en-US" dirty="0"/>
              <a:t>Footnotes</a:t>
            </a:r>
          </a:p>
        </p:txBody>
      </p:sp>
      <p:sp>
        <p:nvSpPr>
          <p:cNvPr id="9" name="Date Placeholder 8">
            <a:extLst>
              <a:ext uri="{FF2B5EF4-FFF2-40B4-BE49-F238E27FC236}">
                <a16:creationId xmlns:a16="http://schemas.microsoft.com/office/drawing/2014/main" id="{9B03F247-4297-4973-90A3-0193475AC741}"/>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8078052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358DA9E-BDF5-4DC7-B478-434301DA6253}"/>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373111" y="6250152"/>
            <a:ext cx="7163100" cy="561048"/>
          </a:xfrm>
        </p:spPr>
        <p:txBody>
          <a:bodyPr lIns="0" tIns="0" rIns="0" bIns="0" anchor="b" anchorCtr="0">
            <a:normAutofit/>
          </a:bodyPr>
          <a:lstStyle>
            <a:lvl1pPr marL="0" indent="0">
              <a:lnSpc>
                <a:spcPct val="100000"/>
              </a:lnSpc>
              <a:spcAft>
                <a:spcPts val="225"/>
              </a:spcAft>
              <a:buNone/>
              <a:defRPr sz="600"/>
            </a:lvl1pPr>
          </a:lstStyle>
          <a:p>
            <a:pPr lvl="0"/>
            <a:r>
              <a:rPr lang="en-US" dirty="0"/>
              <a:t>Footnotes</a:t>
            </a:r>
          </a:p>
        </p:txBody>
      </p:sp>
      <p:sp>
        <p:nvSpPr>
          <p:cNvPr id="9" name="Date Placeholder 8">
            <a:extLst>
              <a:ext uri="{FF2B5EF4-FFF2-40B4-BE49-F238E27FC236}">
                <a16:creationId xmlns:a16="http://schemas.microsoft.com/office/drawing/2014/main" id="{9B03F247-4297-4973-90A3-0193475AC741}"/>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13669311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342219F-8913-CA49-BC82-AEF997D1FE3D}"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17706229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42219F-8913-CA49-BC82-AEF997D1FE3D}"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35469520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42219F-8913-CA49-BC82-AEF997D1FE3D}"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4067133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42219F-8913-CA49-BC82-AEF997D1FE3D}"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502862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AE91053-24ED-F1D6-FA11-A93ECA5026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4313" y="5892800"/>
            <a:ext cx="10144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600"/>
            </a:lvl1pPr>
          </a:lstStyle>
          <a:p>
            <a:r>
              <a:rPr lang="en-US"/>
              <a:t>Click to edit Master title style</a:t>
            </a:r>
            <a:endParaRPr lang="en-GB"/>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0"/>
          </p:nvPr>
        </p:nvSpPr>
        <p:spPr>
          <a:xfrm>
            <a:off x="395536" y="6345572"/>
            <a:ext cx="8389689" cy="323788"/>
          </a:xfrm>
        </p:spPr>
        <p:txBody>
          <a:bodyPr/>
          <a:lstStyle>
            <a:lvl1pPr marL="0" indent="0">
              <a:buNone/>
              <a:defRPr sz="1000" b="0"/>
            </a:lvl1pPr>
          </a:lstStyle>
          <a:p>
            <a:pPr lvl="0"/>
            <a:r>
              <a:rPr lang="en-US"/>
              <a:t>Click to edit Master text styles</a:t>
            </a:r>
          </a:p>
        </p:txBody>
      </p:sp>
    </p:spTree>
    <p:extLst>
      <p:ext uri="{BB962C8B-B14F-4D97-AF65-F5344CB8AC3E}">
        <p14:creationId xmlns:p14="http://schemas.microsoft.com/office/powerpoint/2010/main" val="12503080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42219F-8913-CA49-BC82-AEF997D1FE3D}" type="datetimeFigureOut">
              <a:rPr lang="en-US" smtClean="0"/>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21169173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42219F-8913-CA49-BC82-AEF997D1FE3D}" type="datetimeFigureOut">
              <a:rPr lang="en-US" smtClean="0"/>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18437132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42219F-8913-CA49-BC82-AEF997D1FE3D}" type="datetimeFigureOut">
              <a:rPr lang="en-US" smtClean="0"/>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25190658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42219F-8913-CA49-BC82-AEF997D1FE3D}"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21559458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42219F-8913-CA49-BC82-AEF997D1FE3D}"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8694542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42219F-8913-CA49-BC82-AEF997D1FE3D}"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15765522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42219F-8913-CA49-BC82-AEF997D1FE3D}"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34550150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480060" y="1489134"/>
            <a:ext cx="8229600" cy="2223261"/>
          </a:xfrm>
        </p:spPr>
        <p:txBody>
          <a:bodyPr anchor="b">
            <a:normAutofit/>
          </a:bodyPr>
          <a:lstStyle>
            <a:lvl1pPr algn="l">
              <a:defRPr sz="4049"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480060" y="3797540"/>
            <a:ext cx="8229600" cy="948671"/>
          </a:xfrm>
        </p:spPr>
        <p:txBody>
          <a:bodyPr>
            <a:normAutofit/>
          </a:bodyPr>
          <a:lstStyle>
            <a:lvl1pPr marL="0" indent="0" algn="l">
              <a:buNone/>
              <a:defRPr sz="2099">
                <a:solidFill>
                  <a:srgbClr val="002557"/>
                </a:solidFill>
              </a:defRPr>
            </a:lvl1pPr>
            <a:lvl2pPr marL="342806" indent="0" algn="ctr">
              <a:buNone/>
              <a:defRPr sz="1500"/>
            </a:lvl2pPr>
            <a:lvl3pPr marL="685611" indent="0" algn="ctr">
              <a:buNone/>
              <a:defRPr sz="1350"/>
            </a:lvl3pPr>
            <a:lvl4pPr marL="1028417" indent="0" algn="ctr">
              <a:buNone/>
              <a:defRPr sz="1200"/>
            </a:lvl4pPr>
            <a:lvl5pPr marL="1371223" indent="0" algn="ctr">
              <a:buNone/>
              <a:defRPr sz="1200"/>
            </a:lvl5pPr>
            <a:lvl6pPr marL="1714029" indent="0" algn="ctr">
              <a:buNone/>
              <a:defRPr sz="1200"/>
            </a:lvl6pPr>
            <a:lvl7pPr marL="2056835" indent="0" algn="ctr">
              <a:buNone/>
              <a:defRPr sz="1200"/>
            </a:lvl7pPr>
            <a:lvl8pPr marL="2399640" indent="0" algn="ctr">
              <a:buNone/>
              <a:defRPr sz="1200"/>
            </a:lvl8pPr>
            <a:lvl9pPr marL="2742446" indent="0" algn="ctr">
              <a:buNone/>
              <a:defRPr sz="12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480060" y="5142192"/>
            <a:ext cx="8229600" cy="594131"/>
          </a:xfrm>
        </p:spPr>
        <p:txBody>
          <a:bodyPr>
            <a:noAutofit/>
          </a:bodyPr>
          <a:lstStyle>
            <a:lvl1pPr marL="0" indent="0">
              <a:buFontTx/>
              <a:buNone/>
              <a:defRPr sz="1500">
                <a:solidFill>
                  <a:srgbClr val="002557"/>
                </a:solidFill>
              </a:defRPr>
            </a:lvl1pPr>
            <a:lvl2pPr marL="342806" indent="0">
              <a:buFontTx/>
              <a:buNone/>
              <a:defRPr sz="1050">
                <a:solidFill>
                  <a:schemeClr val="bg1"/>
                </a:solidFill>
              </a:defRPr>
            </a:lvl2pPr>
            <a:lvl3pPr marL="685611" indent="0">
              <a:buFontTx/>
              <a:buNone/>
              <a:defRPr sz="1050">
                <a:solidFill>
                  <a:schemeClr val="bg1"/>
                </a:solidFill>
              </a:defRPr>
            </a:lvl3pPr>
            <a:lvl4pPr marL="1028417" indent="0">
              <a:buFontTx/>
              <a:buNone/>
              <a:defRPr sz="1050">
                <a:solidFill>
                  <a:schemeClr val="bg1"/>
                </a:solidFill>
              </a:defRPr>
            </a:lvl4pPr>
            <a:lvl5pPr marL="1371223" indent="0">
              <a:buFontTx/>
              <a:buNone/>
              <a:defRPr sz="1050">
                <a:solidFill>
                  <a:schemeClr val="bg1"/>
                </a:solidFill>
              </a:defRPr>
            </a:lvl5pPr>
          </a:lstStyle>
          <a:p>
            <a:pPr lvl="0"/>
            <a:r>
              <a:rPr lang="en-US"/>
              <a:t>Click to Edit Speaker</a:t>
            </a:r>
          </a:p>
        </p:txBody>
      </p:sp>
      <p:pic>
        <p:nvPicPr>
          <p:cNvPr id="12" name="Picture 11" descr="A blue and green logo&#10;&#10;Description automatically generated">
            <a:extLst>
              <a:ext uri="{FF2B5EF4-FFF2-40B4-BE49-F238E27FC236}">
                <a16:creationId xmlns:a16="http://schemas.microsoft.com/office/drawing/2014/main" id="{AF821ABD-78A2-C57C-2EB6-D6948B00B113}"/>
              </a:ext>
            </a:extLst>
          </p:cNvPr>
          <p:cNvPicPr>
            <a:picLocks noChangeAspect="1"/>
          </p:cNvPicPr>
          <p:nvPr userDrawn="1"/>
        </p:nvPicPr>
        <p:blipFill>
          <a:blip r:embed="rId2"/>
          <a:stretch>
            <a:fillRect/>
          </a:stretch>
        </p:blipFill>
        <p:spPr>
          <a:xfrm>
            <a:off x="7408015" y="63368"/>
            <a:ext cx="1288329" cy="1075597"/>
          </a:xfrm>
          <a:prstGeom prst="rect">
            <a:avLst/>
          </a:prstGeom>
        </p:spPr>
      </p:pic>
      <p:pic>
        <p:nvPicPr>
          <p:cNvPr id="15" name="Picture 14">
            <a:extLst>
              <a:ext uri="{FF2B5EF4-FFF2-40B4-BE49-F238E27FC236}">
                <a16:creationId xmlns:a16="http://schemas.microsoft.com/office/drawing/2014/main" id="{AA61716B-8559-5146-1D3C-0BEFB329DE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0063" y="490957"/>
            <a:ext cx="1675334" cy="632904"/>
          </a:xfrm>
          <a:prstGeom prst="rect">
            <a:avLst/>
          </a:prstGeom>
        </p:spPr>
      </p:pic>
    </p:spTree>
    <p:extLst>
      <p:ext uri="{BB962C8B-B14F-4D97-AF65-F5344CB8AC3E}">
        <p14:creationId xmlns:p14="http://schemas.microsoft.com/office/powerpoint/2010/main" val="3170869740"/>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a:xfrm>
            <a:off x="8312674" y="217039"/>
            <a:ext cx="655865" cy="365125"/>
          </a:xfrm>
          <a:prstGeom prst="rect">
            <a:avLst/>
          </a:prstGeom>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500634" y="2257672"/>
            <a:ext cx="8229600" cy="1970999"/>
          </a:xfrm>
        </p:spPr>
        <p:txBody>
          <a:bodyPr anchor="ctr" anchorCtr="0">
            <a:normAutofit/>
          </a:bodyPr>
          <a:lstStyle>
            <a:lvl1pPr algn="l">
              <a:defRPr sz="2999"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9976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229167" y="246611"/>
            <a:ext cx="8371385" cy="564705"/>
          </a:xfrm>
        </p:spPr>
        <p:txBody>
          <a:bodyPr lIns="0"/>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07CA6835-1219-87F0-4DB8-9BD905295688}"/>
              </a:ext>
            </a:extLst>
          </p:cNvPr>
          <p:cNvSpPr>
            <a:spLocks noGrp="1"/>
          </p:cNvSpPr>
          <p:nvPr>
            <p:ph sz="quarter" idx="13" hasCustomPrompt="1"/>
          </p:nvPr>
        </p:nvSpPr>
        <p:spPr>
          <a:xfrm>
            <a:off x="229166" y="6083581"/>
            <a:ext cx="8685669" cy="138499"/>
          </a:xfrm>
        </p:spPr>
        <p:txBody>
          <a:bodyPr lIns="0" bIns="0" anchor="b">
            <a:spAutoFit/>
          </a:bodyPr>
          <a:lstStyle>
            <a:lvl1pPr marL="0" indent="0">
              <a:spcBef>
                <a:spcPts val="0"/>
              </a:spcBef>
              <a:buNone/>
              <a:defRPr sz="600">
                <a:solidFill>
                  <a:schemeClr val="tx1"/>
                </a:solidFill>
              </a:defRPr>
            </a:lvl1pPr>
          </a:lstStyle>
          <a:p>
            <a:pPr lvl="0"/>
            <a:r>
              <a:rPr lang="en-US"/>
              <a:t>Footer</a:t>
            </a:r>
          </a:p>
        </p:txBody>
      </p:sp>
      <p:pic>
        <p:nvPicPr>
          <p:cNvPr id="3" name="Picture 2" descr="A blue text on a black background&#10;&#10;Description automatically generated">
            <a:extLst>
              <a:ext uri="{FF2B5EF4-FFF2-40B4-BE49-F238E27FC236}">
                <a16:creationId xmlns:a16="http://schemas.microsoft.com/office/drawing/2014/main" id="{D4164E20-7C6B-B3AA-BE02-1C16D1F64F07}"/>
              </a:ext>
            </a:extLst>
          </p:cNvPr>
          <p:cNvPicPr>
            <a:picLocks noChangeAspect="1"/>
          </p:cNvPicPr>
          <p:nvPr userDrawn="1"/>
        </p:nvPicPr>
        <p:blipFill>
          <a:blip r:embed="rId2"/>
          <a:stretch>
            <a:fillRect/>
          </a:stretch>
        </p:blipFill>
        <p:spPr>
          <a:xfrm>
            <a:off x="7794899" y="51758"/>
            <a:ext cx="1264996" cy="276047"/>
          </a:xfrm>
          <a:prstGeom prst="rect">
            <a:avLst/>
          </a:prstGeom>
        </p:spPr>
      </p:pic>
    </p:spTree>
    <p:extLst>
      <p:ext uri="{BB962C8B-B14F-4D97-AF65-F5344CB8AC3E}">
        <p14:creationId xmlns:p14="http://schemas.microsoft.com/office/powerpoint/2010/main" val="9070565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6">
          <p15:clr>
            <a:srgbClr val="FBAE40"/>
          </p15:clr>
        </p15:guide>
        <p15:guide id="4" pos="192">
          <p15:clr>
            <a:srgbClr val="FBAE40"/>
          </p15:clr>
        </p15:guide>
        <p15:guide id="5" pos="748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FC0B8-1EA9-B324-6C1A-CFE1A8D0C0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4313" y="5892800"/>
            <a:ext cx="10144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5" name="Text Placeholder 6"/>
          <p:cNvSpPr>
            <a:spLocks noGrp="1"/>
          </p:cNvSpPr>
          <p:nvPr>
            <p:ph type="body" sz="quarter" idx="10"/>
          </p:nvPr>
        </p:nvSpPr>
        <p:spPr>
          <a:xfrm>
            <a:off x="395536" y="6345572"/>
            <a:ext cx="8389689" cy="323788"/>
          </a:xfrm>
        </p:spPr>
        <p:txBody>
          <a:bodyPr/>
          <a:lstStyle>
            <a:lvl1pPr marL="0" indent="0">
              <a:buNone/>
              <a:defRPr sz="1000" b="0"/>
            </a:lvl1pPr>
          </a:lstStyle>
          <a:p>
            <a:pPr lvl="0"/>
            <a:r>
              <a:rPr lang="en-US"/>
              <a:t>Click to edit Master text styles</a:t>
            </a:r>
          </a:p>
        </p:txBody>
      </p:sp>
    </p:spTree>
    <p:extLst>
      <p:ext uri="{BB962C8B-B14F-4D97-AF65-F5344CB8AC3E}">
        <p14:creationId xmlns:p14="http://schemas.microsoft.com/office/powerpoint/2010/main" val="41791678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15D7BD1A-BC6A-FCB8-B900-12FE616B881E}"/>
              </a:ext>
            </a:extLst>
          </p:cNvPr>
          <p:cNvSpPr>
            <a:spLocks noGrp="1"/>
          </p:cNvSpPr>
          <p:nvPr>
            <p:ph sz="quarter" idx="13" hasCustomPrompt="1"/>
          </p:nvPr>
        </p:nvSpPr>
        <p:spPr>
          <a:xfrm>
            <a:off x="229166" y="5955379"/>
            <a:ext cx="8685669" cy="266700"/>
          </a:xfrm>
        </p:spPr>
        <p:txBody>
          <a:bodyPr lIns="0" bIns="0" anchor="b">
            <a:noAutofit/>
          </a:bodyPr>
          <a:lstStyle>
            <a:lvl1pPr marL="0" indent="0">
              <a:spcBef>
                <a:spcPts val="0"/>
              </a:spcBef>
              <a:buNone/>
              <a:defRPr sz="600">
                <a:solidFill>
                  <a:schemeClr val="tx1"/>
                </a:solidFill>
              </a:defRPr>
            </a:lvl1pPr>
          </a:lstStyle>
          <a:p>
            <a:pPr lvl="0"/>
            <a:r>
              <a:rPr lang="en-US"/>
              <a:t>Footer</a:t>
            </a:r>
          </a:p>
        </p:txBody>
      </p:sp>
      <p:pic>
        <p:nvPicPr>
          <p:cNvPr id="2" name="Picture 1" descr="A blue text on a black background&#10;&#10;Description automatically generated">
            <a:extLst>
              <a:ext uri="{FF2B5EF4-FFF2-40B4-BE49-F238E27FC236}">
                <a16:creationId xmlns:a16="http://schemas.microsoft.com/office/drawing/2014/main" id="{9BA2E555-0A13-1502-1145-D357EE0B2412}"/>
              </a:ext>
            </a:extLst>
          </p:cNvPr>
          <p:cNvPicPr>
            <a:picLocks noChangeAspect="1"/>
          </p:cNvPicPr>
          <p:nvPr userDrawn="1"/>
        </p:nvPicPr>
        <p:blipFill>
          <a:blip r:embed="rId2"/>
          <a:stretch>
            <a:fillRect/>
          </a:stretch>
        </p:blipFill>
        <p:spPr>
          <a:xfrm>
            <a:off x="7794899" y="51758"/>
            <a:ext cx="1264996" cy="276047"/>
          </a:xfrm>
          <a:prstGeom prst="rect">
            <a:avLst/>
          </a:prstGeom>
        </p:spPr>
      </p:pic>
    </p:spTree>
    <p:extLst>
      <p:ext uri="{BB962C8B-B14F-4D97-AF65-F5344CB8AC3E}">
        <p14:creationId xmlns:p14="http://schemas.microsoft.com/office/powerpoint/2010/main" val="1400505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FB1E3B4-03E8-E52D-F8AF-7D1F9B116C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4313" y="5892800"/>
            <a:ext cx="10144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600"/>
            </a:lvl1pPr>
          </a:lstStyle>
          <a:p>
            <a:r>
              <a:rPr lang="en-US"/>
              <a:t>Click to edit Master title style</a:t>
            </a:r>
            <a:endParaRPr lang="en-GB"/>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0"/>
          </p:nvPr>
        </p:nvSpPr>
        <p:spPr>
          <a:xfrm>
            <a:off x="395536" y="6345572"/>
            <a:ext cx="8389689" cy="323788"/>
          </a:xfrm>
        </p:spPr>
        <p:txBody>
          <a:bodyPr/>
          <a:lstStyle>
            <a:lvl1pPr marL="0" indent="0">
              <a:buNone/>
              <a:defRPr sz="1000" b="0"/>
            </a:lvl1pPr>
          </a:lstStyle>
          <a:p>
            <a:pPr lvl="0"/>
            <a:r>
              <a:rPr lang="en-US"/>
              <a:t>Click to edit Master text styles</a:t>
            </a:r>
          </a:p>
        </p:txBody>
      </p:sp>
    </p:spTree>
    <p:extLst>
      <p:ext uri="{BB962C8B-B14F-4D97-AF65-F5344CB8AC3E}">
        <p14:creationId xmlns:p14="http://schemas.microsoft.com/office/powerpoint/2010/main" val="2572387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5CFBE88-6B13-FEF4-ED3D-234CD91A8E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4313" y="5892800"/>
            <a:ext cx="10144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0"/>
          </p:nvPr>
        </p:nvSpPr>
        <p:spPr>
          <a:xfrm>
            <a:off x="395536" y="6345572"/>
            <a:ext cx="8389689" cy="323788"/>
          </a:xfrm>
        </p:spPr>
        <p:txBody>
          <a:bodyPr/>
          <a:lstStyle>
            <a:lvl1pPr marL="0" indent="0">
              <a:buNone/>
              <a:defRPr sz="1000" b="0"/>
            </a:lvl1pPr>
          </a:lstStyle>
          <a:p>
            <a:pPr lvl="0"/>
            <a:r>
              <a:rPr lang="en-US"/>
              <a:t>Click to edit Master text styles</a:t>
            </a:r>
          </a:p>
        </p:txBody>
      </p:sp>
    </p:spTree>
    <p:extLst>
      <p:ext uri="{BB962C8B-B14F-4D97-AF65-F5344CB8AC3E}">
        <p14:creationId xmlns:p14="http://schemas.microsoft.com/office/powerpoint/2010/main" val="216948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Text Placeholder 6"/>
          <p:cNvSpPr>
            <a:spLocks noGrp="1"/>
          </p:cNvSpPr>
          <p:nvPr>
            <p:ph type="body" sz="quarter" idx="10"/>
          </p:nvPr>
        </p:nvSpPr>
        <p:spPr>
          <a:xfrm>
            <a:off x="395536" y="6345572"/>
            <a:ext cx="8389689" cy="323788"/>
          </a:xfrm>
        </p:spPr>
        <p:txBody>
          <a:bodyPr/>
          <a:lstStyle>
            <a:lvl1pPr marL="0" indent="0">
              <a:buNone/>
              <a:defRPr sz="1000" b="0"/>
            </a:lvl1pPr>
          </a:lstStyle>
          <a:p>
            <a:pPr lvl="0"/>
            <a:r>
              <a:rPr lang="en-US"/>
              <a:t>Click to edit Master text styles</a:t>
            </a:r>
          </a:p>
        </p:txBody>
      </p:sp>
    </p:spTree>
    <p:extLst>
      <p:ext uri="{BB962C8B-B14F-4D97-AF65-F5344CB8AC3E}">
        <p14:creationId xmlns:p14="http://schemas.microsoft.com/office/powerpoint/2010/main" val="3600010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3D6DBA4-9BCF-B11F-1487-6B4D2A77FE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4313" y="5892800"/>
            <a:ext cx="10144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96875" y="1806575"/>
            <a:ext cx="4100513" cy="4471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9788" y="1806575"/>
            <a:ext cx="4102100" cy="4471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0"/>
          </p:nvPr>
        </p:nvSpPr>
        <p:spPr>
          <a:xfrm>
            <a:off x="395536" y="6345572"/>
            <a:ext cx="8389689" cy="323788"/>
          </a:xfrm>
        </p:spPr>
        <p:txBody>
          <a:bodyPr/>
          <a:lstStyle>
            <a:lvl1pPr marL="0" indent="0">
              <a:buNone/>
              <a:defRPr sz="1000" b="0"/>
            </a:lvl1pPr>
          </a:lstStyle>
          <a:p>
            <a:pPr lvl="0"/>
            <a:r>
              <a:rPr lang="en-US" dirty="0"/>
              <a:t>Click to edit Master text styles</a:t>
            </a:r>
          </a:p>
        </p:txBody>
      </p:sp>
    </p:spTree>
    <p:extLst>
      <p:ext uri="{BB962C8B-B14F-4D97-AF65-F5344CB8AC3E}">
        <p14:creationId xmlns:p14="http://schemas.microsoft.com/office/powerpoint/2010/main" val="654486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6"/>
          <p:cNvSpPr>
            <a:spLocks noGrp="1"/>
          </p:cNvSpPr>
          <p:nvPr>
            <p:ph type="body" sz="quarter" idx="10"/>
          </p:nvPr>
        </p:nvSpPr>
        <p:spPr>
          <a:xfrm>
            <a:off x="395536" y="6345572"/>
            <a:ext cx="8389689" cy="323788"/>
          </a:xfrm>
        </p:spPr>
        <p:txBody>
          <a:bodyPr/>
          <a:lstStyle>
            <a:lvl1pPr marL="0" indent="0">
              <a:buNone/>
              <a:defRPr sz="1000" b="0"/>
            </a:lvl1pPr>
          </a:lstStyle>
          <a:p>
            <a:pPr lvl="0"/>
            <a:r>
              <a:rPr lang="en-US"/>
              <a:t>Click to edit Master text styles</a:t>
            </a:r>
          </a:p>
        </p:txBody>
      </p:sp>
    </p:spTree>
    <p:extLst>
      <p:ext uri="{BB962C8B-B14F-4D97-AF65-F5344CB8AC3E}">
        <p14:creationId xmlns:p14="http://schemas.microsoft.com/office/powerpoint/2010/main" val="68239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Text Placeholder 6"/>
          <p:cNvSpPr>
            <a:spLocks noGrp="1"/>
          </p:cNvSpPr>
          <p:nvPr>
            <p:ph type="body" sz="quarter" idx="10"/>
          </p:nvPr>
        </p:nvSpPr>
        <p:spPr>
          <a:xfrm>
            <a:off x="395536" y="6345572"/>
            <a:ext cx="8389689" cy="323788"/>
          </a:xfrm>
        </p:spPr>
        <p:txBody>
          <a:bodyPr/>
          <a:lstStyle>
            <a:lvl1pPr marL="0" indent="0">
              <a:buNone/>
              <a:defRPr sz="1000" b="0"/>
            </a:lvl1pPr>
          </a:lstStyle>
          <a:p>
            <a:pPr lvl="0"/>
            <a:r>
              <a:rPr lang="en-US"/>
              <a:t>Click to edit Master text styles</a:t>
            </a:r>
          </a:p>
        </p:txBody>
      </p:sp>
    </p:spTree>
    <p:extLst>
      <p:ext uri="{BB962C8B-B14F-4D97-AF65-F5344CB8AC3E}">
        <p14:creationId xmlns:p14="http://schemas.microsoft.com/office/powerpoint/2010/main" val="3038562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06D5D85-EDA9-74B0-91E4-CD7E959F5202}"/>
              </a:ext>
            </a:extLst>
          </p:cNvPr>
          <p:cNvCxnSpPr/>
          <p:nvPr userDrawn="1"/>
        </p:nvCxnSpPr>
        <p:spPr>
          <a:xfrm>
            <a:off x="312738" y="1184275"/>
            <a:ext cx="8483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814E6691-9DEC-A587-A552-F012DB59D40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4313" y="5892800"/>
            <a:ext cx="10144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0188" y="61062"/>
            <a:ext cx="8547100" cy="1143000"/>
          </a:xfrm>
        </p:spPr>
        <p:txBody>
          <a:bodyPr>
            <a:normAutofit/>
          </a:bodyPr>
          <a:lstStyle>
            <a:lvl1pPr>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00188" y="1295412"/>
            <a:ext cx="8548248" cy="479136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443C0AF-FC0D-1A29-4BB1-1FD1C6F41048}"/>
              </a:ext>
            </a:extLst>
          </p:cNvPr>
          <p:cNvSpPr>
            <a:spLocks noGrp="1"/>
          </p:cNvSpPr>
          <p:nvPr>
            <p:ph type="sldNum" sz="quarter" idx="10"/>
          </p:nvPr>
        </p:nvSpPr>
        <p:spPr>
          <a:xfrm>
            <a:off x="7010400" y="6492875"/>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z="1400">
                <a:solidFill>
                  <a:srgbClr val="898989"/>
                </a:solidFill>
              </a:defRPr>
            </a:lvl1pPr>
          </a:lstStyle>
          <a:p>
            <a:pPr>
              <a:defRPr/>
            </a:pPr>
            <a:fld id="{E132F380-68C9-2A43-BDBE-318C489BD525}" type="slidenum">
              <a:rPr lang="en-US" altLang="en-US"/>
              <a:pPr>
                <a:defRPr/>
              </a:pPr>
              <a:t>‹#›</a:t>
            </a:fld>
            <a:endParaRPr lang="en-US" altLang="en-US"/>
          </a:p>
        </p:txBody>
      </p:sp>
    </p:spTree>
    <p:extLst>
      <p:ext uri="{BB962C8B-B14F-4D97-AF65-F5344CB8AC3E}">
        <p14:creationId xmlns:p14="http://schemas.microsoft.com/office/powerpoint/2010/main" val="1801208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ext Placeholder 6"/>
          <p:cNvSpPr>
            <a:spLocks noGrp="1"/>
          </p:cNvSpPr>
          <p:nvPr>
            <p:ph type="body" sz="quarter" idx="10"/>
          </p:nvPr>
        </p:nvSpPr>
        <p:spPr>
          <a:xfrm>
            <a:off x="395536" y="6345572"/>
            <a:ext cx="8389689" cy="323788"/>
          </a:xfrm>
        </p:spPr>
        <p:txBody>
          <a:bodyPr/>
          <a:lstStyle>
            <a:lvl1pPr marL="0" indent="0">
              <a:buNone/>
              <a:defRPr sz="1000" b="0"/>
            </a:lvl1pPr>
          </a:lstStyle>
          <a:p>
            <a:pPr lvl="0"/>
            <a:r>
              <a:rPr lang="en-US"/>
              <a:t>Click to edit Master text styles</a:t>
            </a:r>
          </a:p>
        </p:txBody>
      </p:sp>
    </p:spTree>
    <p:extLst>
      <p:ext uri="{BB962C8B-B14F-4D97-AF65-F5344CB8AC3E}">
        <p14:creationId xmlns:p14="http://schemas.microsoft.com/office/powerpoint/2010/main" val="3808506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ext Placeholder 6"/>
          <p:cNvSpPr>
            <a:spLocks noGrp="1"/>
          </p:cNvSpPr>
          <p:nvPr>
            <p:ph type="body" sz="quarter" idx="10"/>
          </p:nvPr>
        </p:nvSpPr>
        <p:spPr>
          <a:xfrm>
            <a:off x="395536" y="6345572"/>
            <a:ext cx="8389689" cy="323788"/>
          </a:xfrm>
        </p:spPr>
        <p:txBody>
          <a:bodyPr/>
          <a:lstStyle>
            <a:lvl1pPr marL="0" indent="0">
              <a:buNone/>
              <a:defRPr sz="1000" b="0"/>
            </a:lvl1pPr>
          </a:lstStyle>
          <a:p>
            <a:pPr lvl="0"/>
            <a:r>
              <a:rPr lang="en-US"/>
              <a:t>Click to edit Master text styles</a:t>
            </a:r>
          </a:p>
        </p:txBody>
      </p:sp>
    </p:spTree>
    <p:extLst>
      <p:ext uri="{BB962C8B-B14F-4D97-AF65-F5344CB8AC3E}">
        <p14:creationId xmlns:p14="http://schemas.microsoft.com/office/powerpoint/2010/main" val="1339588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6"/>
          <p:cNvSpPr>
            <a:spLocks noGrp="1"/>
          </p:cNvSpPr>
          <p:nvPr>
            <p:ph type="body" sz="quarter" idx="10"/>
          </p:nvPr>
        </p:nvSpPr>
        <p:spPr>
          <a:xfrm>
            <a:off x="395536" y="6345572"/>
            <a:ext cx="8389689" cy="323788"/>
          </a:xfrm>
        </p:spPr>
        <p:txBody>
          <a:bodyPr/>
          <a:lstStyle>
            <a:lvl1pPr marL="0" indent="0">
              <a:buNone/>
              <a:defRPr sz="1000" b="0"/>
            </a:lvl1pPr>
          </a:lstStyle>
          <a:p>
            <a:pPr lvl="0"/>
            <a:r>
              <a:rPr lang="en-US"/>
              <a:t>Click to edit Master text styles</a:t>
            </a:r>
          </a:p>
        </p:txBody>
      </p:sp>
    </p:spTree>
    <p:extLst>
      <p:ext uri="{BB962C8B-B14F-4D97-AF65-F5344CB8AC3E}">
        <p14:creationId xmlns:p14="http://schemas.microsoft.com/office/powerpoint/2010/main" val="3965620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1150" y="452438"/>
            <a:ext cx="2090738" cy="58261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88938" y="452438"/>
            <a:ext cx="6119812" cy="5826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6"/>
          <p:cNvSpPr>
            <a:spLocks noGrp="1"/>
          </p:cNvSpPr>
          <p:nvPr>
            <p:ph type="body" sz="quarter" idx="10"/>
          </p:nvPr>
        </p:nvSpPr>
        <p:spPr>
          <a:xfrm>
            <a:off x="395536" y="6345572"/>
            <a:ext cx="8389689" cy="323788"/>
          </a:xfrm>
        </p:spPr>
        <p:txBody>
          <a:bodyPr/>
          <a:lstStyle>
            <a:lvl1pPr marL="0" indent="0">
              <a:buNone/>
              <a:defRPr sz="1000" b="0"/>
            </a:lvl1pPr>
          </a:lstStyle>
          <a:p>
            <a:pPr lvl="0"/>
            <a:r>
              <a:rPr lang="en-US"/>
              <a:t>Click to edit Master text styles</a:t>
            </a:r>
          </a:p>
        </p:txBody>
      </p:sp>
    </p:spTree>
    <p:extLst>
      <p:ext uri="{BB962C8B-B14F-4D97-AF65-F5344CB8AC3E}">
        <p14:creationId xmlns:p14="http://schemas.microsoft.com/office/powerpoint/2010/main" val="1320151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8938" y="452438"/>
            <a:ext cx="7361237" cy="1309687"/>
          </a:xfrm>
        </p:spPr>
        <p:txBody>
          <a:bodyPr/>
          <a:lstStyle/>
          <a:p>
            <a:r>
              <a:rPr lang="en-US"/>
              <a:t>Click to edit Master title style</a:t>
            </a:r>
            <a:endParaRPr lang="en-GB"/>
          </a:p>
        </p:txBody>
      </p:sp>
      <p:sp>
        <p:nvSpPr>
          <p:cNvPr id="3" name="Table Placeholder 2"/>
          <p:cNvSpPr>
            <a:spLocks noGrp="1"/>
          </p:cNvSpPr>
          <p:nvPr>
            <p:ph type="tbl" idx="1"/>
          </p:nvPr>
        </p:nvSpPr>
        <p:spPr>
          <a:xfrm>
            <a:off x="396875" y="1806575"/>
            <a:ext cx="8355013" cy="4471988"/>
          </a:xfrm>
        </p:spPr>
        <p:txBody>
          <a:bodyPr rtlCol="0">
            <a:normAutofit/>
          </a:bodyPr>
          <a:lstStyle/>
          <a:p>
            <a:pPr lvl="0"/>
            <a:endParaRPr lang="en-GB" noProof="0"/>
          </a:p>
        </p:txBody>
      </p:sp>
      <p:sp>
        <p:nvSpPr>
          <p:cNvPr id="6" name="Text Placeholder 6"/>
          <p:cNvSpPr>
            <a:spLocks noGrp="1"/>
          </p:cNvSpPr>
          <p:nvPr>
            <p:ph type="body" sz="quarter" idx="10"/>
          </p:nvPr>
        </p:nvSpPr>
        <p:spPr>
          <a:xfrm>
            <a:off x="395536" y="6345572"/>
            <a:ext cx="8389689" cy="323788"/>
          </a:xfrm>
        </p:spPr>
        <p:txBody>
          <a:bodyPr/>
          <a:lstStyle>
            <a:lvl1pPr marL="0" indent="0">
              <a:buNone/>
              <a:defRPr sz="1000" b="0"/>
            </a:lvl1pPr>
          </a:lstStyle>
          <a:p>
            <a:pPr lvl="0"/>
            <a:r>
              <a:rPr lang="en-US" dirty="0"/>
              <a:t>Click to edit Master text styles</a:t>
            </a:r>
          </a:p>
        </p:txBody>
      </p:sp>
    </p:spTree>
    <p:extLst>
      <p:ext uri="{BB962C8B-B14F-4D97-AF65-F5344CB8AC3E}">
        <p14:creationId xmlns:p14="http://schemas.microsoft.com/office/powerpoint/2010/main" val="3342115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GB"/>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0"/>
          </p:nvPr>
        </p:nvSpPr>
        <p:spPr>
          <a:xfrm>
            <a:off x="395536" y="6345572"/>
            <a:ext cx="8389689" cy="323788"/>
          </a:xfrm>
        </p:spPr>
        <p:txBody>
          <a:bodyPr/>
          <a:lstStyle>
            <a:lvl1pPr marL="0" indent="0">
              <a:buNone/>
              <a:defRPr sz="1000" b="0"/>
            </a:lvl1pPr>
          </a:lstStyle>
          <a:p>
            <a:pPr lvl="0"/>
            <a:r>
              <a:rPr lang="en-US"/>
              <a:t>Click to edit Master text styles</a:t>
            </a:r>
          </a:p>
        </p:txBody>
      </p:sp>
    </p:spTree>
    <p:extLst>
      <p:ext uri="{BB962C8B-B14F-4D97-AF65-F5344CB8AC3E}">
        <p14:creationId xmlns:p14="http://schemas.microsoft.com/office/powerpoint/2010/main" val="589154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a:extLst>
              <a:ext uri="{FF2B5EF4-FFF2-40B4-BE49-F238E27FC236}">
                <a16:creationId xmlns:a16="http://schemas.microsoft.com/office/drawing/2014/main" id="{67187DCB-AB0F-4F76-94BB-73A68BFF34E1}"/>
              </a:ext>
            </a:extLst>
          </p:cNvPr>
          <p:cNvSpPr>
            <a:spLocks noGrp="1" noChangeArrowheads="1"/>
          </p:cNvSpPr>
          <p:nvPr>
            <p:ph type="sldNum" sz="quarter" idx="10"/>
          </p:nvPr>
        </p:nvSpPr>
        <p:spPr>
          <a:ln/>
        </p:spPr>
        <p:txBody>
          <a:bodyPr/>
          <a:lstStyle>
            <a:lvl1pPr>
              <a:defRPr/>
            </a:lvl1pPr>
          </a:lstStyle>
          <a:p>
            <a:pPr>
              <a:defRPr/>
            </a:pPr>
            <a:fld id="{2E31A492-8080-B947-8FA2-3A2DB405C875}" type="slidenum">
              <a:rPr lang="en-US" altLang="en-US"/>
              <a:pPr>
                <a:defRPr/>
              </a:pPr>
              <a:t>‹#›</a:t>
            </a:fld>
            <a:endParaRPr lang="en-US" altLang="en-US"/>
          </a:p>
        </p:txBody>
      </p:sp>
    </p:spTree>
    <p:extLst>
      <p:ext uri="{BB962C8B-B14F-4D97-AF65-F5344CB8AC3E}">
        <p14:creationId xmlns:p14="http://schemas.microsoft.com/office/powerpoint/2010/main" val="70207118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2B093AE0-12DA-2D08-07AA-B03784BF000C}"/>
              </a:ext>
            </a:extLst>
          </p:cNvPr>
          <p:cNvSpPr>
            <a:spLocks noGrp="1" noChangeArrowheads="1"/>
          </p:cNvSpPr>
          <p:nvPr>
            <p:ph type="sldNum" sz="quarter" idx="10"/>
          </p:nvPr>
        </p:nvSpPr>
        <p:spPr>
          <a:ln/>
        </p:spPr>
        <p:txBody>
          <a:bodyPr/>
          <a:lstStyle>
            <a:lvl1pPr>
              <a:defRPr/>
            </a:lvl1pPr>
          </a:lstStyle>
          <a:p>
            <a:pPr>
              <a:defRPr/>
            </a:pPr>
            <a:fld id="{8F8698B0-25CE-D349-A9EF-B0CA295FC005}" type="slidenum">
              <a:rPr lang="en-US" altLang="en-US"/>
              <a:pPr>
                <a:defRPr/>
              </a:pPr>
              <a:t>‹#›</a:t>
            </a:fld>
            <a:endParaRPr lang="en-US" altLang="en-US"/>
          </a:p>
        </p:txBody>
      </p:sp>
    </p:spTree>
    <p:extLst>
      <p:ext uri="{BB962C8B-B14F-4D97-AF65-F5344CB8AC3E}">
        <p14:creationId xmlns:p14="http://schemas.microsoft.com/office/powerpoint/2010/main" val="145459253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4CEA8D1C-189C-F359-B0A1-7F3DD1F6017C}"/>
              </a:ext>
            </a:extLst>
          </p:cNvPr>
          <p:cNvSpPr>
            <a:spLocks noGrp="1" noChangeArrowheads="1"/>
          </p:cNvSpPr>
          <p:nvPr>
            <p:ph type="sldNum" sz="quarter" idx="10"/>
          </p:nvPr>
        </p:nvSpPr>
        <p:spPr>
          <a:ln/>
        </p:spPr>
        <p:txBody>
          <a:bodyPr/>
          <a:lstStyle>
            <a:lvl1pPr>
              <a:defRPr/>
            </a:lvl1pPr>
          </a:lstStyle>
          <a:p>
            <a:pPr>
              <a:defRPr/>
            </a:pPr>
            <a:fld id="{1A5B9228-1A33-1B44-BC35-6FC134091C2B}" type="slidenum">
              <a:rPr lang="en-US" altLang="en-US"/>
              <a:pPr>
                <a:defRPr/>
              </a:pPr>
              <a:t>‹#›</a:t>
            </a:fld>
            <a:endParaRPr lang="en-US" altLang="en-US"/>
          </a:p>
        </p:txBody>
      </p:sp>
    </p:spTree>
    <p:extLst>
      <p:ext uri="{BB962C8B-B14F-4D97-AF65-F5344CB8AC3E}">
        <p14:creationId xmlns:p14="http://schemas.microsoft.com/office/powerpoint/2010/main" val="17984717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981200"/>
            <a:ext cx="411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11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0271C7A8-6E16-59E5-E9D6-F93072238EC8}"/>
              </a:ext>
            </a:extLst>
          </p:cNvPr>
          <p:cNvSpPr>
            <a:spLocks noGrp="1" noChangeArrowheads="1"/>
          </p:cNvSpPr>
          <p:nvPr>
            <p:ph type="sldNum" sz="quarter" idx="10"/>
          </p:nvPr>
        </p:nvSpPr>
        <p:spPr>
          <a:ln/>
        </p:spPr>
        <p:txBody>
          <a:bodyPr/>
          <a:lstStyle>
            <a:lvl1pPr>
              <a:defRPr/>
            </a:lvl1pPr>
          </a:lstStyle>
          <a:p>
            <a:pPr>
              <a:defRPr/>
            </a:pPr>
            <a:fld id="{F6008461-9448-5A47-8A3A-2CB4A1D7EC0F}" type="slidenum">
              <a:rPr lang="en-US" altLang="en-US"/>
              <a:pPr>
                <a:defRPr/>
              </a:pPr>
              <a:t>‹#›</a:t>
            </a:fld>
            <a:endParaRPr lang="en-US" altLang="en-US"/>
          </a:p>
        </p:txBody>
      </p:sp>
    </p:spTree>
    <p:extLst>
      <p:ext uri="{BB962C8B-B14F-4D97-AF65-F5344CB8AC3E}">
        <p14:creationId xmlns:p14="http://schemas.microsoft.com/office/powerpoint/2010/main" val="236902763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5869414D-5141-3BB5-DFB8-1F38FD3304BB}"/>
              </a:ext>
            </a:extLst>
          </p:cNvPr>
          <p:cNvSpPr>
            <a:spLocks noGrp="1"/>
          </p:cNvSpPr>
          <p:nvPr>
            <p:ph type="sldNum" sz="quarter" idx="10"/>
          </p:nvPr>
        </p:nvSpPr>
        <p:spPr>
          <a:xfrm>
            <a:off x="7010400" y="6492875"/>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z="1400">
                <a:solidFill>
                  <a:srgbClr val="898989"/>
                </a:solidFill>
              </a:defRPr>
            </a:lvl1pPr>
          </a:lstStyle>
          <a:p>
            <a:pPr>
              <a:defRPr/>
            </a:pPr>
            <a:fld id="{9CA7DD6B-DE43-2444-A99D-83A7F444D443}" type="slidenum">
              <a:rPr lang="en-US" altLang="en-US"/>
              <a:pPr>
                <a:defRPr/>
              </a:pPr>
              <a:t>‹#›</a:t>
            </a:fld>
            <a:endParaRPr lang="en-US" altLang="en-US"/>
          </a:p>
        </p:txBody>
      </p:sp>
    </p:spTree>
    <p:extLst>
      <p:ext uri="{BB962C8B-B14F-4D97-AF65-F5344CB8AC3E}">
        <p14:creationId xmlns:p14="http://schemas.microsoft.com/office/powerpoint/2010/main" val="1151496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D279F742-A4D5-E0B2-F8A2-E93728CCADA4}"/>
              </a:ext>
            </a:extLst>
          </p:cNvPr>
          <p:cNvSpPr>
            <a:spLocks noGrp="1" noChangeArrowheads="1"/>
          </p:cNvSpPr>
          <p:nvPr>
            <p:ph type="sldNum" sz="quarter" idx="10"/>
          </p:nvPr>
        </p:nvSpPr>
        <p:spPr>
          <a:ln/>
        </p:spPr>
        <p:txBody>
          <a:bodyPr/>
          <a:lstStyle>
            <a:lvl1pPr>
              <a:defRPr/>
            </a:lvl1pPr>
          </a:lstStyle>
          <a:p>
            <a:pPr>
              <a:defRPr/>
            </a:pPr>
            <a:fld id="{D6024FAB-78AC-9243-A88F-0F7A689DB020}" type="slidenum">
              <a:rPr lang="en-US" altLang="en-US"/>
              <a:pPr>
                <a:defRPr/>
              </a:pPr>
              <a:t>‹#›</a:t>
            </a:fld>
            <a:endParaRPr lang="en-US" altLang="en-US"/>
          </a:p>
        </p:txBody>
      </p:sp>
    </p:spTree>
    <p:extLst>
      <p:ext uri="{BB962C8B-B14F-4D97-AF65-F5344CB8AC3E}">
        <p14:creationId xmlns:p14="http://schemas.microsoft.com/office/powerpoint/2010/main" val="133839634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7">
            <a:extLst>
              <a:ext uri="{FF2B5EF4-FFF2-40B4-BE49-F238E27FC236}">
                <a16:creationId xmlns:a16="http://schemas.microsoft.com/office/drawing/2014/main" id="{887A6734-D79C-72A6-BC74-338D1B733051}"/>
              </a:ext>
            </a:extLst>
          </p:cNvPr>
          <p:cNvSpPr>
            <a:spLocks noGrp="1" noChangeArrowheads="1"/>
          </p:cNvSpPr>
          <p:nvPr>
            <p:ph type="sldNum" sz="quarter" idx="10"/>
          </p:nvPr>
        </p:nvSpPr>
        <p:spPr>
          <a:ln/>
        </p:spPr>
        <p:txBody>
          <a:bodyPr/>
          <a:lstStyle>
            <a:lvl1pPr>
              <a:defRPr/>
            </a:lvl1pPr>
          </a:lstStyle>
          <a:p>
            <a:pPr>
              <a:defRPr/>
            </a:pPr>
            <a:fld id="{06F57F30-2EA6-5348-947C-DD2E9009D6BE}" type="slidenum">
              <a:rPr lang="en-US" altLang="en-US"/>
              <a:pPr>
                <a:defRPr/>
              </a:pPr>
              <a:t>‹#›</a:t>
            </a:fld>
            <a:endParaRPr lang="en-US" altLang="en-US"/>
          </a:p>
        </p:txBody>
      </p:sp>
    </p:spTree>
    <p:extLst>
      <p:ext uri="{BB962C8B-B14F-4D97-AF65-F5344CB8AC3E}">
        <p14:creationId xmlns:p14="http://schemas.microsoft.com/office/powerpoint/2010/main" val="351571899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5B5F57B-BD46-F15F-FC60-271EB4F159D6}"/>
              </a:ext>
            </a:extLst>
          </p:cNvPr>
          <p:cNvSpPr>
            <a:spLocks noGrp="1" noChangeArrowheads="1"/>
          </p:cNvSpPr>
          <p:nvPr>
            <p:ph type="sldNum" sz="quarter" idx="10"/>
          </p:nvPr>
        </p:nvSpPr>
        <p:spPr>
          <a:ln/>
        </p:spPr>
        <p:txBody>
          <a:bodyPr/>
          <a:lstStyle>
            <a:lvl1pPr>
              <a:defRPr/>
            </a:lvl1pPr>
          </a:lstStyle>
          <a:p>
            <a:pPr>
              <a:defRPr/>
            </a:pPr>
            <a:fld id="{34C4C9FC-312A-5B41-BCE0-B33768C1DB7B}" type="slidenum">
              <a:rPr lang="en-US" altLang="en-US"/>
              <a:pPr>
                <a:defRPr/>
              </a:pPr>
              <a:t>‹#›</a:t>
            </a:fld>
            <a:endParaRPr lang="en-US" altLang="en-US"/>
          </a:p>
        </p:txBody>
      </p:sp>
    </p:spTree>
    <p:extLst>
      <p:ext uri="{BB962C8B-B14F-4D97-AF65-F5344CB8AC3E}">
        <p14:creationId xmlns:p14="http://schemas.microsoft.com/office/powerpoint/2010/main" val="142225489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0C3A56E7-9C81-5BEE-C122-6E1EB3AF16A6}"/>
              </a:ext>
            </a:extLst>
          </p:cNvPr>
          <p:cNvSpPr>
            <a:spLocks noGrp="1" noChangeArrowheads="1"/>
          </p:cNvSpPr>
          <p:nvPr>
            <p:ph type="sldNum" sz="quarter" idx="10"/>
          </p:nvPr>
        </p:nvSpPr>
        <p:spPr>
          <a:ln/>
        </p:spPr>
        <p:txBody>
          <a:bodyPr/>
          <a:lstStyle>
            <a:lvl1pPr>
              <a:defRPr/>
            </a:lvl1pPr>
          </a:lstStyle>
          <a:p>
            <a:pPr>
              <a:defRPr/>
            </a:pPr>
            <a:fld id="{41B51129-9742-F248-9BE1-1503A041207D}" type="slidenum">
              <a:rPr lang="en-US" altLang="en-US"/>
              <a:pPr>
                <a:defRPr/>
              </a:pPr>
              <a:t>‹#›</a:t>
            </a:fld>
            <a:endParaRPr lang="en-US" altLang="en-US"/>
          </a:p>
        </p:txBody>
      </p:sp>
    </p:spTree>
    <p:extLst>
      <p:ext uri="{BB962C8B-B14F-4D97-AF65-F5344CB8AC3E}">
        <p14:creationId xmlns:p14="http://schemas.microsoft.com/office/powerpoint/2010/main" val="56069497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57A816EB-08BC-5B55-E9F7-C5588FE11509}"/>
              </a:ext>
            </a:extLst>
          </p:cNvPr>
          <p:cNvSpPr>
            <a:spLocks noGrp="1" noChangeArrowheads="1"/>
          </p:cNvSpPr>
          <p:nvPr>
            <p:ph type="sldNum" sz="quarter" idx="10"/>
          </p:nvPr>
        </p:nvSpPr>
        <p:spPr>
          <a:ln/>
        </p:spPr>
        <p:txBody>
          <a:bodyPr/>
          <a:lstStyle>
            <a:lvl1pPr>
              <a:defRPr/>
            </a:lvl1pPr>
          </a:lstStyle>
          <a:p>
            <a:pPr>
              <a:defRPr/>
            </a:pPr>
            <a:fld id="{1A9E211D-941C-8F4F-B21E-6D64A95A51EE}" type="slidenum">
              <a:rPr lang="en-US" altLang="en-US"/>
              <a:pPr>
                <a:defRPr/>
              </a:pPr>
              <a:t>‹#›</a:t>
            </a:fld>
            <a:endParaRPr lang="en-US" altLang="en-US"/>
          </a:p>
        </p:txBody>
      </p:sp>
    </p:spTree>
    <p:extLst>
      <p:ext uri="{BB962C8B-B14F-4D97-AF65-F5344CB8AC3E}">
        <p14:creationId xmlns:p14="http://schemas.microsoft.com/office/powerpoint/2010/main" val="10700915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B01C03FC-47F9-05AF-B759-0C8D0DF88E3A}"/>
              </a:ext>
            </a:extLst>
          </p:cNvPr>
          <p:cNvSpPr>
            <a:spLocks noGrp="1" noChangeArrowheads="1"/>
          </p:cNvSpPr>
          <p:nvPr>
            <p:ph type="sldNum" sz="quarter" idx="10"/>
          </p:nvPr>
        </p:nvSpPr>
        <p:spPr>
          <a:ln/>
        </p:spPr>
        <p:txBody>
          <a:bodyPr/>
          <a:lstStyle>
            <a:lvl1pPr>
              <a:defRPr/>
            </a:lvl1pPr>
          </a:lstStyle>
          <a:p>
            <a:pPr>
              <a:defRPr/>
            </a:pPr>
            <a:fld id="{59CE6614-CC8F-A74C-8D47-280D9F4F3419}" type="slidenum">
              <a:rPr lang="en-US" altLang="en-US"/>
              <a:pPr>
                <a:defRPr/>
              </a:pPr>
              <a:t>‹#›</a:t>
            </a:fld>
            <a:endParaRPr lang="en-US" altLang="en-US"/>
          </a:p>
        </p:txBody>
      </p:sp>
    </p:spTree>
    <p:extLst>
      <p:ext uri="{BB962C8B-B14F-4D97-AF65-F5344CB8AC3E}">
        <p14:creationId xmlns:p14="http://schemas.microsoft.com/office/powerpoint/2010/main" val="367287030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457200"/>
            <a:ext cx="20955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457200"/>
            <a:ext cx="61341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BD7B7D5C-2B81-CBC3-D839-662569B28734}"/>
              </a:ext>
            </a:extLst>
          </p:cNvPr>
          <p:cNvSpPr>
            <a:spLocks noGrp="1" noChangeArrowheads="1"/>
          </p:cNvSpPr>
          <p:nvPr>
            <p:ph type="sldNum" sz="quarter" idx="10"/>
          </p:nvPr>
        </p:nvSpPr>
        <p:spPr>
          <a:ln/>
        </p:spPr>
        <p:txBody>
          <a:bodyPr/>
          <a:lstStyle>
            <a:lvl1pPr>
              <a:defRPr/>
            </a:lvl1pPr>
          </a:lstStyle>
          <a:p>
            <a:pPr>
              <a:defRPr/>
            </a:pPr>
            <a:fld id="{1FC7C4CA-D4C0-394E-AEC4-F4426A0BBE7B}" type="slidenum">
              <a:rPr lang="en-US" altLang="en-US"/>
              <a:pPr>
                <a:defRPr/>
              </a:pPr>
              <a:t>‹#›</a:t>
            </a:fld>
            <a:endParaRPr lang="en-US" altLang="en-US"/>
          </a:p>
        </p:txBody>
      </p:sp>
    </p:spTree>
    <p:extLst>
      <p:ext uri="{BB962C8B-B14F-4D97-AF65-F5344CB8AC3E}">
        <p14:creationId xmlns:p14="http://schemas.microsoft.com/office/powerpoint/2010/main" val="157651779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tx2">
                    <a:lumMod val="60000"/>
                    <a:lumOff val="40000"/>
                  </a:schemeClr>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Font typeface="Wingdings" pitchFamily="2" charset="2"/>
              <a:buChar char="§"/>
              <a:defRPr>
                <a:solidFill>
                  <a:schemeClr val="bg1"/>
                </a:solidFill>
                <a:latin typeface="Arial" pitchFamily="34" charset="0"/>
                <a:cs typeface="Arial" pitchFamily="34" charset="0"/>
              </a:defRPr>
            </a:lvl1pPr>
            <a:lvl2pPr marL="742950" indent="-285750">
              <a:buFont typeface="Wingdings" pitchFamily="2" charset="2"/>
              <a:buChar char="§"/>
              <a:defRPr>
                <a:solidFill>
                  <a:schemeClr val="bg1"/>
                </a:solidFill>
                <a:latin typeface="Arial" pitchFamily="34" charset="0"/>
                <a:cs typeface="Arial" pitchFamily="34" charset="0"/>
              </a:defRPr>
            </a:lvl2pPr>
            <a:lvl3pPr marL="1143000" indent="-228600">
              <a:buFont typeface="Wingdings" pitchFamily="2" charset="2"/>
              <a:buChar char="§"/>
              <a:defRPr>
                <a:solidFill>
                  <a:schemeClr val="bg1"/>
                </a:solidFill>
                <a:latin typeface="Arial" pitchFamily="34" charset="0"/>
                <a:cs typeface="Arial" pitchFamily="34" charset="0"/>
              </a:defRPr>
            </a:lvl3pPr>
            <a:lvl4pPr marL="1600200" indent="-228600">
              <a:buFont typeface="Wingdings" pitchFamily="2" charset="2"/>
              <a:buChar char="§"/>
              <a:defRPr>
                <a:solidFill>
                  <a:schemeClr val="bg1"/>
                </a:solidFill>
                <a:latin typeface="Arial" pitchFamily="34" charset="0"/>
                <a:cs typeface="Arial" pitchFamily="34" charset="0"/>
              </a:defRPr>
            </a:lvl4pPr>
            <a:lvl5pPr marL="2057400" indent="-228600">
              <a:buFont typeface="Wingdings" pitchFamily="2" charset="2"/>
              <a:buChar char="§"/>
              <a:defRPr>
                <a:solidFill>
                  <a:schemeClr val="bg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67435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tx2">
                    <a:lumMod val="60000"/>
                    <a:lumOff val="40000"/>
                  </a:schemeClr>
                </a:solidFill>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Font typeface="Wingdings" pitchFamily="2" charset="2"/>
              <a:buChar char="§"/>
              <a:defRPr>
                <a:solidFill>
                  <a:schemeClr val="bg1"/>
                </a:solidFill>
              </a:defRPr>
            </a:lvl1pPr>
            <a:lvl2pPr marL="742950" indent="-28575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solidFill>
                  <a:schemeClr val="bg1"/>
                </a:solidFill>
              </a:defRPr>
            </a:lvl4pPr>
            <a:lvl5pPr marL="2057400" indent="-228600">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6B8DCB7-2984-1743-490C-4C62DE19FF96}"/>
              </a:ext>
            </a:extLst>
          </p:cNvPr>
          <p:cNvSpPr>
            <a:spLocks noGrp="1" noChangeArrowheads="1"/>
          </p:cNvSpPr>
          <p:nvPr>
            <p:ph type="sldNum" sz="quarter" idx="10"/>
          </p:nvPr>
        </p:nvSpPr>
        <p:spPr/>
        <p:txBody>
          <a:bodyPr/>
          <a:lstStyle>
            <a:lvl1pPr>
              <a:defRPr sz="1200">
                <a:latin typeface="Times New Roman" panose="02020603050405020304" pitchFamily="18" charset="0"/>
              </a:defRPr>
            </a:lvl1pPr>
          </a:lstStyle>
          <a:p>
            <a:pPr>
              <a:defRPr/>
            </a:pPr>
            <a:fld id="{D0113114-0029-DB4A-8834-9E0B8A0D4CAD}" type="slidenum">
              <a:rPr lang="en-US" altLang="en-US"/>
              <a:pPr>
                <a:defRPr/>
              </a:pPr>
              <a:t>‹#›</a:t>
            </a:fld>
            <a:endParaRPr lang="en-US" altLang="en-US"/>
          </a:p>
        </p:txBody>
      </p:sp>
    </p:spTree>
    <p:extLst>
      <p:ext uri="{BB962C8B-B14F-4D97-AF65-F5344CB8AC3E}">
        <p14:creationId xmlns:p14="http://schemas.microsoft.com/office/powerpoint/2010/main" val="173733904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tx2">
                    <a:lumMod val="60000"/>
                    <a:lumOff val="40000"/>
                  </a:schemeClr>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Font typeface="Wingdings" pitchFamily="2" charset="2"/>
              <a:buChar char="§"/>
              <a:defRPr>
                <a:solidFill>
                  <a:schemeClr val="bg1"/>
                </a:solidFill>
                <a:latin typeface="Arial" pitchFamily="34" charset="0"/>
                <a:cs typeface="Arial" pitchFamily="34" charset="0"/>
              </a:defRPr>
            </a:lvl1pPr>
            <a:lvl2pPr marL="742950" indent="-285750">
              <a:buFont typeface="Wingdings" pitchFamily="2" charset="2"/>
              <a:buChar char="§"/>
              <a:defRPr>
                <a:solidFill>
                  <a:schemeClr val="bg1"/>
                </a:solidFill>
                <a:latin typeface="Arial" pitchFamily="34" charset="0"/>
                <a:cs typeface="Arial" pitchFamily="34" charset="0"/>
              </a:defRPr>
            </a:lvl2pPr>
            <a:lvl3pPr marL="1143000" indent="-228600">
              <a:buFont typeface="Wingdings" pitchFamily="2" charset="2"/>
              <a:buChar char="§"/>
              <a:defRPr>
                <a:solidFill>
                  <a:schemeClr val="bg1"/>
                </a:solidFill>
                <a:latin typeface="Arial" pitchFamily="34" charset="0"/>
                <a:cs typeface="Arial" pitchFamily="34" charset="0"/>
              </a:defRPr>
            </a:lvl3pPr>
            <a:lvl4pPr marL="1600200" indent="-228600">
              <a:buFont typeface="Wingdings" pitchFamily="2" charset="2"/>
              <a:buChar char="§"/>
              <a:defRPr>
                <a:solidFill>
                  <a:schemeClr val="bg1"/>
                </a:solidFill>
                <a:latin typeface="Arial" pitchFamily="34" charset="0"/>
                <a:cs typeface="Arial" pitchFamily="34" charset="0"/>
              </a:defRPr>
            </a:lvl4pPr>
            <a:lvl5pPr marL="2057400" indent="-228600">
              <a:buFont typeface="Wingdings" pitchFamily="2" charset="2"/>
              <a:buChar char="§"/>
              <a:defRPr>
                <a:solidFill>
                  <a:schemeClr val="bg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1933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8A6235-2930-1D7B-997B-ACF061DAA5AE}"/>
              </a:ext>
            </a:extLst>
          </p:cNvPr>
          <p:cNvCxnSpPr/>
          <p:nvPr userDrawn="1"/>
        </p:nvCxnSpPr>
        <p:spPr>
          <a:xfrm>
            <a:off x="312738" y="1184275"/>
            <a:ext cx="8483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B4ED25DA-4881-7B46-B257-1C1C50C070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4313" y="5892800"/>
            <a:ext cx="10144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5275" y="52388"/>
            <a:ext cx="8547100" cy="1143000"/>
          </a:xfrm>
        </p:spPr>
        <p:txBody>
          <a:bodyPr>
            <a:normAutofit/>
          </a:bodyPr>
          <a:lstStyle>
            <a:lvl1pPr>
              <a:defRPr sz="3000"/>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58B3A45-313F-B4F5-A659-0597A7B6728D}"/>
              </a:ext>
            </a:extLst>
          </p:cNvPr>
          <p:cNvSpPr>
            <a:spLocks noGrp="1"/>
          </p:cNvSpPr>
          <p:nvPr>
            <p:ph type="sldNum" sz="quarter" idx="10"/>
          </p:nvPr>
        </p:nvSpPr>
        <p:spPr>
          <a:xfrm>
            <a:off x="7010400" y="6492875"/>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z="1400">
                <a:solidFill>
                  <a:srgbClr val="898989"/>
                </a:solidFill>
              </a:defRPr>
            </a:lvl1pPr>
          </a:lstStyle>
          <a:p>
            <a:pPr>
              <a:defRPr/>
            </a:pPr>
            <a:fld id="{16089DDD-490F-4940-8574-B1D0C89CD7FC}" type="slidenum">
              <a:rPr lang="en-US" altLang="en-US"/>
              <a:pPr>
                <a:defRPr/>
              </a:pPr>
              <a:t>‹#›</a:t>
            </a:fld>
            <a:endParaRPr lang="en-US" altLang="en-US"/>
          </a:p>
        </p:txBody>
      </p:sp>
    </p:spTree>
    <p:extLst>
      <p:ext uri="{BB962C8B-B14F-4D97-AF65-F5344CB8AC3E}">
        <p14:creationId xmlns:p14="http://schemas.microsoft.com/office/powerpoint/2010/main" val="6070105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AF97DE5A-605F-20A1-6ABB-22CEAEC178E1}"/>
              </a:ext>
            </a:extLst>
          </p:cNvPr>
          <p:cNvSpPr>
            <a:spLocks noChangeArrowheads="1"/>
          </p:cNvSpPr>
          <p:nvPr userDrawn="1"/>
        </p:nvSpPr>
        <p:spPr bwMode="auto">
          <a:xfrm>
            <a:off x="0" y="0"/>
            <a:ext cx="9144000" cy="1524000"/>
          </a:xfrm>
          <a:prstGeom prst="rect">
            <a:avLst/>
          </a:prstGeom>
          <a:solidFill>
            <a:schemeClr val="bg1"/>
          </a:solidFill>
          <a:ln>
            <a:noFill/>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914400" eaLnBrk="1" hangingPunct="1">
              <a:defRPr/>
            </a:pPr>
            <a:endParaRPr lang="en-US" altLang="en-US" sz="2400" b="1">
              <a:solidFill>
                <a:srgbClr val="FFFFFF"/>
              </a:solidFill>
            </a:endParaRPr>
          </a:p>
        </p:txBody>
      </p:sp>
      <p:pic>
        <p:nvPicPr>
          <p:cNvPr id="5" name="Picture 12" descr="bio1">
            <a:extLst>
              <a:ext uri="{FF2B5EF4-FFF2-40B4-BE49-F238E27FC236}">
                <a16:creationId xmlns:a16="http://schemas.microsoft.com/office/drawing/2014/main" id="{BD7003EE-FF99-24C3-B9F7-7985EAAA73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0475" y="0"/>
            <a:ext cx="15335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bio11">
            <a:extLst>
              <a:ext uri="{FF2B5EF4-FFF2-40B4-BE49-F238E27FC236}">
                <a16:creationId xmlns:a16="http://schemas.microsoft.com/office/drawing/2014/main" id="{777FF853-40FE-2AFF-4FC8-4E26B44CB63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67238" y="0"/>
            <a:ext cx="15335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bio9">
            <a:extLst>
              <a:ext uri="{FF2B5EF4-FFF2-40B4-BE49-F238E27FC236}">
                <a16:creationId xmlns:a16="http://schemas.microsoft.com/office/drawing/2014/main" id="{95DCD9D3-162C-DD73-05D1-651A3BB3B9F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89650" y="0"/>
            <a:ext cx="15176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7560B7B0-9AEA-7EBF-F54C-2F10CE1657C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4543425"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57225" y="3071813"/>
            <a:ext cx="7772400" cy="1362075"/>
          </a:xfrm>
          <a:prstGeom prst="rect">
            <a:avLst/>
          </a:prstGeo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657225" y="44434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9544370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382000" cy="1143000"/>
          </a:xfrm>
          <a:prstGeom prst="rect">
            <a:avLst/>
          </a:prstGeom>
        </p:spPr>
        <p:txBody>
          <a:bodyPr/>
          <a:lstStyle>
            <a:lvl1pPr>
              <a:defRPr>
                <a:solidFill>
                  <a:srgbClr val="FFFF00"/>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sz="half" idx="1"/>
          </p:nvPr>
        </p:nvSpPr>
        <p:spPr>
          <a:xfrm>
            <a:off x="381000" y="1981200"/>
            <a:ext cx="4114800" cy="4572000"/>
          </a:xfrm>
        </p:spPr>
        <p:txBody>
          <a:bodyPr/>
          <a:lstStyle>
            <a:lvl1pPr>
              <a:defRPr sz="2800">
                <a:solidFill>
                  <a:schemeClr val="bg1"/>
                </a:solidFill>
                <a:latin typeface="Arial" pitchFamily="34" charset="0"/>
                <a:cs typeface="Arial" pitchFamily="34" charset="0"/>
              </a:defRPr>
            </a:lvl1pPr>
            <a:lvl2pPr>
              <a:defRPr sz="2400">
                <a:solidFill>
                  <a:schemeClr val="bg1"/>
                </a:solidFill>
                <a:latin typeface="Arial" pitchFamily="34" charset="0"/>
                <a:cs typeface="Arial" pitchFamily="34" charset="0"/>
              </a:defRPr>
            </a:lvl2pPr>
            <a:lvl3pPr>
              <a:defRPr sz="2000">
                <a:solidFill>
                  <a:schemeClr val="bg1"/>
                </a:solidFill>
                <a:latin typeface="Arial" pitchFamily="34" charset="0"/>
                <a:cs typeface="Arial" pitchFamily="34" charset="0"/>
              </a:defRPr>
            </a:lvl3pPr>
            <a:lvl4pPr>
              <a:defRPr sz="1800">
                <a:solidFill>
                  <a:schemeClr val="bg1"/>
                </a:solidFill>
                <a:latin typeface="Arial" pitchFamily="34" charset="0"/>
                <a:cs typeface="Arial" pitchFamily="34" charset="0"/>
              </a:defRPr>
            </a:lvl4pPr>
            <a:lvl5pPr>
              <a:defRPr sz="18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114800" cy="4572000"/>
          </a:xfrm>
        </p:spPr>
        <p:txBody>
          <a:bodyPr/>
          <a:lstStyle>
            <a:lvl1pPr>
              <a:defRPr sz="2800">
                <a:solidFill>
                  <a:schemeClr val="bg1"/>
                </a:solidFill>
                <a:latin typeface="Arial" pitchFamily="34" charset="0"/>
                <a:cs typeface="Arial" pitchFamily="34" charset="0"/>
              </a:defRPr>
            </a:lvl1pPr>
            <a:lvl2pPr>
              <a:defRPr sz="2400">
                <a:solidFill>
                  <a:schemeClr val="bg1"/>
                </a:solidFill>
                <a:latin typeface="Arial" pitchFamily="34" charset="0"/>
                <a:cs typeface="Arial" pitchFamily="34" charset="0"/>
              </a:defRPr>
            </a:lvl2pPr>
            <a:lvl3pPr>
              <a:defRPr sz="2000">
                <a:solidFill>
                  <a:schemeClr val="bg1"/>
                </a:solidFill>
                <a:latin typeface="Arial" pitchFamily="34" charset="0"/>
                <a:cs typeface="Arial" pitchFamily="34" charset="0"/>
              </a:defRPr>
            </a:lvl3pPr>
            <a:lvl4pPr>
              <a:defRPr sz="1800">
                <a:solidFill>
                  <a:schemeClr val="bg1"/>
                </a:solidFill>
                <a:latin typeface="Arial" pitchFamily="34" charset="0"/>
                <a:cs typeface="Arial" pitchFamily="34" charset="0"/>
              </a:defRPr>
            </a:lvl4pPr>
            <a:lvl5pPr>
              <a:defRPr sz="18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68065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tx2">
                    <a:lumMod val="60000"/>
                    <a:lumOff val="40000"/>
                  </a:schemeClr>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Font typeface="Wingdings" pitchFamily="2" charset="2"/>
              <a:buChar char="§"/>
              <a:defRPr>
                <a:solidFill>
                  <a:schemeClr val="bg1"/>
                </a:solidFill>
                <a:latin typeface="Arial" pitchFamily="34" charset="0"/>
                <a:cs typeface="Arial" pitchFamily="34" charset="0"/>
              </a:defRPr>
            </a:lvl1pPr>
            <a:lvl2pPr marL="742950" indent="-285750">
              <a:buFont typeface="Wingdings" pitchFamily="2" charset="2"/>
              <a:buChar char="§"/>
              <a:defRPr>
                <a:solidFill>
                  <a:schemeClr val="bg1"/>
                </a:solidFill>
                <a:latin typeface="Arial" pitchFamily="34" charset="0"/>
                <a:cs typeface="Arial" pitchFamily="34" charset="0"/>
              </a:defRPr>
            </a:lvl2pPr>
            <a:lvl3pPr marL="1143000" indent="-228600">
              <a:buFont typeface="Wingdings" pitchFamily="2" charset="2"/>
              <a:buChar char="§"/>
              <a:defRPr>
                <a:solidFill>
                  <a:schemeClr val="bg1"/>
                </a:solidFill>
                <a:latin typeface="Arial" pitchFamily="34" charset="0"/>
                <a:cs typeface="Arial" pitchFamily="34" charset="0"/>
              </a:defRPr>
            </a:lvl3pPr>
            <a:lvl4pPr marL="1600200" indent="-228600">
              <a:buFont typeface="Wingdings" pitchFamily="2" charset="2"/>
              <a:buChar char="§"/>
              <a:defRPr>
                <a:solidFill>
                  <a:schemeClr val="bg1"/>
                </a:solidFill>
                <a:latin typeface="Arial" pitchFamily="34" charset="0"/>
                <a:cs typeface="Arial" pitchFamily="34" charset="0"/>
              </a:defRPr>
            </a:lvl4pPr>
            <a:lvl5pPr marL="2057400" indent="-228600">
              <a:buFont typeface="Wingdings" pitchFamily="2" charset="2"/>
              <a:buChar char="§"/>
              <a:defRPr>
                <a:solidFill>
                  <a:schemeClr val="bg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37269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2388225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477000" cy="914400"/>
          </a:xfrm>
          <a:prstGeom prst="rect">
            <a:avLst/>
          </a:prstGeom>
        </p:spPr>
        <p:txBody>
          <a:bodyPr/>
          <a:lstStyle>
            <a:lvl1pPr>
              <a:defRPr cap="all" baseline="0"/>
            </a:lvl1pPr>
          </a:lstStyle>
          <a:p>
            <a:r>
              <a:rPr lang="en-US" dirty="0"/>
              <a:t>Click to edit Master title style</a:t>
            </a:r>
          </a:p>
        </p:txBody>
      </p:sp>
      <p:sp>
        <p:nvSpPr>
          <p:cNvPr id="3" name="Content Placeholder 2"/>
          <p:cNvSpPr>
            <a:spLocks noGrp="1"/>
          </p:cNvSpPr>
          <p:nvPr>
            <p:ph idx="1"/>
          </p:nvPr>
        </p:nvSpPr>
        <p:spPr/>
        <p:txBody>
          <a:bodyPr/>
          <a:lstStyle>
            <a:lvl1pPr>
              <a:buFontTx/>
              <a:buBlip>
                <a:blip r:embed="rId2"/>
              </a:buBlip>
              <a:defRPr/>
            </a:lvl1pPr>
            <a:lvl2pPr>
              <a:defRPr sz="2400"/>
            </a:lvl2pPr>
            <a:lvl3pPr>
              <a:defRPr sz="2200"/>
            </a:lvl3pPr>
            <a:lvl4pP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020932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5409828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52400" y="381000"/>
            <a:ext cx="8382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388564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6922431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981200"/>
            <a:ext cx="411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11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83208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402259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E51E6CE-702F-263B-6C25-3E74BB8CE0B1}"/>
              </a:ext>
            </a:extLst>
          </p:cNvPr>
          <p:cNvCxnSpPr/>
          <p:nvPr userDrawn="1"/>
        </p:nvCxnSpPr>
        <p:spPr>
          <a:xfrm>
            <a:off x="312738" y="1184275"/>
            <a:ext cx="8483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6204D630-7AD6-C57D-16C6-DAD13B1917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4313" y="5892800"/>
            <a:ext cx="10144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5275" y="52388"/>
            <a:ext cx="8547100" cy="1143000"/>
          </a:xfrm>
        </p:spPr>
        <p:txBody>
          <a:bodyPr>
            <a:normAutofit/>
          </a:bodyPr>
          <a:lstStyle>
            <a:lvl1pPr>
              <a:defRPr sz="3000"/>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483A8889-4955-BE20-8D9C-8ED7A8D79E53}"/>
              </a:ext>
            </a:extLst>
          </p:cNvPr>
          <p:cNvSpPr>
            <a:spLocks noGrp="1"/>
          </p:cNvSpPr>
          <p:nvPr>
            <p:ph type="sldNum" sz="quarter" idx="10"/>
          </p:nvPr>
        </p:nvSpPr>
        <p:spPr>
          <a:xfrm>
            <a:off x="7010400" y="6492875"/>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z="1400">
                <a:solidFill>
                  <a:srgbClr val="898989"/>
                </a:solidFill>
              </a:defRPr>
            </a:lvl1pPr>
          </a:lstStyle>
          <a:p>
            <a:pPr>
              <a:defRPr/>
            </a:pPr>
            <a:fld id="{BF14F353-FCD7-4A47-BD75-9F04C6458877}" type="slidenum">
              <a:rPr lang="en-US" altLang="en-US"/>
              <a:pPr>
                <a:defRPr/>
              </a:pPr>
              <a:t>‹#›</a:t>
            </a:fld>
            <a:endParaRPr lang="en-US" altLang="en-US"/>
          </a:p>
        </p:txBody>
      </p:sp>
    </p:spTree>
    <p:extLst>
      <p:ext uri="{BB962C8B-B14F-4D97-AF65-F5344CB8AC3E}">
        <p14:creationId xmlns:p14="http://schemas.microsoft.com/office/powerpoint/2010/main" val="29639935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01047716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75676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193219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8321397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7981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457200"/>
            <a:ext cx="20955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457200"/>
            <a:ext cx="61341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911714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tx2">
                    <a:lumMod val="60000"/>
                    <a:lumOff val="40000"/>
                  </a:schemeClr>
                </a:solidFill>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Font typeface="Wingdings" pitchFamily="2" charset="2"/>
              <a:buChar char="§"/>
              <a:defRPr>
                <a:solidFill>
                  <a:schemeClr val="bg1"/>
                </a:solidFill>
              </a:defRPr>
            </a:lvl1pPr>
            <a:lvl2pPr marL="742950" indent="-28575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solidFill>
                  <a:schemeClr val="bg1"/>
                </a:solidFill>
              </a:defRPr>
            </a:lvl4pPr>
            <a:lvl5pPr marL="2057400" indent="-228600">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301211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tx2">
                    <a:lumMod val="60000"/>
                    <a:lumOff val="40000"/>
                  </a:schemeClr>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Font typeface="Wingdings" pitchFamily="2" charset="2"/>
              <a:buChar char="§"/>
              <a:defRPr>
                <a:solidFill>
                  <a:schemeClr val="bg1"/>
                </a:solidFill>
                <a:latin typeface="Arial" pitchFamily="34" charset="0"/>
                <a:cs typeface="Arial" pitchFamily="34" charset="0"/>
              </a:defRPr>
            </a:lvl1pPr>
            <a:lvl2pPr marL="742950" indent="-285750">
              <a:buFont typeface="Wingdings" pitchFamily="2" charset="2"/>
              <a:buChar char="§"/>
              <a:defRPr>
                <a:solidFill>
                  <a:schemeClr val="bg1"/>
                </a:solidFill>
                <a:latin typeface="Arial" pitchFamily="34" charset="0"/>
                <a:cs typeface="Arial" pitchFamily="34" charset="0"/>
              </a:defRPr>
            </a:lvl2pPr>
            <a:lvl3pPr marL="1143000" indent="-228600">
              <a:buFont typeface="Wingdings" pitchFamily="2" charset="2"/>
              <a:buChar char="§"/>
              <a:defRPr>
                <a:solidFill>
                  <a:schemeClr val="bg1"/>
                </a:solidFill>
                <a:latin typeface="Arial" pitchFamily="34" charset="0"/>
                <a:cs typeface="Arial" pitchFamily="34" charset="0"/>
              </a:defRPr>
            </a:lvl3pPr>
            <a:lvl4pPr marL="1600200" indent="-228600">
              <a:buFont typeface="Wingdings" pitchFamily="2" charset="2"/>
              <a:buChar char="§"/>
              <a:defRPr>
                <a:solidFill>
                  <a:schemeClr val="bg1"/>
                </a:solidFill>
                <a:latin typeface="Arial" pitchFamily="34" charset="0"/>
                <a:cs typeface="Arial" pitchFamily="34" charset="0"/>
              </a:defRPr>
            </a:lvl4pPr>
            <a:lvl5pPr marL="2057400" indent="-228600">
              <a:buFont typeface="Wingdings" pitchFamily="2" charset="2"/>
              <a:buChar char="§"/>
              <a:defRPr>
                <a:solidFill>
                  <a:schemeClr val="bg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83652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75F3961-965C-06D7-13FE-B89FCBC0D2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61759CF-BAC1-BCDB-907F-9069397C0F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0C1947D-61E3-B129-E995-FC2B1C1B3563}"/>
              </a:ext>
            </a:extLst>
          </p:cNvPr>
          <p:cNvSpPr>
            <a:spLocks noGrp="1" noChangeArrowheads="1"/>
          </p:cNvSpPr>
          <p:nvPr>
            <p:ph type="sldNum" sz="quarter" idx="12"/>
          </p:nvPr>
        </p:nvSpPr>
        <p:spPr>
          <a:ln/>
        </p:spPr>
        <p:txBody>
          <a:bodyPr/>
          <a:lstStyle>
            <a:lvl1pPr>
              <a:defRPr/>
            </a:lvl1pPr>
          </a:lstStyle>
          <a:p>
            <a:pPr>
              <a:defRPr/>
            </a:pPr>
            <a:fld id="{80FF0156-A6CA-3D46-B75E-3BE966CF44A2}" type="slidenum">
              <a:rPr lang="en-US" altLang="en-US"/>
              <a:pPr>
                <a:defRPr/>
              </a:pPr>
              <a:t>‹#›</a:t>
            </a:fld>
            <a:endParaRPr lang="en-US" altLang="en-US"/>
          </a:p>
        </p:txBody>
      </p:sp>
    </p:spTree>
    <p:extLst>
      <p:ext uri="{BB962C8B-B14F-4D97-AF65-F5344CB8AC3E}">
        <p14:creationId xmlns:p14="http://schemas.microsoft.com/office/powerpoint/2010/main" val="33711233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fld id="{7AE993B9-B877-304C-B809-438214550542}" type="datetime1">
              <a:rPr lang="en-US" smtClean="0"/>
              <a:t>11/8/2025</a:t>
            </a:fld>
            <a:endParaRPr lang="en-US"/>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12542210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CBA794B-D0A0-1471-FB4C-6598789B3005}"/>
              </a:ext>
            </a:extLst>
          </p:cNvPr>
          <p:cNvCxnSpPr/>
          <p:nvPr userDrawn="1"/>
        </p:nvCxnSpPr>
        <p:spPr>
          <a:xfrm>
            <a:off x="312738" y="1184275"/>
            <a:ext cx="8483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073A40D8-B849-CBF5-D165-A6263DEC61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4313" y="5892800"/>
            <a:ext cx="10144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0045" y="47158"/>
            <a:ext cx="8547100" cy="1143000"/>
          </a:xfrm>
        </p:spPr>
        <p:txBody>
          <a:bodyPr>
            <a:normAutofit/>
          </a:bodyPr>
          <a:lstStyle>
            <a:lvl1pPr>
              <a:defRPr sz="3000"/>
            </a:lvl1pPr>
          </a:lstStyle>
          <a:p>
            <a:r>
              <a:rPr lang="en-US"/>
              <a:t>Click to edit Master title style</a:t>
            </a:r>
          </a:p>
        </p:txBody>
      </p:sp>
      <p:sp>
        <p:nvSpPr>
          <p:cNvPr id="5" name="Slide Number Placeholder 4">
            <a:extLst>
              <a:ext uri="{FF2B5EF4-FFF2-40B4-BE49-F238E27FC236}">
                <a16:creationId xmlns:a16="http://schemas.microsoft.com/office/drawing/2014/main" id="{B7C00CDD-D705-2B89-1A2E-35CFE7E3504C}"/>
              </a:ext>
            </a:extLst>
          </p:cNvPr>
          <p:cNvSpPr>
            <a:spLocks noGrp="1"/>
          </p:cNvSpPr>
          <p:nvPr>
            <p:ph type="sldNum" sz="quarter" idx="10"/>
          </p:nvPr>
        </p:nvSpPr>
        <p:spPr>
          <a:xfrm>
            <a:off x="7010400" y="6492875"/>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z="1400">
                <a:solidFill>
                  <a:srgbClr val="898989"/>
                </a:solidFill>
              </a:defRPr>
            </a:lvl1pPr>
          </a:lstStyle>
          <a:p>
            <a:pPr>
              <a:defRPr/>
            </a:pPr>
            <a:fld id="{E7851D16-9000-0A47-851D-A61FA6DB9839}" type="slidenum">
              <a:rPr lang="en-US" altLang="en-US"/>
              <a:pPr>
                <a:defRPr/>
              </a:pPr>
              <a:t>‹#›</a:t>
            </a:fld>
            <a:endParaRPr lang="en-US" altLang="en-US"/>
          </a:p>
        </p:txBody>
      </p:sp>
    </p:spTree>
    <p:extLst>
      <p:ext uri="{BB962C8B-B14F-4D97-AF65-F5344CB8AC3E}">
        <p14:creationId xmlns:p14="http://schemas.microsoft.com/office/powerpoint/2010/main" val="3205695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a:extLst>
              <a:ext uri="{FF2B5EF4-FFF2-40B4-BE49-F238E27FC236}">
                <a16:creationId xmlns:a16="http://schemas.microsoft.com/office/drawing/2014/main" id="{02C0C163-A123-105A-D903-E0B9956CBF64}"/>
              </a:ext>
            </a:extLst>
          </p:cNvPr>
          <p:cNvSpPr>
            <a:spLocks noGrp="1" noChangeArrowheads="1"/>
          </p:cNvSpPr>
          <p:nvPr>
            <p:ph type="sldNum" sz="quarter" idx="10"/>
          </p:nvPr>
        </p:nvSpPr>
        <p:spPr>
          <a:ln/>
        </p:spPr>
        <p:txBody>
          <a:bodyPr/>
          <a:lstStyle>
            <a:lvl1pPr>
              <a:defRPr/>
            </a:lvl1pPr>
          </a:lstStyle>
          <a:p>
            <a:pPr>
              <a:defRPr/>
            </a:pPr>
            <a:fld id="{9ED103DF-8EAE-0D4B-BDD9-FF8734D50374}" type="slidenum">
              <a:rPr lang="en-US" altLang="en-US"/>
              <a:pPr>
                <a:defRPr/>
              </a:pPr>
              <a:t>‹#›</a:t>
            </a:fld>
            <a:endParaRPr lang="en-US" altLang="en-US"/>
          </a:p>
        </p:txBody>
      </p:sp>
    </p:spTree>
    <p:extLst>
      <p:ext uri="{BB962C8B-B14F-4D97-AF65-F5344CB8AC3E}">
        <p14:creationId xmlns:p14="http://schemas.microsoft.com/office/powerpoint/2010/main" val="393877902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0A656C8C-6222-7483-F63D-D0D2379F52CB}"/>
              </a:ext>
            </a:extLst>
          </p:cNvPr>
          <p:cNvSpPr>
            <a:spLocks noGrp="1" noChangeArrowheads="1"/>
          </p:cNvSpPr>
          <p:nvPr>
            <p:ph type="sldNum" sz="quarter" idx="10"/>
          </p:nvPr>
        </p:nvSpPr>
        <p:spPr>
          <a:ln/>
        </p:spPr>
        <p:txBody>
          <a:bodyPr/>
          <a:lstStyle>
            <a:lvl1pPr>
              <a:defRPr/>
            </a:lvl1pPr>
          </a:lstStyle>
          <a:p>
            <a:pPr>
              <a:defRPr/>
            </a:pPr>
            <a:fld id="{3B0C345B-A64C-2D47-89C7-D08798323B08}" type="slidenum">
              <a:rPr lang="en-US" altLang="en-US"/>
              <a:pPr>
                <a:defRPr/>
              </a:pPr>
              <a:t>‹#›</a:t>
            </a:fld>
            <a:endParaRPr lang="en-US" altLang="en-US"/>
          </a:p>
        </p:txBody>
      </p:sp>
    </p:spTree>
    <p:extLst>
      <p:ext uri="{BB962C8B-B14F-4D97-AF65-F5344CB8AC3E}">
        <p14:creationId xmlns:p14="http://schemas.microsoft.com/office/powerpoint/2010/main" val="134198460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B8EE0AF5-CCF3-3084-9445-F792BA7FE889}"/>
              </a:ext>
            </a:extLst>
          </p:cNvPr>
          <p:cNvSpPr>
            <a:spLocks noGrp="1" noChangeArrowheads="1"/>
          </p:cNvSpPr>
          <p:nvPr>
            <p:ph type="sldNum" sz="quarter" idx="10"/>
          </p:nvPr>
        </p:nvSpPr>
        <p:spPr>
          <a:ln/>
        </p:spPr>
        <p:txBody>
          <a:bodyPr/>
          <a:lstStyle>
            <a:lvl1pPr>
              <a:defRPr/>
            </a:lvl1pPr>
          </a:lstStyle>
          <a:p>
            <a:pPr>
              <a:defRPr/>
            </a:pPr>
            <a:fld id="{734F771F-02F5-AA48-B891-D485AD785B4B}" type="slidenum">
              <a:rPr lang="en-US" altLang="en-US"/>
              <a:pPr>
                <a:defRPr/>
              </a:pPr>
              <a:t>‹#›</a:t>
            </a:fld>
            <a:endParaRPr lang="en-US" altLang="en-US"/>
          </a:p>
        </p:txBody>
      </p:sp>
    </p:spTree>
    <p:extLst>
      <p:ext uri="{BB962C8B-B14F-4D97-AF65-F5344CB8AC3E}">
        <p14:creationId xmlns:p14="http://schemas.microsoft.com/office/powerpoint/2010/main" val="341556270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981200"/>
            <a:ext cx="411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11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A76531EA-A921-C875-B769-AFDD9D396F87}"/>
              </a:ext>
            </a:extLst>
          </p:cNvPr>
          <p:cNvSpPr>
            <a:spLocks noGrp="1" noChangeArrowheads="1"/>
          </p:cNvSpPr>
          <p:nvPr>
            <p:ph type="sldNum" sz="quarter" idx="10"/>
          </p:nvPr>
        </p:nvSpPr>
        <p:spPr>
          <a:ln/>
        </p:spPr>
        <p:txBody>
          <a:bodyPr/>
          <a:lstStyle>
            <a:lvl1pPr>
              <a:defRPr/>
            </a:lvl1pPr>
          </a:lstStyle>
          <a:p>
            <a:pPr>
              <a:defRPr/>
            </a:pPr>
            <a:fld id="{6BD8716A-8558-AB4B-AF51-709B276FFBD8}" type="slidenum">
              <a:rPr lang="en-US" altLang="en-US"/>
              <a:pPr>
                <a:defRPr/>
              </a:pPr>
              <a:t>‹#›</a:t>
            </a:fld>
            <a:endParaRPr lang="en-US" altLang="en-US"/>
          </a:p>
        </p:txBody>
      </p:sp>
    </p:spTree>
    <p:extLst>
      <p:ext uri="{BB962C8B-B14F-4D97-AF65-F5344CB8AC3E}">
        <p14:creationId xmlns:p14="http://schemas.microsoft.com/office/powerpoint/2010/main" val="355336188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4B714A6A-D811-C735-B6F7-42DB210A223B}"/>
              </a:ext>
            </a:extLst>
          </p:cNvPr>
          <p:cNvSpPr>
            <a:spLocks noGrp="1" noChangeArrowheads="1"/>
          </p:cNvSpPr>
          <p:nvPr>
            <p:ph type="sldNum" sz="quarter" idx="10"/>
          </p:nvPr>
        </p:nvSpPr>
        <p:spPr>
          <a:ln/>
        </p:spPr>
        <p:txBody>
          <a:bodyPr/>
          <a:lstStyle>
            <a:lvl1pPr>
              <a:defRPr/>
            </a:lvl1pPr>
          </a:lstStyle>
          <a:p>
            <a:pPr>
              <a:defRPr/>
            </a:pPr>
            <a:fld id="{F04BCF0B-D956-7D44-B511-AF276AFDC209}" type="slidenum">
              <a:rPr lang="en-US" altLang="en-US"/>
              <a:pPr>
                <a:defRPr/>
              </a:pPr>
              <a:t>‹#›</a:t>
            </a:fld>
            <a:endParaRPr lang="en-US" altLang="en-US"/>
          </a:p>
        </p:txBody>
      </p:sp>
    </p:spTree>
    <p:extLst>
      <p:ext uri="{BB962C8B-B14F-4D97-AF65-F5344CB8AC3E}">
        <p14:creationId xmlns:p14="http://schemas.microsoft.com/office/powerpoint/2010/main" val="200139803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7">
            <a:extLst>
              <a:ext uri="{FF2B5EF4-FFF2-40B4-BE49-F238E27FC236}">
                <a16:creationId xmlns:a16="http://schemas.microsoft.com/office/drawing/2014/main" id="{F2CCCEB1-FC0D-78DA-796A-E9CE8622F190}"/>
              </a:ext>
            </a:extLst>
          </p:cNvPr>
          <p:cNvSpPr>
            <a:spLocks noGrp="1" noChangeArrowheads="1"/>
          </p:cNvSpPr>
          <p:nvPr>
            <p:ph type="sldNum" sz="quarter" idx="10"/>
          </p:nvPr>
        </p:nvSpPr>
        <p:spPr>
          <a:ln/>
        </p:spPr>
        <p:txBody>
          <a:bodyPr/>
          <a:lstStyle>
            <a:lvl1pPr>
              <a:defRPr/>
            </a:lvl1pPr>
          </a:lstStyle>
          <a:p>
            <a:pPr>
              <a:defRPr/>
            </a:pPr>
            <a:fld id="{B9959207-B4D4-C140-B69E-F5636401E487}" type="slidenum">
              <a:rPr lang="en-US" altLang="en-US"/>
              <a:pPr>
                <a:defRPr/>
              </a:pPr>
              <a:t>‹#›</a:t>
            </a:fld>
            <a:endParaRPr lang="en-US" altLang="en-US"/>
          </a:p>
        </p:txBody>
      </p:sp>
    </p:spTree>
    <p:extLst>
      <p:ext uri="{BB962C8B-B14F-4D97-AF65-F5344CB8AC3E}">
        <p14:creationId xmlns:p14="http://schemas.microsoft.com/office/powerpoint/2010/main" val="32087090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3EE098B2-415A-91B2-91A2-1566203609E4}"/>
              </a:ext>
            </a:extLst>
          </p:cNvPr>
          <p:cNvSpPr>
            <a:spLocks noGrp="1" noChangeArrowheads="1"/>
          </p:cNvSpPr>
          <p:nvPr>
            <p:ph type="sldNum" sz="quarter" idx="10"/>
          </p:nvPr>
        </p:nvSpPr>
        <p:spPr>
          <a:ln/>
        </p:spPr>
        <p:txBody>
          <a:bodyPr/>
          <a:lstStyle>
            <a:lvl1pPr>
              <a:defRPr/>
            </a:lvl1pPr>
          </a:lstStyle>
          <a:p>
            <a:pPr>
              <a:defRPr/>
            </a:pPr>
            <a:fld id="{AF3C9209-F8AD-4D40-9DCF-F92D35B2E743}" type="slidenum">
              <a:rPr lang="en-US" altLang="en-US"/>
              <a:pPr>
                <a:defRPr/>
              </a:pPr>
              <a:t>‹#›</a:t>
            </a:fld>
            <a:endParaRPr lang="en-US" altLang="en-US"/>
          </a:p>
        </p:txBody>
      </p:sp>
    </p:spTree>
    <p:extLst>
      <p:ext uri="{BB962C8B-B14F-4D97-AF65-F5344CB8AC3E}">
        <p14:creationId xmlns:p14="http://schemas.microsoft.com/office/powerpoint/2010/main" val="97772606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109C3D51-203E-741D-A0A6-ADFAE06C8CA3}"/>
              </a:ext>
            </a:extLst>
          </p:cNvPr>
          <p:cNvSpPr>
            <a:spLocks noGrp="1" noChangeArrowheads="1"/>
          </p:cNvSpPr>
          <p:nvPr>
            <p:ph type="sldNum" sz="quarter" idx="10"/>
          </p:nvPr>
        </p:nvSpPr>
        <p:spPr>
          <a:ln/>
        </p:spPr>
        <p:txBody>
          <a:bodyPr/>
          <a:lstStyle>
            <a:lvl1pPr>
              <a:defRPr/>
            </a:lvl1pPr>
          </a:lstStyle>
          <a:p>
            <a:pPr>
              <a:defRPr/>
            </a:pPr>
            <a:fld id="{23B4672C-044E-1148-9607-6ADBBD4BD2CE}" type="slidenum">
              <a:rPr lang="en-US" altLang="en-US"/>
              <a:pPr>
                <a:defRPr/>
              </a:pPr>
              <a:t>‹#›</a:t>
            </a:fld>
            <a:endParaRPr lang="en-US" altLang="en-US"/>
          </a:p>
        </p:txBody>
      </p:sp>
    </p:spTree>
    <p:extLst>
      <p:ext uri="{BB962C8B-B14F-4D97-AF65-F5344CB8AC3E}">
        <p14:creationId xmlns:p14="http://schemas.microsoft.com/office/powerpoint/2010/main" val="294052954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7C5255E1-26C0-4199-ADC5-08268D2CCC11}"/>
              </a:ext>
            </a:extLst>
          </p:cNvPr>
          <p:cNvSpPr>
            <a:spLocks noGrp="1" noChangeArrowheads="1"/>
          </p:cNvSpPr>
          <p:nvPr>
            <p:ph type="sldNum" sz="quarter" idx="10"/>
          </p:nvPr>
        </p:nvSpPr>
        <p:spPr>
          <a:ln/>
        </p:spPr>
        <p:txBody>
          <a:bodyPr/>
          <a:lstStyle>
            <a:lvl1pPr>
              <a:defRPr/>
            </a:lvl1pPr>
          </a:lstStyle>
          <a:p>
            <a:pPr>
              <a:defRPr/>
            </a:pPr>
            <a:fld id="{AE383A47-7C5B-A945-BE18-7A2FB623A343}" type="slidenum">
              <a:rPr lang="en-US" altLang="en-US"/>
              <a:pPr>
                <a:defRPr/>
              </a:pPr>
              <a:t>‹#›</a:t>
            </a:fld>
            <a:endParaRPr lang="en-US" altLang="en-US"/>
          </a:p>
        </p:txBody>
      </p:sp>
    </p:spTree>
    <p:extLst>
      <p:ext uri="{BB962C8B-B14F-4D97-AF65-F5344CB8AC3E}">
        <p14:creationId xmlns:p14="http://schemas.microsoft.com/office/powerpoint/2010/main" val="366858319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496E6086-C079-36BC-8A35-A8C58E0ADFE9}"/>
              </a:ext>
            </a:extLst>
          </p:cNvPr>
          <p:cNvSpPr>
            <a:spLocks noGrp="1" noChangeArrowheads="1"/>
          </p:cNvSpPr>
          <p:nvPr>
            <p:ph type="sldNum" sz="quarter" idx="10"/>
          </p:nvPr>
        </p:nvSpPr>
        <p:spPr>
          <a:ln/>
        </p:spPr>
        <p:txBody>
          <a:bodyPr/>
          <a:lstStyle>
            <a:lvl1pPr>
              <a:defRPr/>
            </a:lvl1pPr>
          </a:lstStyle>
          <a:p>
            <a:pPr>
              <a:defRPr/>
            </a:pPr>
            <a:fld id="{661BFAE1-E90F-2040-AB06-B4F93607DE22}" type="slidenum">
              <a:rPr lang="en-US" altLang="en-US"/>
              <a:pPr>
                <a:defRPr/>
              </a:pPr>
              <a:t>‹#›</a:t>
            </a:fld>
            <a:endParaRPr lang="en-US" altLang="en-US"/>
          </a:p>
        </p:txBody>
      </p:sp>
    </p:spTree>
    <p:extLst>
      <p:ext uri="{BB962C8B-B14F-4D97-AF65-F5344CB8AC3E}">
        <p14:creationId xmlns:p14="http://schemas.microsoft.com/office/powerpoint/2010/main" val="161027473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3E7EB1-A66C-56F6-C136-1654557D21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4313" y="5892800"/>
            <a:ext cx="10144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4051E1E5-8800-F153-7249-98C200402DF1}"/>
              </a:ext>
            </a:extLst>
          </p:cNvPr>
          <p:cNvSpPr>
            <a:spLocks noGrp="1"/>
          </p:cNvSpPr>
          <p:nvPr>
            <p:ph type="sldNum" sz="quarter" idx="10"/>
          </p:nvPr>
        </p:nvSpPr>
        <p:spPr>
          <a:xfrm>
            <a:off x="7010400" y="6492875"/>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z="1400">
                <a:solidFill>
                  <a:srgbClr val="898989"/>
                </a:solidFill>
              </a:defRPr>
            </a:lvl1pPr>
          </a:lstStyle>
          <a:p>
            <a:pPr>
              <a:defRPr/>
            </a:pPr>
            <a:fld id="{D0288A20-42E4-2142-A22E-466844F44552}" type="slidenum">
              <a:rPr lang="en-US" altLang="en-US"/>
              <a:pPr>
                <a:defRPr/>
              </a:pPr>
              <a:t>‹#›</a:t>
            </a:fld>
            <a:endParaRPr lang="en-US" altLang="en-US"/>
          </a:p>
        </p:txBody>
      </p:sp>
    </p:spTree>
    <p:extLst>
      <p:ext uri="{BB962C8B-B14F-4D97-AF65-F5344CB8AC3E}">
        <p14:creationId xmlns:p14="http://schemas.microsoft.com/office/powerpoint/2010/main" val="37845414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457200"/>
            <a:ext cx="20955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457200"/>
            <a:ext cx="61341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E8C973C6-5C5A-23D3-E39A-21471D0F32EE}"/>
              </a:ext>
            </a:extLst>
          </p:cNvPr>
          <p:cNvSpPr>
            <a:spLocks noGrp="1" noChangeArrowheads="1"/>
          </p:cNvSpPr>
          <p:nvPr>
            <p:ph type="sldNum" sz="quarter" idx="10"/>
          </p:nvPr>
        </p:nvSpPr>
        <p:spPr>
          <a:ln/>
        </p:spPr>
        <p:txBody>
          <a:bodyPr/>
          <a:lstStyle>
            <a:lvl1pPr>
              <a:defRPr/>
            </a:lvl1pPr>
          </a:lstStyle>
          <a:p>
            <a:pPr>
              <a:defRPr/>
            </a:pPr>
            <a:fld id="{25FE853B-3708-4A45-BA47-26513F2E7BBC}" type="slidenum">
              <a:rPr lang="en-US" altLang="en-US"/>
              <a:pPr>
                <a:defRPr/>
              </a:pPr>
              <a:t>‹#›</a:t>
            </a:fld>
            <a:endParaRPr lang="en-US" altLang="en-US"/>
          </a:p>
        </p:txBody>
      </p:sp>
    </p:spTree>
    <p:extLst>
      <p:ext uri="{BB962C8B-B14F-4D97-AF65-F5344CB8AC3E}">
        <p14:creationId xmlns:p14="http://schemas.microsoft.com/office/powerpoint/2010/main" val="179633598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tx2">
                    <a:lumMod val="60000"/>
                    <a:lumOff val="40000"/>
                  </a:schemeClr>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Font typeface="Wingdings" pitchFamily="2" charset="2"/>
              <a:buChar char="§"/>
              <a:defRPr>
                <a:solidFill>
                  <a:schemeClr val="bg1"/>
                </a:solidFill>
                <a:latin typeface="Arial" pitchFamily="34" charset="0"/>
                <a:cs typeface="Arial" pitchFamily="34" charset="0"/>
              </a:defRPr>
            </a:lvl1pPr>
            <a:lvl2pPr marL="742950" indent="-285750">
              <a:buFont typeface="Wingdings" pitchFamily="2" charset="2"/>
              <a:buChar char="§"/>
              <a:defRPr>
                <a:solidFill>
                  <a:schemeClr val="bg1"/>
                </a:solidFill>
                <a:latin typeface="Arial" pitchFamily="34" charset="0"/>
                <a:cs typeface="Arial" pitchFamily="34" charset="0"/>
              </a:defRPr>
            </a:lvl2pPr>
            <a:lvl3pPr marL="1143000" indent="-228600">
              <a:buFont typeface="Wingdings" pitchFamily="2" charset="2"/>
              <a:buChar char="§"/>
              <a:defRPr>
                <a:solidFill>
                  <a:schemeClr val="bg1"/>
                </a:solidFill>
                <a:latin typeface="Arial" pitchFamily="34" charset="0"/>
                <a:cs typeface="Arial" pitchFamily="34" charset="0"/>
              </a:defRPr>
            </a:lvl3pPr>
            <a:lvl4pPr marL="1600200" indent="-228600">
              <a:buFont typeface="Wingdings" pitchFamily="2" charset="2"/>
              <a:buChar char="§"/>
              <a:defRPr>
                <a:solidFill>
                  <a:schemeClr val="bg1"/>
                </a:solidFill>
                <a:latin typeface="Arial" pitchFamily="34" charset="0"/>
                <a:cs typeface="Arial" pitchFamily="34" charset="0"/>
              </a:defRPr>
            </a:lvl4pPr>
            <a:lvl5pPr marL="2057400" indent="-228600">
              <a:buFont typeface="Wingdings" pitchFamily="2" charset="2"/>
              <a:buChar char="§"/>
              <a:defRPr>
                <a:solidFill>
                  <a:schemeClr val="bg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87810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tx2">
                    <a:lumMod val="60000"/>
                    <a:lumOff val="40000"/>
                  </a:schemeClr>
                </a:solidFill>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Font typeface="Wingdings" pitchFamily="2" charset="2"/>
              <a:buChar char="§"/>
              <a:defRPr>
                <a:solidFill>
                  <a:schemeClr val="bg1"/>
                </a:solidFill>
              </a:defRPr>
            </a:lvl1pPr>
            <a:lvl2pPr marL="742950" indent="-28575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solidFill>
                  <a:schemeClr val="bg1"/>
                </a:solidFill>
              </a:defRPr>
            </a:lvl4pPr>
            <a:lvl5pPr marL="2057400" indent="-228600">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20248BE-2DF1-303F-46B5-788389D53F31}"/>
              </a:ext>
            </a:extLst>
          </p:cNvPr>
          <p:cNvSpPr>
            <a:spLocks noGrp="1" noChangeArrowheads="1"/>
          </p:cNvSpPr>
          <p:nvPr>
            <p:ph type="sldNum" sz="quarter" idx="10"/>
          </p:nvPr>
        </p:nvSpPr>
        <p:spPr/>
        <p:txBody>
          <a:bodyPr/>
          <a:lstStyle>
            <a:lvl1pPr>
              <a:defRPr sz="1200">
                <a:latin typeface="Times New Roman" panose="02020603050405020304" pitchFamily="18" charset="0"/>
              </a:defRPr>
            </a:lvl1pPr>
          </a:lstStyle>
          <a:p>
            <a:pPr>
              <a:defRPr/>
            </a:pPr>
            <a:fld id="{8FF1A16A-1E12-8543-86EA-B4DE5AC8456F}" type="slidenum">
              <a:rPr lang="en-US" altLang="en-US"/>
              <a:pPr>
                <a:defRPr/>
              </a:pPr>
              <a:t>‹#›</a:t>
            </a:fld>
            <a:endParaRPr lang="en-US" altLang="en-US"/>
          </a:p>
        </p:txBody>
      </p:sp>
    </p:spTree>
    <p:extLst>
      <p:ext uri="{BB962C8B-B14F-4D97-AF65-F5344CB8AC3E}">
        <p14:creationId xmlns:p14="http://schemas.microsoft.com/office/powerpoint/2010/main" val="244613158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tx2">
                    <a:lumMod val="60000"/>
                    <a:lumOff val="40000"/>
                  </a:schemeClr>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Font typeface="Wingdings" pitchFamily="2" charset="2"/>
              <a:buChar char="§"/>
              <a:defRPr>
                <a:solidFill>
                  <a:schemeClr val="bg1"/>
                </a:solidFill>
                <a:latin typeface="Arial" pitchFamily="34" charset="0"/>
                <a:cs typeface="Arial" pitchFamily="34" charset="0"/>
              </a:defRPr>
            </a:lvl1pPr>
            <a:lvl2pPr marL="742950" indent="-285750">
              <a:buFont typeface="Wingdings" pitchFamily="2" charset="2"/>
              <a:buChar char="§"/>
              <a:defRPr>
                <a:solidFill>
                  <a:schemeClr val="bg1"/>
                </a:solidFill>
                <a:latin typeface="Arial" pitchFamily="34" charset="0"/>
                <a:cs typeface="Arial" pitchFamily="34" charset="0"/>
              </a:defRPr>
            </a:lvl2pPr>
            <a:lvl3pPr marL="1143000" indent="-228600">
              <a:buFont typeface="Wingdings" pitchFamily="2" charset="2"/>
              <a:buChar char="§"/>
              <a:defRPr>
                <a:solidFill>
                  <a:schemeClr val="bg1"/>
                </a:solidFill>
                <a:latin typeface="Arial" pitchFamily="34" charset="0"/>
                <a:cs typeface="Arial" pitchFamily="34" charset="0"/>
              </a:defRPr>
            </a:lvl3pPr>
            <a:lvl4pPr marL="1600200" indent="-228600">
              <a:buFont typeface="Wingdings" pitchFamily="2" charset="2"/>
              <a:buChar char="§"/>
              <a:defRPr>
                <a:solidFill>
                  <a:schemeClr val="bg1"/>
                </a:solidFill>
                <a:latin typeface="Arial" pitchFamily="34" charset="0"/>
                <a:cs typeface="Arial" pitchFamily="34" charset="0"/>
              </a:defRPr>
            </a:lvl4pPr>
            <a:lvl5pPr marL="2057400" indent="-228600">
              <a:buFont typeface="Wingdings" pitchFamily="2" charset="2"/>
              <a:buChar char="§"/>
              <a:defRPr>
                <a:solidFill>
                  <a:schemeClr val="bg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4780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GB"/>
          </a:p>
        </p:txBody>
      </p:sp>
      <p:sp>
        <p:nvSpPr>
          <p:cNvPr id="8" name="Text Placeholder 6"/>
          <p:cNvSpPr>
            <a:spLocks noGrp="1"/>
          </p:cNvSpPr>
          <p:nvPr>
            <p:ph type="body" sz="quarter" idx="10"/>
          </p:nvPr>
        </p:nvSpPr>
        <p:spPr>
          <a:xfrm>
            <a:off x="451340" y="6530861"/>
            <a:ext cx="6424916" cy="138499"/>
          </a:xfrm>
        </p:spPr>
        <p:txBody>
          <a:bodyPr anchor="b">
            <a:noAutofit/>
          </a:bodyPr>
          <a:lstStyle>
            <a:lvl1pPr marL="0" indent="0">
              <a:lnSpc>
                <a:spcPct val="90000"/>
              </a:lnSpc>
              <a:spcBef>
                <a:spcPts val="0"/>
              </a:spcBef>
              <a:buFontTx/>
              <a:buNone/>
              <a:defRPr sz="1000" baseline="0"/>
            </a:lvl1pPr>
          </a:lstStyle>
          <a:p>
            <a:pPr lvl="0"/>
            <a:r>
              <a:rPr lang="en-US"/>
              <a:t>Click to edit Master text styles</a:t>
            </a:r>
          </a:p>
        </p:txBody>
      </p:sp>
    </p:spTree>
    <p:extLst>
      <p:ext uri="{BB962C8B-B14F-4D97-AF65-F5344CB8AC3E}">
        <p14:creationId xmlns:p14="http://schemas.microsoft.com/office/powerpoint/2010/main" val="213390377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214" y="334965"/>
            <a:ext cx="8336282" cy="847725"/>
          </a:xfrm>
        </p:spPr>
        <p:txBody>
          <a:bodyPr/>
          <a:lstStyle>
            <a:lvl1pPr>
              <a:defRPr sz="30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2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1"/>
          </p:nvPr>
        </p:nvSpPr>
        <p:spPr>
          <a:xfrm>
            <a:off x="3175003" y="6185168"/>
            <a:ext cx="3933825" cy="525462"/>
          </a:xfrm>
        </p:spPr>
        <p:txBody>
          <a:bodyPr lIns="35994" tIns="35994" rIns="35994" bIns="35994" anchor="b"/>
          <a:lstStyle>
            <a:lvl1pPr marL="0" indent="0">
              <a:spcBef>
                <a:spcPts val="0"/>
              </a:spcBef>
              <a:buNone/>
              <a:defRPr sz="800">
                <a:solidFill>
                  <a:schemeClr val="tx1"/>
                </a:solidFill>
              </a:defRPr>
            </a:lvl1pPr>
            <a:lvl2pPr marL="457117" indent="0">
              <a:buNone/>
              <a:defRPr sz="800"/>
            </a:lvl2pPr>
            <a:lvl3pPr marL="914235" indent="0">
              <a:buNone/>
              <a:defRPr sz="800"/>
            </a:lvl3pPr>
            <a:lvl4pPr marL="1371353" indent="0">
              <a:buNone/>
              <a:defRPr sz="800"/>
            </a:lvl4pPr>
            <a:lvl5pPr marL="1828470" indent="0">
              <a:buNone/>
              <a:defRPr sz="800"/>
            </a:lvl5pPr>
          </a:lstStyle>
          <a:p>
            <a:pPr lvl="0"/>
            <a:r>
              <a:rPr lang="en-US" dirty="0"/>
              <a:t>Click to edit Master text styles</a:t>
            </a:r>
          </a:p>
        </p:txBody>
      </p:sp>
      <p:sp>
        <p:nvSpPr>
          <p:cNvPr id="4" name="Rectangle 5">
            <a:extLst>
              <a:ext uri="{FF2B5EF4-FFF2-40B4-BE49-F238E27FC236}">
                <a16:creationId xmlns:a16="http://schemas.microsoft.com/office/drawing/2014/main" id="{B36813F4-3703-3E2D-0F9E-BCFAE944EA78}"/>
              </a:ext>
            </a:extLst>
          </p:cNvPr>
          <p:cNvSpPr>
            <a:spLocks noGrp="1" noChangeArrowheads="1"/>
          </p:cNvSpPr>
          <p:nvPr>
            <p:ph type="ftr" sz="quarter" idx="12"/>
          </p:nvPr>
        </p:nvSpPr>
        <p:spPr>
          <a:xfrm>
            <a:off x="7324725" y="6562725"/>
            <a:ext cx="1819275" cy="295275"/>
          </a:xfrm>
          <a:prstGeom prst="rect">
            <a:avLst/>
          </a:prstGeom>
        </p:spPr>
        <p:txBody>
          <a:bodyPr vert="horz" wrap="square" lIns="91423" tIns="45712" rIns="91423" bIns="45712" numCol="1" anchor="b" anchorCtr="0" compatLnSpc="1">
            <a:prstTxWarp prst="textNoShape">
              <a:avLst/>
            </a:prstTxWarp>
          </a:bodyPr>
          <a:lstStyle>
            <a:lvl1pPr algn="r" defTabSz="914400" eaLnBrk="1" hangingPunct="1">
              <a:defRPr sz="800" i="1" u="sng">
                <a:solidFill>
                  <a:srgbClr val="000000"/>
                </a:solidFill>
              </a:defRPr>
            </a:lvl1pPr>
          </a:lstStyle>
          <a:p>
            <a:pPr>
              <a:defRPr/>
            </a:pPr>
            <a:endParaRPr lang="en-GB" altLang="en-US"/>
          </a:p>
        </p:txBody>
      </p:sp>
    </p:spTree>
    <p:extLst>
      <p:ext uri="{BB962C8B-B14F-4D97-AF65-F5344CB8AC3E}">
        <p14:creationId xmlns:p14="http://schemas.microsoft.com/office/powerpoint/2010/main" val="15676768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027F6F-D105-2B6F-AD8F-3AFF340C8775}"/>
              </a:ext>
            </a:extLst>
          </p:cNvPr>
          <p:cNvSpPr/>
          <p:nvPr userDrawn="1"/>
        </p:nvSpPr>
        <p:spPr>
          <a:xfrm>
            <a:off x="5580063" y="5805488"/>
            <a:ext cx="3168650" cy="105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914400" eaLnBrk="1" hangingPunct="1">
              <a:defRPr/>
            </a:pPr>
            <a:endParaRPr lang="en-GB" altLang="en-US" sz="3200" i="1" u="sng">
              <a:solidFill>
                <a:srgbClr val="FFFFFF"/>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4" name="Text Placeholder 12"/>
          <p:cNvSpPr>
            <a:spLocks noGrp="1"/>
          </p:cNvSpPr>
          <p:nvPr>
            <p:ph type="body" sz="quarter" idx="13"/>
          </p:nvPr>
        </p:nvSpPr>
        <p:spPr>
          <a:xfrm>
            <a:off x="457204" y="6453644"/>
            <a:ext cx="5111749" cy="215444"/>
          </a:xfrm>
        </p:spPr>
        <p:txBody>
          <a:bodyPr anchor="b"/>
          <a:lstStyle>
            <a:lvl1pPr>
              <a:spcBef>
                <a:spcPts val="0"/>
              </a:spcBef>
              <a:defRPr sz="800" b="0">
                <a:solidFill>
                  <a:schemeClr val="tx2"/>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194342F3-5FAC-66E0-0ED5-7295045EF97A}"/>
              </a:ext>
            </a:extLst>
          </p:cNvPr>
          <p:cNvSpPr>
            <a:spLocks noGrp="1"/>
          </p:cNvSpPr>
          <p:nvPr>
            <p:ph type="sldNum" sz="quarter" idx="14"/>
          </p:nvPr>
        </p:nvSpPr>
        <p:spPr>
          <a:xfrm>
            <a:off x="8027988" y="6611938"/>
            <a:ext cx="1116012" cy="246062"/>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z="3200" i="1" u="sng">
                <a:solidFill>
                  <a:srgbClr val="FFFF00"/>
                </a:solidFill>
              </a:defRPr>
            </a:lvl1pPr>
          </a:lstStyle>
          <a:p>
            <a:pPr>
              <a:defRPr/>
            </a:pPr>
            <a:fld id="{50C4539B-5360-3948-8188-3DEFB196C0C4}" type="slidenum">
              <a:rPr lang="en-GB" altLang="en-US"/>
              <a:pPr>
                <a:defRPr/>
              </a:pPr>
              <a:t>‹#›</a:t>
            </a:fld>
            <a:endParaRPr lang="en-GB" altLang="en-US"/>
          </a:p>
        </p:txBody>
      </p:sp>
    </p:spTree>
    <p:extLst>
      <p:ext uri="{BB962C8B-B14F-4D97-AF65-F5344CB8AC3E}">
        <p14:creationId xmlns:p14="http://schemas.microsoft.com/office/powerpoint/2010/main" val="116146488"/>
      </p:ext>
    </p:extLst>
  </p:cSld>
  <p:clrMapOvr>
    <a:masterClrMapping/>
  </p:clrMapOvr>
  <p:transition spd="med">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21787"/>
            <a:ext cx="7772400" cy="487313"/>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36933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B586358E-1480-291E-5E1E-C8F068DDE9C9}"/>
              </a:ext>
            </a:extLst>
          </p:cNvPr>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z="3200" i="1" u="sng">
                <a:solidFill>
                  <a:srgbClr val="FFFF00"/>
                </a:solidFill>
              </a:defRPr>
            </a:lvl1pPr>
          </a:lstStyle>
          <a:p>
            <a:pPr>
              <a:defRPr/>
            </a:pPr>
            <a:endParaRPr lang="en-GB" altLang="en-US"/>
          </a:p>
        </p:txBody>
      </p:sp>
      <p:sp>
        <p:nvSpPr>
          <p:cNvPr id="5" name="Footer Placeholder 4">
            <a:extLst>
              <a:ext uri="{FF2B5EF4-FFF2-40B4-BE49-F238E27FC236}">
                <a16:creationId xmlns:a16="http://schemas.microsoft.com/office/drawing/2014/main" id="{6CD73D6F-C702-541B-C94E-C367F1B6A9E0}"/>
              </a:ext>
            </a:extLst>
          </p:cNvPr>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z="3200" i="1" u="sng">
                <a:solidFill>
                  <a:srgbClr val="FFFF00"/>
                </a:solidFill>
              </a:defRPr>
            </a:lvl1pPr>
          </a:lstStyle>
          <a:p>
            <a:pPr>
              <a:defRPr/>
            </a:pPr>
            <a:endParaRPr lang="en-GB" altLang="en-US"/>
          </a:p>
        </p:txBody>
      </p:sp>
      <p:sp>
        <p:nvSpPr>
          <p:cNvPr id="6" name="Slide Number Placeholder 5">
            <a:extLst>
              <a:ext uri="{FF2B5EF4-FFF2-40B4-BE49-F238E27FC236}">
                <a16:creationId xmlns:a16="http://schemas.microsoft.com/office/drawing/2014/main" id="{A9A915B4-B8D9-BEFB-A09B-45DE613404ED}"/>
              </a:ext>
            </a:extLst>
          </p:cNvPr>
          <p:cNvSpPr>
            <a:spLocks noGrp="1" noChangeArrowheads="1"/>
          </p:cNvSpPr>
          <p:nvPr>
            <p:ph type="sldNum" sz="quarter" idx="12"/>
          </p:nvPr>
        </p:nvSpPr>
        <p:spPr>
          <a:xfrm>
            <a:off x="8027988" y="6611938"/>
            <a:ext cx="1116012" cy="246062"/>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z="3200" i="1" u="sng">
                <a:solidFill>
                  <a:srgbClr val="FFFF00"/>
                </a:solidFill>
              </a:defRPr>
            </a:lvl1pPr>
          </a:lstStyle>
          <a:p>
            <a:pPr>
              <a:defRPr/>
            </a:pPr>
            <a:fld id="{5BE574AD-80A3-3944-946C-80CE9511CE14}" type="slidenum">
              <a:rPr lang="en-GB" altLang="en-US"/>
              <a:pPr>
                <a:defRPr/>
              </a:pPr>
              <a:t>‹#›</a:t>
            </a:fld>
            <a:endParaRPr lang="en-GB" altLang="en-US"/>
          </a:p>
        </p:txBody>
      </p:sp>
    </p:spTree>
    <p:extLst>
      <p:ext uri="{BB962C8B-B14F-4D97-AF65-F5344CB8AC3E}">
        <p14:creationId xmlns:p14="http://schemas.microsoft.com/office/powerpoint/2010/main" val="7259946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ntent Righ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9788" y="1857375"/>
            <a:ext cx="4102100" cy="4471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10"/>
          <p:cNvSpPr>
            <a:spLocks noGrp="1"/>
          </p:cNvSpPr>
          <p:nvPr>
            <p:ph type="body" sz="quarter" idx="10"/>
          </p:nvPr>
        </p:nvSpPr>
        <p:spPr>
          <a:xfrm>
            <a:off x="395288" y="6621077"/>
            <a:ext cx="1689565" cy="138499"/>
          </a:xfrm>
        </p:spPr>
        <p:txBody>
          <a:bodyPr wrap="none" anchor="b">
            <a:spAutoFit/>
          </a:bodyPr>
          <a:lstStyle>
            <a:lvl1pPr marL="0" indent="0">
              <a:lnSpc>
                <a:spcPct val="90000"/>
              </a:lnSpc>
              <a:spcBef>
                <a:spcPts val="0"/>
              </a:spcBef>
              <a:spcAft>
                <a:spcPts val="0"/>
              </a:spcAft>
              <a:buNone/>
              <a:defRPr lang="en-US" sz="1000" dirty="0" smtClean="0">
                <a:solidFill>
                  <a:schemeClr val="tx1"/>
                </a:solidFill>
                <a:latin typeface="+mn-lt"/>
                <a:ea typeface="+mn-ea"/>
                <a:cs typeface="+mn-cs"/>
              </a:defRPr>
            </a:lvl1pPr>
            <a:lvl2pPr>
              <a:defRPr lang="en-US" sz="1000" dirty="0" smtClean="0">
                <a:solidFill>
                  <a:schemeClr val="tx1"/>
                </a:solidFill>
                <a:latin typeface="+mn-lt"/>
                <a:ea typeface="+mn-ea"/>
                <a:cs typeface="+mn-cs"/>
              </a:defRPr>
            </a:lvl2pPr>
            <a:lvl3pPr>
              <a:defRPr lang="en-US" sz="1000" dirty="0" smtClean="0">
                <a:solidFill>
                  <a:schemeClr val="tx1"/>
                </a:solidFill>
                <a:latin typeface="+mn-lt"/>
                <a:ea typeface="+mn-ea"/>
                <a:cs typeface="+mn-cs"/>
              </a:defRPr>
            </a:lvl3pPr>
            <a:lvl4pPr>
              <a:defRPr lang="en-US" sz="1000" dirty="0" smtClean="0">
                <a:solidFill>
                  <a:schemeClr val="tx1"/>
                </a:solidFill>
                <a:latin typeface="+mn-lt"/>
                <a:ea typeface="+mn-ea"/>
                <a:cs typeface="+mn-cs"/>
              </a:defRPr>
            </a:lvl4pPr>
            <a:lvl5pPr>
              <a:defRPr lang="en-GB" sz="1000" dirty="0">
                <a:solidFill>
                  <a:schemeClr val="tx1"/>
                </a:solidFill>
                <a:latin typeface="+mn-lt"/>
                <a:ea typeface="+mn-ea"/>
                <a:cs typeface="+mn-cs"/>
              </a:defRPr>
            </a:lvl5pPr>
          </a:lstStyle>
          <a:p>
            <a:pPr lvl="0"/>
            <a:r>
              <a:rPr lang="en-US" dirty="0"/>
              <a:t>Click to edit Master text styles</a:t>
            </a:r>
            <a:endParaRPr lang="en-GB" dirty="0"/>
          </a:p>
        </p:txBody>
      </p:sp>
      <p:sp>
        <p:nvSpPr>
          <p:cNvPr id="8" name="Text Placeholder 12"/>
          <p:cNvSpPr>
            <a:spLocks noGrp="1"/>
          </p:cNvSpPr>
          <p:nvPr>
            <p:ph type="body" sz="quarter" idx="11"/>
          </p:nvPr>
        </p:nvSpPr>
        <p:spPr>
          <a:xfrm>
            <a:off x="7094903" y="6621077"/>
            <a:ext cx="1689565" cy="138499"/>
          </a:xfrm>
        </p:spPr>
        <p:txBody>
          <a:bodyPr wrap="none" anchor="b">
            <a:spAutoFit/>
          </a:bodyPr>
          <a:lstStyle>
            <a:lvl1pPr marL="0" indent="0" algn="r">
              <a:lnSpc>
                <a:spcPct val="90000"/>
              </a:lnSpc>
              <a:spcBef>
                <a:spcPts val="0"/>
              </a:spcBef>
              <a:spcAft>
                <a:spcPts val="0"/>
              </a:spcAft>
              <a:buNone/>
              <a:defRPr lang="en-US" sz="1000" dirty="0" smtClean="0">
                <a:solidFill>
                  <a:schemeClr val="tx1"/>
                </a:solidFill>
                <a:latin typeface="+mn-lt"/>
                <a:ea typeface="+mn-ea"/>
                <a:cs typeface="+mn-cs"/>
              </a:defRPr>
            </a:lvl1pPr>
          </a:lstStyle>
          <a:p>
            <a:pPr lvl="0"/>
            <a:r>
              <a:rPr lang="en-US" dirty="0"/>
              <a:t>Click to edit Master text styles</a:t>
            </a:r>
            <a:endParaRPr lang="en-GB" dirty="0"/>
          </a:p>
        </p:txBody>
      </p:sp>
      <p:sp>
        <p:nvSpPr>
          <p:cNvPr id="9" name="Title 8"/>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68680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5" name="Text Placeholder 10"/>
          <p:cNvSpPr>
            <a:spLocks noGrp="1"/>
          </p:cNvSpPr>
          <p:nvPr>
            <p:ph type="body" sz="quarter" idx="10"/>
          </p:nvPr>
        </p:nvSpPr>
        <p:spPr>
          <a:xfrm>
            <a:off x="395288" y="6621077"/>
            <a:ext cx="1689565" cy="138499"/>
          </a:xfrm>
        </p:spPr>
        <p:txBody>
          <a:bodyPr wrap="none" anchor="b">
            <a:spAutoFit/>
          </a:bodyPr>
          <a:lstStyle>
            <a:lvl1pPr marL="0" indent="0">
              <a:lnSpc>
                <a:spcPct val="90000"/>
              </a:lnSpc>
              <a:spcBef>
                <a:spcPts val="0"/>
              </a:spcBef>
              <a:spcAft>
                <a:spcPts val="0"/>
              </a:spcAft>
              <a:buNone/>
              <a:defRPr lang="en-US" sz="1000" dirty="0" smtClean="0">
                <a:solidFill>
                  <a:schemeClr val="tx1"/>
                </a:solidFill>
                <a:latin typeface="+mn-lt"/>
                <a:ea typeface="+mn-ea"/>
                <a:cs typeface="+mn-cs"/>
              </a:defRPr>
            </a:lvl1pPr>
            <a:lvl2pPr>
              <a:defRPr lang="en-US" sz="1000" dirty="0" smtClean="0">
                <a:solidFill>
                  <a:schemeClr val="tx1"/>
                </a:solidFill>
                <a:latin typeface="+mn-lt"/>
                <a:ea typeface="+mn-ea"/>
                <a:cs typeface="+mn-cs"/>
              </a:defRPr>
            </a:lvl2pPr>
            <a:lvl3pPr>
              <a:defRPr lang="en-US" sz="1000" dirty="0" smtClean="0">
                <a:solidFill>
                  <a:schemeClr val="tx1"/>
                </a:solidFill>
                <a:latin typeface="+mn-lt"/>
                <a:ea typeface="+mn-ea"/>
                <a:cs typeface="+mn-cs"/>
              </a:defRPr>
            </a:lvl3pPr>
            <a:lvl4pPr>
              <a:defRPr lang="en-US" sz="1000" dirty="0" smtClean="0">
                <a:solidFill>
                  <a:schemeClr val="tx1"/>
                </a:solidFill>
                <a:latin typeface="+mn-lt"/>
                <a:ea typeface="+mn-ea"/>
                <a:cs typeface="+mn-cs"/>
              </a:defRPr>
            </a:lvl4pPr>
            <a:lvl5pPr>
              <a:defRPr lang="en-GB" sz="1000" dirty="0">
                <a:solidFill>
                  <a:schemeClr val="tx1"/>
                </a:solidFill>
                <a:latin typeface="+mn-lt"/>
                <a:ea typeface="+mn-ea"/>
                <a:cs typeface="+mn-cs"/>
              </a:defRPr>
            </a:lvl5pPr>
          </a:lstStyle>
          <a:p>
            <a:pPr lvl="0"/>
            <a:r>
              <a:rPr lang="en-US" dirty="0"/>
              <a:t>Click to edit Master text styles</a:t>
            </a:r>
            <a:endParaRPr lang="en-GB" dirty="0"/>
          </a:p>
        </p:txBody>
      </p:sp>
      <p:sp>
        <p:nvSpPr>
          <p:cNvPr id="6" name="Text Placeholder 12"/>
          <p:cNvSpPr>
            <a:spLocks noGrp="1"/>
          </p:cNvSpPr>
          <p:nvPr>
            <p:ph type="body" sz="quarter" idx="11"/>
          </p:nvPr>
        </p:nvSpPr>
        <p:spPr>
          <a:xfrm>
            <a:off x="7094903" y="6621077"/>
            <a:ext cx="1689565" cy="138499"/>
          </a:xfrm>
        </p:spPr>
        <p:txBody>
          <a:bodyPr wrap="none" anchor="b">
            <a:spAutoFit/>
          </a:bodyPr>
          <a:lstStyle>
            <a:lvl1pPr marL="0" indent="0" algn="r">
              <a:lnSpc>
                <a:spcPct val="90000"/>
              </a:lnSpc>
              <a:spcBef>
                <a:spcPts val="0"/>
              </a:spcBef>
              <a:spcAft>
                <a:spcPts val="0"/>
              </a:spcAft>
              <a:buNone/>
              <a:defRPr lang="en-US" sz="1000" dirty="0" smtClean="0">
                <a:solidFill>
                  <a:schemeClr val="tx1"/>
                </a:solidFill>
                <a:latin typeface="+mn-lt"/>
                <a:ea typeface="+mn-ea"/>
                <a:cs typeface="+mn-cs"/>
              </a:defRPr>
            </a:lvl1pPr>
          </a:lstStyle>
          <a:p>
            <a:pPr lvl="0"/>
            <a:r>
              <a:rPr lang="en-US" dirty="0"/>
              <a:t>Click to edit Master text styles</a:t>
            </a:r>
            <a:endParaRPr lang="en-GB" dirty="0"/>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05421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893343D-9EC7-0D63-E13B-3AD4B0A0BD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4313" y="5892800"/>
            <a:ext cx="10144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6">
            <a:extLst>
              <a:ext uri="{FF2B5EF4-FFF2-40B4-BE49-F238E27FC236}">
                <a16:creationId xmlns:a16="http://schemas.microsoft.com/office/drawing/2014/main" id="{5063BECE-C5B3-14F8-EB29-499F45587D95}"/>
              </a:ext>
            </a:extLst>
          </p:cNvPr>
          <p:cNvSpPr>
            <a:spLocks noGrp="1"/>
          </p:cNvSpPr>
          <p:nvPr>
            <p:ph type="sldNum" sz="quarter" idx="10"/>
          </p:nvPr>
        </p:nvSpPr>
        <p:spPr>
          <a:xfrm>
            <a:off x="7010400" y="6492875"/>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z="1400">
                <a:solidFill>
                  <a:srgbClr val="898989"/>
                </a:solidFill>
              </a:defRPr>
            </a:lvl1pPr>
          </a:lstStyle>
          <a:p>
            <a:pPr>
              <a:defRPr/>
            </a:pPr>
            <a:fld id="{138951B3-A6AF-1A40-83EB-DFB0F9D1B601}" type="slidenum">
              <a:rPr lang="en-US" altLang="en-US"/>
              <a:pPr>
                <a:defRPr/>
              </a:pPr>
              <a:t>‹#›</a:t>
            </a:fld>
            <a:endParaRPr lang="en-US" altLang="en-US"/>
          </a:p>
        </p:txBody>
      </p:sp>
    </p:spTree>
    <p:extLst>
      <p:ext uri="{BB962C8B-B14F-4D97-AF65-F5344CB8AC3E}">
        <p14:creationId xmlns:p14="http://schemas.microsoft.com/office/powerpoint/2010/main" val="7647136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p:cNvSpPr>
            <a:spLocks noGrp="1"/>
          </p:cNvSpPr>
          <p:nvPr>
            <p:ph type="body" sz="quarter" idx="10"/>
          </p:nvPr>
        </p:nvSpPr>
        <p:spPr>
          <a:xfrm>
            <a:off x="395288" y="6621077"/>
            <a:ext cx="1689565" cy="138499"/>
          </a:xfrm>
        </p:spPr>
        <p:txBody>
          <a:bodyPr wrap="none" anchor="b">
            <a:spAutoFit/>
          </a:bodyPr>
          <a:lstStyle>
            <a:lvl1pPr marL="0" indent="0">
              <a:lnSpc>
                <a:spcPct val="90000"/>
              </a:lnSpc>
              <a:spcBef>
                <a:spcPts val="0"/>
              </a:spcBef>
              <a:spcAft>
                <a:spcPts val="0"/>
              </a:spcAft>
              <a:buNone/>
              <a:defRPr lang="en-US" sz="1000" dirty="0" smtClean="0">
                <a:solidFill>
                  <a:schemeClr val="tx1"/>
                </a:solidFill>
                <a:latin typeface="+mn-lt"/>
                <a:ea typeface="+mn-ea"/>
                <a:cs typeface="+mn-cs"/>
              </a:defRPr>
            </a:lvl1pPr>
            <a:lvl2pPr>
              <a:defRPr lang="en-US" sz="1000" dirty="0" smtClean="0">
                <a:solidFill>
                  <a:schemeClr val="tx1"/>
                </a:solidFill>
                <a:latin typeface="+mn-lt"/>
                <a:ea typeface="+mn-ea"/>
                <a:cs typeface="+mn-cs"/>
              </a:defRPr>
            </a:lvl2pPr>
            <a:lvl3pPr>
              <a:defRPr lang="en-US" sz="1000" dirty="0" smtClean="0">
                <a:solidFill>
                  <a:schemeClr val="tx1"/>
                </a:solidFill>
                <a:latin typeface="+mn-lt"/>
                <a:ea typeface="+mn-ea"/>
                <a:cs typeface="+mn-cs"/>
              </a:defRPr>
            </a:lvl3pPr>
            <a:lvl4pPr>
              <a:defRPr lang="en-US" sz="1000" dirty="0" smtClean="0">
                <a:solidFill>
                  <a:schemeClr val="tx1"/>
                </a:solidFill>
                <a:latin typeface="+mn-lt"/>
                <a:ea typeface="+mn-ea"/>
                <a:cs typeface="+mn-cs"/>
              </a:defRPr>
            </a:lvl4pPr>
            <a:lvl5pPr>
              <a:defRPr lang="en-GB" sz="1000" dirty="0">
                <a:solidFill>
                  <a:schemeClr val="tx1"/>
                </a:solidFill>
                <a:latin typeface="+mn-lt"/>
                <a:ea typeface="+mn-ea"/>
                <a:cs typeface="+mn-cs"/>
              </a:defRPr>
            </a:lvl5pPr>
          </a:lstStyle>
          <a:p>
            <a:pPr lvl="0"/>
            <a:r>
              <a:rPr lang="en-US" dirty="0"/>
              <a:t>Click to edit Master text styles</a:t>
            </a:r>
            <a:endParaRPr lang="en-GB" dirty="0"/>
          </a:p>
        </p:txBody>
      </p:sp>
      <p:sp>
        <p:nvSpPr>
          <p:cNvPr id="13" name="Text Placeholder 12"/>
          <p:cNvSpPr>
            <a:spLocks noGrp="1"/>
          </p:cNvSpPr>
          <p:nvPr>
            <p:ph type="body" sz="quarter" idx="11"/>
          </p:nvPr>
        </p:nvSpPr>
        <p:spPr>
          <a:xfrm>
            <a:off x="7094903" y="6621077"/>
            <a:ext cx="1689565" cy="138499"/>
          </a:xfrm>
        </p:spPr>
        <p:txBody>
          <a:bodyPr wrap="none" anchor="b">
            <a:spAutoFit/>
          </a:bodyPr>
          <a:lstStyle>
            <a:lvl1pPr marL="0" indent="0" algn="r">
              <a:lnSpc>
                <a:spcPct val="90000"/>
              </a:lnSpc>
              <a:spcBef>
                <a:spcPts val="0"/>
              </a:spcBef>
              <a:spcAft>
                <a:spcPts val="0"/>
              </a:spcAft>
              <a:buNone/>
              <a:defRPr lang="en-US" sz="1000" dirty="0" smtClean="0">
                <a:solidFill>
                  <a:schemeClr val="tx1"/>
                </a:solidFill>
                <a:latin typeface="+mn-lt"/>
                <a:ea typeface="+mn-ea"/>
                <a:cs typeface="+mn-cs"/>
              </a:defRPr>
            </a:lvl1pPr>
          </a:lstStyle>
          <a:p>
            <a:pPr lvl="0"/>
            <a:r>
              <a:rPr lang="en-US" dirty="0"/>
              <a:t>Click to edit Master text styles</a:t>
            </a:r>
            <a:endParaRPr lang="en-GB" dirty="0"/>
          </a:p>
        </p:txBody>
      </p:sp>
      <p:sp>
        <p:nvSpPr>
          <p:cNvPr id="4" name="Title 3"/>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39680480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ntent Lef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6875" y="1857375"/>
            <a:ext cx="4100513" cy="4471988"/>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10"/>
          <p:cNvSpPr>
            <a:spLocks noGrp="1"/>
          </p:cNvSpPr>
          <p:nvPr>
            <p:ph type="body" sz="quarter" idx="10"/>
          </p:nvPr>
        </p:nvSpPr>
        <p:spPr>
          <a:xfrm>
            <a:off x="395288" y="6621077"/>
            <a:ext cx="1689565" cy="138499"/>
          </a:xfrm>
        </p:spPr>
        <p:txBody>
          <a:bodyPr wrap="none" anchor="b">
            <a:spAutoFit/>
          </a:bodyPr>
          <a:lstStyle>
            <a:lvl1pPr marL="0" indent="0">
              <a:lnSpc>
                <a:spcPct val="90000"/>
              </a:lnSpc>
              <a:spcBef>
                <a:spcPts val="0"/>
              </a:spcBef>
              <a:spcAft>
                <a:spcPts val="0"/>
              </a:spcAft>
              <a:buNone/>
              <a:defRPr lang="en-US" sz="1000" dirty="0" smtClean="0">
                <a:solidFill>
                  <a:schemeClr val="tx1"/>
                </a:solidFill>
                <a:latin typeface="+mn-lt"/>
                <a:ea typeface="+mn-ea"/>
                <a:cs typeface="+mn-cs"/>
              </a:defRPr>
            </a:lvl1pPr>
            <a:lvl2pPr>
              <a:defRPr lang="en-US" sz="1000" dirty="0" smtClean="0">
                <a:solidFill>
                  <a:schemeClr val="tx1"/>
                </a:solidFill>
                <a:latin typeface="+mn-lt"/>
                <a:ea typeface="+mn-ea"/>
                <a:cs typeface="+mn-cs"/>
              </a:defRPr>
            </a:lvl2pPr>
            <a:lvl3pPr>
              <a:defRPr lang="en-US" sz="1000" dirty="0" smtClean="0">
                <a:solidFill>
                  <a:schemeClr val="tx1"/>
                </a:solidFill>
                <a:latin typeface="+mn-lt"/>
                <a:ea typeface="+mn-ea"/>
                <a:cs typeface="+mn-cs"/>
              </a:defRPr>
            </a:lvl3pPr>
            <a:lvl4pPr>
              <a:defRPr lang="en-US" sz="1000" dirty="0" smtClean="0">
                <a:solidFill>
                  <a:schemeClr val="tx1"/>
                </a:solidFill>
                <a:latin typeface="+mn-lt"/>
                <a:ea typeface="+mn-ea"/>
                <a:cs typeface="+mn-cs"/>
              </a:defRPr>
            </a:lvl4pPr>
            <a:lvl5pPr>
              <a:defRPr lang="en-GB" sz="1000" dirty="0">
                <a:solidFill>
                  <a:schemeClr val="tx1"/>
                </a:solidFill>
                <a:latin typeface="+mn-lt"/>
                <a:ea typeface="+mn-ea"/>
                <a:cs typeface="+mn-cs"/>
              </a:defRPr>
            </a:lvl5pPr>
          </a:lstStyle>
          <a:p>
            <a:pPr lvl="0"/>
            <a:r>
              <a:rPr lang="en-US" dirty="0"/>
              <a:t>Click to edit Master text styles</a:t>
            </a:r>
            <a:endParaRPr lang="en-GB" dirty="0"/>
          </a:p>
        </p:txBody>
      </p:sp>
      <p:sp>
        <p:nvSpPr>
          <p:cNvPr id="8" name="Text Placeholder 12"/>
          <p:cNvSpPr>
            <a:spLocks noGrp="1"/>
          </p:cNvSpPr>
          <p:nvPr>
            <p:ph type="body" sz="quarter" idx="11"/>
          </p:nvPr>
        </p:nvSpPr>
        <p:spPr>
          <a:xfrm>
            <a:off x="7094903" y="6621077"/>
            <a:ext cx="1689565" cy="138499"/>
          </a:xfrm>
        </p:spPr>
        <p:txBody>
          <a:bodyPr wrap="none" anchor="b">
            <a:spAutoFit/>
          </a:bodyPr>
          <a:lstStyle>
            <a:lvl1pPr marL="0" indent="0" algn="r">
              <a:lnSpc>
                <a:spcPct val="90000"/>
              </a:lnSpc>
              <a:spcBef>
                <a:spcPts val="0"/>
              </a:spcBef>
              <a:spcAft>
                <a:spcPts val="0"/>
              </a:spcAft>
              <a:buNone/>
              <a:defRPr lang="en-US" sz="1000" dirty="0" smtClean="0">
                <a:solidFill>
                  <a:schemeClr val="tx1"/>
                </a:solidFill>
                <a:latin typeface="+mn-lt"/>
                <a:ea typeface="+mn-ea"/>
                <a:cs typeface="+mn-cs"/>
              </a:defRPr>
            </a:lvl1pPr>
          </a:lstStyle>
          <a:p>
            <a:pPr lvl="0"/>
            <a:r>
              <a:rPr lang="en-US" dirty="0"/>
              <a:t>Click to edit Master text styles</a:t>
            </a:r>
            <a:endParaRPr lang="en-GB" dirty="0"/>
          </a:p>
        </p:txBody>
      </p:sp>
      <p:sp>
        <p:nvSpPr>
          <p:cNvPr id="5" name="Title 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415746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Only (Footer)">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68315" y="6412012"/>
            <a:ext cx="1064394" cy="153888"/>
          </a:xfrm>
        </p:spPr>
        <p:txBody>
          <a:bodyPr wrap="none" anchor="b">
            <a:spAutoFit/>
          </a:bodyPr>
          <a:lstStyle>
            <a:lvl1pPr marL="0" indent="0">
              <a:spcBef>
                <a:spcPts val="0"/>
              </a:spcBef>
              <a:buFont typeface="Arial" panose="020B0604020202020204" pitchFamily="34" charset="0"/>
              <a:buNone/>
              <a:defRPr sz="1000" b="0">
                <a:solidFill>
                  <a:schemeClr val="tx1"/>
                </a:solidFill>
              </a:defRPr>
            </a:lvl1pPr>
            <a:lvl2pPr marL="358775" indent="0">
              <a:buNone/>
              <a:defRPr/>
            </a:lvl2pPr>
            <a:lvl3pPr marL="627063" indent="0">
              <a:buNone/>
              <a:defRPr/>
            </a:lvl3pPr>
            <a:lvl4pPr marL="896937" indent="0">
              <a:buNone/>
              <a:defRPr/>
            </a:lvl4pPr>
            <a:lvl5pPr marL="1828800" indent="0">
              <a:buNone/>
              <a:defRPr/>
            </a:lvl5pPr>
          </a:lstStyle>
          <a:p>
            <a:pPr lvl="0"/>
            <a:r>
              <a:rPr lang="en-US"/>
              <a:t>Click to edit Master text styles</a:t>
            </a:r>
          </a:p>
        </p:txBody>
      </p:sp>
      <p:sp>
        <p:nvSpPr>
          <p:cNvPr id="7" name="Title 3"/>
          <p:cNvSpPr>
            <a:spLocks noGrp="1"/>
          </p:cNvSpPr>
          <p:nvPr>
            <p:ph type="title"/>
          </p:nvPr>
        </p:nvSpPr>
        <p:spPr>
          <a:xfrm>
            <a:off x="457203" y="274638"/>
            <a:ext cx="8003381" cy="778098"/>
          </a:xfrm>
        </p:spPr>
        <p:txBody>
          <a:bodyPr/>
          <a:lstStyle>
            <a:lvl1pPr>
              <a:defRPr>
                <a:solidFill>
                  <a:schemeClr val="bg2"/>
                </a:solidFill>
              </a:defRPr>
            </a:lvl1pPr>
          </a:lstStyle>
          <a:p>
            <a:r>
              <a:rPr lang="en-US"/>
              <a:t>Click to edit Master title style</a:t>
            </a:r>
            <a:endParaRPr lang="en-GB" dirty="0"/>
          </a:p>
        </p:txBody>
      </p:sp>
      <p:sp>
        <p:nvSpPr>
          <p:cNvPr id="8" name="Text Placeholder 7"/>
          <p:cNvSpPr>
            <a:spLocks noGrp="1"/>
          </p:cNvSpPr>
          <p:nvPr>
            <p:ph type="body" sz="quarter" idx="10"/>
          </p:nvPr>
        </p:nvSpPr>
        <p:spPr>
          <a:xfrm>
            <a:off x="457203" y="1079500"/>
            <a:ext cx="8003381" cy="419100"/>
          </a:xfrm>
        </p:spPr>
        <p:txBody>
          <a:bodyPr anchor="b">
            <a:noAutofit/>
          </a:bodyPr>
          <a:lstStyle>
            <a:lvl1pPr marL="0" indent="0">
              <a:spcBef>
                <a:spcPts val="0"/>
              </a:spcBef>
              <a:buFont typeface="Arial" panose="020B0604020202020204" pitchFamily="34" charset="0"/>
              <a:buNone/>
              <a:defRPr sz="2400" b="0" i="1">
                <a:solidFill>
                  <a:schemeClr val="tx1"/>
                </a:solidFill>
                <a:latin typeface="+mn-lt"/>
              </a:defRPr>
            </a:lvl1pPr>
            <a:lvl2pPr marL="358775" indent="0">
              <a:buNone/>
              <a:defRPr/>
            </a:lvl2pPr>
            <a:lvl3pPr marL="627063" indent="0">
              <a:buNone/>
              <a:defRPr/>
            </a:lvl3pPr>
            <a:lvl4pPr marL="896937"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24021926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Title 3"/>
          <p:cNvSpPr>
            <a:spLocks noGrp="1"/>
          </p:cNvSpPr>
          <p:nvPr>
            <p:ph type="title"/>
          </p:nvPr>
        </p:nvSpPr>
        <p:spPr/>
        <p:txBody>
          <a:bodyPr/>
          <a:lstStyle>
            <a:lvl1pPr>
              <a:defRPr>
                <a:solidFill>
                  <a:schemeClr val="bg2"/>
                </a:solidFill>
              </a:defRPr>
            </a:lvl1pPr>
          </a:lstStyle>
          <a:p>
            <a:r>
              <a:rPr lang="en-US"/>
              <a:t>Click to edit Master title style</a:t>
            </a:r>
            <a:endParaRPr lang="en-GB" dirty="0"/>
          </a:p>
        </p:txBody>
      </p:sp>
      <p:sp>
        <p:nvSpPr>
          <p:cNvPr id="5" name="Text Placeholder 7"/>
          <p:cNvSpPr>
            <a:spLocks noGrp="1"/>
          </p:cNvSpPr>
          <p:nvPr>
            <p:ph type="body" sz="quarter" idx="10"/>
          </p:nvPr>
        </p:nvSpPr>
        <p:spPr>
          <a:xfrm>
            <a:off x="457200" y="1079500"/>
            <a:ext cx="7092000" cy="419100"/>
          </a:xfrm>
        </p:spPr>
        <p:txBody>
          <a:bodyPr anchor="b">
            <a:noAutofit/>
          </a:bodyPr>
          <a:lstStyle>
            <a:lvl1pPr marL="0" indent="0">
              <a:spcBef>
                <a:spcPts val="0"/>
              </a:spcBef>
              <a:buFont typeface="Arial" panose="020B0604020202020204" pitchFamily="34" charset="0"/>
              <a:buNone/>
              <a:defRPr sz="2400" b="0" i="1">
                <a:solidFill>
                  <a:schemeClr val="tx1"/>
                </a:solidFill>
                <a:latin typeface="+mn-lt"/>
              </a:defRPr>
            </a:lvl1pPr>
            <a:lvl2pPr marL="358775" indent="0">
              <a:buNone/>
              <a:defRPr/>
            </a:lvl2pPr>
            <a:lvl3pPr marL="627063" indent="0">
              <a:buNone/>
              <a:defRPr/>
            </a:lvl3pPr>
            <a:lvl4pPr marL="896937"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8561646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4_Title Only">
    <p:spTree>
      <p:nvGrpSpPr>
        <p:cNvPr id="1" name=""/>
        <p:cNvGrpSpPr/>
        <p:nvPr/>
      </p:nvGrpSpPr>
      <p:grpSpPr>
        <a:xfrm>
          <a:off x="0" y="0"/>
          <a:ext cx="0" cy="0"/>
          <a:chOff x="0" y="0"/>
          <a:chExt cx="0" cy="0"/>
        </a:xfrm>
      </p:grpSpPr>
      <p:sp>
        <p:nvSpPr>
          <p:cNvPr id="5" name="Title 3"/>
          <p:cNvSpPr>
            <a:spLocks noGrp="1"/>
          </p:cNvSpPr>
          <p:nvPr>
            <p:ph type="title"/>
          </p:nvPr>
        </p:nvSpPr>
        <p:spPr>
          <a:xfrm>
            <a:off x="457203" y="274638"/>
            <a:ext cx="8003381" cy="778098"/>
          </a:xfrm>
        </p:spPr>
        <p:txBody>
          <a:bodyPr/>
          <a:lstStyle>
            <a:lvl1pPr>
              <a:defRPr>
                <a:solidFill>
                  <a:schemeClr val="bg2"/>
                </a:solidFill>
              </a:defRPr>
            </a:lvl1pPr>
          </a:lstStyle>
          <a:p>
            <a:r>
              <a:rPr lang="en-US"/>
              <a:t>Click to edit Master title style</a:t>
            </a:r>
            <a:endParaRPr lang="en-GB" dirty="0"/>
          </a:p>
        </p:txBody>
      </p:sp>
      <p:sp>
        <p:nvSpPr>
          <p:cNvPr id="6" name="Text Placeholder 7"/>
          <p:cNvSpPr>
            <a:spLocks noGrp="1"/>
          </p:cNvSpPr>
          <p:nvPr>
            <p:ph type="body" sz="quarter" idx="10"/>
          </p:nvPr>
        </p:nvSpPr>
        <p:spPr>
          <a:xfrm>
            <a:off x="457203" y="1079500"/>
            <a:ext cx="8003381" cy="419100"/>
          </a:xfrm>
        </p:spPr>
        <p:txBody>
          <a:bodyPr anchor="b">
            <a:noAutofit/>
          </a:bodyPr>
          <a:lstStyle>
            <a:lvl1pPr marL="0" indent="0">
              <a:spcBef>
                <a:spcPts val="0"/>
              </a:spcBef>
              <a:buFont typeface="Arial" panose="020B0604020202020204" pitchFamily="34" charset="0"/>
              <a:buNone/>
              <a:defRPr sz="2400" b="0" i="1">
                <a:solidFill>
                  <a:schemeClr val="tx1"/>
                </a:solidFill>
                <a:latin typeface="+mn-lt"/>
              </a:defRPr>
            </a:lvl1pPr>
            <a:lvl2pPr marL="358775" indent="0">
              <a:buNone/>
              <a:defRPr/>
            </a:lvl2pPr>
            <a:lvl3pPr marL="627063" indent="0">
              <a:buNone/>
              <a:defRPr/>
            </a:lvl3pPr>
            <a:lvl4pPr marL="896937"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31253157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9436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5">
            <a:extLst>
              <a:ext uri="{FF2B5EF4-FFF2-40B4-BE49-F238E27FC236}">
                <a16:creationId xmlns:a16="http://schemas.microsoft.com/office/drawing/2014/main" id="{66806F89-B815-8A4E-D98E-80F27DCBAD8A}"/>
              </a:ext>
            </a:extLst>
          </p:cNvPr>
          <p:cNvSpPr>
            <a:spLocks noGrp="1"/>
          </p:cNvSpPr>
          <p:nvPr>
            <p:ph type="ftr" sz="quarter" idx="10"/>
          </p:nvPr>
        </p:nvSpPr>
        <p:spPr>
          <a:xfrm>
            <a:off x="3028950" y="6356350"/>
            <a:ext cx="30861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765095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6">
            <a:extLst>
              <a:ext uri="{FF2B5EF4-FFF2-40B4-BE49-F238E27FC236}">
                <a16:creationId xmlns:a16="http://schemas.microsoft.com/office/drawing/2014/main" id="{40FD9F84-7166-04AE-ECE1-A0B884F2779D}"/>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228EDC5F-F0AE-7D4B-A992-6A84FC11E701}" type="datetimeFigureOut">
              <a:rPr lang="en-US"/>
              <a:pPr>
                <a:defRPr/>
              </a:pPr>
              <a:t>11/8/2025</a:t>
            </a:fld>
            <a:endParaRPr lang="en-US"/>
          </a:p>
        </p:txBody>
      </p:sp>
      <p:sp>
        <p:nvSpPr>
          <p:cNvPr id="7" name="Footer Placeholder 7">
            <a:extLst>
              <a:ext uri="{FF2B5EF4-FFF2-40B4-BE49-F238E27FC236}">
                <a16:creationId xmlns:a16="http://schemas.microsoft.com/office/drawing/2014/main" id="{0F5C0A8C-9792-BE2F-B5DF-804DDD45A780}"/>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8" name="Slide Number Placeholder 8">
            <a:extLst>
              <a:ext uri="{FF2B5EF4-FFF2-40B4-BE49-F238E27FC236}">
                <a16:creationId xmlns:a16="http://schemas.microsoft.com/office/drawing/2014/main" id="{55CB689E-DE27-3EF0-5C6E-7C75FB0B70D4}"/>
              </a:ext>
            </a:extLst>
          </p:cNvPr>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AE4BDC43-5C2F-AB4F-9A56-9F0620E0839B}" type="slidenum">
              <a:rPr lang="en-US"/>
              <a:pPr>
                <a:defRPr/>
              </a:pPr>
              <a:t>‹#›</a:t>
            </a:fld>
            <a:endParaRPr lang="en-US"/>
          </a:p>
        </p:txBody>
      </p:sp>
    </p:spTree>
    <p:extLst>
      <p:ext uri="{BB962C8B-B14F-4D97-AF65-F5344CB8AC3E}">
        <p14:creationId xmlns:p14="http://schemas.microsoft.com/office/powerpoint/2010/main" val="866161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51189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957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E8004ED-EA69-8DCF-CD09-6C2643EF5A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4313" y="5892800"/>
            <a:ext cx="10144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6">
            <a:extLst>
              <a:ext uri="{FF2B5EF4-FFF2-40B4-BE49-F238E27FC236}">
                <a16:creationId xmlns:a16="http://schemas.microsoft.com/office/drawing/2014/main" id="{39D5F346-B593-3565-2172-5971EBD85117}"/>
              </a:ext>
            </a:extLst>
          </p:cNvPr>
          <p:cNvSpPr>
            <a:spLocks noGrp="1"/>
          </p:cNvSpPr>
          <p:nvPr>
            <p:ph type="sldNum" sz="quarter" idx="10"/>
          </p:nvPr>
        </p:nvSpPr>
        <p:spPr>
          <a:xfrm>
            <a:off x="7010400" y="6492875"/>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z="1400">
                <a:solidFill>
                  <a:srgbClr val="898989"/>
                </a:solidFill>
              </a:defRPr>
            </a:lvl1pPr>
          </a:lstStyle>
          <a:p>
            <a:pPr>
              <a:defRPr/>
            </a:pPr>
            <a:fld id="{0D60BBE8-7E05-9842-824F-043D52154ED1}" type="slidenum">
              <a:rPr lang="en-US" altLang="en-US"/>
              <a:pPr>
                <a:defRPr/>
              </a:pPr>
              <a:t>‹#›</a:t>
            </a:fld>
            <a:endParaRPr lang="en-US" altLang="en-US"/>
          </a:p>
        </p:txBody>
      </p:sp>
    </p:spTree>
    <p:extLst>
      <p:ext uri="{BB962C8B-B14F-4D97-AF65-F5344CB8AC3E}">
        <p14:creationId xmlns:p14="http://schemas.microsoft.com/office/powerpoint/2010/main" val="37777467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143000" y="1122363"/>
            <a:ext cx="6858000" cy="2387600"/>
          </a:xfrm>
        </p:spPr>
        <p:txBody>
          <a:bodyPr anchor="b">
            <a:normAutofit/>
          </a:bodyPr>
          <a:lstStyle>
            <a:lvl1pPr algn="ctr">
              <a:defRPr sz="27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B156B6E-AEE5-6E4E-BD3B-4C7BC739DF5A}"/>
              </a:ext>
            </a:extLst>
          </p:cNvPr>
          <p:cNvSpPr>
            <a:spLocks noGrp="1"/>
          </p:cNvSpPr>
          <p:nvPr>
            <p:ph type="dt" sz="half" idx="10"/>
          </p:nvPr>
        </p:nvSpPr>
        <p:spPr/>
        <p:txBody>
          <a:bodyPr/>
          <a:lstStyle/>
          <a:p>
            <a:fld id="{5B25D963-EA1D-414F-BF9B-F7DEB0EDA4B9}" type="datetime1">
              <a:rPr lang="en-US" smtClean="0"/>
              <a:t>11/8/2025</a:t>
            </a:fld>
            <a:endParaRPr lang="en-US"/>
          </a:p>
        </p:txBody>
      </p:sp>
      <p:sp>
        <p:nvSpPr>
          <p:cNvPr id="5" name="Footer Placeholder 4">
            <a:extLst>
              <a:ext uri="{FF2B5EF4-FFF2-40B4-BE49-F238E27FC236}">
                <a16:creationId xmlns:a16="http://schemas.microsoft.com/office/drawing/2014/main" id="{BE38AE82-94BF-4443-BC64-544F7129E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C9314D-2F7E-3849-9FC4-955718496753}"/>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8924492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628650" y="732338"/>
            <a:ext cx="7886700" cy="752475"/>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FB33A2-1224-4A40-932A-C1843BC71BBF}"/>
              </a:ext>
            </a:extLst>
          </p:cNvPr>
          <p:cNvSpPr>
            <a:spLocks noGrp="1"/>
          </p:cNvSpPr>
          <p:nvPr>
            <p:ph type="dt" sz="half" idx="10"/>
          </p:nvPr>
        </p:nvSpPr>
        <p:spPr/>
        <p:txBody>
          <a:bodyPr/>
          <a:lstStyle/>
          <a:p>
            <a:fld id="{E90D7C33-A406-3F4B-8762-417E00510B7C}" type="datetime1">
              <a:rPr lang="en-US" smtClean="0"/>
              <a:t>11/8/2025</a:t>
            </a:fld>
            <a:endParaRPr lang="en-US"/>
          </a:p>
        </p:txBody>
      </p:sp>
      <p:sp>
        <p:nvSpPr>
          <p:cNvPr id="5" name="Footer Placeholder 4">
            <a:extLst>
              <a:ext uri="{FF2B5EF4-FFF2-40B4-BE49-F238E27FC236}">
                <a16:creationId xmlns:a16="http://schemas.microsoft.com/office/drawing/2014/main" id="{DA7E76C9-3A73-9040-9214-ED3ADC3B7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B9FB5-4BC7-1846-86D0-3116D266802F}"/>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644478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C8BF15-34D9-0587-CC7C-B8BC296E0548}"/>
              </a:ext>
            </a:extLst>
          </p:cNvPr>
          <p:cNvSpPr/>
          <p:nvPr userDrawn="1"/>
        </p:nvSpPr>
        <p:spPr>
          <a:xfrm>
            <a:off x="0" y="406401"/>
            <a:ext cx="4572000" cy="5970202"/>
          </a:xfrm>
          <a:prstGeom prst="rect">
            <a:avLst/>
          </a:prstGeom>
          <a:solidFill>
            <a:srgbClr val="7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350521" y="873760"/>
            <a:ext cx="3817620" cy="4785360"/>
          </a:xfrm>
          <a:noFill/>
        </p:spPr>
        <p:txBody>
          <a:bodyPr anchor="ctr">
            <a:normAutofit/>
          </a:bodyPr>
          <a:lstStyle>
            <a:lvl1pPr algn="r">
              <a:defRPr sz="3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5082540" y="1330961"/>
            <a:ext cx="3428048" cy="4043680"/>
          </a:xfrm>
        </p:spPr>
        <p:txBody>
          <a:bodyPr anchor="ct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954B820-2ED0-0A47-ADB6-3A8CE9503136}"/>
              </a:ext>
            </a:extLst>
          </p:cNvPr>
          <p:cNvSpPr>
            <a:spLocks noGrp="1"/>
          </p:cNvSpPr>
          <p:nvPr>
            <p:ph type="dt" sz="half" idx="10"/>
          </p:nvPr>
        </p:nvSpPr>
        <p:spPr/>
        <p:txBody>
          <a:bodyPr/>
          <a:lstStyle/>
          <a:p>
            <a:fld id="{2FFACB24-9E75-5745-B645-AEEBF044E105}" type="datetime1">
              <a:rPr lang="en-US" smtClean="0"/>
              <a:t>11/8/2025</a:t>
            </a:fld>
            <a:endParaRPr lang="en-US"/>
          </a:p>
        </p:txBody>
      </p:sp>
      <p:sp>
        <p:nvSpPr>
          <p:cNvPr id="5" name="Footer Placeholder 4">
            <a:extLst>
              <a:ext uri="{FF2B5EF4-FFF2-40B4-BE49-F238E27FC236}">
                <a16:creationId xmlns:a16="http://schemas.microsoft.com/office/drawing/2014/main" id="{F19D9A6C-323E-1445-B684-C44F3C932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62D77-2001-1147-A342-5203F287693C}"/>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30562153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9B4C8-E3B9-7A44-9EC0-095B15A04CA1}"/>
              </a:ext>
            </a:extLst>
          </p:cNvPr>
          <p:cNvSpPr>
            <a:spLocks noGrp="1"/>
          </p:cNvSpPr>
          <p:nvPr>
            <p:ph type="dt" sz="half" idx="10"/>
          </p:nvPr>
        </p:nvSpPr>
        <p:spPr/>
        <p:txBody>
          <a:bodyPr/>
          <a:lstStyle/>
          <a:p>
            <a:fld id="{23FF8142-44A7-C142-AB30-7C7B20D2B05B}" type="datetime1">
              <a:rPr lang="en-US" smtClean="0"/>
              <a:t>11/8/2025</a:t>
            </a:fld>
            <a:endParaRPr lang="en-US"/>
          </a:p>
        </p:txBody>
      </p:sp>
      <p:sp>
        <p:nvSpPr>
          <p:cNvPr id="6" name="Footer Placeholder 5">
            <a:extLst>
              <a:ext uri="{FF2B5EF4-FFF2-40B4-BE49-F238E27FC236}">
                <a16:creationId xmlns:a16="http://schemas.microsoft.com/office/drawing/2014/main" id="{2AC20274-5DE3-434B-8181-86915F686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78790-1D32-A941-8269-AFC48CE2F43C}"/>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38700192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2E9-2E4E-AD4A-B1D5-849819D98B2C}"/>
              </a:ext>
            </a:extLst>
          </p:cNvPr>
          <p:cNvSpPr>
            <a:spLocks noGrp="1"/>
          </p:cNvSpPr>
          <p:nvPr>
            <p:ph type="dt" sz="half" idx="10"/>
          </p:nvPr>
        </p:nvSpPr>
        <p:spPr/>
        <p:txBody>
          <a:bodyPr/>
          <a:lstStyle/>
          <a:p>
            <a:fld id="{28837E0D-0C15-B840-800F-2E299FFDBD7B}" type="datetime1">
              <a:rPr lang="en-US" smtClean="0"/>
              <a:t>11/8/2025</a:t>
            </a:fld>
            <a:endParaRPr lang="en-US"/>
          </a:p>
        </p:txBody>
      </p:sp>
      <p:sp>
        <p:nvSpPr>
          <p:cNvPr id="8" name="Footer Placeholder 7">
            <a:extLst>
              <a:ext uri="{FF2B5EF4-FFF2-40B4-BE49-F238E27FC236}">
                <a16:creationId xmlns:a16="http://schemas.microsoft.com/office/drawing/2014/main" id="{618D9FFF-DCE3-9240-98AF-CEB0B602C8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346589-E983-7643-A496-766680CA513C}"/>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1728139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69948-A77C-6C4C-8D2C-3E4B63E04AB4}"/>
              </a:ext>
            </a:extLst>
          </p:cNvPr>
          <p:cNvSpPr>
            <a:spLocks noGrp="1"/>
          </p:cNvSpPr>
          <p:nvPr>
            <p:ph type="dt" sz="half" idx="10"/>
          </p:nvPr>
        </p:nvSpPr>
        <p:spPr/>
        <p:txBody>
          <a:bodyPr/>
          <a:lstStyle/>
          <a:p>
            <a:fld id="{8DA73F62-ECFE-CA48-8378-CA95DD9603E9}" type="datetime1">
              <a:rPr lang="en-US" smtClean="0"/>
              <a:t>11/8/2025</a:t>
            </a:fld>
            <a:endParaRPr lang="en-US"/>
          </a:p>
        </p:txBody>
      </p:sp>
      <p:sp>
        <p:nvSpPr>
          <p:cNvPr id="4" name="Footer Placeholder 3">
            <a:extLst>
              <a:ext uri="{FF2B5EF4-FFF2-40B4-BE49-F238E27FC236}">
                <a16:creationId xmlns:a16="http://schemas.microsoft.com/office/drawing/2014/main" id="{A17E3853-B1F5-4D45-8C5A-B31AFCCD86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9730FC-F745-A441-AA3C-5380DB7F23FD}"/>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37311085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fld id="{7AE993B9-B877-304C-B809-438214550542}" type="datetime1">
              <a:rPr lang="en-US" smtClean="0"/>
              <a:t>11/8/2025</a:t>
            </a:fld>
            <a:endParaRPr lang="en-US"/>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17354945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6877408-01A1-2E4D-B9ED-F0A88927EE3D}"/>
              </a:ext>
            </a:extLst>
          </p:cNvPr>
          <p:cNvSpPr>
            <a:spLocks noGrp="1"/>
          </p:cNvSpPr>
          <p:nvPr>
            <p:ph type="dt" sz="half" idx="10"/>
          </p:nvPr>
        </p:nvSpPr>
        <p:spPr/>
        <p:txBody>
          <a:bodyPr/>
          <a:lstStyle/>
          <a:p>
            <a:fld id="{858BC84E-04DC-BC4C-AE96-25384F9EA66E}" type="datetime1">
              <a:rPr lang="en-US" smtClean="0"/>
              <a:t>11/8/2025</a:t>
            </a:fld>
            <a:endParaRPr lang="en-US"/>
          </a:p>
        </p:txBody>
      </p:sp>
      <p:sp>
        <p:nvSpPr>
          <p:cNvPr id="6" name="Footer Placeholder 5">
            <a:extLst>
              <a:ext uri="{FF2B5EF4-FFF2-40B4-BE49-F238E27FC236}">
                <a16:creationId xmlns:a16="http://schemas.microsoft.com/office/drawing/2014/main" id="{6DAE1294-6E6C-6F42-B563-A37EEDB6A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49B92-1BB5-654A-AE17-09DCAC795B8B}"/>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13678647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6E75FB8-987C-474A-8B71-EA7470BCD593}"/>
              </a:ext>
            </a:extLst>
          </p:cNvPr>
          <p:cNvSpPr>
            <a:spLocks noGrp="1"/>
          </p:cNvSpPr>
          <p:nvPr>
            <p:ph type="dt" sz="half" idx="10"/>
          </p:nvPr>
        </p:nvSpPr>
        <p:spPr/>
        <p:txBody>
          <a:bodyPr/>
          <a:lstStyle/>
          <a:p>
            <a:fld id="{316CFC73-3EDD-FF41-90F3-78702F6A493F}" type="datetime1">
              <a:rPr lang="en-US" smtClean="0"/>
              <a:t>11/8/2025</a:t>
            </a:fld>
            <a:endParaRPr lang="en-US"/>
          </a:p>
        </p:txBody>
      </p:sp>
      <p:sp>
        <p:nvSpPr>
          <p:cNvPr id="6" name="Footer Placeholder 5">
            <a:extLst>
              <a:ext uri="{FF2B5EF4-FFF2-40B4-BE49-F238E27FC236}">
                <a16:creationId xmlns:a16="http://schemas.microsoft.com/office/drawing/2014/main" id="{B6ECFC20-76A4-AD4A-BD3D-A2A2196F7C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8FB56-D8ED-D34C-B5E5-9A14F6FF4A4E}"/>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37662740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51CCB-20F7-1542-B014-6F87AFEF7879}"/>
              </a:ext>
            </a:extLst>
          </p:cNvPr>
          <p:cNvPicPr>
            <a:picLocks noChangeAspect="1"/>
          </p:cNvPicPr>
          <p:nvPr userDrawn="1"/>
        </p:nvPicPr>
        <p:blipFill>
          <a:blip r:embed="rId2"/>
          <a:srcRect/>
          <a:stretch/>
        </p:blipFill>
        <p:spPr>
          <a:xfrm>
            <a:off x="1" y="2"/>
            <a:ext cx="9143999" cy="6857999"/>
          </a:xfrm>
          <a:prstGeom prst="rect">
            <a:avLst/>
          </a:prstGeom>
        </p:spPr>
      </p:pic>
      <p:sp>
        <p:nvSpPr>
          <p:cNvPr id="8" name="TextBox 4">
            <a:extLst>
              <a:ext uri="{FF2B5EF4-FFF2-40B4-BE49-F238E27FC236}">
                <a16:creationId xmlns:a16="http://schemas.microsoft.com/office/drawing/2014/main" id="{C3612620-14BB-E048-917B-5365D8EAE5D3}"/>
              </a:ext>
            </a:extLst>
          </p:cNvPr>
          <p:cNvSpPr txBox="1">
            <a:spLocks noChangeArrowheads="1"/>
          </p:cNvSpPr>
          <p:nvPr userDrawn="1"/>
        </p:nvSpPr>
        <p:spPr bwMode="auto">
          <a:xfrm>
            <a:off x="1453152" y="5804263"/>
            <a:ext cx="6446044"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675"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a:xfrm>
            <a:off x="416859" y="2299686"/>
            <a:ext cx="7886700" cy="752475"/>
          </a:xfrm>
        </p:spPr>
        <p:txBody>
          <a:bodyPr>
            <a:normAutofit/>
          </a:bodyPr>
          <a:lstStyle>
            <a:lvl1pPr algn="l">
              <a:defRPr sz="2100">
                <a:solidFill>
                  <a:srgbClr val="99000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a:xfrm rot="16200000">
            <a:off x="1400912" y="2216347"/>
            <a:ext cx="1369215" cy="3337322"/>
          </a:xfrm>
        </p:spPr>
        <p:txBody>
          <a:bodyPr vert="eaVert">
            <a:normAutofit/>
          </a:bodyPr>
          <a:lstStyle>
            <a:lvl1pPr marL="0" indent="0">
              <a:buNone/>
              <a:defRPr sz="1350">
                <a:latin typeface="Arial" panose="020B0604020202020204" pitchFamily="34" charset="0"/>
                <a:cs typeface="Arial" panose="020B0604020202020204" pitchFamily="34" charset="0"/>
              </a:defRPr>
            </a:lvl1pPr>
            <a:lvl2pPr marL="342900" indent="0">
              <a:buNone/>
              <a:defRPr sz="1350">
                <a:latin typeface="Arial" panose="020B0604020202020204" pitchFamily="34" charset="0"/>
                <a:cs typeface="Arial" panose="020B0604020202020204" pitchFamily="34" charset="0"/>
              </a:defRPr>
            </a:lvl2pPr>
            <a:lvl3pPr marL="685800" indent="0">
              <a:buNone/>
              <a:defRPr sz="1350">
                <a:latin typeface="Arial" panose="020B0604020202020204" pitchFamily="34" charset="0"/>
                <a:cs typeface="Arial" panose="020B0604020202020204" pitchFamily="34" charset="0"/>
              </a:defRPr>
            </a:lvl3pPr>
            <a:lvl4pPr marL="1028700" indent="0">
              <a:buNone/>
              <a:defRPr sz="1350">
                <a:latin typeface="Arial" panose="020B0604020202020204" pitchFamily="34" charset="0"/>
                <a:cs typeface="Arial" panose="020B0604020202020204" pitchFamily="34" charset="0"/>
              </a:defRPr>
            </a:lvl4pPr>
            <a:lvl5pPr marL="1371600" indent="0">
              <a:buNone/>
              <a:defRPr sz="135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Date Placeholder 3">
            <a:extLst>
              <a:ext uri="{FF2B5EF4-FFF2-40B4-BE49-F238E27FC236}">
                <a16:creationId xmlns:a16="http://schemas.microsoft.com/office/drawing/2014/main" id="{5804D591-CA63-8040-8414-FD7BA967C733}"/>
              </a:ext>
            </a:extLst>
          </p:cNvPr>
          <p:cNvSpPr>
            <a:spLocks noGrp="1"/>
          </p:cNvSpPr>
          <p:nvPr>
            <p:ph type="dt" sz="half" idx="10"/>
          </p:nvPr>
        </p:nvSpPr>
        <p:spPr/>
        <p:txBody>
          <a:bodyPr/>
          <a:lstStyle/>
          <a:p>
            <a:fld id="{6F58DDB4-46C9-FA43-94C2-5C1575342DD3}" type="datetime1">
              <a:rPr lang="en-US" smtClean="0"/>
              <a:t>11/8/2025</a:t>
            </a:fld>
            <a:endParaRPr lang="en-US"/>
          </a:p>
        </p:txBody>
      </p:sp>
      <p:sp>
        <p:nvSpPr>
          <p:cNvPr id="5" name="Footer Placeholder 4">
            <a:extLst>
              <a:ext uri="{FF2B5EF4-FFF2-40B4-BE49-F238E27FC236}">
                <a16:creationId xmlns:a16="http://schemas.microsoft.com/office/drawing/2014/main" id="{792F111E-96DC-2344-890A-54386B6E1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4977E-6080-E644-A184-AC4F8DB46506}"/>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4182932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9.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image" Target="../media/image17.jpeg"/><Relationship Id="rId5" Type="http://schemas.openxmlformats.org/officeDocument/2006/relationships/theme" Target="../theme/theme11.xml"/><Relationship Id="rId4"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2.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2.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3.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image" Target="../media/image2.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6.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7.xml"/><Relationship Id="rId7" Type="http://schemas.openxmlformats.org/officeDocument/2006/relationships/image" Target="../media/image8.png"/><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theme" Target="../theme/theme8.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image" Target="../media/image9.png"/><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2BBE82AA-0929-8DD9-27BD-5B7237342139}"/>
              </a:ext>
            </a:extLst>
          </p:cNvPr>
          <p:cNvSpPr>
            <a:spLocks noGrp="1"/>
          </p:cNvSpPr>
          <p:nvPr>
            <p:ph type="title"/>
          </p:nvPr>
        </p:nvSpPr>
        <p:spPr bwMode="auto">
          <a:xfrm>
            <a:off x="457200" y="376238"/>
            <a:ext cx="8547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06C6AB90-B5A2-EA52-ED9D-E950CB76800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5656" r:id="rId1"/>
    <p:sldLayoutId id="2147495657" r:id="rId2"/>
    <p:sldLayoutId id="2147495658" r:id="rId3"/>
    <p:sldLayoutId id="2147495659" r:id="rId4"/>
    <p:sldLayoutId id="2147495660" r:id="rId5"/>
    <p:sldLayoutId id="2147495661" r:id="rId6"/>
    <p:sldLayoutId id="2147495662" r:id="rId7"/>
    <p:sldLayoutId id="2147495663" r:id="rId8"/>
    <p:sldLayoutId id="2147495664" r:id="rId9"/>
    <p:sldLayoutId id="2147495665" r:id="rId10"/>
    <p:sldLayoutId id="2147495666" r:id="rId11"/>
    <p:sldLayoutId id="2147495667" r:id="rId12"/>
    <p:sldLayoutId id="2147495668" r:id="rId13"/>
    <p:sldLayoutId id="2147495669" r:id="rId14"/>
    <p:sldLayoutId id="2147495670" r:id="rId15"/>
    <p:sldLayoutId id="2147495565" r:id="rId16"/>
    <p:sldLayoutId id="2147495671" r:id="rId17"/>
    <p:sldLayoutId id="2147495566" r:id="rId18"/>
    <p:sldLayoutId id="2147495567" r:id="rId19"/>
    <p:sldLayoutId id="2147495568" r:id="rId20"/>
    <p:sldLayoutId id="2147495569" r:id="rId21"/>
    <p:sldLayoutId id="2147495570" r:id="rId22"/>
    <p:sldLayoutId id="2147495571" r:id="rId23"/>
    <p:sldLayoutId id="2147495572" r:id="rId24"/>
    <p:sldLayoutId id="2147495573" r:id="rId25"/>
  </p:sldLayoutIdLst>
  <p:hf hdr="0" ftr="0" dt="0"/>
  <p:txStyles>
    <p:titleStyle>
      <a:lvl1pPr algn="l" rtl="0" eaLnBrk="0" fontAlgn="base" hangingPunct="0">
        <a:spcBef>
          <a:spcPct val="0"/>
        </a:spcBef>
        <a:spcAft>
          <a:spcPct val="0"/>
        </a:spcAft>
        <a:defRPr sz="4000" kern="12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bg1"/>
          </a:solidFill>
          <a:latin typeface="Arial" charset="0"/>
          <a:ea typeface="ＭＳ Ｐゴシック" charset="0"/>
          <a:cs typeface="ＭＳ Ｐゴシック" charset="0"/>
        </a:defRPr>
      </a:lvl6pPr>
      <a:lvl7pPr marL="914400" algn="l" rtl="0" fontAlgn="base">
        <a:spcBef>
          <a:spcPct val="0"/>
        </a:spcBef>
        <a:spcAft>
          <a:spcPct val="0"/>
        </a:spcAft>
        <a:defRPr sz="4000">
          <a:solidFill>
            <a:schemeClr val="bg1"/>
          </a:solidFill>
          <a:latin typeface="Arial" charset="0"/>
          <a:ea typeface="ＭＳ Ｐゴシック" charset="0"/>
          <a:cs typeface="ＭＳ Ｐゴシック" charset="0"/>
        </a:defRPr>
      </a:lvl7pPr>
      <a:lvl8pPr marL="1371600" algn="l" rtl="0" fontAlgn="base">
        <a:spcBef>
          <a:spcPct val="0"/>
        </a:spcBef>
        <a:spcAft>
          <a:spcPct val="0"/>
        </a:spcAft>
        <a:defRPr sz="4000">
          <a:solidFill>
            <a:schemeClr val="bg1"/>
          </a:solidFill>
          <a:latin typeface="Arial" charset="0"/>
          <a:ea typeface="ＭＳ Ｐゴシック" charset="0"/>
          <a:cs typeface="ＭＳ Ｐゴシック" charset="0"/>
        </a:defRPr>
      </a:lvl8pPr>
      <a:lvl9pPr marL="1828800" algn="l" rtl="0" fontAlgn="base">
        <a:spcBef>
          <a:spcPct val="0"/>
        </a:spcBef>
        <a:spcAft>
          <a:spcPct val="0"/>
        </a:spcAft>
        <a:defRPr sz="4000">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42219F-8913-CA49-BC82-AEF997D1FE3D}" type="datetimeFigureOut">
              <a:rPr lang="en-US" smtClean="0"/>
              <a:t>11/8/2025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993F9-9EB5-704A-AC93-08B72E3211F7}" type="slidenum">
              <a:rPr lang="en-US" smtClean="0"/>
              <a:t>‹#›</a:t>
            </a:fld>
            <a:endParaRPr lang="en-US"/>
          </a:p>
        </p:txBody>
      </p:sp>
    </p:spTree>
    <p:extLst>
      <p:ext uri="{BB962C8B-B14F-4D97-AF65-F5344CB8AC3E}">
        <p14:creationId xmlns:p14="http://schemas.microsoft.com/office/powerpoint/2010/main" val="203945667"/>
      </p:ext>
    </p:extLst>
  </p:cSld>
  <p:clrMap bg1="lt1" tx1="dk1" bg2="lt2" tx2="dk2" accent1="accent1" accent2="accent2" accent3="accent3" accent4="accent4" accent5="accent5" accent6="accent6" hlink="hlink" folHlink="folHlink"/>
  <p:sldLayoutIdLst>
    <p:sldLayoutId id="2147495874" r:id="rId1"/>
    <p:sldLayoutId id="2147495875" r:id="rId2"/>
    <p:sldLayoutId id="2147495876" r:id="rId3"/>
    <p:sldLayoutId id="2147495877" r:id="rId4"/>
    <p:sldLayoutId id="2147495878" r:id="rId5"/>
    <p:sldLayoutId id="2147495879" r:id="rId6"/>
    <p:sldLayoutId id="2147495880" r:id="rId7"/>
    <p:sldLayoutId id="2147495881" r:id="rId8"/>
    <p:sldLayoutId id="2147495882" r:id="rId9"/>
    <p:sldLayoutId id="2147495883" r:id="rId10"/>
    <p:sldLayoutId id="21474958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1BBC08-A5C0-A8C2-BEC2-3A20AFE6419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5" y="6238562"/>
            <a:ext cx="9148523" cy="628961"/>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229166" y="259335"/>
            <a:ext cx="8342814" cy="5647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229166" y="1001171"/>
            <a:ext cx="8685669" cy="4847816"/>
          </a:xfrm>
          <a:prstGeom prst="rect">
            <a:avLst/>
          </a:prstGeom>
        </p:spPr>
        <p:txBody>
          <a:bodyPr vert="horz" lIns="91440" tIns="45720" rIns="91440" bIns="45720" rtlCol="0">
            <a:normAutofit/>
          </a:bodyPr>
          <a:lstStyle/>
          <a:p>
            <a:pPr marL="257168" lvl="0" indent="-257168" defTabSz="685783">
              <a:buClr>
                <a:srgbClr val="008764"/>
              </a:buClr>
            </a:pPr>
            <a:r>
              <a:rPr lang="en-US"/>
              <a:t>Click to edit Master text styles</a:t>
            </a:r>
          </a:p>
          <a:p>
            <a:pPr marL="514337" lvl="1" indent="-171446" defTabSz="685783">
              <a:buClr>
                <a:srgbClr val="008764"/>
              </a:buClr>
            </a:pPr>
            <a:r>
              <a:rPr lang="en-US"/>
              <a:t>Second level</a:t>
            </a:r>
          </a:p>
          <a:p>
            <a:pPr marL="857228" lvl="2" indent="-171446" defTabSz="685783">
              <a:buClr>
                <a:srgbClr val="008764"/>
              </a:buClr>
              <a:buFont typeface="Courier New" panose="02070309020205020404" pitchFamily="49" charset="0"/>
            </a:pPr>
            <a:r>
              <a:rPr lang="en-US"/>
              <a:t>Third level</a:t>
            </a:r>
          </a:p>
          <a:p>
            <a:pPr marL="1200120" lvl="3" indent="-171446" defTabSz="685783">
              <a:buClr>
                <a:srgbClr val="008764"/>
              </a:buClr>
            </a:pPr>
            <a:r>
              <a:rPr lang="en-US"/>
              <a:t>Fourth level</a:t>
            </a:r>
          </a:p>
          <a:p>
            <a:pPr marL="1543012" lvl="4" indent="-171446" defTabSz="685783">
              <a:buClr>
                <a:srgbClr val="008764"/>
              </a:buClr>
            </a:pPr>
            <a:r>
              <a:rPr lang="en-US"/>
              <a:t>Fifth level</a:t>
            </a:r>
          </a:p>
        </p:txBody>
      </p:sp>
      <p:sp>
        <p:nvSpPr>
          <p:cNvPr id="10" name="Text Placeholder 4">
            <a:extLst>
              <a:ext uri="{FF2B5EF4-FFF2-40B4-BE49-F238E27FC236}">
                <a16:creationId xmlns:a16="http://schemas.microsoft.com/office/drawing/2014/main" id="{E5E9BE8D-9136-FDA9-6E7A-2B7BBF5C232C}"/>
              </a:ext>
            </a:extLst>
          </p:cNvPr>
          <p:cNvSpPr txBox="1">
            <a:spLocks/>
          </p:cNvSpPr>
          <p:nvPr userDrawn="1"/>
        </p:nvSpPr>
        <p:spPr>
          <a:xfrm>
            <a:off x="2504043" y="6262809"/>
            <a:ext cx="4389120" cy="281355"/>
          </a:xfrm>
          <a:prstGeom prst="rect">
            <a:avLst/>
          </a:prstGeom>
        </p:spPr>
        <p:txBody>
          <a:bodyPr lIns="0" tIns="0" rIns="0" bIns="0" anchor="b" anchorCtr="0">
            <a:noAutofit/>
          </a:bodyPr>
          <a:lstStyle>
            <a:lvl1pPr marL="0" indent="0" algn="l" defTabSz="914171" rtl="0" eaLnBrk="1" latinLnBrk="0" hangingPunct="1">
              <a:lnSpc>
                <a:spcPct val="100000"/>
              </a:lnSpc>
              <a:spcBef>
                <a:spcPts val="0"/>
              </a:spcBef>
              <a:buClr>
                <a:srgbClr val="0076A9"/>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629" indent="-228543" algn="l" defTabSz="914171" rtl="0" eaLnBrk="1" latinLnBrk="0" hangingPunct="1">
              <a:lnSpc>
                <a:spcPct val="100000"/>
              </a:lnSpc>
              <a:spcBef>
                <a:spcPts val="500"/>
              </a:spcBef>
              <a:buClr>
                <a:srgbClr val="0076A9"/>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2714" indent="-228543" algn="l" defTabSz="914171" rtl="0" eaLnBrk="1" latinLnBrk="0" hangingPunct="1">
              <a:lnSpc>
                <a:spcPct val="100000"/>
              </a:lnSpc>
              <a:spcBef>
                <a:spcPts val="500"/>
              </a:spcBef>
              <a:buClr>
                <a:srgbClr val="0076A9"/>
              </a:buClr>
              <a:buFont typeface="Arial" panose="020B0604020202020204" pitchFamily="34"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599800" indent="-228543" algn="l" defTabSz="914171" rtl="0" eaLnBrk="1" latinLnBrk="0" hangingPunct="1">
              <a:lnSpc>
                <a:spcPct val="100000"/>
              </a:lnSpc>
              <a:spcBef>
                <a:spcPts val="500"/>
              </a:spcBef>
              <a:buClr>
                <a:srgbClr val="0076A9"/>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6886" indent="-228543" algn="l" defTabSz="914171" rtl="0" eaLnBrk="1" latinLnBrk="0" hangingPunct="1">
              <a:lnSpc>
                <a:spcPct val="100000"/>
              </a:lnSpc>
              <a:spcBef>
                <a:spcPts val="500"/>
              </a:spcBef>
              <a:buClr>
                <a:srgbClr val="0076A9"/>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50"/>
              <a:t>Sara M </a:t>
            </a:r>
            <a:r>
              <a:rPr lang="en-US" sz="750" err="1"/>
              <a:t>Tolaney</a:t>
            </a:r>
            <a:r>
              <a:rPr lang="en-US" sz="750"/>
              <a:t>, MD, MPH</a:t>
            </a:r>
          </a:p>
        </p:txBody>
      </p:sp>
      <p:sp>
        <p:nvSpPr>
          <p:cNvPr id="12" name="TextBox 11">
            <a:extLst>
              <a:ext uri="{FF2B5EF4-FFF2-40B4-BE49-F238E27FC236}">
                <a16:creationId xmlns:a16="http://schemas.microsoft.com/office/drawing/2014/main" id="{2CC5B22C-EE9B-31B4-67D2-07D9B791F57C}"/>
              </a:ext>
            </a:extLst>
          </p:cNvPr>
          <p:cNvSpPr txBox="1"/>
          <p:nvPr userDrawn="1"/>
        </p:nvSpPr>
        <p:spPr>
          <a:xfrm>
            <a:off x="1994950" y="6446454"/>
            <a:ext cx="522410" cy="69250"/>
          </a:xfrm>
          <a:prstGeom prst="rect">
            <a:avLst/>
          </a:prstGeom>
          <a:noFill/>
        </p:spPr>
        <p:txBody>
          <a:bodyPr wrap="square" lIns="0" tIns="0" rIns="0" bIns="0" rtlCol="0">
            <a:spAutoFit/>
          </a:bodyPr>
          <a:lstStyle/>
          <a:p>
            <a:r>
              <a:rPr lang="en-US" sz="450" b="1">
                <a:solidFill>
                  <a:srgbClr val="002557"/>
                </a:solidFill>
              </a:rPr>
              <a:t>PRESENTED BY:</a:t>
            </a:r>
          </a:p>
        </p:txBody>
      </p:sp>
    </p:spTree>
    <p:extLst>
      <p:ext uri="{BB962C8B-B14F-4D97-AF65-F5344CB8AC3E}">
        <p14:creationId xmlns:p14="http://schemas.microsoft.com/office/powerpoint/2010/main" val="2969921797"/>
      </p:ext>
    </p:extLst>
  </p:cSld>
  <p:clrMap bg1="lt1" tx1="dk1" bg2="lt2" tx2="dk2" accent1="accent1" accent2="accent2" accent3="accent3" accent4="accent4" accent5="accent5" accent6="accent6" hlink="hlink" folHlink="folHlink"/>
  <p:sldLayoutIdLst>
    <p:sldLayoutId id="2147495889" r:id="rId1"/>
    <p:sldLayoutId id="2147495890" r:id="rId2"/>
    <p:sldLayoutId id="2147495891" r:id="rId3"/>
    <p:sldLayoutId id="2147495892" r:id="rId4"/>
  </p:sldLayoutIdLst>
  <p:hf hdr="0" dt="0"/>
  <p:txStyles>
    <p:titleStyle>
      <a:lvl1pPr algn="l" defTabSz="685611" rtl="0" eaLnBrk="1" latinLnBrk="0" hangingPunct="1">
        <a:lnSpc>
          <a:spcPct val="90000"/>
        </a:lnSpc>
        <a:spcBef>
          <a:spcPct val="0"/>
        </a:spcBef>
        <a:buNone/>
        <a:defRPr sz="2024" b="1" kern="1200">
          <a:solidFill>
            <a:schemeClr val="tx1"/>
          </a:solidFill>
          <a:latin typeface="Arial" panose="020B0604020202020204" pitchFamily="34" charset="0"/>
          <a:ea typeface="+mj-ea"/>
          <a:cs typeface="Arial" panose="020B0604020202020204" pitchFamily="34" charset="0"/>
        </a:defRPr>
      </a:lvl1pPr>
    </p:titleStyle>
    <p:bodyStyle>
      <a:lvl1pPr marL="257105" indent="-257105" algn="l" defTabSz="685611" rtl="0" eaLnBrk="1" latinLnBrk="0" hangingPunct="1">
        <a:lnSpc>
          <a:spcPct val="100000"/>
        </a:lnSpc>
        <a:spcBef>
          <a:spcPts val="750"/>
        </a:spcBef>
        <a:buClr>
          <a:schemeClr val="accent2"/>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1pPr>
      <a:lvl2pPr marL="514209" indent="-171403" algn="l" defTabSz="685611" rtl="0" eaLnBrk="1" latinLnBrk="0" hangingPunct="1">
        <a:lnSpc>
          <a:spcPct val="100000"/>
        </a:lnSpc>
        <a:spcBef>
          <a:spcPts val="375"/>
        </a:spcBef>
        <a:buClr>
          <a:srgbClr val="0076A9"/>
        </a:buClr>
        <a:buFont typeface="Wingdings" panose="05000000000000000000" pitchFamily="2" charset="2"/>
        <a:buChar char="§"/>
        <a:defRPr lang="en-US" sz="1800" kern="1200" dirty="0">
          <a:solidFill>
            <a:srgbClr val="002557"/>
          </a:solidFill>
          <a:latin typeface="Arial" panose="020B0604020202020204" pitchFamily="34" charset="0"/>
          <a:ea typeface="+mn-ea"/>
          <a:cs typeface="Arial" panose="020B0604020202020204" pitchFamily="34" charset="0"/>
        </a:defRPr>
      </a:lvl2pPr>
      <a:lvl3pPr marL="857015" indent="-171403" algn="l" defTabSz="685611" rtl="0" eaLnBrk="1" latinLnBrk="0" hangingPunct="1">
        <a:lnSpc>
          <a:spcPct val="100000"/>
        </a:lnSpc>
        <a:spcBef>
          <a:spcPts val="375"/>
        </a:spcBef>
        <a:buClr>
          <a:srgbClr val="0076A9"/>
        </a:buClr>
        <a:buFont typeface="Arial" panose="020B0604020202020204" pitchFamily="34" charset="0"/>
        <a:buChar char="o"/>
        <a:defRPr lang="en-US" sz="1350" kern="1200" dirty="0">
          <a:solidFill>
            <a:srgbClr val="002557"/>
          </a:solidFill>
          <a:latin typeface="Arial" panose="020B0604020202020204" pitchFamily="34" charset="0"/>
          <a:ea typeface="+mn-ea"/>
          <a:cs typeface="Arial" panose="020B0604020202020204" pitchFamily="34" charset="0"/>
        </a:defRPr>
      </a:lvl3pPr>
      <a:lvl4pPr marL="1199820" indent="-171403" algn="l" defTabSz="685611" rtl="0" eaLnBrk="1" latinLnBrk="0" hangingPunct="1">
        <a:lnSpc>
          <a:spcPct val="100000"/>
        </a:lnSpc>
        <a:spcBef>
          <a:spcPts val="375"/>
        </a:spcBef>
        <a:buClr>
          <a:srgbClr val="0076A9"/>
        </a:buClr>
        <a:buFont typeface="Arial" panose="020B0604020202020204" pitchFamily="34" charset="0"/>
        <a:buChar char="•"/>
        <a:defRPr lang="en-US" sz="1350" kern="1200" dirty="0">
          <a:solidFill>
            <a:srgbClr val="002557"/>
          </a:solidFill>
          <a:latin typeface="Arial" panose="020B0604020202020204" pitchFamily="34" charset="0"/>
          <a:ea typeface="+mn-ea"/>
          <a:cs typeface="Arial" panose="020B0604020202020204" pitchFamily="34" charset="0"/>
        </a:defRPr>
      </a:lvl4pPr>
      <a:lvl5pPr marL="1542626" indent="-171403" algn="l" defTabSz="685611" rtl="0" eaLnBrk="1" latinLnBrk="0" hangingPunct="1">
        <a:lnSpc>
          <a:spcPct val="100000"/>
        </a:lnSpc>
        <a:spcBef>
          <a:spcPts val="375"/>
        </a:spcBef>
        <a:buClr>
          <a:srgbClr val="0076A9"/>
        </a:buClr>
        <a:buFont typeface="Arial" panose="020B0604020202020204" pitchFamily="34" charset="0"/>
        <a:buChar char="•"/>
        <a:defRPr lang="en-US" sz="1350" kern="1200" dirty="0">
          <a:solidFill>
            <a:srgbClr val="002557"/>
          </a:solidFill>
          <a:latin typeface="Arial" panose="020B0604020202020204" pitchFamily="34" charset="0"/>
          <a:ea typeface="+mn-ea"/>
          <a:cs typeface="Arial" panose="020B0604020202020204" pitchFamily="34" charset="0"/>
        </a:defRPr>
      </a:lvl5pPr>
      <a:lvl6pPr marL="1885431" indent="-171403" algn="l" defTabSz="68561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37" indent="-171403" algn="l" defTabSz="68561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043" indent="-171403" algn="l" defTabSz="68561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849" indent="-171403" algn="l" defTabSz="68561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11" rtl="0" eaLnBrk="1" latinLnBrk="0" hangingPunct="1">
        <a:defRPr sz="1350" kern="1200">
          <a:solidFill>
            <a:schemeClr val="tx1"/>
          </a:solidFill>
          <a:latin typeface="+mn-lt"/>
          <a:ea typeface="+mn-ea"/>
          <a:cs typeface="+mn-cs"/>
        </a:defRPr>
      </a:lvl1pPr>
      <a:lvl2pPr marL="342806" algn="l" defTabSz="685611" rtl="0" eaLnBrk="1" latinLnBrk="0" hangingPunct="1">
        <a:defRPr sz="1350" kern="1200">
          <a:solidFill>
            <a:schemeClr val="tx1"/>
          </a:solidFill>
          <a:latin typeface="+mn-lt"/>
          <a:ea typeface="+mn-ea"/>
          <a:cs typeface="+mn-cs"/>
        </a:defRPr>
      </a:lvl2pPr>
      <a:lvl3pPr marL="685611" algn="l" defTabSz="685611" rtl="0" eaLnBrk="1" latinLnBrk="0" hangingPunct="1">
        <a:defRPr sz="1350" kern="1200">
          <a:solidFill>
            <a:schemeClr val="tx1"/>
          </a:solidFill>
          <a:latin typeface="+mn-lt"/>
          <a:ea typeface="+mn-ea"/>
          <a:cs typeface="+mn-cs"/>
        </a:defRPr>
      </a:lvl3pPr>
      <a:lvl4pPr marL="1028417" algn="l" defTabSz="685611" rtl="0" eaLnBrk="1" latinLnBrk="0" hangingPunct="1">
        <a:defRPr sz="1350" kern="1200">
          <a:solidFill>
            <a:schemeClr val="tx1"/>
          </a:solidFill>
          <a:latin typeface="+mn-lt"/>
          <a:ea typeface="+mn-ea"/>
          <a:cs typeface="+mn-cs"/>
        </a:defRPr>
      </a:lvl4pPr>
      <a:lvl5pPr marL="1371223" algn="l" defTabSz="685611" rtl="0" eaLnBrk="1" latinLnBrk="0" hangingPunct="1">
        <a:defRPr sz="1350" kern="1200">
          <a:solidFill>
            <a:schemeClr val="tx1"/>
          </a:solidFill>
          <a:latin typeface="+mn-lt"/>
          <a:ea typeface="+mn-ea"/>
          <a:cs typeface="+mn-cs"/>
        </a:defRPr>
      </a:lvl5pPr>
      <a:lvl6pPr marL="1714029" algn="l" defTabSz="685611" rtl="0" eaLnBrk="1" latinLnBrk="0" hangingPunct="1">
        <a:defRPr sz="1350" kern="1200">
          <a:solidFill>
            <a:schemeClr val="tx1"/>
          </a:solidFill>
          <a:latin typeface="+mn-lt"/>
          <a:ea typeface="+mn-ea"/>
          <a:cs typeface="+mn-cs"/>
        </a:defRPr>
      </a:lvl6pPr>
      <a:lvl7pPr marL="2056835" algn="l" defTabSz="685611" rtl="0" eaLnBrk="1" latinLnBrk="0" hangingPunct="1">
        <a:defRPr sz="1350" kern="1200">
          <a:solidFill>
            <a:schemeClr val="tx1"/>
          </a:solidFill>
          <a:latin typeface="+mn-lt"/>
          <a:ea typeface="+mn-ea"/>
          <a:cs typeface="+mn-cs"/>
        </a:defRPr>
      </a:lvl7pPr>
      <a:lvl8pPr marL="2399640" algn="l" defTabSz="685611" rtl="0" eaLnBrk="1" latinLnBrk="0" hangingPunct="1">
        <a:defRPr sz="1350" kern="1200">
          <a:solidFill>
            <a:schemeClr val="tx1"/>
          </a:solidFill>
          <a:latin typeface="+mn-lt"/>
          <a:ea typeface="+mn-ea"/>
          <a:cs typeface="+mn-cs"/>
        </a:defRPr>
      </a:lvl8pPr>
      <a:lvl9pPr marL="2742446" algn="l" defTabSz="685611"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CC"/>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6B49801-2327-B76C-768A-D5E1F13DDE69}"/>
              </a:ext>
            </a:extLst>
          </p:cNvPr>
          <p:cNvSpPr>
            <a:spLocks noGrp="1" noChangeArrowheads="1"/>
          </p:cNvSpPr>
          <p:nvPr>
            <p:ph type="title"/>
          </p:nvPr>
        </p:nvSpPr>
        <p:spPr bwMode="auto">
          <a:xfrm>
            <a:off x="1447800" y="457200"/>
            <a:ext cx="624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0" rIns="90488" bIns="0" numCol="1" anchor="b"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5F360E77-DECE-69DF-A8C6-B36CA73E7C15}"/>
              </a:ext>
            </a:extLst>
          </p:cNvPr>
          <p:cNvSpPr>
            <a:spLocks noGrp="1" noChangeArrowheads="1"/>
          </p:cNvSpPr>
          <p:nvPr>
            <p:ph type="body" idx="1"/>
          </p:nvPr>
        </p:nvSpPr>
        <p:spPr bwMode="auto">
          <a:xfrm>
            <a:off x="381000" y="1981200"/>
            <a:ext cx="838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 </a:t>
            </a:r>
            <a:r>
              <a:rPr lang="en-US" altLang="en-US"/>
              <a:t>strong potential initially as 2nd line treatment in hormone-refractory patients</a:t>
            </a:r>
            <a:endParaRPr lang="en-GB" altLang="en-US"/>
          </a:p>
        </p:txBody>
      </p:sp>
      <p:sp>
        <p:nvSpPr>
          <p:cNvPr id="83972" name="Rectangle 18">
            <a:extLst>
              <a:ext uri="{FF2B5EF4-FFF2-40B4-BE49-F238E27FC236}">
                <a16:creationId xmlns:a16="http://schemas.microsoft.com/office/drawing/2014/main" id="{BBBD80E2-61CA-196C-BB70-C3095B796050}"/>
              </a:ext>
            </a:extLst>
          </p:cNvPr>
          <p:cNvSpPr>
            <a:spLocks noChangeArrowheads="1"/>
          </p:cNvSpPr>
          <p:nvPr userDrawn="1"/>
        </p:nvSpPr>
        <p:spPr bwMode="auto">
          <a:xfrm>
            <a:off x="0" y="6324600"/>
            <a:ext cx="9144000" cy="533400"/>
          </a:xfrm>
          <a:prstGeom prst="rect">
            <a:avLst/>
          </a:prstGeom>
          <a:solidFill>
            <a:srgbClr val="000000"/>
          </a:solidFill>
          <a:ln>
            <a:noFill/>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914400" eaLnBrk="1" hangingPunct="1">
              <a:defRPr/>
            </a:pPr>
            <a:endParaRPr lang="en-US" altLang="en-US" sz="2400">
              <a:solidFill>
                <a:srgbClr val="0099FF"/>
              </a:solidFill>
              <a:latin typeface="Times New Roman" pitchFamily="18" charset="0"/>
            </a:endParaRPr>
          </a:p>
        </p:txBody>
      </p:sp>
      <p:pic>
        <p:nvPicPr>
          <p:cNvPr id="4101" name="Picture 6">
            <a:extLst>
              <a:ext uri="{FF2B5EF4-FFF2-40B4-BE49-F238E27FC236}">
                <a16:creationId xmlns:a16="http://schemas.microsoft.com/office/drawing/2014/main" id="{1CDD521F-0A29-C5E2-6B09-0460013AD84A}"/>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318250"/>
            <a:ext cx="1600200" cy="539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30" name="Text Box 4">
            <a:extLst>
              <a:ext uri="{FF2B5EF4-FFF2-40B4-BE49-F238E27FC236}">
                <a16:creationId xmlns:a16="http://schemas.microsoft.com/office/drawing/2014/main" id="{9D54BA8F-12B3-72A8-5D2B-2D92B3249090}"/>
              </a:ext>
            </a:extLst>
          </p:cNvPr>
          <p:cNvSpPr txBox="1">
            <a:spLocks noChangeArrowheads="1"/>
          </p:cNvSpPr>
          <p:nvPr userDrawn="1"/>
        </p:nvSpPr>
        <p:spPr bwMode="auto">
          <a:xfrm>
            <a:off x="1600200" y="6454775"/>
            <a:ext cx="3657600" cy="230188"/>
          </a:xfrm>
          <a:prstGeom prst="rect">
            <a:avLst/>
          </a:prstGeom>
          <a:noFill/>
          <a:ln>
            <a:noFill/>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defTabSz="914400" eaLnBrk="1" hangingPunct="1">
              <a:spcBef>
                <a:spcPct val="50000"/>
              </a:spcBef>
              <a:defRPr/>
            </a:pPr>
            <a:r>
              <a:rPr lang="en-US" sz="900" b="0" dirty="0">
                <a:solidFill>
                  <a:srgbClr val="33CCFF"/>
                </a:solidFill>
                <a:latin typeface="Arial Unicode MS" charset="0"/>
              </a:rPr>
              <a:t>Copyright 2013 Puma Biotechnology  CONFIDENTIAL</a:t>
            </a:r>
          </a:p>
        </p:txBody>
      </p:sp>
      <p:sp>
        <p:nvSpPr>
          <p:cNvPr id="7" name="Rectangle 7">
            <a:extLst>
              <a:ext uri="{FF2B5EF4-FFF2-40B4-BE49-F238E27FC236}">
                <a16:creationId xmlns:a16="http://schemas.microsoft.com/office/drawing/2014/main" id="{E39C8CF8-1387-716B-1E1B-104E889B69F2}"/>
              </a:ext>
            </a:extLst>
          </p:cNvPr>
          <p:cNvSpPr>
            <a:spLocks noGrp="1" noChangeArrowheads="1"/>
          </p:cNvSpPr>
          <p:nvPr>
            <p:ph type="sldNum" sz="quarter" idx="4"/>
          </p:nvPr>
        </p:nvSpPr>
        <p:spPr bwMode="auto">
          <a:xfrm>
            <a:off x="8610600" y="6400800"/>
            <a:ext cx="533400" cy="381000"/>
          </a:xfrm>
          <a:prstGeom prst="rect">
            <a:avLst/>
          </a:prstGeom>
          <a:noFill/>
          <a:ln w="9525">
            <a:noFill/>
            <a:miter lim="800000"/>
            <a:headEnd/>
            <a:tailEnd/>
          </a:ln>
          <a:effectLst/>
        </p:spPr>
        <p:txBody>
          <a:bodyPr vert="horz" wrap="square" lIns="93279" tIns="46640" rIns="93279" bIns="46640" numCol="1" anchor="b" anchorCtr="0" compatLnSpc="1">
            <a:prstTxWarp prst="textNoShape">
              <a:avLst/>
            </a:prstTxWarp>
          </a:bodyPr>
          <a:lstStyle>
            <a:lvl1pPr algn="r" defTabSz="931863" eaLnBrk="1" hangingPunct="1">
              <a:defRPr sz="1100">
                <a:solidFill>
                  <a:srgbClr val="FFFFFF"/>
                </a:solidFill>
              </a:defRPr>
            </a:lvl1pPr>
          </a:lstStyle>
          <a:p>
            <a:pPr>
              <a:defRPr/>
            </a:pPr>
            <a:fld id="{CA9C9A89-A878-A342-B17F-D4D045B6100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5585" r:id="rId1"/>
    <p:sldLayoutId id="2147495586" r:id="rId2"/>
    <p:sldLayoutId id="2147495587" r:id="rId3"/>
    <p:sldLayoutId id="2147495588" r:id="rId4"/>
    <p:sldLayoutId id="2147495589" r:id="rId5"/>
    <p:sldLayoutId id="2147495590" r:id="rId6"/>
    <p:sldLayoutId id="2147495591" r:id="rId7"/>
    <p:sldLayoutId id="2147495592" r:id="rId8"/>
    <p:sldLayoutId id="2147495593" r:id="rId9"/>
    <p:sldLayoutId id="2147495594" r:id="rId10"/>
    <p:sldLayoutId id="2147495595" r:id="rId11"/>
    <p:sldLayoutId id="2147495677" r:id="rId12"/>
    <p:sldLayoutId id="2147495678" r:id="rId13"/>
    <p:sldLayoutId id="2147495679" r:id="rId14"/>
  </p:sldLayoutIdLst>
  <p:transition/>
  <p:hf hdr="0" ftr="0" dt="0"/>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Unicode MS" pitchFamily="34" charset="-128"/>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Unicode MS" pitchFamily="34" charset="-128"/>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Unicode MS" pitchFamily="34" charset="-128"/>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Unicode MS" pitchFamily="34" charset="-128"/>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Unicode MS" pitchFamily="34" charset="-128"/>
          <a:cs typeface="Arial" charset="0"/>
        </a:defRPr>
      </a:lvl6pPr>
      <a:lvl7pPr marL="914400" algn="ctr" rtl="0" fontAlgn="base">
        <a:spcBef>
          <a:spcPct val="0"/>
        </a:spcBef>
        <a:spcAft>
          <a:spcPct val="0"/>
        </a:spcAft>
        <a:defRPr sz="4000" b="1">
          <a:solidFill>
            <a:schemeClr val="bg1"/>
          </a:solidFill>
          <a:latin typeface="Arial Unicode MS" pitchFamily="34" charset="-128"/>
          <a:cs typeface="Arial" charset="0"/>
        </a:defRPr>
      </a:lvl7pPr>
      <a:lvl8pPr marL="1371600" algn="ctr" rtl="0" fontAlgn="base">
        <a:spcBef>
          <a:spcPct val="0"/>
        </a:spcBef>
        <a:spcAft>
          <a:spcPct val="0"/>
        </a:spcAft>
        <a:defRPr sz="4000" b="1">
          <a:solidFill>
            <a:schemeClr val="bg1"/>
          </a:solidFill>
          <a:latin typeface="Arial Unicode MS" pitchFamily="34" charset="-128"/>
          <a:cs typeface="Arial" charset="0"/>
        </a:defRPr>
      </a:lvl8pPr>
      <a:lvl9pPr marL="1828800" algn="ctr" rtl="0" fontAlgn="base">
        <a:spcBef>
          <a:spcPct val="0"/>
        </a:spcBef>
        <a:spcAft>
          <a:spcPct val="0"/>
        </a:spcAft>
        <a:defRPr sz="4000" b="1">
          <a:solidFill>
            <a:schemeClr val="bg1"/>
          </a:solidFill>
          <a:latin typeface="Arial Unicode MS" pitchFamily="34" charset="-128"/>
          <a:cs typeface="Arial" charset="0"/>
        </a:defRPr>
      </a:lvl9pPr>
    </p:titleStyle>
    <p:bodyStyle>
      <a:lvl1pPr marL="342900" indent="-342900" algn="l" rtl="0" eaLnBrk="0" fontAlgn="base" hangingPunct="0">
        <a:spcBef>
          <a:spcPct val="20000"/>
        </a:spcBef>
        <a:spcAft>
          <a:spcPct val="0"/>
        </a:spcAft>
        <a:buClr>
          <a:schemeClr val="bg1"/>
        </a:buClr>
        <a:buSzPct val="100000"/>
        <a:buChar char="•"/>
        <a:defRPr sz="2800" b="1">
          <a:solidFill>
            <a:srgbClr val="FFFF00"/>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bg1"/>
        </a:buClr>
        <a:buSzPct val="100000"/>
        <a:buChar char="•"/>
        <a:defRPr sz="2400" b="1">
          <a:solidFill>
            <a:srgbClr val="FFFF00"/>
          </a:solidFill>
          <a:latin typeface="+mn-lt"/>
          <a:ea typeface="ＭＳ Ｐゴシック" charset="0"/>
          <a:cs typeface="+mn-cs"/>
        </a:defRPr>
      </a:lvl2pPr>
      <a:lvl3pPr marL="1143000" indent="-228600" algn="l" rtl="0" eaLnBrk="0" fontAlgn="base" hangingPunct="0">
        <a:spcBef>
          <a:spcPct val="20000"/>
        </a:spcBef>
        <a:spcAft>
          <a:spcPct val="0"/>
        </a:spcAft>
        <a:buClr>
          <a:schemeClr val="bg1"/>
        </a:buClr>
        <a:buSzPct val="100000"/>
        <a:buChar char="•"/>
        <a:defRPr sz="2400" b="1">
          <a:solidFill>
            <a:srgbClr val="FFFF00"/>
          </a:solidFill>
          <a:latin typeface="+mn-lt"/>
          <a:ea typeface="Arial" charset="0"/>
          <a:cs typeface="+mn-cs"/>
        </a:defRPr>
      </a:lvl3pPr>
      <a:lvl4pPr marL="1600200" indent="-228600" algn="l" rtl="0" eaLnBrk="0" fontAlgn="base" hangingPunct="0">
        <a:spcBef>
          <a:spcPct val="20000"/>
        </a:spcBef>
        <a:spcAft>
          <a:spcPct val="0"/>
        </a:spcAft>
        <a:buClr>
          <a:schemeClr val="bg1"/>
        </a:buClr>
        <a:buSzPct val="100000"/>
        <a:buChar char="•"/>
        <a:defRPr sz="2400" b="1">
          <a:solidFill>
            <a:srgbClr val="FFFF00"/>
          </a:solidFill>
          <a:latin typeface="+mn-lt"/>
          <a:ea typeface="Arial" charset="0"/>
          <a:cs typeface="+mn-cs"/>
        </a:defRPr>
      </a:lvl4pPr>
      <a:lvl5pPr marL="2057400" indent="-228600" algn="l" rtl="0" eaLnBrk="0" fontAlgn="base" hangingPunct="0">
        <a:spcBef>
          <a:spcPct val="20000"/>
        </a:spcBef>
        <a:spcAft>
          <a:spcPct val="0"/>
        </a:spcAft>
        <a:buClr>
          <a:schemeClr val="bg1"/>
        </a:buClr>
        <a:buSzPct val="100000"/>
        <a:buChar char="•"/>
        <a:defRPr sz="2400" b="1">
          <a:solidFill>
            <a:srgbClr val="FFFF00"/>
          </a:solidFill>
          <a:latin typeface="+mn-lt"/>
          <a:ea typeface="Arial" charset="0"/>
          <a:cs typeface="+mn-cs"/>
        </a:defRPr>
      </a:lvl5pPr>
      <a:lvl6pPr marL="2514600" indent="-228600" algn="l" rtl="0" fontAlgn="base">
        <a:spcBef>
          <a:spcPct val="20000"/>
        </a:spcBef>
        <a:spcAft>
          <a:spcPct val="0"/>
        </a:spcAft>
        <a:buClr>
          <a:schemeClr val="bg1"/>
        </a:buClr>
        <a:buSzPct val="100000"/>
        <a:buChar char="•"/>
        <a:defRPr sz="2400" b="1">
          <a:solidFill>
            <a:srgbClr val="FFFF00"/>
          </a:solidFill>
          <a:latin typeface="+mn-lt"/>
          <a:cs typeface="+mn-cs"/>
        </a:defRPr>
      </a:lvl6pPr>
      <a:lvl7pPr marL="2971800" indent="-228600" algn="l" rtl="0" fontAlgn="base">
        <a:spcBef>
          <a:spcPct val="20000"/>
        </a:spcBef>
        <a:spcAft>
          <a:spcPct val="0"/>
        </a:spcAft>
        <a:buClr>
          <a:schemeClr val="bg1"/>
        </a:buClr>
        <a:buSzPct val="100000"/>
        <a:buChar char="•"/>
        <a:defRPr sz="2400" b="1">
          <a:solidFill>
            <a:srgbClr val="FFFF00"/>
          </a:solidFill>
          <a:latin typeface="+mn-lt"/>
          <a:cs typeface="+mn-cs"/>
        </a:defRPr>
      </a:lvl7pPr>
      <a:lvl8pPr marL="3429000" indent="-228600" algn="l" rtl="0" fontAlgn="base">
        <a:spcBef>
          <a:spcPct val="20000"/>
        </a:spcBef>
        <a:spcAft>
          <a:spcPct val="0"/>
        </a:spcAft>
        <a:buClr>
          <a:schemeClr val="bg1"/>
        </a:buClr>
        <a:buSzPct val="100000"/>
        <a:buChar char="•"/>
        <a:defRPr sz="2400" b="1">
          <a:solidFill>
            <a:srgbClr val="FFFF00"/>
          </a:solidFill>
          <a:latin typeface="+mn-lt"/>
          <a:cs typeface="+mn-cs"/>
        </a:defRPr>
      </a:lvl8pPr>
      <a:lvl9pPr marL="3886200" indent="-228600" algn="l" rtl="0" fontAlgn="base">
        <a:spcBef>
          <a:spcPct val="20000"/>
        </a:spcBef>
        <a:spcAft>
          <a:spcPct val="0"/>
        </a:spcAft>
        <a:buClr>
          <a:schemeClr val="bg1"/>
        </a:buClr>
        <a:buSzPct val="100000"/>
        <a:buChar char="•"/>
        <a:defRPr sz="2400" b="1">
          <a:solidFill>
            <a:srgbClr val="FFFF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3CC"/>
        </a:solidFill>
        <a:effectLst/>
      </p:bgPr>
    </p:bg>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B3ACC77A-83BA-32A5-A347-F406D625996F}"/>
              </a:ext>
            </a:extLst>
          </p:cNvPr>
          <p:cNvSpPr>
            <a:spLocks noGrp="1" noChangeArrowheads="1"/>
          </p:cNvSpPr>
          <p:nvPr>
            <p:ph type="body" idx="1"/>
          </p:nvPr>
        </p:nvSpPr>
        <p:spPr bwMode="auto">
          <a:xfrm>
            <a:off x="381000" y="1981200"/>
            <a:ext cx="838200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 </a:t>
            </a:r>
            <a:r>
              <a:rPr lang="en-US" altLang="en-US"/>
              <a:t>strong potential initially as 2nd line treatment in hormone-refractory patients</a:t>
            </a:r>
            <a:endParaRPr lang="en-GB" altLang="en-US"/>
          </a:p>
        </p:txBody>
      </p:sp>
      <p:sp>
        <p:nvSpPr>
          <p:cNvPr id="98307" name="Rectangle 18">
            <a:extLst>
              <a:ext uri="{FF2B5EF4-FFF2-40B4-BE49-F238E27FC236}">
                <a16:creationId xmlns:a16="http://schemas.microsoft.com/office/drawing/2014/main" id="{419AFC36-F5E4-C444-713B-52E1DC841F6A}"/>
              </a:ext>
            </a:extLst>
          </p:cNvPr>
          <p:cNvSpPr>
            <a:spLocks noChangeArrowheads="1"/>
          </p:cNvSpPr>
          <p:nvPr userDrawn="1"/>
        </p:nvSpPr>
        <p:spPr bwMode="auto">
          <a:xfrm>
            <a:off x="0" y="6324600"/>
            <a:ext cx="9144000" cy="533400"/>
          </a:xfrm>
          <a:prstGeom prst="rect">
            <a:avLst/>
          </a:prstGeom>
          <a:solidFill>
            <a:srgbClr val="000000"/>
          </a:solidFill>
          <a:ln>
            <a:noFill/>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914400" eaLnBrk="1" hangingPunct="1">
              <a:defRPr/>
            </a:pPr>
            <a:endParaRPr lang="en-US" altLang="en-US" sz="2400">
              <a:solidFill>
                <a:srgbClr val="0099FF"/>
              </a:solidFill>
              <a:latin typeface="Times New Roman" pitchFamily="18" charset="0"/>
            </a:endParaRPr>
          </a:p>
        </p:txBody>
      </p:sp>
      <p:pic>
        <p:nvPicPr>
          <p:cNvPr id="5124" name="Picture 6">
            <a:extLst>
              <a:ext uri="{FF2B5EF4-FFF2-40B4-BE49-F238E27FC236}">
                <a16:creationId xmlns:a16="http://schemas.microsoft.com/office/drawing/2014/main" id="{F54483DA-17A2-B38E-1319-BC186579A7B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318250"/>
            <a:ext cx="1600200" cy="539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30" name="Text Box 4">
            <a:extLst>
              <a:ext uri="{FF2B5EF4-FFF2-40B4-BE49-F238E27FC236}">
                <a16:creationId xmlns:a16="http://schemas.microsoft.com/office/drawing/2014/main" id="{0BD41B63-148E-43D9-B009-FF6617C96DB8}"/>
              </a:ext>
            </a:extLst>
          </p:cNvPr>
          <p:cNvSpPr txBox="1">
            <a:spLocks noChangeArrowheads="1"/>
          </p:cNvSpPr>
          <p:nvPr userDrawn="1"/>
        </p:nvSpPr>
        <p:spPr bwMode="auto">
          <a:xfrm>
            <a:off x="1600200" y="6454775"/>
            <a:ext cx="3657600" cy="230188"/>
          </a:xfrm>
          <a:prstGeom prst="rect">
            <a:avLst/>
          </a:prstGeom>
          <a:noFill/>
          <a:ln>
            <a:noFill/>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defTabSz="914400" eaLnBrk="1" hangingPunct="1">
              <a:spcBef>
                <a:spcPct val="50000"/>
              </a:spcBef>
              <a:defRPr/>
            </a:pPr>
            <a:r>
              <a:rPr lang="en-US" sz="900" b="0" dirty="0">
                <a:solidFill>
                  <a:srgbClr val="33CCFF"/>
                </a:solidFill>
                <a:latin typeface="Arial Unicode MS" charset="0"/>
              </a:rPr>
              <a:t>Copyright 2012 Puma Biotechnology</a:t>
            </a:r>
          </a:p>
        </p:txBody>
      </p:sp>
    </p:spTree>
  </p:cSld>
  <p:clrMap bg1="lt1" tx1="dk1" bg2="lt2" tx2="dk2" accent1="accent1" accent2="accent2" accent3="accent3" accent4="accent4" accent5="accent5" accent6="accent6" hlink="hlink" folHlink="folHlink"/>
  <p:sldLayoutIdLst>
    <p:sldLayoutId id="2147495680" r:id="rId1"/>
    <p:sldLayoutId id="2147495596" r:id="rId2"/>
    <p:sldLayoutId id="2147495597" r:id="rId3"/>
    <p:sldLayoutId id="2147495598" r:id="rId4"/>
    <p:sldLayoutId id="2147495599" r:id="rId5"/>
  </p:sldLayoutIdLst>
  <p:transition/>
  <p:hf sldNum="0" hdr="0" ftr="0"/>
  <p:txStyles>
    <p:titleStyle>
      <a:lvl1pPr algn="ctr" rtl="0" eaLnBrk="0" fontAlgn="base" hangingPunct="0">
        <a:spcBef>
          <a:spcPct val="0"/>
        </a:spcBef>
        <a:spcAft>
          <a:spcPct val="0"/>
        </a:spcAft>
        <a:defRPr sz="4000" b="1">
          <a:solidFill>
            <a:schemeClr val="bg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000" b="1">
          <a:solidFill>
            <a:schemeClr val="bg1"/>
          </a:solidFill>
          <a:latin typeface="Arial Unicode MS" pitchFamily="34" charset="-128"/>
          <a:ea typeface="ＭＳ Ｐゴシック" pitchFamily="34" charset="-128"/>
          <a:cs typeface="ＭＳ Ｐゴシック" charset="0"/>
        </a:defRPr>
      </a:lvl2pPr>
      <a:lvl3pPr algn="ctr" rtl="0" eaLnBrk="0" fontAlgn="base" hangingPunct="0">
        <a:spcBef>
          <a:spcPct val="0"/>
        </a:spcBef>
        <a:spcAft>
          <a:spcPct val="0"/>
        </a:spcAft>
        <a:defRPr sz="4000" b="1">
          <a:solidFill>
            <a:schemeClr val="bg1"/>
          </a:solidFill>
          <a:latin typeface="Arial Unicode MS" pitchFamily="34" charset="-128"/>
          <a:ea typeface="ＭＳ Ｐゴシック" pitchFamily="34" charset="-128"/>
          <a:cs typeface="ＭＳ Ｐゴシック" charset="0"/>
        </a:defRPr>
      </a:lvl3pPr>
      <a:lvl4pPr algn="ctr" rtl="0" eaLnBrk="0" fontAlgn="base" hangingPunct="0">
        <a:spcBef>
          <a:spcPct val="0"/>
        </a:spcBef>
        <a:spcAft>
          <a:spcPct val="0"/>
        </a:spcAft>
        <a:defRPr sz="4000" b="1">
          <a:solidFill>
            <a:schemeClr val="bg1"/>
          </a:solidFill>
          <a:latin typeface="Arial Unicode MS" pitchFamily="34" charset="-128"/>
          <a:ea typeface="ＭＳ Ｐゴシック" pitchFamily="34" charset="-128"/>
          <a:cs typeface="ＭＳ Ｐゴシック" charset="0"/>
        </a:defRPr>
      </a:lvl4pPr>
      <a:lvl5pPr algn="ctr" rtl="0" eaLnBrk="0" fontAlgn="base" hangingPunct="0">
        <a:spcBef>
          <a:spcPct val="0"/>
        </a:spcBef>
        <a:spcAft>
          <a:spcPct val="0"/>
        </a:spcAft>
        <a:defRPr sz="4000" b="1">
          <a:solidFill>
            <a:schemeClr val="bg1"/>
          </a:solidFill>
          <a:latin typeface="Arial Unicode MS" pitchFamily="34" charset="-128"/>
          <a:ea typeface="ＭＳ Ｐゴシック" pitchFamily="34" charset="-128"/>
          <a:cs typeface="ＭＳ Ｐゴシック" charset="0"/>
        </a:defRPr>
      </a:lvl5pPr>
      <a:lvl6pPr marL="457200" algn="ctr" rtl="0" fontAlgn="base">
        <a:spcBef>
          <a:spcPct val="0"/>
        </a:spcBef>
        <a:spcAft>
          <a:spcPct val="0"/>
        </a:spcAft>
        <a:defRPr sz="4000" b="1">
          <a:solidFill>
            <a:schemeClr val="bg1"/>
          </a:solidFill>
          <a:latin typeface="Arial Unicode MS" pitchFamily="34" charset="-128"/>
          <a:cs typeface="Arial" charset="0"/>
        </a:defRPr>
      </a:lvl6pPr>
      <a:lvl7pPr marL="914400" algn="ctr" rtl="0" fontAlgn="base">
        <a:spcBef>
          <a:spcPct val="0"/>
        </a:spcBef>
        <a:spcAft>
          <a:spcPct val="0"/>
        </a:spcAft>
        <a:defRPr sz="4000" b="1">
          <a:solidFill>
            <a:schemeClr val="bg1"/>
          </a:solidFill>
          <a:latin typeface="Arial Unicode MS" pitchFamily="34" charset="-128"/>
          <a:cs typeface="Arial" charset="0"/>
        </a:defRPr>
      </a:lvl7pPr>
      <a:lvl8pPr marL="1371600" algn="ctr" rtl="0" fontAlgn="base">
        <a:spcBef>
          <a:spcPct val="0"/>
        </a:spcBef>
        <a:spcAft>
          <a:spcPct val="0"/>
        </a:spcAft>
        <a:defRPr sz="4000" b="1">
          <a:solidFill>
            <a:schemeClr val="bg1"/>
          </a:solidFill>
          <a:latin typeface="Arial Unicode MS" pitchFamily="34" charset="-128"/>
          <a:cs typeface="Arial" charset="0"/>
        </a:defRPr>
      </a:lvl8pPr>
      <a:lvl9pPr marL="1828800" algn="ctr" rtl="0" fontAlgn="base">
        <a:spcBef>
          <a:spcPct val="0"/>
        </a:spcBef>
        <a:spcAft>
          <a:spcPct val="0"/>
        </a:spcAft>
        <a:defRPr sz="4000" b="1">
          <a:solidFill>
            <a:schemeClr val="bg1"/>
          </a:solidFill>
          <a:latin typeface="Arial Unicode MS" pitchFamily="34" charset="-128"/>
          <a:cs typeface="Arial" charset="0"/>
        </a:defRPr>
      </a:lvl9pPr>
    </p:titleStyle>
    <p:bodyStyle>
      <a:lvl1pPr marL="342900" indent="-342900" algn="l" rtl="0" eaLnBrk="0" fontAlgn="base" hangingPunct="0">
        <a:spcBef>
          <a:spcPct val="20000"/>
        </a:spcBef>
        <a:spcAft>
          <a:spcPct val="0"/>
        </a:spcAft>
        <a:buClr>
          <a:schemeClr val="bg1"/>
        </a:buClr>
        <a:buSzPct val="100000"/>
        <a:buFont typeface="Wingdings" pitchFamily="2" charset="2"/>
        <a:buChar char="§"/>
        <a:defRPr sz="2800" b="1">
          <a:solidFill>
            <a:srgbClr val="FFFF00"/>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lr>
          <a:schemeClr val="bg1"/>
        </a:buClr>
        <a:buSzPct val="100000"/>
        <a:buFont typeface="Wingdings" pitchFamily="2" charset="2"/>
        <a:buChar char="§"/>
        <a:defRPr sz="2400" b="1">
          <a:solidFill>
            <a:srgbClr val="FFFF00"/>
          </a:solidFill>
          <a:latin typeface="+mn-lt"/>
          <a:ea typeface="ＭＳ Ｐゴシック" charset="0"/>
          <a:cs typeface="+mn-cs"/>
        </a:defRPr>
      </a:lvl2pPr>
      <a:lvl3pPr marL="1143000" indent="-228600" algn="l" rtl="0" eaLnBrk="0" fontAlgn="base" hangingPunct="0">
        <a:spcBef>
          <a:spcPct val="20000"/>
        </a:spcBef>
        <a:spcAft>
          <a:spcPct val="0"/>
        </a:spcAft>
        <a:buClr>
          <a:schemeClr val="bg1"/>
        </a:buClr>
        <a:buSzPct val="100000"/>
        <a:buFont typeface="Wingdings" pitchFamily="2" charset="2"/>
        <a:buChar char="§"/>
        <a:defRPr sz="2400" b="1">
          <a:solidFill>
            <a:srgbClr val="FFFF00"/>
          </a:solidFill>
          <a:latin typeface="+mn-lt"/>
          <a:ea typeface="Arial" charset="0"/>
          <a:cs typeface="+mn-cs"/>
        </a:defRPr>
      </a:lvl3pPr>
      <a:lvl4pPr marL="1600200" indent="-228600" algn="l" rtl="0" eaLnBrk="0" fontAlgn="base" hangingPunct="0">
        <a:spcBef>
          <a:spcPct val="20000"/>
        </a:spcBef>
        <a:spcAft>
          <a:spcPct val="0"/>
        </a:spcAft>
        <a:buClr>
          <a:schemeClr val="bg1"/>
        </a:buClr>
        <a:buSzPct val="100000"/>
        <a:buFont typeface="Wingdings" pitchFamily="2" charset="2"/>
        <a:buChar char="§"/>
        <a:defRPr sz="2400" b="1">
          <a:solidFill>
            <a:srgbClr val="FFFF00"/>
          </a:solidFill>
          <a:latin typeface="+mn-lt"/>
          <a:ea typeface="Arial" charset="0"/>
          <a:cs typeface="+mn-cs"/>
        </a:defRPr>
      </a:lvl4pPr>
      <a:lvl5pPr marL="2057400" indent="-228600" algn="l" rtl="0" eaLnBrk="0" fontAlgn="base" hangingPunct="0">
        <a:spcBef>
          <a:spcPct val="20000"/>
        </a:spcBef>
        <a:spcAft>
          <a:spcPct val="0"/>
        </a:spcAft>
        <a:buClr>
          <a:schemeClr val="bg1"/>
        </a:buClr>
        <a:buSzPct val="100000"/>
        <a:buFont typeface="Wingdings" pitchFamily="2" charset="2"/>
        <a:buChar char="§"/>
        <a:defRPr sz="2400" b="1">
          <a:solidFill>
            <a:srgbClr val="FFFF00"/>
          </a:solidFill>
          <a:latin typeface="+mn-lt"/>
          <a:ea typeface="Arial" charset="0"/>
          <a:cs typeface="+mn-cs"/>
        </a:defRPr>
      </a:lvl5pPr>
      <a:lvl6pPr marL="2514600" indent="-228600" algn="l" rtl="0" fontAlgn="base">
        <a:spcBef>
          <a:spcPct val="20000"/>
        </a:spcBef>
        <a:spcAft>
          <a:spcPct val="0"/>
        </a:spcAft>
        <a:buClr>
          <a:schemeClr val="bg1"/>
        </a:buClr>
        <a:buSzPct val="100000"/>
        <a:buChar char="•"/>
        <a:defRPr sz="2400" b="1">
          <a:solidFill>
            <a:srgbClr val="FFFF00"/>
          </a:solidFill>
          <a:latin typeface="+mn-lt"/>
          <a:cs typeface="+mn-cs"/>
        </a:defRPr>
      </a:lvl6pPr>
      <a:lvl7pPr marL="2971800" indent="-228600" algn="l" rtl="0" fontAlgn="base">
        <a:spcBef>
          <a:spcPct val="20000"/>
        </a:spcBef>
        <a:spcAft>
          <a:spcPct val="0"/>
        </a:spcAft>
        <a:buClr>
          <a:schemeClr val="bg1"/>
        </a:buClr>
        <a:buSzPct val="100000"/>
        <a:buChar char="•"/>
        <a:defRPr sz="2400" b="1">
          <a:solidFill>
            <a:srgbClr val="FFFF00"/>
          </a:solidFill>
          <a:latin typeface="+mn-lt"/>
          <a:cs typeface="+mn-cs"/>
        </a:defRPr>
      </a:lvl7pPr>
      <a:lvl8pPr marL="3429000" indent="-228600" algn="l" rtl="0" fontAlgn="base">
        <a:spcBef>
          <a:spcPct val="20000"/>
        </a:spcBef>
        <a:spcAft>
          <a:spcPct val="0"/>
        </a:spcAft>
        <a:buClr>
          <a:schemeClr val="bg1"/>
        </a:buClr>
        <a:buSzPct val="100000"/>
        <a:buChar char="•"/>
        <a:defRPr sz="2400" b="1">
          <a:solidFill>
            <a:srgbClr val="FFFF00"/>
          </a:solidFill>
          <a:latin typeface="+mn-lt"/>
          <a:cs typeface="+mn-cs"/>
        </a:defRPr>
      </a:lvl8pPr>
      <a:lvl9pPr marL="3886200" indent="-228600" algn="l" rtl="0" fontAlgn="base">
        <a:spcBef>
          <a:spcPct val="20000"/>
        </a:spcBef>
        <a:spcAft>
          <a:spcPct val="0"/>
        </a:spcAft>
        <a:buClr>
          <a:schemeClr val="bg1"/>
        </a:buClr>
        <a:buSzPct val="100000"/>
        <a:buChar char="•"/>
        <a:defRPr sz="2400" b="1">
          <a:solidFill>
            <a:srgbClr val="FFFF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33CC"/>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72FA1F1-EB9F-4EBE-F46F-8BB066AB5676}"/>
              </a:ext>
            </a:extLst>
          </p:cNvPr>
          <p:cNvSpPr>
            <a:spLocks noGrp="1" noChangeArrowheads="1"/>
          </p:cNvSpPr>
          <p:nvPr>
            <p:ph type="title"/>
          </p:nvPr>
        </p:nvSpPr>
        <p:spPr bwMode="auto">
          <a:xfrm>
            <a:off x="1447800" y="457200"/>
            <a:ext cx="624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0" rIns="90488" bIns="0" numCol="1" anchor="b" anchorCtr="0" compatLnSpc="1">
            <a:prstTxWarp prst="textNoShape">
              <a:avLst/>
            </a:prstTxWarp>
          </a:bodyPr>
          <a:lstStyle/>
          <a:p>
            <a:pPr lvl="0"/>
            <a:r>
              <a:rPr lang="en-GB" altLang="en-US"/>
              <a:t>Click to edit Master title style</a:t>
            </a:r>
          </a:p>
        </p:txBody>
      </p:sp>
      <p:sp>
        <p:nvSpPr>
          <p:cNvPr id="6147" name="Rectangle 3">
            <a:extLst>
              <a:ext uri="{FF2B5EF4-FFF2-40B4-BE49-F238E27FC236}">
                <a16:creationId xmlns:a16="http://schemas.microsoft.com/office/drawing/2014/main" id="{962C12D5-C70D-39CA-B59C-4B0BE1C10969}"/>
              </a:ext>
            </a:extLst>
          </p:cNvPr>
          <p:cNvSpPr>
            <a:spLocks noGrp="1" noChangeArrowheads="1"/>
          </p:cNvSpPr>
          <p:nvPr>
            <p:ph type="body" idx="1"/>
          </p:nvPr>
        </p:nvSpPr>
        <p:spPr bwMode="auto">
          <a:xfrm>
            <a:off x="381000" y="1981200"/>
            <a:ext cx="838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 </a:t>
            </a:r>
            <a:r>
              <a:rPr lang="en-US" altLang="en-US"/>
              <a:t>strong potential initially as 2nd line treatment in hormone-refractory patients</a:t>
            </a:r>
            <a:endParaRPr lang="en-GB" altLang="en-US"/>
          </a:p>
        </p:txBody>
      </p:sp>
      <p:sp>
        <p:nvSpPr>
          <p:cNvPr id="100356" name="Rectangle 18">
            <a:extLst>
              <a:ext uri="{FF2B5EF4-FFF2-40B4-BE49-F238E27FC236}">
                <a16:creationId xmlns:a16="http://schemas.microsoft.com/office/drawing/2014/main" id="{2C6CD6BC-0AC2-5773-24DE-343553BC46CF}"/>
              </a:ext>
            </a:extLst>
          </p:cNvPr>
          <p:cNvSpPr>
            <a:spLocks noChangeArrowheads="1"/>
          </p:cNvSpPr>
          <p:nvPr userDrawn="1"/>
        </p:nvSpPr>
        <p:spPr bwMode="auto">
          <a:xfrm>
            <a:off x="0" y="6324600"/>
            <a:ext cx="9144000" cy="533400"/>
          </a:xfrm>
          <a:prstGeom prst="rect">
            <a:avLst/>
          </a:prstGeom>
          <a:solidFill>
            <a:srgbClr val="000000"/>
          </a:solidFill>
          <a:ln>
            <a:noFill/>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914400" eaLnBrk="1" hangingPunct="1">
              <a:defRPr/>
            </a:pPr>
            <a:endParaRPr lang="en-US" altLang="en-US" sz="2400">
              <a:solidFill>
                <a:srgbClr val="0099FF"/>
              </a:solidFill>
              <a:latin typeface="Times New Roman" pitchFamily="18" charset="0"/>
            </a:endParaRPr>
          </a:p>
        </p:txBody>
      </p:sp>
      <p:pic>
        <p:nvPicPr>
          <p:cNvPr id="6149" name="Picture 6">
            <a:extLst>
              <a:ext uri="{FF2B5EF4-FFF2-40B4-BE49-F238E27FC236}">
                <a16:creationId xmlns:a16="http://schemas.microsoft.com/office/drawing/2014/main" id="{A9723983-9AB7-6BA3-E281-1F9D84C01054}"/>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6318250"/>
            <a:ext cx="1600200" cy="539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30" name="Text Box 4">
            <a:extLst>
              <a:ext uri="{FF2B5EF4-FFF2-40B4-BE49-F238E27FC236}">
                <a16:creationId xmlns:a16="http://schemas.microsoft.com/office/drawing/2014/main" id="{592C9781-D9BD-DAD1-6539-AD92DEB39984}"/>
              </a:ext>
            </a:extLst>
          </p:cNvPr>
          <p:cNvSpPr txBox="1">
            <a:spLocks noChangeArrowheads="1"/>
          </p:cNvSpPr>
          <p:nvPr userDrawn="1"/>
        </p:nvSpPr>
        <p:spPr bwMode="auto">
          <a:xfrm>
            <a:off x="1600200" y="6454775"/>
            <a:ext cx="3657600" cy="230188"/>
          </a:xfrm>
          <a:prstGeom prst="rect">
            <a:avLst/>
          </a:prstGeom>
          <a:noFill/>
          <a:ln>
            <a:noFill/>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defTabSz="914400" eaLnBrk="1" hangingPunct="1">
              <a:spcBef>
                <a:spcPct val="50000"/>
              </a:spcBef>
              <a:defRPr/>
            </a:pPr>
            <a:r>
              <a:rPr lang="en-US" sz="900" b="0" dirty="0">
                <a:solidFill>
                  <a:srgbClr val="33CCFF"/>
                </a:solidFill>
                <a:latin typeface="Arial Unicode MS" charset="0"/>
              </a:rPr>
              <a:t>Copyright 2013 Puma Biotechnology</a:t>
            </a:r>
          </a:p>
        </p:txBody>
      </p:sp>
    </p:spTree>
  </p:cSld>
  <p:clrMap bg1="lt1" tx1="dk1" bg2="lt2" tx2="dk2" accent1="accent1" accent2="accent2" accent3="accent3" accent4="accent4" accent5="accent5" accent6="accent6" hlink="hlink" folHlink="folHlink"/>
  <p:sldLayoutIdLst>
    <p:sldLayoutId id="2147495600" r:id="rId1"/>
    <p:sldLayoutId id="2147495601" r:id="rId2"/>
    <p:sldLayoutId id="2147495602" r:id="rId3"/>
    <p:sldLayoutId id="2147495603" r:id="rId4"/>
    <p:sldLayoutId id="2147495604" r:id="rId5"/>
    <p:sldLayoutId id="2147495605" r:id="rId6"/>
    <p:sldLayoutId id="2147495606" r:id="rId7"/>
    <p:sldLayoutId id="2147495607" r:id="rId8"/>
    <p:sldLayoutId id="2147495608" r:id="rId9"/>
    <p:sldLayoutId id="2147495609" r:id="rId10"/>
    <p:sldLayoutId id="2147495610" r:id="rId11"/>
    <p:sldLayoutId id="2147495611" r:id="rId12"/>
    <p:sldLayoutId id="2147495612" r:id="rId13"/>
  </p:sldLayoutIdLst>
  <p:transition/>
  <p:hf hdr="0" ftr="0" dt="0"/>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Unicode MS" pitchFamily="34" charset="-128"/>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Unicode MS" pitchFamily="34" charset="-128"/>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Unicode MS" pitchFamily="34" charset="-128"/>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Unicode MS" pitchFamily="34" charset="-128"/>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Unicode MS" pitchFamily="34" charset="-128"/>
          <a:cs typeface="Arial" charset="0"/>
        </a:defRPr>
      </a:lvl6pPr>
      <a:lvl7pPr marL="914400" algn="ctr" rtl="0" fontAlgn="base">
        <a:spcBef>
          <a:spcPct val="0"/>
        </a:spcBef>
        <a:spcAft>
          <a:spcPct val="0"/>
        </a:spcAft>
        <a:defRPr sz="4000" b="1">
          <a:solidFill>
            <a:schemeClr val="bg1"/>
          </a:solidFill>
          <a:latin typeface="Arial Unicode MS" pitchFamily="34" charset="-128"/>
          <a:cs typeface="Arial" charset="0"/>
        </a:defRPr>
      </a:lvl7pPr>
      <a:lvl8pPr marL="1371600" algn="ctr" rtl="0" fontAlgn="base">
        <a:spcBef>
          <a:spcPct val="0"/>
        </a:spcBef>
        <a:spcAft>
          <a:spcPct val="0"/>
        </a:spcAft>
        <a:defRPr sz="4000" b="1">
          <a:solidFill>
            <a:schemeClr val="bg1"/>
          </a:solidFill>
          <a:latin typeface="Arial Unicode MS" pitchFamily="34" charset="-128"/>
          <a:cs typeface="Arial" charset="0"/>
        </a:defRPr>
      </a:lvl8pPr>
      <a:lvl9pPr marL="1828800" algn="ctr" rtl="0" fontAlgn="base">
        <a:spcBef>
          <a:spcPct val="0"/>
        </a:spcBef>
        <a:spcAft>
          <a:spcPct val="0"/>
        </a:spcAft>
        <a:defRPr sz="4000" b="1">
          <a:solidFill>
            <a:schemeClr val="bg1"/>
          </a:solidFill>
          <a:latin typeface="Arial Unicode MS" pitchFamily="34" charset="-128"/>
          <a:cs typeface="Arial" charset="0"/>
        </a:defRPr>
      </a:lvl9pPr>
    </p:titleStyle>
    <p:bodyStyle>
      <a:lvl1pPr marL="342900" indent="-342900" algn="l" rtl="0" eaLnBrk="0" fontAlgn="base" hangingPunct="0">
        <a:spcBef>
          <a:spcPct val="20000"/>
        </a:spcBef>
        <a:spcAft>
          <a:spcPct val="0"/>
        </a:spcAft>
        <a:buClr>
          <a:schemeClr val="bg1"/>
        </a:buClr>
        <a:buSzPct val="100000"/>
        <a:buChar char="•"/>
        <a:defRPr sz="2800" b="1">
          <a:solidFill>
            <a:srgbClr val="FFFF00"/>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bg1"/>
        </a:buClr>
        <a:buSzPct val="100000"/>
        <a:buChar char="•"/>
        <a:defRPr sz="2400" b="1">
          <a:solidFill>
            <a:srgbClr val="FFFF00"/>
          </a:solidFill>
          <a:latin typeface="+mn-lt"/>
          <a:ea typeface="ＭＳ Ｐゴシック" charset="0"/>
          <a:cs typeface="+mn-cs"/>
        </a:defRPr>
      </a:lvl2pPr>
      <a:lvl3pPr marL="1143000" indent="-228600" algn="l" rtl="0" eaLnBrk="0" fontAlgn="base" hangingPunct="0">
        <a:spcBef>
          <a:spcPct val="20000"/>
        </a:spcBef>
        <a:spcAft>
          <a:spcPct val="0"/>
        </a:spcAft>
        <a:buClr>
          <a:schemeClr val="bg1"/>
        </a:buClr>
        <a:buSzPct val="100000"/>
        <a:buChar char="•"/>
        <a:defRPr sz="2400" b="1">
          <a:solidFill>
            <a:srgbClr val="FFFF00"/>
          </a:solidFill>
          <a:latin typeface="+mn-lt"/>
          <a:ea typeface="Arial" charset="0"/>
          <a:cs typeface="+mn-cs"/>
        </a:defRPr>
      </a:lvl3pPr>
      <a:lvl4pPr marL="1600200" indent="-228600" algn="l" rtl="0" eaLnBrk="0" fontAlgn="base" hangingPunct="0">
        <a:spcBef>
          <a:spcPct val="20000"/>
        </a:spcBef>
        <a:spcAft>
          <a:spcPct val="0"/>
        </a:spcAft>
        <a:buClr>
          <a:schemeClr val="bg1"/>
        </a:buClr>
        <a:buSzPct val="100000"/>
        <a:buChar char="•"/>
        <a:defRPr sz="2400" b="1">
          <a:solidFill>
            <a:srgbClr val="FFFF00"/>
          </a:solidFill>
          <a:latin typeface="+mn-lt"/>
          <a:ea typeface="Arial" charset="0"/>
          <a:cs typeface="+mn-cs"/>
        </a:defRPr>
      </a:lvl4pPr>
      <a:lvl5pPr marL="2057400" indent="-228600" algn="l" rtl="0" eaLnBrk="0" fontAlgn="base" hangingPunct="0">
        <a:spcBef>
          <a:spcPct val="20000"/>
        </a:spcBef>
        <a:spcAft>
          <a:spcPct val="0"/>
        </a:spcAft>
        <a:buClr>
          <a:schemeClr val="bg1"/>
        </a:buClr>
        <a:buSzPct val="100000"/>
        <a:buChar char="•"/>
        <a:defRPr sz="2400" b="1">
          <a:solidFill>
            <a:srgbClr val="FFFF00"/>
          </a:solidFill>
          <a:latin typeface="+mn-lt"/>
          <a:ea typeface="Arial" charset="0"/>
          <a:cs typeface="+mn-cs"/>
        </a:defRPr>
      </a:lvl5pPr>
      <a:lvl6pPr marL="2514600" indent="-228600" algn="l" rtl="0" fontAlgn="base">
        <a:spcBef>
          <a:spcPct val="20000"/>
        </a:spcBef>
        <a:spcAft>
          <a:spcPct val="0"/>
        </a:spcAft>
        <a:buClr>
          <a:schemeClr val="bg1"/>
        </a:buClr>
        <a:buSzPct val="100000"/>
        <a:buChar char="•"/>
        <a:defRPr sz="2400" b="1">
          <a:solidFill>
            <a:srgbClr val="FFFF00"/>
          </a:solidFill>
          <a:latin typeface="+mn-lt"/>
          <a:cs typeface="+mn-cs"/>
        </a:defRPr>
      </a:lvl6pPr>
      <a:lvl7pPr marL="2971800" indent="-228600" algn="l" rtl="0" fontAlgn="base">
        <a:spcBef>
          <a:spcPct val="20000"/>
        </a:spcBef>
        <a:spcAft>
          <a:spcPct val="0"/>
        </a:spcAft>
        <a:buClr>
          <a:schemeClr val="bg1"/>
        </a:buClr>
        <a:buSzPct val="100000"/>
        <a:buChar char="•"/>
        <a:defRPr sz="2400" b="1">
          <a:solidFill>
            <a:srgbClr val="FFFF00"/>
          </a:solidFill>
          <a:latin typeface="+mn-lt"/>
          <a:cs typeface="+mn-cs"/>
        </a:defRPr>
      </a:lvl7pPr>
      <a:lvl8pPr marL="3429000" indent="-228600" algn="l" rtl="0" fontAlgn="base">
        <a:spcBef>
          <a:spcPct val="20000"/>
        </a:spcBef>
        <a:spcAft>
          <a:spcPct val="0"/>
        </a:spcAft>
        <a:buClr>
          <a:schemeClr val="bg1"/>
        </a:buClr>
        <a:buSzPct val="100000"/>
        <a:buChar char="•"/>
        <a:defRPr sz="2400" b="1">
          <a:solidFill>
            <a:srgbClr val="FFFF00"/>
          </a:solidFill>
          <a:latin typeface="+mn-lt"/>
          <a:cs typeface="+mn-cs"/>
        </a:defRPr>
      </a:lvl8pPr>
      <a:lvl9pPr marL="3886200" indent="-228600" algn="l" rtl="0" fontAlgn="base">
        <a:spcBef>
          <a:spcPct val="20000"/>
        </a:spcBef>
        <a:spcAft>
          <a:spcPct val="0"/>
        </a:spcAft>
        <a:buClr>
          <a:schemeClr val="bg1"/>
        </a:buClr>
        <a:buSzPct val="100000"/>
        <a:buChar char="•"/>
        <a:defRPr sz="2400" b="1">
          <a:solidFill>
            <a:srgbClr val="FFFF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347D828-BC4A-8EE7-A274-289D448F4AB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3C37A629-3BA1-B118-E1D1-B74217E362A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1AB7939-A766-180C-02A6-F6CFEFD68C4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defRPr>
            </a:lvl1pPr>
          </a:lstStyle>
          <a:p>
            <a:pPr>
              <a:defRPr/>
            </a:pPr>
            <a:endParaRPr lang="en-US" altLang="en-US"/>
          </a:p>
        </p:txBody>
      </p:sp>
      <p:sp>
        <p:nvSpPr>
          <p:cNvPr id="1029" name="Rectangle 5">
            <a:extLst>
              <a:ext uri="{FF2B5EF4-FFF2-40B4-BE49-F238E27FC236}">
                <a16:creationId xmlns:a16="http://schemas.microsoft.com/office/drawing/2014/main" id="{7F8C9C01-1847-6B9B-9405-D0E9A3D2F00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defRPr>
            </a:lvl1pPr>
          </a:lstStyle>
          <a:p>
            <a:pPr>
              <a:defRPr/>
            </a:pPr>
            <a:endParaRPr lang="en-US" altLang="en-US"/>
          </a:p>
        </p:txBody>
      </p:sp>
      <p:sp>
        <p:nvSpPr>
          <p:cNvPr id="1030" name="Rectangle 6">
            <a:extLst>
              <a:ext uri="{FF2B5EF4-FFF2-40B4-BE49-F238E27FC236}">
                <a16:creationId xmlns:a16="http://schemas.microsoft.com/office/drawing/2014/main" id="{AC4579E3-C7F5-5EA2-AD23-23112DD4EA2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BB607872-28E8-7B49-8264-49F87E5FE801}"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95613" r:id="rId1"/>
    <p:sldLayoutId id="2147495857"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5pPr>
      <a:lvl6pPr marL="4572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6pPr>
      <a:lvl7pPr marL="9144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7pPr>
      <a:lvl8pPr marL="13716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8pPr>
      <a:lvl9pPr marL="18288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33CC"/>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9B4E459-1448-8079-06FD-D5D597999250}"/>
              </a:ext>
            </a:extLst>
          </p:cNvPr>
          <p:cNvSpPr>
            <a:spLocks noGrp="1" noChangeArrowheads="1"/>
          </p:cNvSpPr>
          <p:nvPr>
            <p:ph type="title"/>
          </p:nvPr>
        </p:nvSpPr>
        <p:spPr bwMode="auto">
          <a:xfrm>
            <a:off x="1447800" y="457200"/>
            <a:ext cx="624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0" rIns="90488" bIns="0" numCol="1" anchor="b" anchorCtr="0" compatLnSpc="1">
            <a:prstTxWarp prst="textNoShape">
              <a:avLst/>
            </a:prstTxWarp>
          </a:bodyPr>
          <a:lstStyle/>
          <a:p>
            <a:pPr lvl="0"/>
            <a:r>
              <a:rPr lang="en-GB" altLang="en-US"/>
              <a:t>Click to edit Master title style</a:t>
            </a:r>
          </a:p>
        </p:txBody>
      </p:sp>
      <p:sp>
        <p:nvSpPr>
          <p:cNvPr id="8195" name="Rectangle 3">
            <a:extLst>
              <a:ext uri="{FF2B5EF4-FFF2-40B4-BE49-F238E27FC236}">
                <a16:creationId xmlns:a16="http://schemas.microsoft.com/office/drawing/2014/main" id="{205AC029-0A0A-9DBB-7882-7392A0E54C7F}"/>
              </a:ext>
            </a:extLst>
          </p:cNvPr>
          <p:cNvSpPr>
            <a:spLocks noGrp="1" noChangeArrowheads="1"/>
          </p:cNvSpPr>
          <p:nvPr>
            <p:ph type="body" idx="1"/>
          </p:nvPr>
        </p:nvSpPr>
        <p:spPr bwMode="auto">
          <a:xfrm>
            <a:off x="381000" y="1981200"/>
            <a:ext cx="838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 </a:t>
            </a:r>
            <a:r>
              <a:rPr lang="en-US" altLang="en-US"/>
              <a:t>strong potential initially as 2nd line treatment in hormone-refractory patients</a:t>
            </a:r>
            <a:endParaRPr lang="en-GB" altLang="en-US"/>
          </a:p>
        </p:txBody>
      </p:sp>
      <p:sp>
        <p:nvSpPr>
          <p:cNvPr id="83972" name="Rectangle 18">
            <a:extLst>
              <a:ext uri="{FF2B5EF4-FFF2-40B4-BE49-F238E27FC236}">
                <a16:creationId xmlns:a16="http://schemas.microsoft.com/office/drawing/2014/main" id="{223ED8A9-8E82-ADB0-A551-B5DC5352D4D3}"/>
              </a:ext>
            </a:extLst>
          </p:cNvPr>
          <p:cNvSpPr>
            <a:spLocks noChangeArrowheads="1"/>
          </p:cNvSpPr>
          <p:nvPr userDrawn="1"/>
        </p:nvSpPr>
        <p:spPr bwMode="auto">
          <a:xfrm>
            <a:off x="0" y="6324600"/>
            <a:ext cx="9144000" cy="533400"/>
          </a:xfrm>
          <a:prstGeom prst="rect">
            <a:avLst/>
          </a:prstGeom>
          <a:solidFill>
            <a:srgbClr val="000000"/>
          </a:solidFill>
          <a:ln>
            <a:noFill/>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914400" eaLnBrk="1" hangingPunct="1">
              <a:defRPr/>
            </a:pPr>
            <a:endParaRPr lang="en-US" altLang="en-US" sz="2400">
              <a:solidFill>
                <a:srgbClr val="0099FF"/>
              </a:solidFill>
              <a:latin typeface="Times New Roman" pitchFamily="18" charset="0"/>
            </a:endParaRPr>
          </a:p>
        </p:txBody>
      </p:sp>
      <p:pic>
        <p:nvPicPr>
          <p:cNvPr id="8197" name="Picture 6">
            <a:extLst>
              <a:ext uri="{FF2B5EF4-FFF2-40B4-BE49-F238E27FC236}">
                <a16:creationId xmlns:a16="http://schemas.microsoft.com/office/drawing/2014/main" id="{E75D9DA4-7892-2566-4F00-9DF0581D272F}"/>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318250"/>
            <a:ext cx="1600200" cy="539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30" name="Text Box 4">
            <a:extLst>
              <a:ext uri="{FF2B5EF4-FFF2-40B4-BE49-F238E27FC236}">
                <a16:creationId xmlns:a16="http://schemas.microsoft.com/office/drawing/2014/main" id="{3B80B75E-14D9-F4CA-6A19-84F5F4701423}"/>
              </a:ext>
            </a:extLst>
          </p:cNvPr>
          <p:cNvSpPr txBox="1">
            <a:spLocks noChangeArrowheads="1"/>
          </p:cNvSpPr>
          <p:nvPr userDrawn="1"/>
        </p:nvSpPr>
        <p:spPr bwMode="auto">
          <a:xfrm>
            <a:off x="1600200" y="6454775"/>
            <a:ext cx="3657600" cy="230188"/>
          </a:xfrm>
          <a:prstGeom prst="rect">
            <a:avLst/>
          </a:prstGeom>
          <a:noFill/>
          <a:ln>
            <a:noFill/>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defTabSz="914400" eaLnBrk="1" hangingPunct="1">
              <a:spcBef>
                <a:spcPct val="50000"/>
              </a:spcBef>
              <a:defRPr/>
            </a:pPr>
            <a:r>
              <a:rPr lang="en-US" sz="900" b="0" dirty="0">
                <a:solidFill>
                  <a:srgbClr val="33CCFF"/>
                </a:solidFill>
                <a:latin typeface="Arial Unicode MS" charset="0"/>
              </a:rPr>
              <a:t>Copyright 2013 Puma Biotechnology  CONFIDENTIAL</a:t>
            </a:r>
          </a:p>
        </p:txBody>
      </p:sp>
      <p:sp>
        <p:nvSpPr>
          <p:cNvPr id="7" name="Rectangle 7">
            <a:extLst>
              <a:ext uri="{FF2B5EF4-FFF2-40B4-BE49-F238E27FC236}">
                <a16:creationId xmlns:a16="http://schemas.microsoft.com/office/drawing/2014/main" id="{7B3180E4-286E-5CE9-3374-1FEB83A7B636}"/>
              </a:ext>
            </a:extLst>
          </p:cNvPr>
          <p:cNvSpPr>
            <a:spLocks noGrp="1" noChangeArrowheads="1"/>
          </p:cNvSpPr>
          <p:nvPr>
            <p:ph type="sldNum" sz="quarter" idx="4"/>
          </p:nvPr>
        </p:nvSpPr>
        <p:spPr bwMode="auto">
          <a:xfrm>
            <a:off x="8610600" y="6400800"/>
            <a:ext cx="533400" cy="381000"/>
          </a:xfrm>
          <a:prstGeom prst="rect">
            <a:avLst/>
          </a:prstGeom>
          <a:noFill/>
          <a:ln w="9525">
            <a:noFill/>
            <a:miter lim="800000"/>
            <a:headEnd/>
            <a:tailEnd/>
          </a:ln>
          <a:effectLst/>
        </p:spPr>
        <p:txBody>
          <a:bodyPr vert="horz" wrap="square" lIns="93279" tIns="46640" rIns="93279" bIns="46640" numCol="1" anchor="b" anchorCtr="0" compatLnSpc="1">
            <a:prstTxWarp prst="textNoShape">
              <a:avLst/>
            </a:prstTxWarp>
          </a:bodyPr>
          <a:lstStyle>
            <a:lvl1pPr algn="r" defTabSz="931863" eaLnBrk="1" hangingPunct="1">
              <a:defRPr sz="1100">
                <a:solidFill>
                  <a:srgbClr val="FFFFFF"/>
                </a:solidFill>
              </a:defRPr>
            </a:lvl1pPr>
          </a:lstStyle>
          <a:p>
            <a:pPr>
              <a:defRPr/>
            </a:pPr>
            <a:fld id="{69DA3B04-32DC-714D-B6E2-8F6FA2D3E9F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5614" r:id="rId1"/>
    <p:sldLayoutId id="2147495615" r:id="rId2"/>
    <p:sldLayoutId id="2147495616" r:id="rId3"/>
    <p:sldLayoutId id="2147495617" r:id="rId4"/>
    <p:sldLayoutId id="2147495618" r:id="rId5"/>
    <p:sldLayoutId id="2147495619" r:id="rId6"/>
    <p:sldLayoutId id="2147495620" r:id="rId7"/>
    <p:sldLayoutId id="2147495621" r:id="rId8"/>
    <p:sldLayoutId id="2147495622" r:id="rId9"/>
    <p:sldLayoutId id="2147495623" r:id="rId10"/>
    <p:sldLayoutId id="2147495624" r:id="rId11"/>
    <p:sldLayoutId id="2147495682" r:id="rId12"/>
    <p:sldLayoutId id="2147495683" r:id="rId13"/>
    <p:sldLayoutId id="2147495684" r:id="rId14"/>
  </p:sldLayoutIdLst>
  <p:transition/>
  <p:hf hdr="0" ftr="0" dt="0"/>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Unicode MS" pitchFamily="34" charset="-128"/>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Unicode MS" pitchFamily="34" charset="-128"/>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Unicode MS" pitchFamily="34" charset="-128"/>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Unicode MS" pitchFamily="34" charset="-128"/>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Unicode MS" pitchFamily="34" charset="-128"/>
          <a:cs typeface="Arial" charset="0"/>
        </a:defRPr>
      </a:lvl6pPr>
      <a:lvl7pPr marL="914400" algn="ctr" rtl="0" fontAlgn="base">
        <a:spcBef>
          <a:spcPct val="0"/>
        </a:spcBef>
        <a:spcAft>
          <a:spcPct val="0"/>
        </a:spcAft>
        <a:defRPr sz="4000" b="1">
          <a:solidFill>
            <a:schemeClr val="bg1"/>
          </a:solidFill>
          <a:latin typeface="Arial Unicode MS" pitchFamily="34" charset="-128"/>
          <a:cs typeface="Arial" charset="0"/>
        </a:defRPr>
      </a:lvl7pPr>
      <a:lvl8pPr marL="1371600" algn="ctr" rtl="0" fontAlgn="base">
        <a:spcBef>
          <a:spcPct val="0"/>
        </a:spcBef>
        <a:spcAft>
          <a:spcPct val="0"/>
        </a:spcAft>
        <a:defRPr sz="4000" b="1">
          <a:solidFill>
            <a:schemeClr val="bg1"/>
          </a:solidFill>
          <a:latin typeface="Arial Unicode MS" pitchFamily="34" charset="-128"/>
          <a:cs typeface="Arial" charset="0"/>
        </a:defRPr>
      </a:lvl8pPr>
      <a:lvl9pPr marL="1828800" algn="ctr" rtl="0" fontAlgn="base">
        <a:spcBef>
          <a:spcPct val="0"/>
        </a:spcBef>
        <a:spcAft>
          <a:spcPct val="0"/>
        </a:spcAft>
        <a:defRPr sz="4000" b="1">
          <a:solidFill>
            <a:schemeClr val="bg1"/>
          </a:solidFill>
          <a:latin typeface="Arial Unicode MS" pitchFamily="34" charset="-128"/>
          <a:cs typeface="Arial" charset="0"/>
        </a:defRPr>
      </a:lvl9pPr>
    </p:titleStyle>
    <p:bodyStyle>
      <a:lvl1pPr marL="342900" indent="-342900" algn="l" rtl="0" eaLnBrk="0" fontAlgn="base" hangingPunct="0">
        <a:spcBef>
          <a:spcPct val="20000"/>
        </a:spcBef>
        <a:spcAft>
          <a:spcPct val="0"/>
        </a:spcAft>
        <a:buClr>
          <a:schemeClr val="bg1"/>
        </a:buClr>
        <a:buSzPct val="100000"/>
        <a:buChar char="•"/>
        <a:defRPr sz="2800" b="1">
          <a:solidFill>
            <a:srgbClr val="FFFF00"/>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bg1"/>
        </a:buClr>
        <a:buSzPct val="100000"/>
        <a:buChar char="•"/>
        <a:defRPr sz="2400" b="1">
          <a:solidFill>
            <a:srgbClr val="FFFF00"/>
          </a:solidFill>
          <a:latin typeface="+mn-lt"/>
          <a:ea typeface="ＭＳ Ｐゴシック" charset="0"/>
          <a:cs typeface="+mn-cs"/>
        </a:defRPr>
      </a:lvl2pPr>
      <a:lvl3pPr marL="1143000" indent="-228600" algn="l" rtl="0" eaLnBrk="0" fontAlgn="base" hangingPunct="0">
        <a:spcBef>
          <a:spcPct val="20000"/>
        </a:spcBef>
        <a:spcAft>
          <a:spcPct val="0"/>
        </a:spcAft>
        <a:buClr>
          <a:schemeClr val="bg1"/>
        </a:buClr>
        <a:buSzPct val="100000"/>
        <a:buChar char="•"/>
        <a:defRPr sz="2400" b="1">
          <a:solidFill>
            <a:srgbClr val="FFFF00"/>
          </a:solidFill>
          <a:latin typeface="+mn-lt"/>
          <a:ea typeface="Arial" charset="0"/>
          <a:cs typeface="+mn-cs"/>
        </a:defRPr>
      </a:lvl3pPr>
      <a:lvl4pPr marL="1600200" indent="-228600" algn="l" rtl="0" eaLnBrk="0" fontAlgn="base" hangingPunct="0">
        <a:spcBef>
          <a:spcPct val="20000"/>
        </a:spcBef>
        <a:spcAft>
          <a:spcPct val="0"/>
        </a:spcAft>
        <a:buClr>
          <a:schemeClr val="bg1"/>
        </a:buClr>
        <a:buSzPct val="100000"/>
        <a:buChar char="•"/>
        <a:defRPr sz="2400" b="1">
          <a:solidFill>
            <a:srgbClr val="FFFF00"/>
          </a:solidFill>
          <a:latin typeface="+mn-lt"/>
          <a:ea typeface="Arial" charset="0"/>
          <a:cs typeface="+mn-cs"/>
        </a:defRPr>
      </a:lvl4pPr>
      <a:lvl5pPr marL="2057400" indent="-228600" algn="l" rtl="0" eaLnBrk="0" fontAlgn="base" hangingPunct="0">
        <a:spcBef>
          <a:spcPct val="20000"/>
        </a:spcBef>
        <a:spcAft>
          <a:spcPct val="0"/>
        </a:spcAft>
        <a:buClr>
          <a:schemeClr val="bg1"/>
        </a:buClr>
        <a:buSzPct val="100000"/>
        <a:buChar char="•"/>
        <a:defRPr sz="2400" b="1">
          <a:solidFill>
            <a:srgbClr val="FFFF00"/>
          </a:solidFill>
          <a:latin typeface="+mn-lt"/>
          <a:ea typeface="Arial" charset="0"/>
          <a:cs typeface="+mn-cs"/>
        </a:defRPr>
      </a:lvl5pPr>
      <a:lvl6pPr marL="2514600" indent="-228600" algn="l" rtl="0" fontAlgn="base">
        <a:spcBef>
          <a:spcPct val="20000"/>
        </a:spcBef>
        <a:spcAft>
          <a:spcPct val="0"/>
        </a:spcAft>
        <a:buClr>
          <a:schemeClr val="bg1"/>
        </a:buClr>
        <a:buSzPct val="100000"/>
        <a:buChar char="•"/>
        <a:defRPr sz="2400" b="1">
          <a:solidFill>
            <a:srgbClr val="FFFF00"/>
          </a:solidFill>
          <a:latin typeface="+mn-lt"/>
          <a:cs typeface="+mn-cs"/>
        </a:defRPr>
      </a:lvl6pPr>
      <a:lvl7pPr marL="2971800" indent="-228600" algn="l" rtl="0" fontAlgn="base">
        <a:spcBef>
          <a:spcPct val="20000"/>
        </a:spcBef>
        <a:spcAft>
          <a:spcPct val="0"/>
        </a:spcAft>
        <a:buClr>
          <a:schemeClr val="bg1"/>
        </a:buClr>
        <a:buSzPct val="100000"/>
        <a:buChar char="•"/>
        <a:defRPr sz="2400" b="1">
          <a:solidFill>
            <a:srgbClr val="FFFF00"/>
          </a:solidFill>
          <a:latin typeface="+mn-lt"/>
          <a:cs typeface="+mn-cs"/>
        </a:defRPr>
      </a:lvl7pPr>
      <a:lvl8pPr marL="3429000" indent="-228600" algn="l" rtl="0" fontAlgn="base">
        <a:spcBef>
          <a:spcPct val="20000"/>
        </a:spcBef>
        <a:spcAft>
          <a:spcPct val="0"/>
        </a:spcAft>
        <a:buClr>
          <a:schemeClr val="bg1"/>
        </a:buClr>
        <a:buSzPct val="100000"/>
        <a:buChar char="•"/>
        <a:defRPr sz="2400" b="1">
          <a:solidFill>
            <a:srgbClr val="FFFF00"/>
          </a:solidFill>
          <a:latin typeface="+mn-lt"/>
          <a:cs typeface="+mn-cs"/>
        </a:defRPr>
      </a:lvl8pPr>
      <a:lvl9pPr marL="3886200" indent="-228600" algn="l" rtl="0" fontAlgn="base">
        <a:spcBef>
          <a:spcPct val="20000"/>
        </a:spcBef>
        <a:spcAft>
          <a:spcPct val="0"/>
        </a:spcAft>
        <a:buClr>
          <a:schemeClr val="bg1"/>
        </a:buClr>
        <a:buSzPct val="100000"/>
        <a:buChar char="•"/>
        <a:defRPr sz="2400" b="1">
          <a:solidFill>
            <a:srgbClr val="FFFF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30374"/>
        </a:solidFill>
        <a:effectLst/>
      </p:bgPr>
    </p:bg>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A7CA0B13-646D-AA06-BB5A-579E854CA8BA}"/>
              </a:ext>
            </a:extLst>
          </p:cNvPr>
          <p:cNvSpPr>
            <a:spLocks noGrp="1" noChangeArrowheads="1"/>
          </p:cNvSpPr>
          <p:nvPr>
            <p:ph type="body" idx="1"/>
          </p:nvPr>
        </p:nvSpPr>
        <p:spPr bwMode="auto">
          <a:xfrm>
            <a:off x="457200" y="1482725"/>
            <a:ext cx="82296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10243" name="Line 4">
            <a:extLst>
              <a:ext uri="{FF2B5EF4-FFF2-40B4-BE49-F238E27FC236}">
                <a16:creationId xmlns:a16="http://schemas.microsoft.com/office/drawing/2014/main" id="{DBAB85AC-515F-E9FF-920A-20BD38427A6D}"/>
              </a:ext>
            </a:extLst>
          </p:cNvPr>
          <p:cNvSpPr>
            <a:spLocks noChangeShapeType="1"/>
          </p:cNvSpPr>
          <p:nvPr/>
        </p:nvSpPr>
        <p:spPr bwMode="auto">
          <a:xfrm>
            <a:off x="457200" y="1408113"/>
            <a:ext cx="8686800"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244" name="Rectangle 6">
            <a:extLst>
              <a:ext uri="{FF2B5EF4-FFF2-40B4-BE49-F238E27FC236}">
                <a16:creationId xmlns:a16="http://schemas.microsoft.com/office/drawing/2014/main" id="{90F5EA76-D6C1-2A3B-CAA4-17C447F05562}"/>
              </a:ext>
            </a:extLst>
          </p:cNvPr>
          <p:cNvSpPr>
            <a:spLocks noGrp="1" noChangeArrowheads="1"/>
          </p:cNvSpPr>
          <p:nvPr>
            <p:ph type="title"/>
          </p:nvPr>
        </p:nvSpPr>
        <p:spPr bwMode="auto">
          <a:xfrm>
            <a:off x="457200" y="274638"/>
            <a:ext cx="82375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p>
            <a:pPr lvl="0"/>
            <a:r>
              <a:rPr lang="en-GB" altLang="en-US"/>
              <a:t>Click to edit Master title style</a:t>
            </a:r>
          </a:p>
        </p:txBody>
      </p:sp>
    </p:spTree>
  </p:cSld>
  <p:clrMap bg1="dk2" tx1="lt1" bg2="dk1" tx2="lt2" accent1="accent1" accent2="accent2" accent3="accent3" accent4="accent4" accent5="accent5" accent6="accent6" hlink="hlink" folHlink="folHlink"/>
  <p:sldLayoutIdLst>
    <p:sldLayoutId id="2147495771" r:id="rId1"/>
    <p:sldLayoutId id="2147495772" r:id="rId2"/>
    <p:sldLayoutId id="2147495773" r:id="rId3"/>
    <p:sldLayoutId id="2147495774" r:id="rId4"/>
    <p:sldLayoutId id="2147495626" r:id="rId5"/>
    <p:sldLayoutId id="2147495627" r:id="rId6"/>
    <p:sldLayoutId id="2147495628" r:id="rId7"/>
    <p:sldLayoutId id="2147495629" r:id="rId8"/>
    <p:sldLayoutId id="2147495630" r:id="rId9"/>
    <p:sldLayoutId id="2147495631" r:id="rId10"/>
    <p:sldLayoutId id="2147495632" r:id="rId11"/>
  </p:sldLayoutIdLst>
  <p:transition>
    <p:wipe dir="r"/>
  </p:transition>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p:titleStyle>
    <p:bodyStyle>
      <a:lvl1pPr marL="342900" indent="-342900" algn="l" rtl="0" eaLnBrk="0" fontAlgn="base" hangingPunct="0">
        <a:spcBef>
          <a:spcPct val="0"/>
        </a:spcBef>
        <a:spcAft>
          <a:spcPct val="20000"/>
        </a:spcAft>
        <a:buClr>
          <a:schemeClr val="tx1"/>
        </a:buClr>
        <a:buSzPct val="90000"/>
        <a:buFont typeface="Wingdings" pitchFamily="2" charset="2"/>
        <a:buChar char="l"/>
        <a:defRPr sz="2400" b="1">
          <a:solidFill>
            <a:schemeClr val="tx1"/>
          </a:solidFill>
          <a:latin typeface="+mn-lt"/>
          <a:ea typeface="+mn-ea"/>
          <a:cs typeface="+mn-cs"/>
        </a:defRPr>
      </a:lvl1pPr>
      <a:lvl2pPr marL="685800" indent="-341313" algn="l" rtl="0" eaLnBrk="0" fontAlgn="base" hangingPunct="0">
        <a:spcBef>
          <a:spcPct val="0"/>
        </a:spcBef>
        <a:spcAft>
          <a:spcPct val="20000"/>
        </a:spcAft>
        <a:buClr>
          <a:schemeClr val="tx1"/>
        </a:buClr>
        <a:buSzPct val="100000"/>
        <a:buChar char="–"/>
        <a:defRPr sz="2400" b="1">
          <a:solidFill>
            <a:schemeClr val="tx1"/>
          </a:solidFill>
          <a:latin typeface="+mn-lt"/>
        </a:defRPr>
      </a:lvl2pPr>
      <a:lvl3pPr marL="1036638" indent="-349250" algn="l" rtl="0" eaLnBrk="0" fontAlgn="base" hangingPunct="0">
        <a:spcBef>
          <a:spcPct val="0"/>
        </a:spcBef>
        <a:spcAft>
          <a:spcPct val="20000"/>
        </a:spcAft>
        <a:buClr>
          <a:schemeClr val="tx1"/>
        </a:buClr>
        <a:buSzPct val="100000"/>
        <a:buChar char="•"/>
        <a:defRPr sz="2400" b="1">
          <a:solidFill>
            <a:schemeClr val="tx1"/>
          </a:solidFill>
          <a:latin typeface="+mn-lt"/>
        </a:defRPr>
      </a:lvl3pPr>
      <a:lvl4pPr marL="1393825" indent="-355600" algn="l" rtl="0" eaLnBrk="0" fontAlgn="base" hangingPunct="0">
        <a:spcBef>
          <a:spcPct val="0"/>
        </a:spcBef>
        <a:spcAft>
          <a:spcPct val="20000"/>
        </a:spcAft>
        <a:buClr>
          <a:schemeClr val="tx1"/>
        </a:buClr>
        <a:buSzPct val="100000"/>
        <a:buChar char="–"/>
        <a:defRPr sz="2400" b="1">
          <a:solidFill>
            <a:schemeClr val="tx1"/>
          </a:solidFill>
          <a:latin typeface="+mn-lt"/>
        </a:defRPr>
      </a:lvl4pPr>
      <a:lvl5pPr marL="1981200" indent="-585788" algn="r" rtl="0" eaLnBrk="0" fontAlgn="base" hangingPunct="0">
        <a:spcBef>
          <a:spcPct val="0"/>
        </a:spcBef>
        <a:spcAft>
          <a:spcPct val="20000"/>
        </a:spcAft>
        <a:defRPr sz="1200" b="1">
          <a:solidFill>
            <a:schemeClr val="tx1"/>
          </a:solidFill>
          <a:latin typeface="+mn-lt"/>
        </a:defRPr>
      </a:lvl5pPr>
      <a:lvl6pPr marL="2438400" indent="-585788" algn="r" rtl="0" fontAlgn="base">
        <a:spcBef>
          <a:spcPct val="0"/>
        </a:spcBef>
        <a:spcAft>
          <a:spcPct val="20000"/>
        </a:spcAft>
        <a:defRPr sz="1200" b="1">
          <a:solidFill>
            <a:schemeClr val="tx1"/>
          </a:solidFill>
          <a:latin typeface="+mn-lt"/>
        </a:defRPr>
      </a:lvl6pPr>
      <a:lvl7pPr marL="2895600" indent="-585788" algn="r" rtl="0" fontAlgn="base">
        <a:spcBef>
          <a:spcPct val="0"/>
        </a:spcBef>
        <a:spcAft>
          <a:spcPct val="20000"/>
        </a:spcAft>
        <a:defRPr sz="1200" b="1">
          <a:solidFill>
            <a:schemeClr val="tx1"/>
          </a:solidFill>
          <a:latin typeface="+mn-lt"/>
        </a:defRPr>
      </a:lvl7pPr>
      <a:lvl8pPr marL="3352800" indent="-585788" algn="r" rtl="0" fontAlgn="base">
        <a:spcBef>
          <a:spcPct val="0"/>
        </a:spcBef>
        <a:spcAft>
          <a:spcPct val="20000"/>
        </a:spcAft>
        <a:defRPr sz="1200" b="1">
          <a:solidFill>
            <a:schemeClr val="tx1"/>
          </a:solidFill>
          <a:latin typeface="+mn-lt"/>
        </a:defRPr>
      </a:lvl8pPr>
      <a:lvl9pPr marL="3810000" indent="-585788" algn="r" rtl="0" fontAlgn="base">
        <a:spcBef>
          <a:spcPct val="0"/>
        </a:spcBef>
        <a:spcAft>
          <a:spcPct val="20000"/>
        </a:spcAft>
        <a:defRPr sz="1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7410" name="Title Placeholder 1">
            <a:extLst>
              <a:ext uri="{FF2B5EF4-FFF2-40B4-BE49-F238E27FC236}">
                <a16:creationId xmlns:a16="http://schemas.microsoft.com/office/drawing/2014/main" id="{997D2273-2EBC-63E5-72D6-85850DFA30E4}"/>
              </a:ext>
            </a:extLst>
          </p:cNvPr>
          <p:cNvSpPr>
            <a:spLocks noGrp="1" noChangeArrowheads="1"/>
          </p:cNvSpPr>
          <p:nvPr>
            <p:ph type="title"/>
          </p:nvPr>
        </p:nvSpPr>
        <p:spPr bwMode="auto">
          <a:xfrm>
            <a:off x="573088" y="1476375"/>
            <a:ext cx="78867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Text Placeholder 2">
            <a:extLst>
              <a:ext uri="{FF2B5EF4-FFF2-40B4-BE49-F238E27FC236}">
                <a16:creationId xmlns:a16="http://schemas.microsoft.com/office/drawing/2014/main" id="{1F6B5FF0-E837-985F-E8EE-C179C59B8534}"/>
              </a:ext>
            </a:extLst>
          </p:cNvPr>
          <p:cNvSpPr>
            <a:spLocks noGrp="1" noChangeArrowheads="1"/>
          </p:cNvSpPr>
          <p:nvPr>
            <p:ph type="body" idx="1"/>
          </p:nvPr>
        </p:nvSpPr>
        <p:spPr bwMode="auto">
          <a:xfrm>
            <a:off x="573088" y="2408238"/>
            <a:ext cx="7886700"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5653" r:id="rId1"/>
    <p:sldLayoutId id="2147495854" r:id="rId2"/>
    <p:sldLayoutId id="2147495855" r:id="rId3"/>
    <p:sldLayoutId id="2147495654" r:id="rId4"/>
    <p:sldLayoutId id="2147495655" r:id="rId5"/>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2"/>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2"/>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628650" y="775882"/>
            <a:ext cx="7886700" cy="7524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628650" y="1727201"/>
            <a:ext cx="7886700" cy="4449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19EE800-A340-8445-836D-B1386BEF5298}" type="datetime1">
              <a:rPr lang="en-US" smtClean="0"/>
              <a:t>11/8/2025</a:t>
            </a:fld>
            <a:endParaRPr lang="en-US"/>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8737498" y="6108950"/>
            <a:ext cx="3505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CF06D28-0BE3-284D-A172-81E312E501C2}" type="slidenum">
              <a:rPr lang="en-US" smtClean="0"/>
              <a:t>‹#›</a:t>
            </a:fld>
            <a:endParaRPr lang="en-US" dirty="0"/>
          </a:p>
        </p:txBody>
      </p:sp>
      <p:sp>
        <p:nvSpPr>
          <p:cNvPr id="10" name="Rectangle 9">
            <a:extLst>
              <a:ext uri="{FF2B5EF4-FFF2-40B4-BE49-F238E27FC236}">
                <a16:creationId xmlns:a16="http://schemas.microsoft.com/office/drawing/2014/main" id="{15C8DC3D-5D8A-B597-2EF2-20C1F4E452A8}"/>
              </a:ext>
            </a:extLst>
          </p:cNvPr>
          <p:cNvSpPr/>
          <p:nvPr userDrawn="1"/>
        </p:nvSpPr>
        <p:spPr bwMode="auto">
          <a:xfrm>
            <a:off x="1" y="-65877"/>
            <a:ext cx="9143999" cy="498478"/>
          </a:xfrm>
          <a:prstGeom prst="rect">
            <a:avLst/>
          </a:prstGeom>
          <a:solidFill>
            <a:schemeClr val="bg1"/>
          </a:solidFill>
          <a:ln w="381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indent="0" algn="ctr" defTabSz="6858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ndParaRPr>
          </a:p>
        </p:txBody>
      </p:sp>
      <p:pic>
        <p:nvPicPr>
          <p:cNvPr id="7" name="Picture 6">
            <a:extLst>
              <a:ext uri="{FF2B5EF4-FFF2-40B4-BE49-F238E27FC236}">
                <a16:creationId xmlns:a16="http://schemas.microsoft.com/office/drawing/2014/main" id="{AB582A17-29A2-FE32-5325-ADF17E782074}"/>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 y="-65877"/>
            <a:ext cx="9143999" cy="482381"/>
          </a:xfrm>
          <a:prstGeom prst="rect">
            <a:avLst/>
          </a:prstGeom>
        </p:spPr>
      </p:pic>
      <p:sp>
        <p:nvSpPr>
          <p:cNvPr id="8" name="Rectangle 7">
            <a:extLst>
              <a:ext uri="{FF2B5EF4-FFF2-40B4-BE49-F238E27FC236}">
                <a16:creationId xmlns:a16="http://schemas.microsoft.com/office/drawing/2014/main" id="{B5030C28-DC26-3139-CA1F-61BF69246C81}"/>
              </a:ext>
            </a:extLst>
          </p:cNvPr>
          <p:cNvSpPr/>
          <p:nvPr userDrawn="1"/>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084760"/>
      </p:ext>
    </p:extLst>
  </p:cSld>
  <p:clrMap bg1="lt1" tx1="dk1" bg2="lt2" tx2="dk2" accent1="accent1" accent2="accent2" accent3="accent3" accent4="accent4" accent5="accent5" accent6="accent6" hlink="hlink" folHlink="folHlink"/>
  <p:sldLayoutIdLst>
    <p:sldLayoutId id="2147495859" r:id="rId1"/>
    <p:sldLayoutId id="2147495860" r:id="rId2"/>
    <p:sldLayoutId id="2147495861" r:id="rId3"/>
    <p:sldLayoutId id="2147495862" r:id="rId4"/>
    <p:sldLayoutId id="2147495863" r:id="rId5"/>
    <p:sldLayoutId id="2147495864" r:id="rId6"/>
    <p:sldLayoutId id="2147495865" r:id="rId7"/>
    <p:sldLayoutId id="2147495866" r:id="rId8"/>
    <p:sldLayoutId id="2147495867" r:id="rId9"/>
    <p:sldLayoutId id="2147495868" r:id="rId10"/>
    <p:sldLayoutId id="2147495869" r:id="rId11"/>
    <p:sldLayoutId id="2147495870" r:id="rId12"/>
    <p:sldLayoutId id="2147495871" r:id="rId13"/>
    <p:sldLayoutId id="2147495885" r:id="rId14"/>
    <p:sldLayoutId id="2147495886" r:id="rId15"/>
    <p:sldLayoutId id="2147495887" r:id="rId16"/>
    <p:sldLayoutId id="2147495893" r:id="rId17"/>
    <p:sldLayoutId id="2147495894" r:id="rId18"/>
    <p:sldLayoutId id="2147495895" r:id="rId19"/>
    <p:sldLayoutId id="2147495896" r:id="rId20"/>
    <p:sldLayoutId id="2147495897" r:id="rId21"/>
    <p:sldLayoutId id="2147495898" r:id="rId22"/>
    <p:sldLayoutId id="2147495899" r:id="rId23"/>
    <p:sldLayoutId id="2147495900" r:id="rId24"/>
    <p:sldLayoutId id="2147495901" r:id="rId25"/>
    <p:sldLayoutId id="2147495902" r:id="rId26"/>
  </p:sldLayoutIdLst>
  <p:hf hdr="0" ftr="0" dt="0"/>
  <p:txStyles>
    <p:titleStyle>
      <a:lvl1pPr algn="ctr" defTabSz="685800" rtl="0" eaLnBrk="1" latinLnBrk="0" hangingPunct="1">
        <a:lnSpc>
          <a:spcPct val="90000"/>
        </a:lnSpc>
        <a:spcBef>
          <a:spcPct val="0"/>
        </a:spcBef>
        <a:buNone/>
        <a:defRPr sz="27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9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96.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6.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96.xml"/><Relationship Id="rId5" Type="http://schemas.openxmlformats.org/officeDocument/2006/relationships/image" Target="../media/image40.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96.xml"/><Relationship Id="rId5" Type="http://schemas.openxmlformats.org/officeDocument/2006/relationships/image" Target="../media/image46.emf"/><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96.xml"/><Relationship Id="rId5" Type="http://schemas.openxmlformats.org/officeDocument/2006/relationships/image" Target="../media/image51.pn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9.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1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9.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6.xml"/></Relationships>
</file>

<file path=ppt/slides/_rels/slide3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0.xml"/><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96.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03.xml"/><Relationship Id="rId5" Type="http://schemas.openxmlformats.org/officeDocument/2006/relationships/image" Target="../media/image56.png"/><Relationship Id="rId4" Type="http://schemas.openxmlformats.org/officeDocument/2006/relationships/image" Target="NUL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04.xml"/><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0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04.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slideLayout" Target="../slideLayouts/slideLayout96.xml"/><Relationship Id="rId1" Type="http://schemas.openxmlformats.org/officeDocument/2006/relationships/tags" Target="../tags/tag4.xml"/><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96.xml"/><Relationship Id="rId1" Type="http://schemas.openxmlformats.org/officeDocument/2006/relationships/tags" Target="../tags/tag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96.xml"/><Relationship Id="rId1" Type="http://schemas.openxmlformats.org/officeDocument/2006/relationships/tags" Target="../tags/tag6.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96.xml"/><Relationship Id="rId1" Type="http://schemas.openxmlformats.org/officeDocument/2006/relationships/tags" Target="../tags/tag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96.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96.xml"/><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96.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96.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6.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6.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96.xml"/><Relationship Id="rId1" Type="http://schemas.openxmlformats.org/officeDocument/2006/relationships/tags" Target="../tags/tag8.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5.xml"/></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9.xml"/><Relationship Id="rId1" Type="http://schemas.openxmlformats.org/officeDocument/2006/relationships/slideLayout" Target="../slideLayouts/slideLayout10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5.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96.xml"/></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1.xml"/><Relationship Id="rId1" Type="http://schemas.openxmlformats.org/officeDocument/2006/relationships/slideLayout" Target="../slideLayouts/slideLayout110.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9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1.xml"/></Relationships>
</file>

<file path=ppt/slides/_rels/slide6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3.xml"/><Relationship Id="rId1" Type="http://schemas.openxmlformats.org/officeDocument/2006/relationships/slideLayout" Target="../slideLayouts/slideLayout91.xml"/></Relationships>
</file>

<file path=ppt/slides/_rels/slide6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91.xml"/></Relationships>
</file>

<file path=ppt/slides/_rels/slide6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91.xml"/></Relationships>
</file>

<file path=ppt/slides/_rels/slide66.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png"/><Relationship Id="rId1" Type="http://schemas.openxmlformats.org/officeDocument/2006/relationships/slideLayout" Target="../slideLayouts/slideLayout91.xml"/><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0.xml"/></Relationships>
</file>

<file path=ppt/slides/_rels/slide6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1.xml"/></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6.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6.xml"/></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chart" Target="../charts/chart4.xml"/><Relationship Id="rId1" Type="http://schemas.openxmlformats.org/officeDocument/2006/relationships/slideLayout" Target="../slideLayouts/slideLayout101.xml"/></Relationships>
</file>

<file path=ppt/slides/_rels/slide74.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oleObject" Target="../embeddings/oleObject1.bin"/><Relationship Id="rId1" Type="http://schemas.openxmlformats.org/officeDocument/2006/relationships/slideLayout" Target="../slideLayouts/slideLayout101.xml"/></Relationships>
</file>

<file path=ppt/slides/_rels/slide7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01.xml"/><Relationship Id="rId4" Type="http://schemas.openxmlformats.org/officeDocument/2006/relationships/image" Target="../media/image109.emf"/></Relationships>
</file>

<file path=ppt/slides/_rels/slide76.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slideLayout" Target="../slideLayouts/slideLayout101.xml"/><Relationship Id="rId4" Type="http://schemas.openxmlformats.org/officeDocument/2006/relationships/tags" Target="../tags/tag12.xml"/></Relationships>
</file>

<file path=ppt/slides/_rels/slide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emf"/><Relationship Id="rId1" Type="http://schemas.openxmlformats.org/officeDocument/2006/relationships/slideLayout" Target="../slideLayouts/slideLayout101.xml"/></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10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4.xml"/></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106.xml"/></Relationships>
</file>

<file path=ppt/slides/_rels/slide8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9.xml"/><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109.xml"/><Relationship Id="rId4" Type="http://schemas.openxmlformats.org/officeDocument/2006/relationships/image" Target="../media/image117.png"/></Relationships>
</file>

<file path=ppt/slides/_rels/slide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1.xml"/><Relationship Id="rId1" Type="http://schemas.openxmlformats.org/officeDocument/2006/relationships/slideLayout" Target="../slideLayouts/slideLayout109.xml"/><Relationship Id="rId4" Type="http://schemas.openxmlformats.org/officeDocument/2006/relationships/image" Target="../media/image11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14.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red logo&#10;&#10;Description automatically generated with medium confidence">
            <a:extLst>
              <a:ext uri="{FF2B5EF4-FFF2-40B4-BE49-F238E27FC236}">
                <a16:creationId xmlns:a16="http://schemas.microsoft.com/office/drawing/2014/main" id="{73940095-7E5F-87C9-C48A-0ED8FFA1C09F}"/>
              </a:ext>
            </a:extLst>
          </p:cNvPr>
          <p:cNvPicPr>
            <a:picLocks noChangeAspect="1"/>
          </p:cNvPicPr>
          <p:nvPr/>
        </p:nvPicPr>
        <p:blipFill>
          <a:blip r:embed="rId2"/>
          <a:stretch>
            <a:fillRect/>
          </a:stretch>
        </p:blipFill>
        <p:spPr>
          <a:xfrm>
            <a:off x="0" y="-76200"/>
            <a:ext cx="9241833" cy="6934200"/>
          </a:xfrm>
          <a:prstGeom prst="rect">
            <a:avLst/>
          </a:prstGeom>
        </p:spPr>
      </p:pic>
      <p:sp>
        <p:nvSpPr>
          <p:cNvPr id="5" name="Slide Number Placeholder 4">
            <a:extLst>
              <a:ext uri="{FF2B5EF4-FFF2-40B4-BE49-F238E27FC236}">
                <a16:creationId xmlns:a16="http://schemas.microsoft.com/office/drawing/2014/main" id="{110256D2-44D8-F940-93A4-FDEBBAEA4AEB}"/>
              </a:ext>
            </a:extLst>
          </p:cNvPr>
          <p:cNvSpPr>
            <a:spLocks noGrp="1"/>
          </p:cNvSpPr>
          <p:nvPr>
            <p:ph type="sldNum" sz="quarter" idx="12"/>
          </p:nvPr>
        </p:nvSpPr>
        <p:spPr>
          <a:xfrm>
            <a:off x="8737498" y="5438962"/>
            <a:ext cx="350520" cy="273844"/>
          </a:xfrm>
        </p:spPr>
        <p:txBody>
          <a:bodyPr/>
          <a:lstStyle/>
          <a:p>
            <a:pPr defTabSz="685800" eaLnBrk="1" fontAlgn="auto" hangingPunct="1">
              <a:spcBef>
                <a:spcPts val="0"/>
              </a:spcBef>
              <a:spcAft>
                <a:spcPts val="0"/>
              </a:spcAft>
            </a:pPr>
            <a:fld id="{9CF06D28-0BE3-284D-A172-81E312E501C2}" type="slidenum">
              <a:rPr lang="en-US">
                <a:solidFill>
                  <a:prstClr val="black">
                    <a:tint val="75000"/>
                  </a:prstClr>
                </a:solidFill>
                <a:latin typeface="Calibri" panose="020F0502020204030204"/>
                <a:ea typeface="+mn-ea"/>
              </a:rPr>
              <a:pPr defTabSz="685800" eaLnBrk="1" fontAlgn="auto" hangingPunct="1">
                <a:spcBef>
                  <a:spcPts val="0"/>
                </a:spcBef>
                <a:spcAft>
                  <a:spcPts val="0"/>
                </a:spcAft>
              </a:pPr>
              <a:t>1</a:t>
            </a:fld>
            <a:endParaRPr lang="en-US">
              <a:solidFill>
                <a:prstClr val="black">
                  <a:tint val="75000"/>
                </a:prstClr>
              </a:solidFill>
              <a:latin typeface="Calibri" panose="020F0502020204030204"/>
              <a:ea typeface="+mn-ea"/>
            </a:endParaRPr>
          </a:p>
        </p:txBody>
      </p:sp>
      <p:sp>
        <p:nvSpPr>
          <p:cNvPr id="11" name="Rectangle 2">
            <a:extLst>
              <a:ext uri="{FF2B5EF4-FFF2-40B4-BE49-F238E27FC236}">
                <a16:creationId xmlns:a16="http://schemas.microsoft.com/office/drawing/2014/main" id="{00BFCBA4-A9A0-5742-A6B3-596068284B7C}"/>
              </a:ext>
            </a:extLst>
          </p:cNvPr>
          <p:cNvSpPr txBox="1">
            <a:spLocks noChangeArrowheads="1"/>
          </p:cNvSpPr>
          <p:nvPr/>
        </p:nvSpPr>
        <p:spPr>
          <a:xfrm>
            <a:off x="371139" y="1371600"/>
            <a:ext cx="6535271" cy="2791089"/>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defTabSz="685800" fontAlgn="auto">
              <a:spcAft>
                <a:spcPts val="0"/>
              </a:spcAft>
              <a:defRPr/>
            </a:pPr>
            <a:endParaRPr lang="en-US" sz="1200" i="1" dirty="0">
              <a:solidFill>
                <a:srgbClr val="ED7D31"/>
              </a:solidFill>
              <a:effectLst>
                <a:outerShdw blurRad="38100" dist="38100" dir="2700000" algn="tl">
                  <a:srgbClr val="000000"/>
                </a:outerShdw>
              </a:effectLst>
            </a:endParaRPr>
          </a:p>
          <a:p>
            <a:pPr eaLnBrk="1" hangingPunct="1"/>
            <a:r>
              <a:rPr lang="en-US" altLang="en-US" sz="2800" dirty="0">
                <a:solidFill>
                  <a:srgbClr val="7030A0"/>
                </a:solidFill>
                <a:latin typeface="Arial" panose="020B0604020202020204" pitchFamily="34" charset="0"/>
                <a:ea typeface="ＭＳ Ｐゴシック" panose="020B0600070205080204" pitchFamily="34" charset="-128"/>
                <a:cs typeface="Arial" panose="020B0604020202020204" pitchFamily="34" charset="0"/>
              </a:rPr>
              <a:t>Management of HER2+ MBC</a:t>
            </a:r>
            <a:br>
              <a:rPr lang="en-US" altLang="en-US" sz="2800" dirty="0">
                <a:solidFill>
                  <a:srgbClr val="7030A0"/>
                </a:solidFill>
                <a:latin typeface="Arial" panose="020B0604020202020204" pitchFamily="34" charset="0"/>
                <a:ea typeface="ＭＳ Ｐゴシック" panose="020B0600070205080204" pitchFamily="34" charset="-128"/>
                <a:cs typeface="Arial" panose="020B0604020202020204" pitchFamily="34" charset="0"/>
              </a:rPr>
            </a:br>
            <a:r>
              <a:rPr lang="en-US" altLang="en-US" sz="2800" dirty="0">
                <a:solidFill>
                  <a:srgbClr val="7030A0"/>
                </a:solidFill>
                <a:latin typeface="Arial" panose="020B0604020202020204" pitchFamily="34" charset="0"/>
                <a:ea typeface="ＭＳ Ｐゴシック" panose="020B0600070205080204" pitchFamily="34" charset="-128"/>
                <a:cs typeface="Arial" panose="020B0604020202020204" pitchFamily="34" charset="0"/>
              </a:rPr>
              <a:t>SOBO 2025</a:t>
            </a:r>
            <a:endParaRPr lang="en-US" sz="2800" dirty="0">
              <a:latin typeface="Arial" charset="0"/>
              <a:cs typeface="Arial" charset="0"/>
            </a:endParaRPr>
          </a:p>
          <a:p>
            <a:pPr eaLnBrk="1" hangingPunct="1"/>
            <a:endParaRPr lang="en-US" sz="1400" dirty="0">
              <a:latin typeface="Arial" charset="0"/>
              <a:cs typeface="Arial" charset="0"/>
            </a:endParaRPr>
          </a:p>
          <a:p>
            <a:pPr eaLnBrk="1" hangingPunct="1"/>
            <a:endParaRPr lang="en-US" sz="1400" dirty="0">
              <a:latin typeface="Arial" charset="0"/>
              <a:cs typeface="Arial" charset="0"/>
            </a:endParaRPr>
          </a:p>
          <a:p>
            <a:pPr eaLnBrk="1" hangingPunct="1"/>
            <a:endParaRPr lang="en-US" sz="1400" dirty="0">
              <a:latin typeface="Arial" charset="0"/>
              <a:cs typeface="Arial" charset="0"/>
            </a:endParaRPr>
          </a:p>
          <a:p>
            <a:pPr eaLnBrk="1" hangingPunct="1"/>
            <a:r>
              <a:rPr lang="en-US" sz="1400" dirty="0">
                <a:solidFill>
                  <a:schemeClr val="accent4">
                    <a:lumMod val="10000"/>
                  </a:schemeClr>
                </a:solidFill>
                <a:latin typeface="Arial" charset="0"/>
                <a:cs typeface="Arial" charset="0"/>
              </a:rPr>
              <a:t>William J. Gradishar MD FACP FASCO</a:t>
            </a:r>
          </a:p>
          <a:p>
            <a:pPr eaLnBrk="1" hangingPunct="1"/>
            <a:r>
              <a:rPr lang="en-US" sz="1200" dirty="0">
                <a:solidFill>
                  <a:schemeClr val="accent4">
                    <a:lumMod val="10000"/>
                  </a:schemeClr>
                </a:solidFill>
                <a:latin typeface="Arial" charset="0"/>
                <a:cs typeface="Arial" charset="0"/>
              </a:rPr>
              <a:t>Betsy Bramsen Professor of Breast Oncology</a:t>
            </a:r>
          </a:p>
          <a:p>
            <a:pPr eaLnBrk="1" hangingPunct="1"/>
            <a:r>
              <a:rPr lang="en-US" sz="1200" dirty="0">
                <a:solidFill>
                  <a:schemeClr val="accent4">
                    <a:lumMod val="10000"/>
                  </a:schemeClr>
                </a:solidFill>
                <a:latin typeface="Arial" charset="0"/>
                <a:cs typeface="Arial" charset="0"/>
              </a:rPr>
              <a:t>Chief, Hematology/Oncology</a:t>
            </a:r>
          </a:p>
          <a:p>
            <a:pPr eaLnBrk="1" hangingPunct="1"/>
            <a:r>
              <a:rPr lang="en-US" sz="1200" dirty="0">
                <a:solidFill>
                  <a:schemeClr val="accent4">
                    <a:lumMod val="10000"/>
                  </a:schemeClr>
                </a:solidFill>
                <a:latin typeface="Arial" charset="0"/>
                <a:cs typeface="Arial" charset="0"/>
              </a:rPr>
              <a:t>Director, Maggie Daley Center for Women’s Cancer Care</a:t>
            </a:r>
          </a:p>
          <a:p>
            <a:pPr eaLnBrk="1" hangingPunct="1"/>
            <a:r>
              <a:rPr lang="en-US" sz="1200" dirty="0">
                <a:solidFill>
                  <a:schemeClr val="accent4">
                    <a:lumMod val="10000"/>
                  </a:schemeClr>
                </a:solidFill>
                <a:latin typeface="Arial" charset="0"/>
                <a:cs typeface="Arial" charset="0"/>
              </a:rPr>
              <a:t>Robert H. Lurie Comprehensive Cancer Center</a:t>
            </a:r>
          </a:p>
          <a:p>
            <a:pPr eaLnBrk="1" hangingPunct="1"/>
            <a:r>
              <a:rPr lang="en-US" sz="1200" dirty="0">
                <a:solidFill>
                  <a:schemeClr val="accent4">
                    <a:lumMod val="10000"/>
                  </a:schemeClr>
                </a:solidFill>
                <a:latin typeface="Arial" charset="0"/>
                <a:cs typeface="Arial" charset="0"/>
              </a:rPr>
              <a:t>Northwestern University</a:t>
            </a:r>
          </a:p>
          <a:p>
            <a:pPr algn="l" defTabSz="685800" fontAlgn="auto">
              <a:spcAft>
                <a:spcPts val="0"/>
              </a:spcAft>
              <a:defRPr/>
            </a:pPr>
            <a:endParaRPr lang="en-US" sz="1200" i="1" dirty="0">
              <a:solidFill>
                <a:srgbClr val="ED7D31"/>
              </a:solidFill>
              <a:effectLst>
                <a:outerShdw blurRad="38100" dist="38100" dir="2700000" algn="tl">
                  <a:srgbClr val="000000"/>
                </a:outerShdw>
              </a:effectLst>
            </a:endParaRPr>
          </a:p>
        </p:txBody>
      </p:sp>
      <p:pic>
        <p:nvPicPr>
          <p:cNvPr id="3" name="Picture 2" descr="A black background with red text&#10;&#10;Description automatically generated">
            <a:extLst>
              <a:ext uri="{FF2B5EF4-FFF2-40B4-BE49-F238E27FC236}">
                <a16:creationId xmlns:a16="http://schemas.microsoft.com/office/drawing/2014/main" id="{5C9E7835-541E-B0CF-596A-0D7F8E1E9856}"/>
              </a:ext>
            </a:extLst>
          </p:cNvPr>
          <p:cNvPicPr>
            <a:picLocks noChangeAspect="1"/>
          </p:cNvPicPr>
          <p:nvPr/>
        </p:nvPicPr>
        <p:blipFill>
          <a:blip r:embed="rId3"/>
          <a:stretch>
            <a:fillRect/>
          </a:stretch>
        </p:blipFill>
        <p:spPr>
          <a:xfrm>
            <a:off x="371139" y="146987"/>
            <a:ext cx="1765643" cy="826811"/>
          </a:xfrm>
          <a:prstGeom prst="rect">
            <a:avLst/>
          </a:prstGeom>
        </p:spPr>
      </p:pic>
    </p:spTree>
    <p:extLst>
      <p:ext uri="{BB962C8B-B14F-4D97-AF65-F5344CB8AC3E}">
        <p14:creationId xmlns:p14="http://schemas.microsoft.com/office/powerpoint/2010/main" val="339515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3474" name="Title 1">
            <a:extLst>
              <a:ext uri="{FF2B5EF4-FFF2-40B4-BE49-F238E27FC236}">
                <a16:creationId xmlns:a16="http://schemas.microsoft.com/office/drawing/2014/main" id="{E3AA4DF7-7536-041B-171F-8508FD1C3F25}"/>
              </a:ext>
            </a:extLst>
          </p:cNvPr>
          <p:cNvSpPr>
            <a:spLocks noGrp="1"/>
          </p:cNvSpPr>
          <p:nvPr>
            <p:ph type="title" idx="4294967295"/>
          </p:nvPr>
        </p:nvSpPr>
        <p:spPr>
          <a:xfrm>
            <a:off x="0" y="719138"/>
            <a:ext cx="9144000" cy="1143000"/>
          </a:xfrm>
        </p:spPr>
        <p:txBody>
          <a:bodyPr>
            <a:normAutofit fontScale="90000"/>
          </a:bodyPr>
          <a:lstStyle/>
          <a:p>
            <a:r>
              <a:rPr lang="en-US" altLang="en-US" sz="4000" dirty="0">
                <a:solidFill>
                  <a:srgbClr val="7030A0"/>
                </a:solidFill>
              </a:rPr>
              <a:t>Definition of HER2-Low Breast Cancer</a:t>
            </a:r>
          </a:p>
        </p:txBody>
      </p:sp>
      <p:sp>
        <p:nvSpPr>
          <p:cNvPr id="6" name="TextBox 5">
            <a:extLst>
              <a:ext uri="{FF2B5EF4-FFF2-40B4-BE49-F238E27FC236}">
                <a16:creationId xmlns:a16="http://schemas.microsoft.com/office/drawing/2014/main" id="{8A884934-C023-BFA3-A726-5610269BCA1B}"/>
              </a:ext>
            </a:extLst>
          </p:cNvPr>
          <p:cNvSpPr txBox="1"/>
          <p:nvPr/>
        </p:nvSpPr>
        <p:spPr>
          <a:xfrm>
            <a:off x="4336331" y="6435709"/>
            <a:ext cx="4688804" cy="276999"/>
          </a:xfrm>
          <a:prstGeom prst="rect">
            <a:avLst/>
          </a:prstGeom>
          <a:noFill/>
        </p:spPr>
        <p:txBody>
          <a:bodyPr wrap="square">
            <a:spAutoFit/>
          </a:bodyPr>
          <a:lstStyle/>
          <a:p>
            <a:pPr algn="r" defTabSz="685800" eaLnBrk="1" fontAlgn="auto" hangingPunct="1">
              <a:spcBef>
                <a:spcPts val="0"/>
              </a:spcBef>
              <a:spcAft>
                <a:spcPts val="0"/>
              </a:spcAft>
              <a:defRPr/>
            </a:pPr>
            <a:r>
              <a:rPr lang="en-US" sz="1200" dirty="0">
                <a:solidFill>
                  <a:prstClr val="black"/>
                </a:solidFill>
                <a:latin typeface="Calibri" panose="020F0502020204030204"/>
                <a:ea typeface="+mn-ea"/>
              </a:rPr>
              <a:t>Tarantino P et al. </a:t>
            </a:r>
            <a:r>
              <a:rPr lang="it-IT" sz="1200" i="1" dirty="0">
                <a:solidFill>
                  <a:prstClr val="black"/>
                </a:solidFill>
                <a:latin typeface="Calibri" panose="020F0502020204030204"/>
                <a:ea typeface="+mn-ea"/>
              </a:rPr>
              <a:t>J Clin Oncol</a:t>
            </a:r>
            <a:r>
              <a:rPr lang="it-IT" sz="1200" dirty="0">
                <a:solidFill>
                  <a:prstClr val="black"/>
                </a:solidFill>
                <a:latin typeface="Calibri" panose="020F0502020204030204"/>
                <a:ea typeface="+mn-ea"/>
              </a:rPr>
              <a:t>. 2020;38(17):1951-1962. </a:t>
            </a:r>
            <a:endParaRPr lang="en-US" sz="1200" dirty="0">
              <a:solidFill>
                <a:prstClr val="black"/>
              </a:solidFill>
              <a:latin typeface="Calibri" panose="020F0502020204030204"/>
              <a:ea typeface="+mn-ea"/>
            </a:endParaRPr>
          </a:p>
        </p:txBody>
      </p:sp>
      <p:grpSp>
        <p:nvGrpSpPr>
          <p:cNvPr id="233476" name="Group 7">
            <a:extLst>
              <a:ext uri="{FF2B5EF4-FFF2-40B4-BE49-F238E27FC236}">
                <a16:creationId xmlns:a16="http://schemas.microsoft.com/office/drawing/2014/main" id="{C8497E29-4923-9F73-E17D-D4F3ADF30F02}"/>
              </a:ext>
            </a:extLst>
          </p:cNvPr>
          <p:cNvGrpSpPr>
            <a:grpSpLocks/>
          </p:cNvGrpSpPr>
          <p:nvPr/>
        </p:nvGrpSpPr>
        <p:grpSpPr bwMode="auto">
          <a:xfrm>
            <a:off x="809625" y="2227263"/>
            <a:ext cx="7524750" cy="3649662"/>
            <a:chOff x="1079500" y="1825625"/>
            <a:chExt cx="10033000" cy="4867275"/>
          </a:xfrm>
        </p:grpSpPr>
        <p:pic>
          <p:nvPicPr>
            <p:cNvPr id="233477" name="Picture 4">
              <a:extLst>
                <a:ext uri="{FF2B5EF4-FFF2-40B4-BE49-F238E27FC236}">
                  <a16:creationId xmlns:a16="http://schemas.microsoft.com/office/drawing/2014/main" id="{61D612F6-9FDD-DB64-B419-BD5A3E875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825625"/>
              <a:ext cx="100330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75B0D55-3CFC-F210-80EB-84370B3D05C3}"/>
                </a:ext>
              </a:extLst>
            </p:cNvPr>
            <p:cNvSpPr/>
            <p:nvPr/>
          </p:nvSpPr>
          <p:spPr>
            <a:xfrm>
              <a:off x="1079500" y="1825625"/>
              <a:ext cx="592667" cy="546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endParaRPr>
            </a:p>
          </p:txBody>
        </p:sp>
        <p:sp>
          <p:nvSpPr>
            <p:cNvPr id="7" name="Rectangle 6">
              <a:extLst>
                <a:ext uri="{FF2B5EF4-FFF2-40B4-BE49-F238E27FC236}">
                  <a16:creationId xmlns:a16="http://schemas.microsoft.com/office/drawing/2014/main" id="{5EADE87C-6AE4-F964-BD98-77D2530C6552}"/>
                </a:ext>
              </a:extLst>
            </p:cNvPr>
            <p:cNvSpPr/>
            <p:nvPr/>
          </p:nvSpPr>
          <p:spPr>
            <a:xfrm>
              <a:off x="2804584" y="6146681"/>
              <a:ext cx="590549" cy="546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endParaRPr>
            </a:p>
          </p:txBody>
        </p:sp>
      </p:grpSp>
      <p:sp>
        <p:nvSpPr>
          <p:cNvPr id="2" name="Rectangle 1">
            <a:extLst>
              <a:ext uri="{FF2B5EF4-FFF2-40B4-BE49-F238E27FC236}">
                <a16:creationId xmlns:a16="http://schemas.microsoft.com/office/drawing/2014/main" id="{AE6C18FE-7E4C-1CCC-9FCE-BF07B21C6FE6}"/>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1">
            <a:extLst>
              <a:ext uri="{FF2B5EF4-FFF2-40B4-BE49-F238E27FC236}">
                <a16:creationId xmlns:a16="http://schemas.microsoft.com/office/drawing/2014/main" id="{4DC3F132-75D3-591C-14C6-7A55480D6D8E}"/>
              </a:ext>
            </a:extLst>
          </p:cNvPr>
          <p:cNvSpPr>
            <a:spLocks noGrp="1"/>
          </p:cNvSpPr>
          <p:nvPr>
            <p:ph type="title" idx="4294967295"/>
          </p:nvPr>
        </p:nvSpPr>
        <p:spPr>
          <a:xfrm>
            <a:off x="0" y="812800"/>
            <a:ext cx="9144000" cy="1143000"/>
          </a:xfrm>
        </p:spPr>
        <p:txBody>
          <a:bodyPr>
            <a:normAutofit fontScale="90000"/>
          </a:bodyPr>
          <a:lstStyle/>
          <a:p>
            <a:r>
              <a:rPr lang="en-US" altLang="en-US" sz="4000" dirty="0">
                <a:solidFill>
                  <a:srgbClr val="7030A0"/>
                </a:solidFill>
              </a:rPr>
              <a:t>Prevalence of HER2-Low Breast Cancer</a:t>
            </a:r>
          </a:p>
        </p:txBody>
      </p:sp>
      <p:grpSp>
        <p:nvGrpSpPr>
          <p:cNvPr id="263172" name="Group 6">
            <a:extLst>
              <a:ext uri="{FF2B5EF4-FFF2-40B4-BE49-F238E27FC236}">
                <a16:creationId xmlns:a16="http://schemas.microsoft.com/office/drawing/2014/main" id="{0F1561C4-B60A-04D5-A1D0-4964508952A8}"/>
              </a:ext>
            </a:extLst>
          </p:cNvPr>
          <p:cNvGrpSpPr>
            <a:grpSpLocks/>
          </p:cNvGrpSpPr>
          <p:nvPr/>
        </p:nvGrpSpPr>
        <p:grpSpPr bwMode="auto">
          <a:xfrm>
            <a:off x="415925" y="2227263"/>
            <a:ext cx="8099425" cy="3262312"/>
            <a:chOff x="555497" y="1825625"/>
            <a:chExt cx="10798303" cy="4351338"/>
          </a:xfrm>
        </p:grpSpPr>
        <p:pic>
          <p:nvPicPr>
            <p:cNvPr id="263173" name="Picture 3">
              <a:extLst>
                <a:ext uri="{FF2B5EF4-FFF2-40B4-BE49-F238E27FC236}">
                  <a16:creationId xmlns:a16="http://schemas.microsoft.com/office/drawing/2014/main" id="{1EAD23A0-C895-ABFE-20CA-DB5AF933A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97" y="1825625"/>
              <a:ext cx="1079830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74FCE8E-932F-DA3A-E41B-799786752653}"/>
                </a:ext>
              </a:extLst>
            </p:cNvPr>
            <p:cNvSpPr/>
            <p:nvPr/>
          </p:nvSpPr>
          <p:spPr>
            <a:xfrm flipH="1">
              <a:off x="1956610" y="1971728"/>
              <a:ext cx="685741" cy="400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endParaRPr>
            </a:p>
          </p:txBody>
        </p:sp>
      </p:grpSp>
      <p:sp>
        <p:nvSpPr>
          <p:cNvPr id="2" name="Rectangle 1">
            <a:extLst>
              <a:ext uri="{FF2B5EF4-FFF2-40B4-BE49-F238E27FC236}">
                <a16:creationId xmlns:a16="http://schemas.microsoft.com/office/drawing/2014/main" id="{4BE58CB2-B170-F21D-347D-742F5B22C35A}"/>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38E0E0-58DD-3A28-0672-E580EDA58F85}"/>
              </a:ext>
            </a:extLst>
          </p:cNvPr>
          <p:cNvSpPr txBox="1"/>
          <p:nvPr/>
        </p:nvSpPr>
        <p:spPr>
          <a:xfrm>
            <a:off x="4336331" y="6435709"/>
            <a:ext cx="4688804" cy="276999"/>
          </a:xfrm>
          <a:prstGeom prst="rect">
            <a:avLst/>
          </a:prstGeom>
          <a:noFill/>
        </p:spPr>
        <p:txBody>
          <a:bodyPr wrap="square">
            <a:spAutoFit/>
          </a:bodyPr>
          <a:lstStyle/>
          <a:p>
            <a:pPr algn="r" defTabSz="685800" eaLnBrk="1" fontAlgn="auto" hangingPunct="1">
              <a:spcBef>
                <a:spcPts val="0"/>
              </a:spcBef>
              <a:spcAft>
                <a:spcPts val="0"/>
              </a:spcAft>
              <a:defRPr/>
            </a:pPr>
            <a:r>
              <a:rPr lang="en-US" sz="1200" dirty="0">
                <a:solidFill>
                  <a:prstClr val="black"/>
                </a:solidFill>
                <a:latin typeface="Calibri" panose="020F0502020204030204"/>
                <a:ea typeface="+mn-ea"/>
              </a:rPr>
              <a:t>Tarantino P et al. </a:t>
            </a:r>
            <a:r>
              <a:rPr lang="it-IT" sz="1200" i="1" dirty="0">
                <a:solidFill>
                  <a:prstClr val="black"/>
                </a:solidFill>
                <a:latin typeface="Calibri" panose="020F0502020204030204"/>
                <a:ea typeface="+mn-ea"/>
              </a:rPr>
              <a:t>J Clin Oncol</a:t>
            </a:r>
            <a:r>
              <a:rPr lang="it-IT" sz="1200" dirty="0">
                <a:solidFill>
                  <a:prstClr val="black"/>
                </a:solidFill>
                <a:latin typeface="Calibri" panose="020F0502020204030204"/>
                <a:ea typeface="+mn-ea"/>
              </a:rPr>
              <a:t>. 2020;38(17):1951-1962. </a:t>
            </a:r>
            <a:endParaRPr lang="en-US" sz="1200" dirty="0">
              <a:solidFill>
                <a:prstClr val="black"/>
              </a:solidFill>
              <a:latin typeface="Calibri" panose="020F0502020204030204"/>
              <a:ea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22" name="Title 1">
            <a:extLst>
              <a:ext uri="{FF2B5EF4-FFF2-40B4-BE49-F238E27FC236}">
                <a16:creationId xmlns:a16="http://schemas.microsoft.com/office/drawing/2014/main" id="{335A4592-4C85-B704-A5F3-B186D435EBEE}"/>
              </a:ext>
            </a:extLst>
          </p:cNvPr>
          <p:cNvSpPr>
            <a:spLocks noGrp="1"/>
          </p:cNvSpPr>
          <p:nvPr>
            <p:ph type="title" idx="4294967295"/>
          </p:nvPr>
        </p:nvSpPr>
        <p:spPr>
          <a:xfrm>
            <a:off x="0" y="1127125"/>
            <a:ext cx="8694738" cy="857250"/>
          </a:xfrm>
        </p:spPr>
        <p:txBody>
          <a:bodyPr>
            <a:normAutofit fontScale="90000"/>
          </a:bodyPr>
          <a:lstStyle/>
          <a:p>
            <a:r>
              <a:rPr lang="en-US" altLang="en-US" sz="2700" b="1" dirty="0">
                <a:solidFill>
                  <a:srgbClr val="002060"/>
                </a:solidFill>
              </a:rPr>
              <a:t> </a:t>
            </a:r>
            <a:r>
              <a:rPr lang="en-US" altLang="en-US" sz="2700" b="1" dirty="0">
                <a:solidFill>
                  <a:srgbClr val="7030A0"/>
                </a:solidFill>
              </a:rPr>
              <a:t>HER2 “low” (i.e., “not positive”) and HER2 “heterogeneity” (i.e., observed within HER2+ tumors) mean different things …</a:t>
            </a:r>
          </a:p>
        </p:txBody>
      </p:sp>
      <p:sp>
        <p:nvSpPr>
          <p:cNvPr id="133124" name="Text Box 2">
            <a:extLst>
              <a:ext uri="{FF2B5EF4-FFF2-40B4-BE49-F238E27FC236}">
                <a16:creationId xmlns:a16="http://schemas.microsoft.com/office/drawing/2014/main" id="{BADBB2FF-0457-7AF6-E905-35AA820CE72C}"/>
              </a:ext>
            </a:extLst>
          </p:cNvPr>
          <p:cNvSpPr txBox="1">
            <a:spLocks noChangeArrowheads="1"/>
          </p:cNvSpPr>
          <p:nvPr/>
        </p:nvSpPr>
        <p:spPr bwMode="auto">
          <a:xfrm>
            <a:off x="5661426" y="6007005"/>
            <a:ext cx="3275184" cy="571691"/>
          </a:xfrm>
          <a:prstGeom prst="rect">
            <a:avLst/>
          </a:prstGeom>
          <a:noFill/>
          <a:ln>
            <a:noFill/>
          </a:ln>
        </p:spPr>
        <p:txBody>
          <a:bodyPr wrap="none" lIns="74291" tIns="36193" rIns="74291" bIns="36193">
            <a:spAutoFit/>
          </a:bodyPr>
          <a:lstStyle>
            <a:lvl1pPr defTabSz="8572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572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572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572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572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572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572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572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572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defTabSz="642938" eaLnBrk="1" fontAlgn="auto" hangingPunct="1">
              <a:lnSpc>
                <a:spcPct val="90000"/>
              </a:lnSpc>
              <a:spcBef>
                <a:spcPct val="0"/>
              </a:spcBef>
              <a:spcAft>
                <a:spcPts val="0"/>
              </a:spcAft>
              <a:buFont typeface="Arial" panose="020B0604020202020204" pitchFamily="34" charset="0"/>
              <a:buNone/>
              <a:defRPr/>
            </a:pPr>
            <a:r>
              <a:rPr lang="en-US" altLang="en-US" sz="1200" dirty="0">
                <a:solidFill>
                  <a:srgbClr val="000000"/>
                </a:solidFill>
                <a:latin typeface="Calibri" panose="020F0502020204030204"/>
                <a:ea typeface="+mn-ea"/>
                <a:cs typeface="Arial" panose="020B0604020202020204" pitchFamily="34" charset="0"/>
              </a:rPr>
              <a:t>Metzger, ASCO 2019.</a:t>
            </a:r>
          </a:p>
          <a:p>
            <a:pPr algn="r" defTabSz="642938" eaLnBrk="1" fontAlgn="auto" hangingPunct="1">
              <a:lnSpc>
                <a:spcPct val="90000"/>
              </a:lnSpc>
              <a:spcBef>
                <a:spcPct val="0"/>
              </a:spcBef>
              <a:spcAft>
                <a:spcPts val="0"/>
              </a:spcAft>
              <a:buFont typeface="Arial" panose="020B0604020202020204" pitchFamily="34" charset="0"/>
              <a:buNone/>
              <a:defRPr/>
            </a:pPr>
            <a:r>
              <a:rPr lang="en-US" altLang="en-US" sz="1200" dirty="0" err="1">
                <a:solidFill>
                  <a:srgbClr val="000000"/>
                </a:solidFill>
                <a:latin typeface="Calibri" panose="020F0502020204030204"/>
                <a:ea typeface="+mn-ea"/>
                <a:cs typeface="Arial" panose="020B0604020202020204" pitchFamily="34" charset="0"/>
              </a:rPr>
              <a:t>Hurvitz</a:t>
            </a:r>
            <a:r>
              <a:rPr lang="en-US" altLang="en-US" sz="1200" dirty="0">
                <a:solidFill>
                  <a:srgbClr val="000000"/>
                </a:solidFill>
                <a:latin typeface="Calibri" panose="020F0502020204030204"/>
                <a:ea typeface="+mn-ea"/>
                <a:cs typeface="Arial" panose="020B0604020202020204" pitchFamily="34" charset="0"/>
              </a:rPr>
              <a:t> et al. </a:t>
            </a:r>
            <a:r>
              <a:rPr lang="it-IT" altLang="en-US" sz="1200" i="1" dirty="0">
                <a:solidFill>
                  <a:srgbClr val="000000"/>
                </a:solidFill>
                <a:latin typeface="Calibri" panose="020F0502020204030204"/>
                <a:ea typeface="+mn-ea"/>
                <a:cs typeface="Arial" panose="020B0604020202020204" pitchFamily="34" charset="0"/>
              </a:rPr>
              <a:t>J Clin Oncol</a:t>
            </a:r>
            <a:r>
              <a:rPr lang="it-IT" altLang="en-US" sz="1200" dirty="0">
                <a:solidFill>
                  <a:srgbClr val="000000"/>
                </a:solidFill>
                <a:latin typeface="Calibri" panose="020F0502020204030204"/>
                <a:ea typeface="+mn-ea"/>
                <a:cs typeface="Arial" panose="020B0604020202020204" pitchFamily="34" charset="0"/>
              </a:rPr>
              <a:t>. 2019;37(25):2206-2216.</a:t>
            </a:r>
          </a:p>
          <a:p>
            <a:pPr algn="r" defTabSz="642938" eaLnBrk="1" fontAlgn="auto" hangingPunct="1">
              <a:lnSpc>
                <a:spcPct val="90000"/>
              </a:lnSpc>
              <a:spcBef>
                <a:spcPct val="0"/>
              </a:spcBef>
              <a:spcAft>
                <a:spcPts val="0"/>
              </a:spcAft>
              <a:buFont typeface="Arial" panose="020B0604020202020204" pitchFamily="34" charset="0"/>
              <a:buNone/>
              <a:defRPr/>
            </a:pPr>
            <a:r>
              <a:rPr lang="en-US" altLang="en-US" sz="1200" i="1" dirty="0">
                <a:solidFill>
                  <a:prstClr val="black"/>
                </a:solidFill>
                <a:latin typeface="Calibri" panose="020F0502020204030204"/>
                <a:ea typeface="+mn-ea"/>
              </a:rPr>
              <a:t>Slide courtesy of Antonio Wolf </a:t>
            </a:r>
            <a:endParaRPr lang="en-US" altLang="en-US" sz="1200" i="1" dirty="0">
              <a:solidFill>
                <a:srgbClr val="000000"/>
              </a:solidFill>
              <a:latin typeface="Calibri" panose="020F0502020204030204"/>
              <a:ea typeface="+mn-ea"/>
              <a:cs typeface="Arial" panose="020B0604020202020204" pitchFamily="34" charset="0"/>
            </a:endParaRPr>
          </a:p>
        </p:txBody>
      </p:sp>
      <p:pic>
        <p:nvPicPr>
          <p:cNvPr id="235524" name="Picture 19">
            <a:extLst>
              <a:ext uri="{FF2B5EF4-FFF2-40B4-BE49-F238E27FC236}">
                <a16:creationId xmlns:a16="http://schemas.microsoft.com/office/drawing/2014/main" id="{28CB001E-3EB9-0545-036E-16C56FF24B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3363" y="2708275"/>
            <a:ext cx="289718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5" name="Picture 20">
            <a:extLst>
              <a:ext uri="{FF2B5EF4-FFF2-40B4-BE49-F238E27FC236}">
                <a16:creationId xmlns:a16="http://schemas.microsoft.com/office/drawing/2014/main" id="{7090DFC8-B663-DE6A-9748-1BDC70C566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2959100"/>
            <a:ext cx="2638425"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6" name="Picture 21">
            <a:extLst>
              <a:ext uri="{FF2B5EF4-FFF2-40B4-BE49-F238E27FC236}">
                <a16:creationId xmlns:a16="http://schemas.microsoft.com/office/drawing/2014/main" id="{10A2F7C2-C218-AAC7-2DC7-B3E94EAD9C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3588" y="2698750"/>
            <a:ext cx="304165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2">
            <a:extLst>
              <a:ext uri="{FF2B5EF4-FFF2-40B4-BE49-F238E27FC236}">
                <a16:creationId xmlns:a16="http://schemas.microsoft.com/office/drawing/2014/main" id="{D1FB33B5-4CE6-444B-31CC-B75B425BB441}"/>
              </a:ext>
            </a:extLst>
          </p:cNvPr>
          <p:cNvSpPr/>
          <p:nvPr/>
        </p:nvSpPr>
        <p:spPr>
          <a:xfrm>
            <a:off x="3495675" y="3841750"/>
            <a:ext cx="590550" cy="33972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24" name="Oval 23">
            <a:extLst>
              <a:ext uri="{FF2B5EF4-FFF2-40B4-BE49-F238E27FC236}">
                <a16:creationId xmlns:a16="http://schemas.microsoft.com/office/drawing/2014/main" id="{76A5318A-2969-32DE-99A0-EDA3362B580D}"/>
              </a:ext>
            </a:extLst>
          </p:cNvPr>
          <p:cNvSpPr/>
          <p:nvPr/>
        </p:nvSpPr>
        <p:spPr>
          <a:xfrm>
            <a:off x="5540375" y="3490913"/>
            <a:ext cx="592138" cy="33813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133130" name="TextBox 24">
            <a:extLst>
              <a:ext uri="{FF2B5EF4-FFF2-40B4-BE49-F238E27FC236}">
                <a16:creationId xmlns:a16="http://schemas.microsoft.com/office/drawing/2014/main" id="{372220CD-1157-52CD-B969-2504CE2E4CEB}"/>
              </a:ext>
            </a:extLst>
          </p:cNvPr>
          <p:cNvSpPr txBox="1">
            <a:spLocks noChangeArrowheads="1"/>
          </p:cNvSpPr>
          <p:nvPr/>
        </p:nvSpPr>
        <p:spPr bwMode="auto">
          <a:xfrm>
            <a:off x="1871663" y="4638675"/>
            <a:ext cx="5384800" cy="3222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eaLnBrk="1" fontAlgn="auto" hangingPunct="1">
              <a:spcBef>
                <a:spcPct val="0"/>
              </a:spcBef>
              <a:spcAft>
                <a:spcPts val="0"/>
              </a:spcAft>
              <a:buFont typeface="Arial" panose="020B0604020202020204" pitchFamily="34" charset="0"/>
              <a:buNone/>
              <a:defRPr/>
            </a:pPr>
            <a:r>
              <a:rPr lang="en-US" altLang="en-US" sz="1500">
                <a:solidFill>
                  <a:prstClr val="black"/>
                </a:solidFill>
                <a:ea typeface="+mn-ea"/>
              </a:rPr>
              <a:t>FISH ratio =  3.85                               FISH ratio = 1.1</a:t>
            </a:r>
          </a:p>
        </p:txBody>
      </p:sp>
      <p:sp>
        <p:nvSpPr>
          <p:cNvPr id="133131" name="TextBox 25">
            <a:extLst>
              <a:ext uri="{FF2B5EF4-FFF2-40B4-BE49-F238E27FC236}">
                <a16:creationId xmlns:a16="http://schemas.microsoft.com/office/drawing/2014/main" id="{84E259B9-B6EE-F999-B4F2-872C6669968D}"/>
              </a:ext>
            </a:extLst>
          </p:cNvPr>
          <p:cNvSpPr txBox="1">
            <a:spLocks noChangeArrowheads="1"/>
          </p:cNvSpPr>
          <p:nvPr/>
        </p:nvSpPr>
        <p:spPr bwMode="auto">
          <a:xfrm>
            <a:off x="1503363" y="2428875"/>
            <a:ext cx="5164137" cy="3222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eaLnBrk="1" fontAlgn="auto" hangingPunct="1">
              <a:spcBef>
                <a:spcPct val="0"/>
              </a:spcBef>
              <a:spcAft>
                <a:spcPts val="0"/>
              </a:spcAft>
              <a:buFont typeface="Arial" panose="020B0604020202020204" pitchFamily="34" charset="0"/>
              <a:buNone/>
              <a:defRPr/>
            </a:pPr>
            <a:r>
              <a:rPr lang="en-US" altLang="en-US" sz="1500">
                <a:solidFill>
                  <a:prstClr val="black"/>
                </a:solidFill>
                <a:ea typeface="+mn-ea"/>
              </a:rPr>
              <a:t>Core biopsy site 1 amplified and site 2 non-amplified</a:t>
            </a:r>
          </a:p>
        </p:txBody>
      </p:sp>
      <p:sp>
        <p:nvSpPr>
          <p:cNvPr id="2" name="Rectangle 1">
            <a:extLst>
              <a:ext uri="{FF2B5EF4-FFF2-40B4-BE49-F238E27FC236}">
                <a16:creationId xmlns:a16="http://schemas.microsoft.com/office/drawing/2014/main" id="{900B852D-8D76-67B7-0AE2-44B624429057}"/>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7570" name="Picture 1">
            <a:extLst>
              <a:ext uri="{FF2B5EF4-FFF2-40B4-BE49-F238E27FC236}">
                <a16:creationId xmlns:a16="http://schemas.microsoft.com/office/drawing/2014/main" id="{AC9C8609-1F13-6BF3-1E21-F95B3EE73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857250"/>
            <a:ext cx="8763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16D6A42-EB92-4BD5-078C-ADB0490EF996}"/>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descr="&quot;&quot;">
            <a:extLst>
              <a:ext uri="{FF2B5EF4-FFF2-40B4-BE49-F238E27FC236}">
                <a16:creationId xmlns:a16="http://schemas.microsoft.com/office/drawing/2014/main" id="{A9AA7E49-1D06-051C-7A2F-3F1C8FCC5D62}"/>
              </a:ext>
            </a:extLst>
          </p:cNvPr>
          <p:cNvSpPr>
            <a:spLocks noGrp="1" noRot="1" noChangeAspect="1" noMove="1" noResize="1" noEditPoints="1" noAdjustHandles="1" noChangeArrowheads="1" noChangeShapeType="1" noTextEdit="1"/>
          </p:cNvSpPr>
          <p:nvPr/>
        </p:nvSpPr>
        <p:spPr>
          <a:xfrm rot="16200000">
            <a:off x="600075" y="1976438"/>
            <a:ext cx="2500313" cy="262413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238595" name="Rectangle 33">
            <a:extLst>
              <a:ext uri="{FF2B5EF4-FFF2-40B4-BE49-F238E27FC236}">
                <a16:creationId xmlns:a16="http://schemas.microsoft.com/office/drawing/2014/main" id="{740F593E-0C3A-2A93-7E21-F355E9006D0B}"/>
              </a:ext>
            </a:extLst>
          </p:cNvPr>
          <p:cNvSpPr>
            <a:spLocks noGrp="1" noChangeArrowheads="1"/>
          </p:cNvSpPr>
          <p:nvPr>
            <p:ph type="title" idx="4294967295"/>
          </p:nvPr>
        </p:nvSpPr>
        <p:spPr>
          <a:xfrm>
            <a:off x="685797" y="2332038"/>
            <a:ext cx="1971675" cy="1911350"/>
          </a:xfrm>
        </p:spPr>
        <p:txBody>
          <a:bodyPr lIns="68580" tIns="34290" rIns="68580" bIns="34290">
            <a:normAutofit fontScale="90000"/>
          </a:bodyPr>
          <a:lstStyle/>
          <a:p>
            <a:pPr algn="ctr" eaLnBrk="1" hangingPunct="1"/>
            <a:r>
              <a:rPr lang="en-US" altLang="en-US" sz="2100" dirty="0">
                <a:solidFill>
                  <a:srgbClr val="FFFFFF"/>
                </a:solidFill>
              </a:rPr>
              <a:t>FDA Approved HER2-Targeted Therapeutics for HER2+ Metastatic Breast Cancer</a:t>
            </a:r>
          </a:p>
        </p:txBody>
      </p:sp>
      <p:graphicFrame>
        <p:nvGraphicFramePr>
          <p:cNvPr id="7" name="Group 155">
            <a:extLst>
              <a:ext uri="{FF2B5EF4-FFF2-40B4-BE49-F238E27FC236}">
                <a16:creationId xmlns:a16="http://schemas.microsoft.com/office/drawing/2014/main" id="{7DF8743C-EEAD-1552-27F4-5ABE21652B0A}"/>
              </a:ext>
            </a:extLst>
          </p:cNvPr>
          <p:cNvGraphicFramePr>
            <a:graphicFrameLocks/>
          </p:cNvGraphicFramePr>
          <p:nvPr/>
        </p:nvGraphicFramePr>
        <p:xfrm>
          <a:off x="3570288" y="1831975"/>
          <a:ext cx="5097462" cy="3590928"/>
        </p:xfrm>
        <a:graphic>
          <a:graphicData uri="http://schemas.openxmlformats.org/drawingml/2006/table">
            <a:tbl>
              <a:tblPr firstRow="1" bandRow="1">
                <a:noFill/>
              </a:tblPr>
              <a:tblGrid>
                <a:gridCol w="2779241">
                  <a:extLst>
                    <a:ext uri="{9D8B030D-6E8A-4147-A177-3AD203B41FA5}">
                      <a16:colId xmlns:a16="http://schemas.microsoft.com/office/drawing/2014/main" val="20000"/>
                    </a:ext>
                  </a:extLst>
                </a:gridCol>
                <a:gridCol w="2318221">
                  <a:extLst>
                    <a:ext uri="{9D8B030D-6E8A-4147-A177-3AD203B41FA5}">
                      <a16:colId xmlns:a16="http://schemas.microsoft.com/office/drawing/2014/main" val="20001"/>
                    </a:ext>
                  </a:extLst>
                </a:gridCol>
              </a:tblGrid>
              <a:tr h="39899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1" i="0" u="none" strike="noStrike" cap="none" normalizeH="0" baseline="0">
                          <a:ln>
                            <a:noFill/>
                          </a:ln>
                          <a:solidFill>
                            <a:srgbClr val="FFFFFF"/>
                          </a:solidFill>
                          <a:effectLst/>
                          <a:latin typeface="Calibri" panose="020F0502020204030204" pitchFamily="34" charset="0"/>
                        </a:rPr>
                        <a:t>Agent</a:t>
                      </a:r>
                    </a:p>
                  </a:txBody>
                  <a:tcPr marL="164396" marR="98638" marT="98652" marB="98652" anchor="ctr" horzOverflow="overflow">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lnTlToBr>
                      <a:noFill/>
                    </a:lnTlToBr>
                    <a:lnBlToTr>
                      <a:noFill/>
                    </a:lnBlToTr>
                    <a:solidFill>
                      <a:srgbClr val="636B68">
                        <a:alpha val="69804"/>
                      </a:srgbClr>
                    </a:solidFill>
                  </a:tcPr>
                </a:tc>
                <a:tc>
                  <a:txBody>
                    <a:bodyPr/>
                    <a:lstStyle/>
                    <a:p>
                      <a:pPr algn="ctr"/>
                      <a:r>
                        <a:rPr lang="en-US" sz="1100" b="1">
                          <a:solidFill>
                            <a:srgbClr val="FFFFFF"/>
                          </a:solidFill>
                        </a:rPr>
                        <a:t>MOA</a:t>
                      </a:r>
                    </a:p>
                  </a:txBody>
                  <a:tcPr marL="164396" marR="98638" marT="98652" marB="98652" anchor="ctr" horzOverflow="overflow">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lnTlToBr>
                      <a:noFill/>
                    </a:lnTlToBr>
                    <a:lnBlToTr>
                      <a:noFill/>
                    </a:lnBlToTr>
                    <a:solidFill>
                      <a:srgbClr val="636B68">
                        <a:alpha val="69804"/>
                      </a:srgbClr>
                    </a:solidFill>
                  </a:tcPr>
                </a:tc>
                <a:extLst>
                  <a:ext uri="{0D108BD9-81ED-4DB2-BD59-A6C34878D82A}">
                    <a16:rowId xmlns:a16="http://schemas.microsoft.com/office/drawing/2014/main" val="10000"/>
                  </a:ext>
                </a:extLst>
              </a:tr>
              <a:tr h="39899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tx1">
                              <a:lumMod val="85000"/>
                              <a:lumOff val="15000"/>
                            </a:schemeClr>
                          </a:solidFill>
                          <a:effectLst/>
                          <a:latin typeface="Arial" panose="020B0604020202020204" pitchFamily="34" charset="0"/>
                          <a:cs typeface="Arial" panose="020B0604020202020204" pitchFamily="34" charset="0"/>
                        </a:rPr>
                        <a:t>Lapatinib</a:t>
                      </a:r>
                    </a:p>
                  </a:txBody>
                  <a:tcPr marL="164396" marR="98638" marT="98652" marB="98652" anchor="ctr" horzOverflow="overflow">
                    <a:lnL w="12700" cmpd="sng">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lnB>
                    <a:lnTlToBr>
                      <a:noFill/>
                    </a:lnTlToBr>
                    <a:lnBlToTr>
                      <a:noFill/>
                    </a:lnBlToTr>
                    <a:solidFill>
                      <a:srgbClr val="878E8B">
                        <a:alpha val="30196"/>
                      </a:srgb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dirty="0">
                          <a:ln>
                            <a:noFill/>
                          </a:ln>
                          <a:solidFill>
                            <a:schemeClr val="tx1">
                              <a:lumMod val="85000"/>
                              <a:lumOff val="15000"/>
                            </a:schemeClr>
                          </a:solidFill>
                          <a:effectLst/>
                          <a:latin typeface="Arial" panose="020B0604020202020204" pitchFamily="34" charset="0"/>
                          <a:cs typeface="Arial" panose="020B0604020202020204" pitchFamily="34" charset="0"/>
                        </a:rPr>
                        <a:t>HER-selective TKI</a:t>
                      </a:r>
                    </a:p>
                  </a:txBody>
                  <a:tcPr marL="164396" marR="98638" marT="98652" marB="98652" anchor="ctr" horzOverflow="overflow">
                    <a:lnL w="38100" cap="flat" cmpd="sng" algn="ctr">
                      <a:solidFill>
                        <a:srgbClr val="FFFFFF"/>
                      </a:solidFill>
                      <a:prstDash val="solid"/>
                      <a:round/>
                      <a:headEnd type="none" w="med" len="med"/>
                      <a:tailEnd type="none" w="med" len="med"/>
                    </a:lnL>
                    <a:lnR w="12700" cmpd="sng">
                      <a:no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lnB>
                    <a:lnTlToBr>
                      <a:noFill/>
                    </a:lnTlToBr>
                    <a:lnBlToTr>
                      <a:noFill/>
                    </a:lnBlToTr>
                    <a:solidFill>
                      <a:srgbClr val="878E8B">
                        <a:alpha val="30196"/>
                      </a:srgbClr>
                    </a:solidFill>
                  </a:tcPr>
                </a:tc>
                <a:extLst>
                  <a:ext uri="{0D108BD9-81ED-4DB2-BD59-A6C34878D82A}">
                    <a16:rowId xmlns:a16="http://schemas.microsoft.com/office/drawing/2014/main" val="10001"/>
                  </a:ext>
                </a:extLst>
              </a:tr>
              <a:tr h="39899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dirty="0">
                          <a:ln>
                            <a:noFill/>
                          </a:ln>
                          <a:solidFill>
                            <a:schemeClr val="tx1">
                              <a:lumMod val="85000"/>
                              <a:lumOff val="15000"/>
                            </a:schemeClr>
                          </a:solidFill>
                          <a:effectLst/>
                          <a:latin typeface="Arial" panose="020B0604020202020204" pitchFamily="34" charset="0"/>
                          <a:cs typeface="Arial" panose="020B0604020202020204" pitchFamily="34" charset="0"/>
                        </a:rPr>
                        <a:t>Neratinib</a:t>
                      </a:r>
                    </a:p>
                  </a:txBody>
                  <a:tcPr marL="164396" marR="98638" marT="98652" marB="98652" anchor="ctr" horzOverflow="overflow">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lnTlToBr>
                      <a:noFill/>
                    </a:lnTlToBr>
                    <a:lnBlToTr>
                      <a:noFill/>
                    </a:lnBlToTr>
                    <a:solidFill>
                      <a:srgbClr val="878E8B">
                        <a:alpha val="14902"/>
                      </a:srgb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tx1">
                              <a:lumMod val="85000"/>
                              <a:lumOff val="15000"/>
                            </a:schemeClr>
                          </a:solidFill>
                          <a:effectLst/>
                          <a:latin typeface="Arial" panose="020B0604020202020204" pitchFamily="34" charset="0"/>
                          <a:cs typeface="Arial" panose="020B0604020202020204" pitchFamily="34" charset="0"/>
                        </a:rPr>
                        <a:t>HER-selective TKI</a:t>
                      </a:r>
                    </a:p>
                  </a:txBody>
                  <a:tcPr marL="164396" marR="98638" marT="98652" marB="98652" anchor="ctr" horzOverflow="overflow">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lnTlToBr>
                      <a:noFill/>
                    </a:lnTlToBr>
                    <a:lnBlToTr>
                      <a:noFill/>
                    </a:lnBlToTr>
                    <a:solidFill>
                      <a:srgbClr val="878E8B">
                        <a:alpha val="14902"/>
                      </a:srgbClr>
                    </a:solidFill>
                  </a:tcPr>
                </a:tc>
                <a:extLst>
                  <a:ext uri="{0D108BD9-81ED-4DB2-BD59-A6C34878D82A}">
                    <a16:rowId xmlns:a16="http://schemas.microsoft.com/office/drawing/2014/main" val="10002"/>
                  </a:ext>
                </a:extLst>
              </a:tr>
              <a:tr h="39899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dirty="0">
                          <a:ln>
                            <a:noFill/>
                          </a:ln>
                          <a:solidFill>
                            <a:schemeClr val="tx1">
                              <a:lumMod val="85000"/>
                              <a:lumOff val="15000"/>
                            </a:schemeClr>
                          </a:solidFill>
                          <a:effectLst/>
                          <a:latin typeface="Arial" panose="020B0604020202020204" pitchFamily="34" charset="0"/>
                          <a:cs typeface="Arial" panose="020B0604020202020204" pitchFamily="34" charset="0"/>
                        </a:rPr>
                        <a:t>Tucatinib</a:t>
                      </a:r>
                    </a:p>
                  </a:txBody>
                  <a:tcPr marL="164396" marR="98638" marT="98652" marB="98652" anchor="ctr" horzOverflow="overflow">
                    <a:lnL w="38100" cap="flat" cmpd="sng" algn="ctr">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lnB>
                    <a:lnTlToBr>
                      <a:noFill/>
                    </a:lnTlToBr>
                    <a:lnBlToTr>
                      <a:noFill/>
                    </a:lnBlToTr>
                    <a:solidFill>
                      <a:srgbClr val="878E8B">
                        <a:alpha val="14902"/>
                      </a:srgb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dirty="0">
                          <a:ln>
                            <a:noFill/>
                          </a:ln>
                          <a:solidFill>
                            <a:schemeClr val="tx1">
                              <a:lumMod val="85000"/>
                              <a:lumOff val="15000"/>
                            </a:schemeClr>
                          </a:solidFill>
                          <a:effectLst/>
                          <a:latin typeface="Arial" panose="020B0604020202020204" pitchFamily="34" charset="0"/>
                          <a:cs typeface="Arial" panose="020B0604020202020204" pitchFamily="34" charset="0"/>
                        </a:rPr>
                        <a:t>HER2-selective TKI</a:t>
                      </a:r>
                    </a:p>
                  </a:txBody>
                  <a:tcPr marL="164396" marR="98638" marT="98652" marB="98652" anchor="ctr" horzOverflow="overflow">
                    <a:lnL w="38100" cap="flat" cmpd="sng" algn="ctr">
                      <a:solidFill>
                        <a:srgbClr val="FFFFFF"/>
                      </a:solidFill>
                      <a:prstDash val="solid"/>
                      <a:round/>
                      <a:headEnd type="none" w="med" len="med"/>
                      <a:tailEnd type="none" w="med" len="med"/>
                    </a:lnL>
                    <a:lnR w="38100" cap="flat" cmpd="sng" algn="ctr">
                      <a:no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lnB>
                    <a:lnTlToBr>
                      <a:noFill/>
                    </a:lnTlToBr>
                    <a:lnBlToTr>
                      <a:noFill/>
                    </a:lnBlToTr>
                    <a:solidFill>
                      <a:srgbClr val="878E8B">
                        <a:alpha val="14902"/>
                      </a:srgbClr>
                    </a:solidFill>
                  </a:tcPr>
                </a:tc>
                <a:extLst>
                  <a:ext uri="{0D108BD9-81ED-4DB2-BD59-A6C34878D82A}">
                    <a16:rowId xmlns:a16="http://schemas.microsoft.com/office/drawing/2014/main" val="10003"/>
                  </a:ext>
                </a:extLst>
              </a:tr>
              <a:tr h="39899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tx1">
                              <a:lumMod val="85000"/>
                              <a:lumOff val="15000"/>
                            </a:schemeClr>
                          </a:solidFill>
                          <a:effectLst/>
                          <a:latin typeface="Arial" panose="020B0604020202020204" pitchFamily="34" charset="0"/>
                          <a:cs typeface="Arial" panose="020B0604020202020204" pitchFamily="34" charset="0"/>
                        </a:rPr>
                        <a:t>Pertuzumab</a:t>
                      </a:r>
                    </a:p>
                  </a:txBody>
                  <a:tcPr marL="164396" marR="98638" marT="98652" marB="98652" anchor="ctr" horzOverflow="overflow">
                    <a:lnL w="12700" cmpd="sng">
                      <a:noFill/>
                      <a:prstDash val="solid"/>
                    </a:lnL>
                    <a:lnR w="38100" cap="flat" cmpd="sng" algn="ctr">
                      <a:solidFill>
                        <a:srgbClr val="FFFFFF"/>
                      </a:solid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lnB>
                    <a:lnTlToBr>
                      <a:noFill/>
                    </a:lnTlToBr>
                    <a:lnBlToTr>
                      <a:noFill/>
                    </a:lnBlToTr>
                    <a:solidFill>
                      <a:srgbClr val="878E8B">
                        <a:alpha val="30196"/>
                      </a:srgb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tx1">
                              <a:lumMod val="85000"/>
                              <a:lumOff val="15000"/>
                            </a:schemeClr>
                          </a:solidFill>
                          <a:effectLst/>
                          <a:latin typeface="Arial" panose="020B0604020202020204" pitchFamily="34" charset="0"/>
                          <a:cs typeface="Arial" panose="020B0604020202020204" pitchFamily="34" charset="0"/>
                        </a:rPr>
                        <a:t>HER2/neu receptor antagonist</a:t>
                      </a:r>
                    </a:p>
                  </a:txBody>
                  <a:tcPr marL="164396" marR="98638" marT="98652" marB="98652" anchor="ctr" horzOverflow="overflow">
                    <a:lnL w="38100" cap="flat" cmpd="sng" algn="ctr">
                      <a:solidFill>
                        <a:srgbClr val="FFFFFF"/>
                      </a:solidFill>
                      <a:prstDash val="solid"/>
                    </a:lnL>
                    <a:lnR w="12700" cmpd="sng">
                      <a:no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lnB>
                    <a:lnTlToBr>
                      <a:noFill/>
                    </a:lnTlToBr>
                    <a:lnBlToTr>
                      <a:noFill/>
                    </a:lnBlToTr>
                    <a:solidFill>
                      <a:srgbClr val="878E8B">
                        <a:alpha val="30196"/>
                      </a:srgbClr>
                    </a:solidFill>
                  </a:tcPr>
                </a:tc>
                <a:extLst>
                  <a:ext uri="{0D108BD9-81ED-4DB2-BD59-A6C34878D82A}">
                    <a16:rowId xmlns:a16="http://schemas.microsoft.com/office/drawing/2014/main" val="10004"/>
                  </a:ext>
                </a:extLst>
              </a:tr>
              <a:tr h="39899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dirty="0">
                          <a:ln>
                            <a:noFill/>
                          </a:ln>
                          <a:solidFill>
                            <a:schemeClr val="tx1">
                              <a:lumMod val="85000"/>
                              <a:lumOff val="15000"/>
                            </a:schemeClr>
                          </a:solidFill>
                          <a:effectLst/>
                          <a:latin typeface="Arial" panose="020B0604020202020204" pitchFamily="34" charset="0"/>
                          <a:cs typeface="Arial" panose="020B0604020202020204" pitchFamily="34" charset="0"/>
                        </a:rPr>
                        <a:t>Trastuzumab</a:t>
                      </a:r>
                    </a:p>
                  </a:txBody>
                  <a:tcPr marL="164396" marR="98638" marT="98652" marB="98652" anchor="ctr" horzOverflow="overflow">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lnTlToBr>
                      <a:noFill/>
                    </a:lnTlToBr>
                    <a:lnBlToTr>
                      <a:noFill/>
                    </a:lnBlToTr>
                    <a:solidFill>
                      <a:srgbClr val="878E8B">
                        <a:alpha val="14902"/>
                      </a:srgb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tx1">
                              <a:lumMod val="85000"/>
                              <a:lumOff val="15000"/>
                            </a:schemeClr>
                          </a:solidFill>
                          <a:effectLst/>
                          <a:latin typeface="Arial" panose="020B0604020202020204" pitchFamily="34" charset="0"/>
                          <a:cs typeface="Arial" panose="020B0604020202020204" pitchFamily="34" charset="0"/>
                        </a:rPr>
                        <a:t>HER2/neu receptor antagonist</a:t>
                      </a:r>
                    </a:p>
                  </a:txBody>
                  <a:tcPr marL="164396" marR="98638" marT="98652" marB="98652" anchor="ctr" horzOverflow="overflow">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lnTlToBr>
                      <a:noFill/>
                    </a:lnTlToBr>
                    <a:lnBlToTr>
                      <a:noFill/>
                    </a:lnBlToTr>
                    <a:solidFill>
                      <a:srgbClr val="878E8B">
                        <a:alpha val="14902"/>
                      </a:srgbClr>
                    </a:solidFill>
                  </a:tcPr>
                </a:tc>
                <a:extLst>
                  <a:ext uri="{0D108BD9-81ED-4DB2-BD59-A6C34878D82A}">
                    <a16:rowId xmlns:a16="http://schemas.microsoft.com/office/drawing/2014/main" val="10005"/>
                  </a:ext>
                </a:extLst>
              </a:tr>
              <a:tr h="39899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dirty="0" err="1">
                          <a:ln>
                            <a:noFill/>
                          </a:ln>
                          <a:solidFill>
                            <a:schemeClr val="tx1">
                              <a:lumMod val="85000"/>
                              <a:lumOff val="15000"/>
                            </a:schemeClr>
                          </a:solidFill>
                          <a:effectLst/>
                          <a:latin typeface="Arial" panose="020B0604020202020204" pitchFamily="34" charset="0"/>
                          <a:cs typeface="Arial" panose="020B0604020202020204" pitchFamily="34" charset="0"/>
                        </a:rPr>
                        <a:t>Margetuximab</a:t>
                      </a:r>
                      <a:endParaRPr kumimoji="0" lang="en-US" sz="1100" b="0" i="0" u="none" strike="noStrike" cap="none" normalizeH="0" baseline="0" dirty="0">
                        <a:ln>
                          <a:noFill/>
                        </a:ln>
                        <a:solidFill>
                          <a:schemeClr val="tx1">
                            <a:lumMod val="85000"/>
                            <a:lumOff val="15000"/>
                          </a:schemeClr>
                        </a:solidFill>
                        <a:effectLst/>
                        <a:latin typeface="Arial" panose="020B0604020202020204" pitchFamily="34" charset="0"/>
                        <a:cs typeface="Arial" panose="020B0604020202020204" pitchFamily="34" charset="0"/>
                      </a:endParaRPr>
                    </a:p>
                  </a:txBody>
                  <a:tcPr marL="164396" marR="98638" marT="98652" marB="98652" anchor="ctr" horzOverflow="overflow">
                    <a:lnL w="38100" cap="flat" cmpd="sng" algn="ctr">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lnB>
                    <a:lnTlToBr>
                      <a:noFill/>
                    </a:lnTlToBr>
                    <a:lnBlToTr>
                      <a:noFill/>
                    </a:lnBlToTr>
                    <a:solidFill>
                      <a:srgbClr val="878E8B">
                        <a:alpha val="14902"/>
                      </a:srgb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dirty="0">
                          <a:ln>
                            <a:noFill/>
                          </a:ln>
                          <a:solidFill>
                            <a:schemeClr val="tx1">
                              <a:lumMod val="85000"/>
                              <a:lumOff val="15000"/>
                            </a:schemeClr>
                          </a:solidFill>
                          <a:effectLst/>
                          <a:latin typeface="Arial" panose="020B0604020202020204" pitchFamily="34" charset="0"/>
                          <a:cs typeface="Arial" panose="020B0604020202020204" pitchFamily="34" charset="0"/>
                        </a:rPr>
                        <a:t>HER2/neu receptor antagonist</a:t>
                      </a:r>
                    </a:p>
                  </a:txBody>
                  <a:tcPr marL="164396" marR="98638" marT="98652" marB="98652" anchor="ctr" horzOverflow="overflow">
                    <a:lnL w="38100" cap="flat" cmpd="sng" algn="ctr">
                      <a:solidFill>
                        <a:srgbClr val="FFFFFF"/>
                      </a:solidFill>
                      <a:prstDash val="solid"/>
                      <a:round/>
                      <a:headEnd type="none" w="med" len="med"/>
                      <a:tailEnd type="none" w="med" len="med"/>
                    </a:lnL>
                    <a:lnR w="38100" cap="flat" cmpd="sng" algn="ctr">
                      <a:no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lnB>
                    <a:lnTlToBr>
                      <a:noFill/>
                    </a:lnTlToBr>
                    <a:lnBlToTr>
                      <a:noFill/>
                    </a:lnBlToTr>
                    <a:solidFill>
                      <a:srgbClr val="878E8B">
                        <a:alpha val="14902"/>
                      </a:srgbClr>
                    </a:solidFill>
                  </a:tcPr>
                </a:tc>
                <a:extLst>
                  <a:ext uri="{0D108BD9-81ED-4DB2-BD59-A6C34878D82A}">
                    <a16:rowId xmlns:a16="http://schemas.microsoft.com/office/drawing/2014/main" val="10006"/>
                  </a:ext>
                </a:extLst>
              </a:tr>
              <a:tr h="39899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dirty="0">
                          <a:ln>
                            <a:noFill/>
                          </a:ln>
                          <a:solidFill>
                            <a:schemeClr val="tx1">
                              <a:lumMod val="85000"/>
                              <a:lumOff val="15000"/>
                            </a:schemeClr>
                          </a:solidFill>
                          <a:effectLst/>
                          <a:latin typeface="Arial" panose="020B0604020202020204" pitchFamily="34" charset="0"/>
                          <a:cs typeface="Arial" panose="020B0604020202020204" pitchFamily="34" charset="0"/>
                        </a:rPr>
                        <a:t>Trastuzumab </a:t>
                      </a:r>
                      <a:r>
                        <a:rPr kumimoji="0" lang="en-US" sz="1100" b="0" i="0" u="none" strike="noStrike" cap="none" normalizeH="0" baseline="0" dirty="0" err="1">
                          <a:ln>
                            <a:noFill/>
                          </a:ln>
                          <a:solidFill>
                            <a:schemeClr val="tx1">
                              <a:lumMod val="85000"/>
                              <a:lumOff val="15000"/>
                            </a:schemeClr>
                          </a:solidFill>
                          <a:effectLst/>
                          <a:latin typeface="Arial" panose="020B0604020202020204" pitchFamily="34" charset="0"/>
                          <a:cs typeface="Arial" panose="020B0604020202020204" pitchFamily="34" charset="0"/>
                        </a:rPr>
                        <a:t>deruxtecan</a:t>
                      </a:r>
                      <a:endParaRPr kumimoji="0" lang="en-US" sz="1100" b="0" i="0" u="none" strike="noStrike" cap="none" normalizeH="0" baseline="0" dirty="0">
                        <a:ln>
                          <a:noFill/>
                        </a:ln>
                        <a:solidFill>
                          <a:schemeClr val="tx1">
                            <a:lumMod val="85000"/>
                            <a:lumOff val="15000"/>
                          </a:schemeClr>
                        </a:solidFill>
                        <a:effectLst/>
                        <a:latin typeface="Arial" panose="020B0604020202020204" pitchFamily="34" charset="0"/>
                        <a:cs typeface="Arial" panose="020B0604020202020204" pitchFamily="34" charset="0"/>
                      </a:endParaRPr>
                    </a:p>
                  </a:txBody>
                  <a:tcPr marL="164396" marR="98638" marT="98652" marB="98652" anchor="ctr" horzOverflow="overflow">
                    <a:lnL w="12700" cmpd="sng">
                      <a:noFill/>
                      <a:prstDash val="solid"/>
                    </a:lnL>
                    <a:lnR w="38100" cap="flat" cmpd="sng" algn="ctr">
                      <a:solidFill>
                        <a:srgbClr val="FFFFFF"/>
                      </a:solid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878E8B">
                        <a:alpha val="30196"/>
                      </a:srgb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100" b="0" i="0" u="none" strike="noStrike" cap="none" normalizeH="0" baseline="0" dirty="0">
                          <a:ln>
                            <a:noFill/>
                          </a:ln>
                          <a:solidFill>
                            <a:schemeClr val="tx1">
                              <a:lumMod val="85000"/>
                              <a:lumOff val="15000"/>
                            </a:schemeClr>
                          </a:solidFill>
                          <a:effectLst/>
                          <a:latin typeface="Arial" panose="020B0604020202020204" pitchFamily="34" charset="0"/>
                          <a:cs typeface="Arial" panose="020B0604020202020204" pitchFamily="34" charset="0"/>
                        </a:rPr>
                        <a:t>HER2-targeted ADC</a:t>
                      </a:r>
                    </a:p>
                  </a:txBody>
                  <a:tcPr marL="164396" marR="98638" marT="98652" marB="98652" anchor="ctr" horzOverflow="overflow">
                    <a:lnL w="38100" cap="flat" cmpd="sng" algn="ctr">
                      <a:solidFill>
                        <a:srgbClr val="FFFFFF"/>
                      </a:solidFill>
                      <a:prstDash val="solid"/>
                    </a:lnL>
                    <a:lnR w="12700" cmpd="sng">
                      <a:no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878E8B">
                        <a:alpha val="30196"/>
                      </a:srgbClr>
                    </a:solidFill>
                  </a:tcPr>
                </a:tc>
                <a:extLst>
                  <a:ext uri="{0D108BD9-81ED-4DB2-BD59-A6C34878D82A}">
                    <a16:rowId xmlns:a16="http://schemas.microsoft.com/office/drawing/2014/main" val="10007"/>
                  </a:ext>
                </a:extLst>
              </a:tr>
              <a:tr h="39899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dirty="0">
                          <a:ln>
                            <a:noFill/>
                          </a:ln>
                          <a:solidFill>
                            <a:schemeClr val="tx1">
                              <a:lumMod val="85000"/>
                              <a:lumOff val="15000"/>
                            </a:schemeClr>
                          </a:solidFill>
                          <a:effectLst/>
                          <a:latin typeface="Arial" panose="020B0604020202020204" pitchFamily="34" charset="0"/>
                          <a:cs typeface="Arial" panose="020B0604020202020204" pitchFamily="34" charset="0"/>
                        </a:rPr>
                        <a:t>Ado-trastuzumab emtansine (T-DM1)</a:t>
                      </a:r>
                    </a:p>
                  </a:txBody>
                  <a:tcPr marL="164396" marR="98638" marT="98652" marB="98652" anchor="ctr" horzOverflow="overflow">
                    <a:lnL w="12700" cmpd="sng">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lnB>
                    <a:lnTlToBr>
                      <a:noFill/>
                    </a:lnTlToBr>
                    <a:lnBlToTr>
                      <a:noFill/>
                    </a:lnBlToTr>
                    <a:solidFill>
                      <a:srgbClr val="878E8B">
                        <a:alpha val="30196"/>
                      </a:srgb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dirty="0">
                          <a:ln>
                            <a:noFill/>
                          </a:ln>
                          <a:solidFill>
                            <a:schemeClr val="tx1">
                              <a:lumMod val="85000"/>
                              <a:lumOff val="15000"/>
                            </a:schemeClr>
                          </a:solidFill>
                          <a:effectLst/>
                          <a:latin typeface="Arial" panose="020B0604020202020204" pitchFamily="34" charset="0"/>
                          <a:cs typeface="Arial" panose="020B0604020202020204" pitchFamily="34" charset="0"/>
                        </a:rPr>
                        <a:t>HER2-targeted ADC</a:t>
                      </a:r>
                    </a:p>
                  </a:txBody>
                  <a:tcPr marL="164396" marR="98638" marT="98652" marB="98652" anchor="ctr" horzOverflow="overflow">
                    <a:lnL w="38100" cap="flat" cmpd="sng" algn="ctr">
                      <a:solidFill>
                        <a:srgbClr val="FFFFFF"/>
                      </a:solidFill>
                      <a:prstDash val="solid"/>
                      <a:round/>
                      <a:headEnd type="none" w="med" len="med"/>
                      <a:tailEnd type="none" w="med" len="med"/>
                    </a:lnL>
                    <a:lnR w="12700" cmpd="sng">
                      <a:no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lnB>
                    <a:lnTlToBr>
                      <a:noFill/>
                    </a:lnTlToBr>
                    <a:lnBlToTr>
                      <a:noFill/>
                    </a:lnBlToTr>
                    <a:solidFill>
                      <a:srgbClr val="878E8B">
                        <a:alpha val="30196"/>
                      </a:srgbClr>
                    </a:solidFill>
                  </a:tcPr>
                </a:tc>
                <a:extLst>
                  <a:ext uri="{0D108BD9-81ED-4DB2-BD59-A6C34878D82A}">
                    <a16:rowId xmlns:a16="http://schemas.microsoft.com/office/drawing/2014/main" val="10008"/>
                  </a:ext>
                </a:extLst>
              </a:tr>
            </a:tbl>
          </a:graphicData>
        </a:graphic>
      </p:graphicFrame>
      <p:sp>
        <p:nvSpPr>
          <p:cNvPr id="2" name="Rectangle 1">
            <a:extLst>
              <a:ext uri="{FF2B5EF4-FFF2-40B4-BE49-F238E27FC236}">
                <a16:creationId xmlns:a16="http://schemas.microsoft.com/office/drawing/2014/main" id="{71471EEA-4CA3-82B2-8002-054BC8C59813}"/>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24635" y="524716"/>
            <a:ext cx="6254481" cy="288314"/>
          </a:xfrm>
          <a:prstGeom prst="rect">
            <a:avLst/>
          </a:prstGeom>
        </p:spPr>
        <p:txBody>
          <a:bodyPr vert="horz" wrap="square" lIns="0" tIns="11206" rIns="0" bIns="0" rtlCol="0" anchor="ctr">
            <a:spAutoFit/>
          </a:bodyPr>
          <a:lstStyle/>
          <a:p>
            <a:pPr marL="11206" marR="4483">
              <a:lnSpc>
                <a:spcPct val="100000"/>
              </a:lnSpc>
              <a:spcBef>
                <a:spcPts val="88"/>
              </a:spcBef>
            </a:pPr>
            <a:r>
              <a:rPr sz="1800" dirty="0">
                <a:solidFill>
                  <a:srgbClr val="7030A0"/>
                </a:solidFill>
              </a:rPr>
              <a:t>NCCN</a:t>
            </a:r>
            <a:r>
              <a:rPr sz="1800" spc="-26" dirty="0">
                <a:solidFill>
                  <a:srgbClr val="7030A0"/>
                </a:solidFill>
              </a:rPr>
              <a:t> </a:t>
            </a:r>
            <a:r>
              <a:rPr sz="1800" dirty="0">
                <a:solidFill>
                  <a:srgbClr val="7030A0"/>
                </a:solidFill>
              </a:rPr>
              <a:t>Guidelines</a:t>
            </a:r>
            <a:r>
              <a:rPr sz="1800" spc="-22" dirty="0">
                <a:solidFill>
                  <a:srgbClr val="7030A0"/>
                </a:solidFill>
              </a:rPr>
              <a:t> </a:t>
            </a:r>
            <a:r>
              <a:rPr sz="1800" spc="-9" dirty="0">
                <a:solidFill>
                  <a:srgbClr val="7030A0"/>
                </a:solidFill>
              </a:rPr>
              <a:t>Version</a:t>
            </a:r>
            <a:r>
              <a:rPr sz="1800" spc="-22" dirty="0">
                <a:solidFill>
                  <a:srgbClr val="7030A0"/>
                </a:solidFill>
              </a:rPr>
              <a:t> </a:t>
            </a:r>
            <a:r>
              <a:rPr lang="en-US" sz="1800" spc="-9" dirty="0">
                <a:solidFill>
                  <a:srgbClr val="7030A0"/>
                </a:solidFill>
              </a:rPr>
              <a:t>5</a:t>
            </a:r>
            <a:r>
              <a:rPr sz="1800" spc="-9" dirty="0">
                <a:solidFill>
                  <a:srgbClr val="7030A0"/>
                </a:solidFill>
              </a:rPr>
              <a:t>.202</a:t>
            </a:r>
            <a:r>
              <a:rPr lang="en-US" sz="1800" spc="-9" dirty="0">
                <a:solidFill>
                  <a:srgbClr val="7030A0"/>
                </a:solidFill>
              </a:rPr>
              <a:t>5</a:t>
            </a:r>
            <a:r>
              <a:rPr sz="1800" spc="-9" dirty="0">
                <a:solidFill>
                  <a:srgbClr val="7030A0"/>
                </a:solidFill>
              </a:rPr>
              <a:t> </a:t>
            </a:r>
            <a:r>
              <a:rPr sz="1800" dirty="0">
                <a:solidFill>
                  <a:srgbClr val="7030A0"/>
                </a:solidFill>
              </a:rPr>
              <a:t>Invasive</a:t>
            </a:r>
            <a:r>
              <a:rPr sz="1800" spc="-13" dirty="0">
                <a:solidFill>
                  <a:srgbClr val="7030A0"/>
                </a:solidFill>
              </a:rPr>
              <a:t> </a:t>
            </a:r>
            <a:r>
              <a:rPr sz="1800" dirty="0">
                <a:solidFill>
                  <a:srgbClr val="7030A0"/>
                </a:solidFill>
              </a:rPr>
              <a:t>Breast</a:t>
            </a:r>
            <a:r>
              <a:rPr sz="1800" spc="-13" dirty="0">
                <a:solidFill>
                  <a:srgbClr val="7030A0"/>
                </a:solidFill>
              </a:rPr>
              <a:t> </a:t>
            </a:r>
            <a:r>
              <a:rPr sz="1800" spc="-9" dirty="0">
                <a:solidFill>
                  <a:srgbClr val="7030A0"/>
                </a:solidFill>
              </a:rPr>
              <a:t>Cancer</a:t>
            </a:r>
          </a:p>
        </p:txBody>
      </p:sp>
      <p:sp>
        <p:nvSpPr>
          <p:cNvPr id="5" name="object 5"/>
          <p:cNvSpPr/>
          <p:nvPr/>
        </p:nvSpPr>
        <p:spPr>
          <a:xfrm>
            <a:off x="398302" y="1161939"/>
            <a:ext cx="8347822" cy="0"/>
          </a:xfrm>
          <a:custGeom>
            <a:avLst/>
            <a:gdLst/>
            <a:ahLst/>
            <a:cxnLst/>
            <a:rect l="l" t="t" r="r" b="b"/>
            <a:pathLst>
              <a:path w="9460865">
                <a:moveTo>
                  <a:pt x="0" y="0"/>
                </a:moveTo>
                <a:lnTo>
                  <a:pt x="9460382" y="0"/>
                </a:lnTo>
              </a:path>
            </a:pathLst>
          </a:custGeom>
          <a:ln w="25400">
            <a:solidFill>
              <a:srgbClr val="0065A4"/>
            </a:solidFill>
          </a:ln>
        </p:spPr>
        <p:txBody>
          <a:bodyPr wrap="square" lIns="0" tIns="0" rIns="0" bIns="0" rtlCol="0"/>
          <a:lstStyle/>
          <a:p>
            <a:endParaRPr/>
          </a:p>
        </p:txBody>
      </p:sp>
      <p:pic>
        <p:nvPicPr>
          <p:cNvPr id="6" name="object 6"/>
          <p:cNvPicPr/>
          <p:nvPr/>
        </p:nvPicPr>
        <p:blipFill>
          <a:blip r:embed="rId2" cstate="print"/>
          <a:stretch>
            <a:fillRect/>
          </a:stretch>
        </p:blipFill>
        <p:spPr>
          <a:xfrm>
            <a:off x="1038769" y="476007"/>
            <a:ext cx="1059353" cy="544039"/>
          </a:xfrm>
          <a:prstGeom prst="rect">
            <a:avLst/>
          </a:prstGeom>
        </p:spPr>
      </p:pic>
      <p:grpSp>
        <p:nvGrpSpPr>
          <p:cNvPr id="7" name="object 7"/>
          <p:cNvGrpSpPr/>
          <p:nvPr/>
        </p:nvGrpSpPr>
        <p:grpSpPr>
          <a:xfrm>
            <a:off x="401529" y="461569"/>
            <a:ext cx="570379" cy="568138"/>
            <a:chOff x="302666" y="248793"/>
            <a:chExt cx="646430" cy="643890"/>
          </a:xfrm>
        </p:grpSpPr>
        <p:pic>
          <p:nvPicPr>
            <p:cNvPr id="8" name="object 8"/>
            <p:cNvPicPr/>
            <p:nvPr/>
          </p:nvPicPr>
          <p:blipFill>
            <a:blip r:embed="rId3" cstate="print"/>
            <a:stretch>
              <a:fillRect/>
            </a:stretch>
          </p:blipFill>
          <p:spPr>
            <a:xfrm>
              <a:off x="302666" y="248793"/>
              <a:ext cx="645833" cy="643635"/>
            </a:xfrm>
            <a:prstGeom prst="rect">
              <a:avLst/>
            </a:prstGeom>
          </p:spPr>
        </p:pic>
        <p:sp>
          <p:nvSpPr>
            <p:cNvPr id="9" name="object 9"/>
            <p:cNvSpPr/>
            <p:nvPr/>
          </p:nvSpPr>
          <p:spPr>
            <a:xfrm>
              <a:off x="372097" y="611898"/>
              <a:ext cx="508634" cy="115570"/>
            </a:xfrm>
            <a:custGeom>
              <a:avLst/>
              <a:gdLst/>
              <a:ahLst/>
              <a:cxnLst/>
              <a:rect l="l" t="t" r="r" b="b"/>
              <a:pathLst>
                <a:path w="508634" h="115570">
                  <a:moveTo>
                    <a:pt x="124764" y="6680"/>
                  </a:moveTo>
                  <a:lnTo>
                    <a:pt x="124421" y="3187"/>
                  </a:lnTo>
                  <a:lnTo>
                    <a:pt x="123405" y="2184"/>
                  </a:lnTo>
                  <a:lnTo>
                    <a:pt x="116789" y="2514"/>
                  </a:lnTo>
                  <a:lnTo>
                    <a:pt x="97459" y="2679"/>
                  </a:lnTo>
                  <a:lnTo>
                    <a:pt x="81711" y="2184"/>
                  </a:lnTo>
                  <a:lnTo>
                    <a:pt x="80683" y="3187"/>
                  </a:lnTo>
                  <a:lnTo>
                    <a:pt x="80352" y="6680"/>
                  </a:lnTo>
                  <a:lnTo>
                    <a:pt x="81711" y="8026"/>
                  </a:lnTo>
                  <a:lnTo>
                    <a:pt x="90855" y="9359"/>
                  </a:lnTo>
                  <a:lnTo>
                    <a:pt x="94589" y="10528"/>
                  </a:lnTo>
                  <a:lnTo>
                    <a:pt x="98653" y="73431"/>
                  </a:lnTo>
                  <a:lnTo>
                    <a:pt x="97980" y="75095"/>
                  </a:lnTo>
                  <a:lnTo>
                    <a:pt x="56896" y="27800"/>
                  </a:lnTo>
                  <a:lnTo>
                    <a:pt x="39497" y="2184"/>
                  </a:lnTo>
                  <a:lnTo>
                    <a:pt x="35941" y="2514"/>
                  </a:lnTo>
                  <a:lnTo>
                    <a:pt x="18300" y="2679"/>
                  </a:lnTo>
                  <a:lnTo>
                    <a:pt x="1866" y="2184"/>
                  </a:lnTo>
                  <a:lnTo>
                    <a:pt x="177" y="2679"/>
                  </a:lnTo>
                  <a:lnTo>
                    <a:pt x="0" y="6680"/>
                  </a:lnTo>
                  <a:lnTo>
                    <a:pt x="1193" y="8026"/>
                  </a:lnTo>
                  <a:lnTo>
                    <a:pt x="11861" y="9525"/>
                  </a:lnTo>
                  <a:lnTo>
                    <a:pt x="14236" y="11518"/>
                  </a:lnTo>
                  <a:lnTo>
                    <a:pt x="16611" y="16700"/>
                  </a:lnTo>
                  <a:lnTo>
                    <a:pt x="16776" y="19367"/>
                  </a:lnTo>
                  <a:lnTo>
                    <a:pt x="16675" y="80759"/>
                  </a:lnTo>
                  <a:lnTo>
                    <a:pt x="2197" y="107467"/>
                  </a:lnTo>
                  <a:lnTo>
                    <a:pt x="850" y="108800"/>
                  </a:lnTo>
                  <a:lnTo>
                    <a:pt x="1193" y="112306"/>
                  </a:lnTo>
                  <a:lnTo>
                    <a:pt x="2197" y="113309"/>
                  </a:lnTo>
                  <a:lnTo>
                    <a:pt x="8648" y="112979"/>
                  </a:lnTo>
                  <a:lnTo>
                    <a:pt x="27965" y="112801"/>
                  </a:lnTo>
                  <a:lnTo>
                    <a:pt x="43903" y="113309"/>
                  </a:lnTo>
                  <a:lnTo>
                    <a:pt x="44919" y="112306"/>
                  </a:lnTo>
                  <a:lnTo>
                    <a:pt x="45262" y="108800"/>
                  </a:lnTo>
                  <a:lnTo>
                    <a:pt x="43903" y="107467"/>
                  </a:lnTo>
                  <a:lnTo>
                    <a:pt x="34747" y="106133"/>
                  </a:lnTo>
                  <a:lnTo>
                    <a:pt x="30848" y="104965"/>
                  </a:lnTo>
                  <a:lnTo>
                    <a:pt x="26784" y="29540"/>
                  </a:lnTo>
                  <a:lnTo>
                    <a:pt x="27635" y="27876"/>
                  </a:lnTo>
                  <a:lnTo>
                    <a:pt x="30429" y="30594"/>
                  </a:lnTo>
                  <a:lnTo>
                    <a:pt x="34328" y="35052"/>
                  </a:lnTo>
                  <a:lnTo>
                    <a:pt x="93230" y="106629"/>
                  </a:lnTo>
                  <a:lnTo>
                    <a:pt x="98831" y="115150"/>
                  </a:lnTo>
                  <a:lnTo>
                    <a:pt x="103060" y="115150"/>
                  </a:lnTo>
                  <a:lnTo>
                    <a:pt x="107810" y="113309"/>
                  </a:lnTo>
                  <a:lnTo>
                    <a:pt x="109004" y="111302"/>
                  </a:lnTo>
                  <a:lnTo>
                    <a:pt x="108800" y="106311"/>
                  </a:lnTo>
                  <a:lnTo>
                    <a:pt x="108661" y="84442"/>
                  </a:lnTo>
                  <a:lnTo>
                    <a:pt x="108800" y="34721"/>
                  </a:lnTo>
                  <a:lnTo>
                    <a:pt x="123405" y="8026"/>
                  </a:lnTo>
                  <a:lnTo>
                    <a:pt x="124764" y="6680"/>
                  </a:lnTo>
                  <a:close/>
                </a:path>
                <a:path w="508634" h="115570">
                  <a:moveTo>
                    <a:pt x="248196" y="83096"/>
                  </a:moveTo>
                  <a:lnTo>
                    <a:pt x="247192" y="81089"/>
                  </a:lnTo>
                  <a:lnTo>
                    <a:pt x="243116" y="80594"/>
                  </a:lnTo>
                  <a:lnTo>
                    <a:pt x="241757" y="81927"/>
                  </a:lnTo>
                  <a:lnTo>
                    <a:pt x="237312" y="90766"/>
                  </a:lnTo>
                  <a:lnTo>
                    <a:pt x="230441" y="99123"/>
                  </a:lnTo>
                  <a:lnTo>
                    <a:pt x="220586" y="105359"/>
                  </a:lnTo>
                  <a:lnTo>
                    <a:pt x="207187" y="107797"/>
                  </a:lnTo>
                  <a:lnTo>
                    <a:pt x="192379" y="104495"/>
                  </a:lnTo>
                  <a:lnTo>
                    <a:pt x="179641" y="94729"/>
                  </a:lnTo>
                  <a:lnTo>
                    <a:pt x="170713" y="78727"/>
                  </a:lnTo>
                  <a:lnTo>
                    <a:pt x="167347" y="56730"/>
                  </a:lnTo>
                  <a:lnTo>
                    <a:pt x="170789" y="35064"/>
                  </a:lnTo>
                  <a:lnTo>
                    <a:pt x="179781" y="19748"/>
                  </a:lnTo>
                  <a:lnTo>
                    <a:pt x="192303" y="10668"/>
                  </a:lnTo>
                  <a:lnTo>
                    <a:pt x="206336" y="7670"/>
                  </a:lnTo>
                  <a:lnTo>
                    <a:pt x="217601" y="9220"/>
                  </a:lnTo>
                  <a:lnTo>
                    <a:pt x="226720" y="13792"/>
                  </a:lnTo>
                  <a:lnTo>
                    <a:pt x="233603" y="21259"/>
                  </a:lnTo>
                  <a:lnTo>
                    <a:pt x="238201" y="31534"/>
                  </a:lnTo>
                  <a:lnTo>
                    <a:pt x="239395" y="33045"/>
                  </a:lnTo>
                  <a:lnTo>
                    <a:pt x="243967" y="32372"/>
                  </a:lnTo>
                  <a:lnTo>
                    <a:pt x="244640" y="30365"/>
                  </a:lnTo>
                  <a:lnTo>
                    <a:pt x="243674" y="22644"/>
                  </a:lnTo>
                  <a:lnTo>
                    <a:pt x="243052" y="14859"/>
                  </a:lnTo>
                  <a:lnTo>
                    <a:pt x="242608" y="4343"/>
                  </a:lnTo>
                  <a:lnTo>
                    <a:pt x="229730" y="2044"/>
                  </a:lnTo>
                  <a:lnTo>
                    <a:pt x="219722" y="635"/>
                  </a:lnTo>
                  <a:lnTo>
                    <a:pt x="207695" y="0"/>
                  </a:lnTo>
                  <a:lnTo>
                    <a:pt x="194614" y="939"/>
                  </a:lnTo>
                  <a:lnTo>
                    <a:pt x="152590" y="22910"/>
                  </a:lnTo>
                  <a:lnTo>
                    <a:pt x="140220" y="59067"/>
                  </a:lnTo>
                  <a:lnTo>
                    <a:pt x="141871" y="73342"/>
                  </a:lnTo>
                  <a:lnTo>
                    <a:pt x="171615" y="108508"/>
                  </a:lnTo>
                  <a:lnTo>
                    <a:pt x="207352" y="115468"/>
                  </a:lnTo>
                  <a:lnTo>
                    <a:pt x="217017" y="114858"/>
                  </a:lnTo>
                  <a:lnTo>
                    <a:pt x="247027" y="91859"/>
                  </a:lnTo>
                  <a:lnTo>
                    <a:pt x="248196" y="83096"/>
                  </a:lnTo>
                  <a:close/>
                </a:path>
                <a:path w="508634" h="115570">
                  <a:moveTo>
                    <a:pt x="371449" y="83096"/>
                  </a:moveTo>
                  <a:lnTo>
                    <a:pt x="370433" y="81089"/>
                  </a:lnTo>
                  <a:lnTo>
                    <a:pt x="366369" y="80594"/>
                  </a:lnTo>
                  <a:lnTo>
                    <a:pt x="365010" y="81927"/>
                  </a:lnTo>
                  <a:lnTo>
                    <a:pt x="360565" y="90766"/>
                  </a:lnTo>
                  <a:lnTo>
                    <a:pt x="353707" y="99123"/>
                  </a:lnTo>
                  <a:lnTo>
                    <a:pt x="343852" y="105359"/>
                  </a:lnTo>
                  <a:lnTo>
                    <a:pt x="330441" y="107797"/>
                  </a:lnTo>
                  <a:lnTo>
                    <a:pt x="315633" y="104495"/>
                  </a:lnTo>
                  <a:lnTo>
                    <a:pt x="302895" y="94729"/>
                  </a:lnTo>
                  <a:lnTo>
                    <a:pt x="293966" y="78727"/>
                  </a:lnTo>
                  <a:lnTo>
                    <a:pt x="290601" y="56730"/>
                  </a:lnTo>
                  <a:lnTo>
                    <a:pt x="294055" y="35064"/>
                  </a:lnTo>
                  <a:lnTo>
                    <a:pt x="303047" y="19748"/>
                  </a:lnTo>
                  <a:lnTo>
                    <a:pt x="315556" y="10668"/>
                  </a:lnTo>
                  <a:lnTo>
                    <a:pt x="329590" y="7670"/>
                  </a:lnTo>
                  <a:lnTo>
                    <a:pt x="340868" y="9220"/>
                  </a:lnTo>
                  <a:lnTo>
                    <a:pt x="349973" y="13792"/>
                  </a:lnTo>
                  <a:lnTo>
                    <a:pt x="356857" y="21259"/>
                  </a:lnTo>
                  <a:lnTo>
                    <a:pt x="361454" y="31534"/>
                  </a:lnTo>
                  <a:lnTo>
                    <a:pt x="362648" y="33045"/>
                  </a:lnTo>
                  <a:lnTo>
                    <a:pt x="367220" y="32372"/>
                  </a:lnTo>
                  <a:lnTo>
                    <a:pt x="367893" y="30365"/>
                  </a:lnTo>
                  <a:lnTo>
                    <a:pt x="366941" y="22644"/>
                  </a:lnTo>
                  <a:lnTo>
                    <a:pt x="366306" y="14859"/>
                  </a:lnTo>
                  <a:lnTo>
                    <a:pt x="365861" y="4343"/>
                  </a:lnTo>
                  <a:lnTo>
                    <a:pt x="352983" y="2044"/>
                  </a:lnTo>
                  <a:lnTo>
                    <a:pt x="342988" y="635"/>
                  </a:lnTo>
                  <a:lnTo>
                    <a:pt x="330949" y="0"/>
                  </a:lnTo>
                  <a:lnTo>
                    <a:pt x="317868" y="939"/>
                  </a:lnTo>
                  <a:lnTo>
                    <a:pt x="275844" y="22910"/>
                  </a:lnTo>
                  <a:lnTo>
                    <a:pt x="263474" y="59067"/>
                  </a:lnTo>
                  <a:lnTo>
                    <a:pt x="265125" y="73342"/>
                  </a:lnTo>
                  <a:lnTo>
                    <a:pt x="294868" y="108508"/>
                  </a:lnTo>
                  <a:lnTo>
                    <a:pt x="330606" y="115468"/>
                  </a:lnTo>
                  <a:lnTo>
                    <a:pt x="340283" y="114858"/>
                  </a:lnTo>
                  <a:lnTo>
                    <a:pt x="370281" y="91859"/>
                  </a:lnTo>
                  <a:lnTo>
                    <a:pt x="371449" y="83096"/>
                  </a:lnTo>
                  <a:close/>
                </a:path>
                <a:path w="508634" h="115570">
                  <a:moveTo>
                    <a:pt x="508622" y="6680"/>
                  </a:moveTo>
                  <a:lnTo>
                    <a:pt x="508279" y="3187"/>
                  </a:lnTo>
                  <a:lnTo>
                    <a:pt x="507263" y="2184"/>
                  </a:lnTo>
                  <a:lnTo>
                    <a:pt x="500646" y="2514"/>
                  </a:lnTo>
                  <a:lnTo>
                    <a:pt x="481330" y="2679"/>
                  </a:lnTo>
                  <a:lnTo>
                    <a:pt x="465569" y="2184"/>
                  </a:lnTo>
                  <a:lnTo>
                    <a:pt x="464540" y="3187"/>
                  </a:lnTo>
                  <a:lnTo>
                    <a:pt x="464210" y="6680"/>
                  </a:lnTo>
                  <a:lnTo>
                    <a:pt x="465569" y="8026"/>
                  </a:lnTo>
                  <a:lnTo>
                    <a:pt x="474713" y="9359"/>
                  </a:lnTo>
                  <a:lnTo>
                    <a:pt x="478447" y="10528"/>
                  </a:lnTo>
                  <a:lnTo>
                    <a:pt x="482511" y="73431"/>
                  </a:lnTo>
                  <a:lnTo>
                    <a:pt x="481838" y="75095"/>
                  </a:lnTo>
                  <a:lnTo>
                    <a:pt x="440766" y="27800"/>
                  </a:lnTo>
                  <a:lnTo>
                    <a:pt x="423354" y="2184"/>
                  </a:lnTo>
                  <a:lnTo>
                    <a:pt x="419798" y="2514"/>
                  </a:lnTo>
                  <a:lnTo>
                    <a:pt x="402158" y="2679"/>
                  </a:lnTo>
                  <a:lnTo>
                    <a:pt x="385724" y="2184"/>
                  </a:lnTo>
                  <a:lnTo>
                    <a:pt x="384035" y="2679"/>
                  </a:lnTo>
                  <a:lnTo>
                    <a:pt x="383857" y="6680"/>
                  </a:lnTo>
                  <a:lnTo>
                    <a:pt x="385051" y="8026"/>
                  </a:lnTo>
                  <a:lnTo>
                    <a:pt x="395719" y="9525"/>
                  </a:lnTo>
                  <a:lnTo>
                    <a:pt x="398094" y="11518"/>
                  </a:lnTo>
                  <a:lnTo>
                    <a:pt x="400469" y="16700"/>
                  </a:lnTo>
                  <a:lnTo>
                    <a:pt x="400634" y="19367"/>
                  </a:lnTo>
                  <a:lnTo>
                    <a:pt x="400532" y="80759"/>
                  </a:lnTo>
                  <a:lnTo>
                    <a:pt x="386054" y="107467"/>
                  </a:lnTo>
                  <a:lnTo>
                    <a:pt x="384708" y="108800"/>
                  </a:lnTo>
                  <a:lnTo>
                    <a:pt x="385051" y="112306"/>
                  </a:lnTo>
                  <a:lnTo>
                    <a:pt x="386054" y="113309"/>
                  </a:lnTo>
                  <a:lnTo>
                    <a:pt x="392506" y="112979"/>
                  </a:lnTo>
                  <a:lnTo>
                    <a:pt x="411822" y="112801"/>
                  </a:lnTo>
                  <a:lnTo>
                    <a:pt x="427761" y="113309"/>
                  </a:lnTo>
                  <a:lnTo>
                    <a:pt x="428777" y="112306"/>
                  </a:lnTo>
                  <a:lnTo>
                    <a:pt x="429120" y="108800"/>
                  </a:lnTo>
                  <a:lnTo>
                    <a:pt x="427761" y="107467"/>
                  </a:lnTo>
                  <a:lnTo>
                    <a:pt x="418604" y="106133"/>
                  </a:lnTo>
                  <a:lnTo>
                    <a:pt x="414718" y="104965"/>
                  </a:lnTo>
                  <a:lnTo>
                    <a:pt x="410641" y="29540"/>
                  </a:lnTo>
                  <a:lnTo>
                    <a:pt x="411492" y="27876"/>
                  </a:lnTo>
                  <a:lnTo>
                    <a:pt x="414286" y="30594"/>
                  </a:lnTo>
                  <a:lnTo>
                    <a:pt x="418185" y="35052"/>
                  </a:lnTo>
                  <a:lnTo>
                    <a:pt x="477088" y="106629"/>
                  </a:lnTo>
                  <a:lnTo>
                    <a:pt x="482688" y="115150"/>
                  </a:lnTo>
                  <a:lnTo>
                    <a:pt x="486930" y="115150"/>
                  </a:lnTo>
                  <a:lnTo>
                    <a:pt x="491667" y="113309"/>
                  </a:lnTo>
                  <a:lnTo>
                    <a:pt x="492861" y="111302"/>
                  </a:lnTo>
                  <a:lnTo>
                    <a:pt x="492671" y="106311"/>
                  </a:lnTo>
                  <a:lnTo>
                    <a:pt x="492518" y="84442"/>
                  </a:lnTo>
                  <a:lnTo>
                    <a:pt x="492658" y="34721"/>
                  </a:lnTo>
                  <a:lnTo>
                    <a:pt x="507263" y="8026"/>
                  </a:lnTo>
                  <a:lnTo>
                    <a:pt x="508622" y="6680"/>
                  </a:lnTo>
                  <a:close/>
                </a:path>
              </a:pathLst>
            </a:custGeom>
            <a:solidFill>
              <a:srgbClr val="FFFFFF"/>
            </a:solidFill>
          </p:spPr>
          <p:txBody>
            <a:bodyPr wrap="square" lIns="0" tIns="0" rIns="0" bIns="0" rtlCol="0"/>
            <a:lstStyle/>
            <a:p>
              <a:endParaRPr/>
            </a:p>
          </p:txBody>
        </p:sp>
      </p:grpSp>
      <p:sp>
        <p:nvSpPr>
          <p:cNvPr id="10" name="object 10"/>
          <p:cNvSpPr txBox="1"/>
          <p:nvPr/>
        </p:nvSpPr>
        <p:spPr>
          <a:xfrm>
            <a:off x="742397" y="1201807"/>
            <a:ext cx="7672668" cy="442203"/>
          </a:xfrm>
          <a:prstGeom prst="rect">
            <a:avLst/>
          </a:prstGeom>
        </p:spPr>
        <p:txBody>
          <a:bodyPr vert="horz" wrap="square" lIns="0" tIns="11206" rIns="0" bIns="0" rtlCol="0">
            <a:spAutoFit/>
          </a:bodyPr>
          <a:lstStyle/>
          <a:p>
            <a:pPr marL="33619" algn="ctr">
              <a:spcBef>
                <a:spcPts val="88"/>
              </a:spcBef>
            </a:pPr>
            <a:r>
              <a:rPr sz="1400" b="1" dirty="0">
                <a:latin typeface="Arial"/>
                <a:cs typeface="Arial"/>
              </a:rPr>
              <a:t>SYSTEMIC</a:t>
            </a:r>
            <a:r>
              <a:rPr sz="1400" b="1" spc="168" dirty="0">
                <a:latin typeface="Arial"/>
                <a:cs typeface="Arial"/>
              </a:rPr>
              <a:t> </a:t>
            </a:r>
            <a:r>
              <a:rPr sz="1400" b="1" dirty="0">
                <a:latin typeface="Arial"/>
                <a:cs typeface="Arial"/>
              </a:rPr>
              <a:t>THERAPY</a:t>
            </a:r>
            <a:r>
              <a:rPr sz="1400" b="1" spc="141" dirty="0">
                <a:latin typeface="Arial"/>
                <a:cs typeface="Arial"/>
              </a:rPr>
              <a:t> </a:t>
            </a:r>
            <a:r>
              <a:rPr sz="1400" b="1" dirty="0">
                <a:latin typeface="Arial"/>
                <a:cs typeface="Arial"/>
              </a:rPr>
              <a:t>REGIMENS</a:t>
            </a:r>
            <a:r>
              <a:rPr sz="1400" b="1" spc="168" dirty="0">
                <a:latin typeface="Arial"/>
                <a:cs typeface="Arial"/>
              </a:rPr>
              <a:t> </a:t>
            </a:r>
            <a:r>
              <a:rPr sz="1400" b="1" dirty="0">
                <a:latin typeface="Arial"/>
                <a:cs typeface="Arial"/>
              </a:rPr>
              <a:t>FOR</a:t>
            </a:r>
            <a:r>
              <a:rPr sz="1400" b="1" spc="168" dirty="0">
                <a:latin typeface="Arial"/>
                <a:cs typeface="Arial"/>
              </a:rPr>
              <a:t> </a:t>
            </a:r>
            <a:r>
              <a:rPr sz="1400" b="1" dirty="0">
                <a:latin typeface="Arial"/>
                <a:cs typeface="Arial"/>
              </a:rPr>
              <a:t>RECURRENT</a:t>
            </a:r>
            <a:r>
              <a:rPr sz="1400" b="1" spc="168" dirty="0">
                <a:latin typeface="Arial"/>
                <a:cs typeface="Arial"/>
              </a:rPr>
              <a:t> </a:t>
            </a:r>
            <a:r>
              <a:rPr sz="1400" b="1" dirty="0">
                <a:latin typeface="Arial"/>
                <a:cs typeface="Arial"/>
              </a:rPr>
              <a:t>UNRESECTABLE</a:t>
            </a:r>
            <a:r>
              <a:rPr sz="1400" b="1" spc="141" dirty="0">
                <a:latin typeface="Arial"/>
                <a:cs typeface="Arial"/>
              </a:rPr>
              <a:t> </a:t>
            </a:r>
            <a:r>
              <a:rPr sz="1400" b="1" dirty="0">
                <a:latin typeface="Arial"/>
                <a:cs typeface="Arial"/>
              </a:rPr>
              <a:t>(LOCAL</a:t>
            </a:r>
            <a:r>
              <a:rPr sz="1400" b="1" spc="141" dirty="0">
                <a:latin typeface="Arial"/>
                <a:cs typeface="Arial"/>
              </a:rPr>
              <a:t> </a:t>
            </a:r>
            <a:r>
              <a:rPr sz="1400" b="1" dirty="0">
                <a:latin typeface="Arial"/>
                <a:cs typeface="Arial"/>
              </a:rPr>
              <a:t>OR</a:t>
            </a:r>
            <a:r>
              <a:rPr sz="1400" b="1" spc="168" dirty="0">
                <a:latin typeface="Arial"/>
                <a:cs typeface="Arial"/>
              </a:rPr>
              <a:t> </a:t>
            </a:r>
            <a:r>
              <a:rPr sz="1400" b="1" dirty="0">
                <a:latin typeface="Arial"/>
                <a:cs typeface="Arial"/>
              </a:rPr>
              <a:t>REGIONAL)</a:t>
            </a:r>
            <a:r>
              <a:rPr sz="1400" b="1" spc="141" dirty="0">
                <a:latin typeface="Arial"/>
                <a:cs typeface="Arial"/>
              </a:rPr>
              <a:t> </a:t>
            </a:r>
            <a:r>
              <a:rPr sz="1400" b="1" dirty="0">
                <a:latin typeface="Arial"/>
                <a:cs typeface="Arial"/>
              </a:rPr>
              <a:t>OR</a:t>
            </a:r>
            <a:r>
              <a:rPr sz="1400" b="1" spc="168" dirty="0">
                <a:latin typeface="Arial"/>
                <a:cs typeface="Arial"/>
              </a:rPr>
              <a:t> </a:t>
            </a:r>
            <a:r>
              <a:rPr sz="1400" b="1" dirty="0">
                <a:latin typeface="Arial"/>
                <a:cs typeface="Arial"/>
              </a:rPr>
              <a:t>STAGE</a:t>
            </a:r>
            <a:r>
              <a:rPr sz="1400" b="1" spc="168" dirty="0">
                <a:latin typeface="Arial"/>
                <a:cs typeface="Arial"/>
              </a:rPr>
              <a:t> </a:t>
            </a:r>
            <a:r>
              <a:rPr sz="1400" b="1" dirty="0">
                <a:latin typeface="Arial"/>
                <a:cs typeface="Arial"/>
              </a:rPr>
              <a:t>IV</a:t>
            </a:r>
            <a:r>
              <a:rPr sz="1400" b="1" spc="141" dirty="0">
                <a:latin typeface="Arial"/>
                <a:cs typeface="Arial"/>
              </a:rPr>
              <a:t> </a:t>
            </a:r>
            <a:r>
              <a:rPr sz="1400" b="1" dirty="0">
                <a:latin typeface="Arial"/>
                <a:cs typeface="Arial"/>
              </a:rPr>
              <a:t>(M1)</a:t>
            </a:r>
            <a:r>
              <a:rPr sz="1400" b="1" spc="146" dirty="0">
                <a:latin typeface="Arial"/>
                <a:cs typeface="Arial"/>
              </a:rPr>
              <a:t> </a:t>
            </a:r>
            <a:r>
              <a:rPr sz="1400" b="1" spc="-9" dirty="0">
                <a:latin typeface="Arial"/>
                <a:cs typeface="Arial"/>
              </a:rPr>
              <a:t>DISEASE</a:t>
            </a:r>
            <a:r>
              <a:rPr sz="2000" b="1" spc="-13" baseline="24691" dirty="0">
                <a:latin typeface="Arial"/>
                <a:cs typeface="Arial"/>
              </a:rPr>
              <a:t>k</a:t>
            </a:r>
            <a:endParaRPr sz="2000" baseline="24691" dirty="0">
              <a:latin typeface="Arial"/>
              <a:cs typeface="Arial"/>
            </a:endParaRPr>
          </a:p>
        </p:txBody>
      </p:sp>
      <p:sp>
        <p:nvSpPr>
          <p:cNvPr id="17" name="object 17"/>
          <p:cNvSpPr txBox="1"/>
          <p:nvPr/>
        </p:nvSpPr>
        <p:spPr>
          <a:xfrm>
            <a:off x="8258093" y="6336904"/>
            <a:ext cx="499222" cy="297404"/>
          </a:xfrm>
          <a:prstGeom prst="rect">
            <a:avLst/>
          </a:prstGeom>
        </p:spPr>
        <p:txBody>
          <a:bodyPr vert="horz" wrap="square" lIns="0" tIns="15128" rIns="0" bIns="0" rtlCol="0">
            <a:spAutoFit/>
          </a:bodyPr>
          <a:lstStyle/>
          <a:p>
            <a:pPr marL="33619" marR="4483" indent="9526">
              <a:lnSpc>
                <a:spcPts val="1059"/>
              </a:lnSpc>
              <a:spcBef>
                <a:spcPts val="119"/>
              </a:spcBef>
            </a:pPr>
            <a:r>
              <a:rPr sz="971" b="1" dirty="0">
                <a:latin typeface="Arial"/>
                <a:cs typeface="Arial"/>
              </a:rPr>
              <a:t>BINV-</a:t>
            </a:r>
            <a:r>
              <a:rPr sz="971" b="1" spc="-44" dirty="0">
                <a:latin typeface="Arial"/>
                <a:cs typeface="Arial"/>
              </a:rPr>
              <a:t>Q </a:t>
            </a:r>
            <a:r>
              <a:rPr sz="971" b="1" dirty="0">
                <a:latin typeface="Arial"/>
                <a:cs typeface="Arial"/>
              </a:rPr>
              <a:t>3</a:t>
            </a:r>
            <a:r>
              <a:rPr sz="971" b="1" spc="18" dirty="0">
                <a:latin typeface="Arial"/>
                <a:cs typeface="Arial"/>
              </a:rPr>
              <a:t> </a:t>
            </a:r>
            <a:r>
              <a:rPr sz="971" b="1" dirty="0">
                <a:latin typeface="Arial"/>
                <a:cs typeface="Arial"/>
              </a:rPr>
              <a:t>OF</a:t>
            </a:r>
            <a:r>
              <a:rPr sz="971" b="1" spc="31" dirty="0">
                <a:latin typeface="Arial"/>
                <a:cs typeface="Arial"/>
              </a:rPr>
              <a:t> </a:t>
            </a:r>
            <a:r>
              <a:rPr sz="971" b="1" spc="-22" dirty="0">
                <a:latin typeface="Arial"/>
                <a:cs typeface="Arial"/>
              </a:rPr>
              <a:t>14</a:t>
            </a:r>
            <a:endParaRPr sz="971">
              <a:latin typeface="Arial"/>
              <a:cs typeface="Arial"/>
            </a:endParaRPr>
          </a:p>
        </p:txBody>
      </p:sp>
      <p:graphicFrame>
        <p:nvGraphicFramePr>
          <p:cNvPr id="11" name="object 11"/>
          <p:cNvGraphicFramePr>
            <a:graphicFrameLocks noGrp="1"/>
          </p:cNvGraphicFramePr>
          <p:nvPr>
            <p:extLst>
              <p:ext uri="{D42A27DB-BD31-4B8C-83A1-F6EECF244321}">
                <p14:modId xmlns:p14="http://schemas.microsoft.com/office/powerpoint/2010/main" val="4207923564"/>
              </p:ext>
            </p:extLst>
          </p:nvPr>
        </p:nvGraphicFramePr>
        <p:xfrm>
          <a:off x="266073" y="1839674"/>
          <a:ext cx="8480051" cy="3301260"/>
        </p:xfrm>
        <a:graphic>
          <a:graphicData uri="http://schemas.openxmlformats.org/drawingml/2006/table">
            <a:tbl>
              <a:tblPr firstRow="1" bandRow="1">
                <a:tableStyleId>{2D5ABB26-0587-4C30-8999-92F81FD0307C}</a:tableStyleId>
              </a:tblPr>
              <a:tblGrid>
                <a:gridCol w="1396836">
                  <a:extLst>
                    <a:ext uri="{9D8B030D-6E8A-4147-A177-3AD203B41FA5}">
                      <a16:colId xmlns:a16="http://schemas.microsoft.com/office/drawing/2014/main" val="20000"/>
                    </a:ext>
                  </a:extLst>
                </a:gridCol>
                <a:gridCol w="7083215">
                  <a:extLst>
                    <a:ext uri="{9D8B030D-6E8A-4147-A177-3AD203B41FA5}">
                      <a16:colId xmlns:a16="http://schemas.microsoft.com/office/drawing/2014/main" val="20001"/>
                    </a:ext>
                  </a:extLst>
                </a:gridCol>
              </a:tblGrid>
              <a:tr h="170890">
                <a:tc gridSpan="2">
                  <a:txBody>
                    <a:bodyPr/>
                    <a:lstStyle/>
                    <a:p>
                      <a:pPr algn="ctr">
                        <a:lnSpc>
                          <a:spcPct val="100000"/>
                        </a:lnSpc>
                        <a:spcBef>
                          <a:spcPts val="60"/>
                        </a:spcBef>
                      </a:pPr>
                      <a:r>
                        <a:rPr sz="1400" b="1" spc="-10" dirty="0">
                          <a:latin typeface="Arial"/>
                          <a:cs typeface="Arial"/>
                        </a:rPr>
                        <a:t>HR-</a:t>
                      </a:r>
                      <a:r>
                        <a:rPr sz="1400" b="1" dirty="0">
                          <a:latin typeface="Arial"/>
                          <a:cs typeface="Arial"/>
                        </a:rPr>
                        <a:t>Positive</a:t>
                      </a:r>
                      <a:r>
                        <a:rPr sz="1400" b="1" spc="-20" dirty="0">
                          <a:latin typeface="Arial"/>
                          <a:cs typeface="Arial"/>
                        </a:rPr>
                        <a:t> </a:t>
                      </a:r>
                      <a:r>
                        <a:rPr sz="1400" b="1" dirty="0">
                          <a:latin typeface="Arial"/>
                          <a:cs typeface="Arial"/>
                        </a:rPr>
                        <a:t>or -Negative and</a:t>
                      </a:r>
                      <a:r>
                        <a:rPr sz="1400" b="1" spc="-5" dirty="0">
                          <a:latin typeface="Arial"/>
                          <a:cs typeface="Arial"/>
                        </a:rPr>
                        <a:t> </a:t>
                      </a:r>
                      <a:r>
                        <a:rPr sz="1400" b="1" spc="-10" dirty="0">
                          <a:latin typeface="Arial"/>
                          <a:cs typeface="Arial"/>
                        </a:rPr>
                        <a:t>HER2-Positive</a:t>
                      </a:r>
                      <a:r>
                        <a:rPr sz="2000" b="1" spc="-15" baseline="24691" dirty="0">
                          <a:latin typeface="Arial"/>
                          <a:cs typeface="Arial"/>
                        </a:rPr>
                        <a:t>j,k</a:t>
                      </a:r>
                      <a:endParaRPr sz="2000" baseline="24691">
                        <a:latin typeface="Arial"/>
                        <a:cs typeface="Arial"/>
                      </a:endParaRPr>
                    </a:p>
                  </a:txBody>
                  <a:tcPr marL="0" marR="0" marT="67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8EB"/>
                    </a:solidFill>
                  </a:tcPr>
                </a:tc>
                <a:tc hMerge="1">
                  <a:txBody>
                    <a:bodyPr/>
                    <a:lstStyle/>
                    <a:p>
                      <a:endParaRPr/>
                    </a:p>
                  </a:txBody>
                  <a:tcPr marL="0" marR="0" marT="0" marB="0"/>
                </a:tc>
                <a:extLst>
                  <a:ext uri="{0D108BD9-81ED-4DB2-BD59-A6C34878D82A}">
                    <a16:rowId xmlns:a16="http://schemas.microsoft.com/office/drawing/2014/main" val="10000"/>
                  </a:ext>
                </a:extLst>
              </a:tr>
              <a:tr h="170890">
                <a:tc>
                  <a:txBody>
                    <a:bodyPr/>
                    <a:lstStyle/>
                    <a:p>
                      <a:pPr marL="45720">
                        <a:lnSpc>
                          <a:spcPct val="100000"/>
                        </a:lnSpc>
                        <a:spcBef>
                          <a:spcPts val="60"/>
                        </a:spcBef>
                      </a:pPr>
                      <a:r>
                        <a:rPr sz="1400" b="1" spc="-10" dirty="0">
                          <a:latin typeface="Arial"/>
                          <a:cs typeface="Arial"/>
                        </a:rPr>
                        <a:t>Setting</a:t>
                      </a:r>
                      <a:endParaRPr sz="1400">
                        <a:latin typeface="Arial"/>
                        <a:cs typeface="Arial"/>
                      </a:endParaRPr>
                    </a:p>
                  </a:txBody>
                  <a:tcPr marL="0" marR="0" marT="67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720">
                        <a:lnSpc>
                          <a:spcPct val="100000"/>
                        </a:lnSpc>
                        <a:spcBef>
                          <a:spcPts val="60"/>
                        </a:spcBef>
                      </a:pPr>
                      <a:r>
                        <a:rPr sz="1400" b="1" spc="-10" dirty="0">
                          <a:latin typeface="Arial"/>
                          <a:cs typeface="Arial"/>
                        </a:rPr>
                        <a:t>Regimen</a:t>
                      </a:r>
                      <a:endParaRPr sz="1400">
                        <a:latin typeface="Arial"/>
                        <a:cs typeface="Arial"/>
                      </a:endParaRPr>
                    </a:p>
                  </a:txBody>
                  <a:tcPr marL="0" marR="0" marT="67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70890">
                <a:tc rowSpan="2">
                  <a:txBody>
                    <a:bodyPr/>
                    <a:lstStyle/>
                    <a:p>
                      <a:pPr marL="45720">
                        <a:lnSpc>
                          <a:spcPct val="100000"/>
                        </a:lnSpc>
                        <a:spcBef>
                          <a:spcPts val="850"/>
                        </a:spcBef>
                      </a:pPr>
                      <a:r>
                        <a:rPr sz="1400" b="1" dirty="0">
                          <a:latin typeface="Arial"/>
                          <a:cs typeface="Arial"/>
                        </a:rPr>
                        <a:t>First </a:t>
                      </a:r>
                      <a:r>
                        <a:rPr sz="1400" b="1" spc="-10" dirty="0">
                          <a:latin typeface="Arial"/>
                          <a:cs typeface="Arial"/>
                        </a:rPr>
                        <a:t>Lin</a:t>
                      </a:r>
                      <a:r>
                        <a:rPr lang="en-US" sz="1400" b="1" spc="-10" dirty="0">
                          <a:latin typeface="Arial"/>
                          <a:cs typeface="Arial"/>
                        </a:rPr>
                        <a:t>e</a:t>
                      </a:r>
                      <a:endParaRPr sz="2000" baseline="24691" dirty="0">
                        <a:latin typeface="Arial"/>
                        <a:cs typeface="Arial"/>
                      </a:endParaRPr>
                    </a:p>
                  </a:txBody>
                  <a:tcPr marL="0" marR="0" marT="952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720">
                        <a:lnSpc>
                          <a:spcPct val="100000"/>
                        </a:lnSpc>
                        <a:spcBef>
                          <a:spcPts val="60"/>
                        </a:spcBef>
                      </a:pPr>
                      <a:r>
                        <a:rPr sz="1400" dirty="0">
                          <a:latin typeface="Arial"/>
                          <a:cs typeface="Arial"/>
                        </a:rPr>
                        <a:t>Pertuzumab</a:t>
                      </a:r>
                      <a:r>
                        <a:rPr sz="1400" spc="-10" dirty="0">
                          <a:latin typeface="Arial"/>
                          <a:cs typeface="Arial"/>
                        </a:rPr>
                        <a:t> </a:t>
                      </a:r>
                      <a:r>
                        <a:rPr sz="1400" dirty="0">
                          <a:latin typeface="Arial"/>
                          <a:cs typeface="Arial"/>
                        </a:rPr>
                        <a:t>+</a:t>
                      </a:r>
                      <a:r>
                        <a:rPr sz="1400" spc="-5" dirty="0">
                          <a:latin typeface="Arial"/>
                          <a:cs typeface="Arial"/>
                        </a:rPr>
                        <a:t> </a:t>
                      </a:r>
                      <a:r>
                        <a:rPr sz="1400" dirty="0">
                          <a:latin typeface="Arial"/>
                          <a:cs typeface="Arial"/>
                        </a:rPr>
                        <a:t>trastuzumab</a:t>
                      </a:r>
                      <a:r>
                        <a:rPr sz="1400" spc="-5" dirty="0">
                          <a:latin typeface="Arial"/>
                          <a:cs typeface="Arial"/>
                        </a:rPr>
                        <a:t> </a:t>
                      </a:r>
                      <a:r>
                        <a:rPr sz="1400" dirty="0">
                          <a:latin typeface="Arial"/>
                          <a:cs typeface="Arial"/>
                        </a:rPr>
                        <a:t>+</a:t>
                      </a:r>
                      <a:r>
                        <a:rPr sz="1400" spc="-10" dirty="0">
                          <a:latin typeface="Arial"/>
                          <a:cs typeface="Arial"/>
                        </a:rPr>
                        <a:t> </a:t>
                      </a:r>
                      <a:r>
                        <a:rPr sz="1400" dirty="0">
                          <a:latin typeface="Arial"/>
                          <a:cs typeface="Arial"/>
                        </a:rPr>
                        <a:t>docetaxel</a:t>
                      </a:r>
                      <a:r>
                        <a:rPr sz="1400" spc="-10" dirty="0">
                          <a:latin typeface="Arial"/>
                          <a:cs typeface="Arial"/>
                        </a:rPr>
                        <a:t> </a:t>
                      </a:r>
                      <a:r>
                        <a:rPr sz="1400" dirty="0">
                          <a:latin typeface="Arial"/>
                          <a:cs typeface="Arial"/>
                        </a:rPr>
                        <a:t>(Category</a:t>
                      </a:r>
                      <a:r>
                        <a:rPr sz="1400" spc="-5" dirty="0">
                          <a:latin typeface="Arial"/>
                          <a:cs typeface="Arial"/>
                        </a:rPr>
                        <a:t> </a:t>
                      </a:r>
                      <a:r>
                        <a:rPr sz="1400" dirty="0">
                          <a:latin typeface="Arial"/>
                          <a:cs typeface="Arial"/>
                        </a:rPr>
                        <a:t>1,</a:t>
                      </a:r>
                      <a:r>
                        <a:rPr sz="1400" spc="-10" dirty="0">
                          <a:latin typeface="Arial"/>
                          <a:cs typeface="Arial"/>
                        </a:rPr>
                        <a:t> preferred)</a:t>
                      </a:r>
                      <a:endParaRPr sz="1400">
                        <a:latin typeface="Arial"/>
                        <a:cs typeface="Arial"/>
                      </a:endParaRPr>
                    </a:p>
                  </a:txBody>
                  <a:tcPr marL="0" marR="0" marT="67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77053">
                <a:tc vMerge="1">
                  <a:txBody>
                    <a:bodyPr/>
                    <a:lstStyle/>
                    <a:p>
                      <a:endParaRPr/>
                    </a:p>
                  </a:txBody>
                  <a:tcPr marL="0" marR="0" marT="1079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720">
                        <a:lnSpc>
                          <a:spcPct val="100000"/>
                        </a:lnSpc>
                        <a:spcBef>
                          <a:spcPts val="60"/>
                        </a:spcBef>
                      </a:pPr>
                      <a:r>
                        <a:rPr sz="1400" dirty="0">
                          <a:latin typeface="Arial"/>
                          <a:cs typeface="Arial"/>
                        </a:rPr>
                        <a:t>Pertuzumab</a:t>
                      </a:r>
                      <a:r>
                        <a:rPr sz="1400" spc="-20" dirty="0">
                          <a:latin typeface="Arial"/>
                          <a:cs typeface="Arial"/>
                        </a:rPr>
                        <a:t> </a:t>
                      </a:r>
                      <a:r>
                        <a:rPr sz="1400" dirty="0">
                          <a:latin typeface="Arial"/>
                          <a:cs typeface="Arial"/>
                        </a:rPr>
                        <a:t>+</a:t>
                      </a:r>
                      <a:r>
                        <a:rPr sz="1400" spc="-10" dirty="0">
                          <a:latin typeface="Arial"/>
                          <a:cs typeface="Arial"/>
                        </a:rPr>
                        <a:t> </a:t>
                      </a:r>
                      <a:r>
                        <a:rPr sz="1400" dirty="0">
                          <a:latin typeface="Arial"/>
                          <a:cs typeface="Arial"/>
                        </a:rPr>
                        <a:t>trastuzumab</a:t>
                      </a:r>
                      <a:r>
                        <a:rPr sz="1400" spc="-10" dirty="0">
                          <a:latin typeface="Arial"/>
                          <a:cs typeface="Arial"/>
                        </a:rPr>
                        <a:t> </a:t>
                      </a:r>
                      <a:r>
                        <a:rPr sz="1400" dirty="0">
                          <a:latin typeface="Arial"/>
                          <a:cs typeface="Arial"/>
                        </a:rPr>
                        <a:t>+</a:t>
                      </a:r>
                      <a:r>
                        <a:rPr sz="1400" spc="-10" dirty="0">
                          <a:latin typeface="Arial"/>
                          <a:cs typeface="Arial"/>
                        </a:rPr>
                        <a:t> </a:t>
                      </a:r>
                      <a:r>
                        <a:rPr sz="1400" dirty="0">
                          <a:latin typeface="Arial"/>
                          <a:cs typeface="Arial"/>
                        </a:rPr>
                        <a:t>paclitaxel</a:t>
                      </a:r>
                      <a:r>
                        <a:rPr sz="1400" spc="-10" dirty="0">
                          <a:latin typeface="Arial"/>
                          <a:cs typeface="Arial"/>
                        </a:rPr>
                        <a:t> (preferred)</a:t>
                      </a:r>
                      <a:endParaRPr sz="1400">
                        <a:latin typeface="Arial"/>
                        <a:cs typeface="Arial"/>
                      </a:endParaRPr>
                    </a:p>
                  </a:txBody>
                  <a:tcPr marL="0" marR="0" marT="67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70890">
                <a:tc>
                  <a:txBody>
                    <a:bodyPr/>
                    <a:lstStyle/>
                    <a:p>
                      <a:pPr marL="45720">
                        <a:lnSpc>
                          <a:spcPct val="100000"/>
                        </a:lnSpc>
                        <a:spcBef>
                          <a:spcPts val="60"/>
                        </a:spcBef>
                      </a:pPr>
                      <a:r>
                        <a:rPr sz="1400" b="1" dirty="0">
                          <a:latin typeface="Arial"/>
                          <a:cs typeface="Arial"/>
                        </a:rPr>
                        <a:t>Second </a:t>
                      </a:r>
                      <a:r>
                        <a:rPr sz="1400" b="1" spc="-20" dirty="0">
                          <a:latin typeface="Arial"/>
                          <a:cs typeface="Arial"/>
                        </a:rPr>
                        <a:t>Line</a:t>
                      </a:r>
                      <a:endParaRPr sz="2000" baseline="24691" dirty="0">
                        <a:latin typeface="Arial"/>
                        <a:cs typeface="Arial"/>
                      </a:endParaRPr>
                    </a:p>
                  </a:txBody>
                  <a:tcPr marL="0" marR="0" marT="67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720">
                        <a:lnSpc>
                          <a:spcPct val="100000"/>
                        </a:lnSpc>
                        <a:spcBef>
                          <a:spcPts val="60"/>
                        </a:spcBef>
                      </a:pPr>
                      <a:r>
                        <a:rPr sz="1400" dirty="0">
                          <a:latin typeface="Arial"/>
                          <a:cs typeface="Arial"/>
                        </a:rPr>
                        <a:t>Fam-trastuzumab</a:t>
                      </a:r>
                      <a:r>
                        <a:rPr sz="1400" spc="5" dirty="0">
                          <a:latin typeface="Arial"/>
                          <a:cs typeface="Arial"/>
                        </a:rPr>
                        <a:t> </a:t>
                      </a:r>
                      <a:r>
                        <a:rPr sz="1400" spc="-10" dirty="0">
                          <a:latin typeface="Arial"/>
                          <a:cs typeface="Arial"/>
                        </a:rPr>
                        <a:t>deruxtecan-</a:t>
                      </a:r>
                      <a:r>
                        <a:rPr sz="1400" dirty="0">
                          <a:latin typeface="Arial"/>
                          <a:cs typeface="Arial"/>
                        </a:rPr>
                        <a:t>nxki</a:t>
                      </a:r>
                      <a:r>
                        <a:rPr sz="2000" baseline="24691" dirty="0">
                          <a:latin typeface="Arial"/>
                          <a:cs typeface="Arial"/>
                        </a:rPr>
                        <a:t>m</a:t>
                      </a:r>
                      <a:r>
                        <a:rPr sz="2000" spc="7" baseline="24691" dirty="0">
                          <a:latin typeface="Arial"/>
                          <a:cs typeface="Arial"/>
                        </a:rPr>
                        <a:t> </a:t>
                      </a:r>
                      <a:r>
                        <a:rPr sz="1400" dirty="0">
                          <a:latin typeface="Arial"/>
                          <a:cs typeface="Arial"/>
                        </a:rPr>
                        <a:t>(Category</a:t>
                      </a:r>
                      <a:r>
                        <a:rPr sz="1400" spc="10" dirty="0">
                          <a:latin typeface="Arial"/>
                          <a:cs typeface="Arial"/>
                        </a:rPr>
                        <a:t> </a:t>
                      </a:r>
                      <a:r>
                        <a:rPr sz="1400" dirty="0">
                          <a:latin typeface="Arial"/>
                          <a:cs typeface="Arial"/>
                        </a:rPr>
                        <a:t>1,</a:t>
                      </a:r>
                      <a:r>
                        <a:rPr sz="1400" spc="5" dirty="0">
                          <a:latin typeface="Arial"/>
                          <a:cs typeface="Arial"/>
                        </a:rPr>
                        <a:t> </a:t>
                      </a:r>
                      <a:r>
                        <a:rPr sz="1400" spc="-10" dirty="0">
                          <a:latin typeface="Arial"/>
                          <a:cs typeface="Arial"/>
                        </a:rPr>
                        <a:t>preferred)</a:t>
                      </a:r>
                      <a:endParaRPr sz="1400">
                        <a:latin typeface="Arial"/>
                        <a:cs typeface="Arial"/>
                      </a:endParaRPr>
                    </a:p>
                  </a:txBody>
                  <a:tcPr marL="0" marR="0" marT="67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170890">
                <a:tc rowSpan="2">
                  <a:txBody>
                    <a:bodyPr/>
                    <a:lstStyle/>
                    <a:p>
                      <a:pPr marL="45720">
                        <a:lnSpc>
                          <a:spcPct val="100000"/>
                        </a:lnSpc>
                        <a:spcBef>
                          <a:spcPts val="825"/>
                        </a:spcBef>
                      </a:pPr>
                      <a:r>
                        <a:rPr sz="1400" b="1" dirty="0">
                          <a:latin typeface="Arial"/>
                          <a:cs typeface="Arial"/>
                        </a:rPr>
                        <a:t>Third </a:t>
                      </a:r>
                      <a:r>
                        <a:rPr sz="1400" b="1" spc="-20" dirty="0">
                          <a:latin typeface="Arial"/>
                          <a:cs typeface="Arial"/>
                        </a:rPr>
                        <a:t>Line</a:t>
                      </a:r>
                      <a:endParaRPr sz="1400">
                        <a:latin typeface="Arial"/>
                        <a:cs typeface="Arial"/>
                      </a:endParaRPr>
                    </a:p>
                  </a:txBody>
                  <a:tcPr marL="0" marR="0" marT="9244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720">
                        <a:lnSpc>
                          <a:spcPct val="100000"/>
                        </a:lnSpc>
                        <a:spcBef>
                          <a:spcPts val="60"/>
                        </a:spcBef>
                      </a:pPr>
                      <a:r>
                        <a:rPr sz="1400" spc="-10" dirty="0">
                          <a:latin typeface="Arial"/>
                          <a:cs typeface="Arial"/>
                        </a:rPr>
                        <a:t>Tucatinib</a:t>
                      </a:r>
                      <a:r>
                        <a:rPr sz="1400" spc="-5" dirty="0">
                          <a:latin typeface="Arial"/>
                          <a:cs typeface="Arial"/>
                        </a:rPr>
                        <a:t> </a:t>
                      </a:r>
                      <a:r>
                        <a:rPr sz="1400" dirty="0">
                          <a:latin typeface="Arial"/>
                          <a:cs typeface="Arial"/>
                        </a:rPr>
                        <a:t>+ trastuzumab + capecitabine</a:t>
                      </a:r>
                      <a:r>
                        <a:rPr sz="2000" baseline="24691" dirty="0">
                          <a:latin typeface="Arial"/>
                          <a:cs typeface="Arial"/>
                        </a:rPr>
                        <a:t>n</a:t>
                      </a:r>
                      <a:r>
                        <a:rPr sz="2000" spc="82" baseline="24691" dirty="0">
                          <a:latin typeface="Arial"/>
                          <a:cs typeface="Arial"/>
                        </a:rPr>
                        <a:t> </a:t>
                      </a:r>
                      <a:r>
                        <a:rPr sz="1400" dirty="0">
                          <a:latin typeface="Arial"/>
                          <a:cs typeface="Arial"/>
                        </a:rPr>
                        <a:t>(Category 1,</a:t>
                      </a:r>
                      <a:r>
                        <a:rPr sz="1400" spc="-5" dirty="0">
                          <a:latin typeface="Arial"/>
                          <a:cs typeface="Arial"/>
                        </a:rPr>
                        <a:t> </a:t>
                      </a:r>
                      <a:r>
                        <a:rPr sz="1400" spc="-10" dirty="0">
                          <a:latin typeface="Arial"/>
                          <a:cs typeface="Arial"/>
                        </a:rPr>
                        <a:t>preferred)</a:t>
                      </a:r>
                      <a:endParaRPr sz="1400">
                        <a:latin typeface="Arial"/>
                        <a:cs typeface="Arial"/>
                      </a:endParaRPr>
                    </a:p>
                  </a:txBody>
                  <a:tcPr marL="0" marR="0" marT="67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170890">
                <a:tc vMerge="1">
                  <a:txBody>
                    <a:bodyPr/>
                    <a:lstStyle/>
                    <a:p>
                      <a:endParaRPr/>
                    </a:p>
                  </a:txBody>
                  <a:tcPr marL="0" marR="0" marT="1047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720">
                        <a:lnSpc>
                          <a:spcPct val="100000"/>
                        </a:lnSpc>
                        <a:spcBef>
                          <a:spcPts val="60"/>
                        </a:spcBef>
                      </a:pPr>
                      <a:r>
                        <a:rPr sz="1400" dirty="0">
                          <a:latin typeface="Arial"/>
                          <a:cs typeface="Arial"/>
                        </a:rPr>
                        <a:t>Ado-trastuzumab</a:t>
                      </a:r>
                      <a:r>
                        <a:rPr sz="1400" spc="-35" dirty="0">
                          <a:latin typeface="Arial"/>
                          <a:cs typeface="Arial"/>
                        </a:rPr>
                        <a:t> </a:t>
                      </a:r>
                      <a:r>
                        <a:rPr sz="1400" dirty="0">
                          <a:latin typeface="Arial"/>
                          <a:cs typeface="Arial"/>
                        </a:rPr>
                        <a:t>emtansine</a:t>
                      </a:r>
                      <a:r>
                        <a:rPr sz="1400" spc="-20" dirty="0">
                          <a:latin typeface="Arial"/>
                          <a:cs typeface="Arial"/>
                        </a:rPr>
                        <a:t> (T-</a:t>
                      </a:r>
                      <a:r>
                        <a:rPr sz="1400" spc="-10" dirty="0">
                          <a:latin typeface="Arial"/>
                          <a:cs typeface="Arial"/>
                        </a:rPr>
                        <a:t>DM1)</a:t>
                      </a:r>
                      <a:r>
                        <a:rPr sz="2000" spc="-15" baseline="24691" dirty="0">
                          <a:latin typeface="Arial"/>
                          <a:cs typeface="Arial"/>
                        </a:rPr>
                        <a:t>o</a:t>
                      </a:r>
                      <a:endParaRPr sz="2000" baseline="24691">
                        <a:latin typeface="Arial"/>
                        <a:cs typeface="Arial"/>
                      </a:endParaRPr>
                    </a:p>
                  </a:txBody>
                  <a:tcPr marL="0" marR="0" marT="67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170890">
                <a:tc rowSpan="8">
                  <a:txBody>
                    <a:bodyPr/>
                    <a:lstStyle/>
                    <a:p>
                      <a:pPr>
                        <a:lnSpc>
                          <a:spcPct val="100000"/>
                        </a:lnSpc>
                      </a:pPr>
                      <a:endParaRPr sz="2000" dirty="0">
                        <a:latin typeface="Times New Roman"/>
                        <a:cs typeface="Times New Roman"/>
                      </a:endParaRPr>
                    </a:p>
                    <a:p>
                      <a:pPr>
                        <a:lnSpc>
                          <a:spcPct val="100000"/>
                        </a:lnSpc>
                        <a:spcBef>
                          <a:spcPts val="40"/>
                        </a:spcBef>
                      </a:pPr>
                      <a:endParaRPr sz="2000" dirty="0">
                        <a:latin typeface="Times New Roman"/>
                        <a:cs typeface="Times New Roman"/>
                      </a:endParaRPr>
                    </a:p>
                    <a:p>
                      <a:pPr marL="45720" marR="259715">
                        <a:lnSpc>
                          <a:spcPts val="1200"/>
                        </a:lnSpc>
                      </a:pPr>
                      <a:r>
                        <a:rPr sz="1400" b="1" dirty="0">
                          <a:latin typeface="Arial"/>
                          <a:cs typeface="Arial"/>
                        </a:rPr>
                        <a:t>Fourth </a:t>
                      </a:r>
                      <a:r>
                        <a:rPr sz="1400" b="1" spc="-20" dirty="0">
                          <a:latin typeface="Arial"/>
                          <a:cs typeface="Arial"/>
                        </a:rPr>
                        <a:t>Line </a:t>
                      </a:r>
                      <a:r>
                        <a:rPr sz="1400" b="1" dirty="0">
                          <a:latin typeface="Arial"/>
                          <a:cs typeface="Arial"/>
                        </a:rPr>
                        <a:t>and</a:t>
                      </a:r>
                      <a:r>
                        <a:rPr sz="1400" b="1" spc="-15" dirty="0">
                          <a:latin typeface="Arial"/>
                          <a:cs typeface="Arial"/>
                        </a:rPr>
                        <a:t> </a:t>
                      </a:r>
                      <a:r>
                        <a:rPr sz="1400" b="1" spc="-10" dirty="0">
                          <a:latin typeface="Arial"/>
                          <a:cs typeface="Arial"/>
                        </a:rPr>
                        <a:t>Beyond (optimal </a:t>
                      </a:r>
                      <a:r>
                        <a:rPr sz="1400" b="1" dirty="0">
                          <a:latin typeface="Arial"/>
                          <a:cs typeface="Arial"/>
                        </a:rPr>
                        <a:t>sequence</a:t>
                      </a:r>
                      <a:r>
                        <a:rPr sz="1400" b="1" spc="-40" dirty="0">
                          <a:latin typeface="Arial"/>
                          <a:cs typeface="Arial"/>
                        </a:rPr>
                        <a:t> </a:t>
                      </a:r>
                      <a:r>
                        <a:rPr sz="1400" b="1" spc="-25" dirty="0">
                          <a:latin typeface="Arial"/>
                          <a:cs typeface="Arial"/>
                        </a:rPr>
                        <a:t>is </a:t>
                      </a:r>
                      <a:r>
                        <a:rPr sz="1400" b="1" dirty="0">
                          <a:latin typeface="Arial"/>
                          <a:cs typeface="Arial"/>
                        </a:rPr>
                        <a:t>not </a:t>
                      </a:r>
                      <a:r>
                        <a:rPr sz="1400" b="1" spc="-10" dirty="0">
                          <a:latin typeface="Arial"/>
                          <a:cs typeface="Arial"/>
                        </a:rPr>
                        <a:t>known)</a:t>
                      </a:r>
                      <a:endParaRPr sz="2000" baseline="24691"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720">
                        <a:lnSpc>
                          <a:spcPct val="100000"/>
                        </a:lnSpc>
                        <a:spcBef>
                          <a:spcPts val="60"/>
                        </a:spcBef>
                      </a:pPr>
                      <a:r>
                        <a:rPr sz="1400" dirty="0">
                          <a:latin typeface="Arial"/>
                          <a:cs typeface="Arial"/>
                        </a:rPr>
                        <a:t>Trastuzumab + </a:t>
                      </a:r>
                      <a:r>
                        <a:rPr sz="1400" spc="-10" dirty="0">
                          <a:latin typeface="Arial"/>
                          <a:cs typeface="Arial"/>
                        </a:rPr>
                        <a:t>docetaxel</a:t>
                      </a:r>
                      <a:r>
                        <a:rPr sz="1400" spc="-55" dirty="0">
                          <a:latin typeface="Arial"/>
                          <a:cs typeface="Arial"/>
                        </a:rPr>
                        <a:t> </a:t>
                      </a:r>
                      <a:r>
                        <a:rPr sz="1400" dirty="0">
                          <a:latin typeface="Arial"/>
                          <a:cs typeface="Arial"/>
                        </a:rPr>
                        <a:t>or</a:t>
                      </a:r>
                      <a:r>
                        <a:rPr sz="1400" spc="-5" dirty="0">
                          <a:latin typeface="Arial"/>
                          <a:cs typeface="Arial"/>
                        </a:rPr>
                        <a:t> </a:t>
                      </a:r>
                      <a:r>
                        <a:rPr sz="1400" spc="-10" dirty="0">
                          <a:latin typeface="Arial"/>
                          <a:cs typeface="Arial"/>
                        </a:rPr>
                        <a:t>vinorelbine</a:t>
                      </a:r>
                      <a:endParaRPr sz="1400">
                        <a:latin typeface="Arial"/>
                        <a:cs typeface="Arial"/>
                      </a:endParaRPr>
                    </a:p>
                  </a:txBody>
                  <a:tcPr marL="0" marR="0" marT="67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170890">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720">
                        <a:lnSpc>
                          <a:spcPct val="100000"/>
                        </a:lnSpc>
                        <a:spcBef>
                          <a:spcPts val="60"/>
                        </a:spcBef>
                      </a:pPr>
                      <a:r>
                        <a:rPr sz="1400" dirty="0">
                          <a:latin typeface="Arial"/>
                          <a:cs typeface="Arial"/>
                        </a:rPr>
                        <a:t>Trastuzumab</a:t>
                      </a:r>
                      <a:r>
                        <a:rPr sz="1400" spc="-25" dirty="0">
                          <a:latin typeface="Arial"/>
                          <a:cs typeface="Arial"/>
                        </a:rPr>
                        <a:t> </a:t>
                      </a:r>
                      <a:r>
                        <a:rPr sz="1400" dirty="0">
                          <a:latin typeface="Arial"/>
                          <a:cs typeface="Arial"/>
                        </a:rPr>
                        <a:t>+</a:t>
                      </a:r>
                      <a:r>
                        <a:rPr sz="1400" spc="-25" dirty="0">
                          <a:latin typeface="Arial"/>
                          <a:cs typeface="Arial"/>
                        </a:rPr>
                        <a:t> </a:t>
                      </a:r>
                      <a:r>
                        <a:rPr sz="1400" dirty="0">
                          <a:latin typeface="Arial"/>
                          <a:cs typeface="Arial"/>
                        </a:rPr>
                        <a:t>paclitaxel</a:t>
                      </a:r>
                      <a:r>
                        <a:rPr sz="1400" spc="-25" dirty="0">
                          <a:latin typeface="Arial"/>
                          <a:cs typeface="Arial"/>
                        </a:rPr>
                        <a:t> </a:t>
                      </a:r>
                      <a:r>
                        <a:rPr sz="1400" dirty="0">
                          <a:latin typeface="Arial"/>
                          <a:cs typeface="Arial"/>
                        </a:rPr>
                        <a:t>±</a:t>
                      </a:r>
                      <a:r>
                        <a:rPr sz="1400" spc="-20" dirty="0">
                          <a:latin typeface="Arial"/>
                          <a:cs typeface="Arial"/>
                        </a:rPr>
                        <a:t> </a:t>
                      </a:r>
                      <a:r>
                        <a:rPr sz="1400" spc="-10" dirty="0">
                          <a:latin typeface="Arial"/>
                          <a:cs typeface="Arial"/>
                        </a:rPr>
                        <a:t>carboplatin</a:t>
                      </a:r>
                      <a:endParaRPr sz="1400">
                        <a:latin typeface="Arial"/>
                        <a:cs typeface="Arial"/>
                      </a:endParaRPr>
                    </a:p>
                  </a:txBody>
                  <a:tcPr marL="0" marR="0" marT="67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r h="175932">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720">
                        <a:lnSpc>
                          <a:spcPct val="100000"/>
                        </a:lnSpc>
                        <a:spcBef>
                          <a:spcPts val="60"/>
                        </a:spcBef>
                      </a:pPr>
                      <a:r>
                        <a:rPr sz="1400" dirty="0">
                          <a:latin typeface="Arial"/>
                          <a:cs typeface="Arial"/>
                        </a:rPr>
                        <a:t>Capecitabine</a:t>
                      </a:r>
                      <a:r>
                        <a:rPr sz="1400" spc="-20" dirty="0">
                          <a:latin typeface="Arial"/>
                          <a:cs typeface="Arial"/>
                        </a:rPr>
                        <a:t> </a:t>
                      </a:r>
                      <a:r>
                        <a:rPr sz="1400" dirty="0">
                          <a:latin typeface="Arial"/>
                          <a:cs typeface="Arial"/>
                        </a:rPr>
                        <a:t>+</a:t>
                      </a:r>
                      <a:r>
                        <a:rPr sz="1400" spc="-15" dirty="0">
                          <a:latin typeface="Arial"/>
                          <a:cs typeface="Arial"/>
                        </a:rPr>
                        <a:t> </a:t>
                      </a:r>
                      <a:r>
                        <a:rPr sz="1400" dirty="0">
                          <a:latin typeface="Arial"/>
                          <a:cs typeface="Arial"/>
                        </a:rPr>
                        <a:t>trastuzumab</a:t>
                      </a:r>
                      <a:r>
                        <a:rPr sz="1400" spc="-20" dirty="0">
                          <a:latin typeface="Arial"/>
                          <a:cs typeface="Arial"/>
                        </a:rPr>
                        <a:t> </a:t>
                      </a:r>
                      <a:r>
                        <a:rPr sz="1400" dirty="0">
                          <a:latin typeface="Arial"/>
                          <a:cs typeface="Arial"/>
                        </a:rPr>
                        <a:t>or</a:t>
                      </a:r>
                      <a:r>
                        <a:rPr sz="1400" spc="-15" dirty="0">
                          <a:latin typeface="Arial"/>
                          <a:cs typeface="Arial"/>
                        </a:rPr>
                        <a:t> </a:t>
                      </a:r>
                      <a:r>
                        <a:rPr sz="1400" spc="-10" dirty="0">
                          <a:latin typeface="Arial"/>
                          <a:cs typeface="Arial"/>
                        </a:rPr>
                        <a:t>lapatinib</a:t>
                      </a:r>
                      <a:endParaRPr sz="1400">
                        <a:latin typeface="Arial"/>
                        <a:cs typeface="Arial"/>
                      </a:endParaRPr>
                    </a:p>
                  </a:txBody>
                  <a:tcPr marL="0" marR="0" marT="67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r h="170890">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720">
                        <a:lnSpc>
                          <a:spcPct val="100000"/>
                        </a:lnSpc>
                        <a:spcBef>
                          <a:spcPts val="60"/>
                        </a:spcBef>
                      </a:pPr>
                      <a:r>
                        <a:rPr sz="1400" dirty="0">
                          <a:latin typeface="Arial"/>
                          <a:cs typeface="Arial"/>
                        </a:rPr>
                        <a:t>Trastuzumab + </a:t>
                      </a:r>
                      <a:r>
                        <a:rPr sz="1400" spc="-10" dirty="0">
                          <a:latin typeface="Arial"/>
                          <a:cs typeface="Arial"/>
                        </a:rPr>
                        <a:t>lapatinib</a:t>
                      </a:r>
                      <a:r>
                        <a:rPr sz="1400" spc="-55" dirty="0">
                          <a:latin typeface="Arial"/>
                          <a:cs typeface="Arial"/>
                        </a:rPr>
                        <a:t> </a:t>
                      </a:r>
                      <a:r>
                        <a:rPr sz="1400" dirty="0">
                          <a:latin typeface="Arial"/>
                          <a:cs typeface="Arial"/>
                        </a:rPr>
                        <a:t>(without cytotoxic</a:t>
                      </a:r>
                      <a:r>
                        <a:rPr sz="1400" spc="5" dirty="0">
                          <a:latin typeface="Arial"/>
                          <a:cs typeface="Arial"/>
                        </a:rPr>
                        <a:t> </a:t>
                      </a:r>
                      <a:r>
                        <a:rPr sz="1400" spc="-10" dirty="0">
                          <a:latin typeface="Arial"/>
                          <a:cs typeface="Arial"/>
                        </a:rPr>
                        <a:t>therapy)</a:t>
                      </a:r>
                      <a:endParaRPr sz="1400">
                        <a:latin typeface="Arial"/>
                        <a:cs typeface="Arial"/>
                      </a:endParaRPr>
                    </a:p>
                  </a:txBody>
                  <a:tcPr marL="0" marR="0" marT="67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0"/>
                  </a:ext>
                </a:extLst>
              </a:tr>
              <a:tr h="170890">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720">
                        <a:lnSpc>
                          <a:spcPct val="100000"/>
                        </a:lnSpc>
                        <a:spcBef>
                          <a:spcPts val="60"/>
                        </a:spcBef>
                      </a:pPr>
                      <a:r>
                        <a:rPr sz="1400" dirty="0">
                          <a:latin typeface="Arial"/>
                          <a:cs typeface="Arial"/>
                        </a:rPr>
                        <a:t>Trastuzumab</a:t>
                      </a:r>
                      <a:r>
                        <a:rPr sz="1400" spc="-20" dirty="0">
                          <a:latin typeface="Arial"/>
                          <a:cs typeface="Arial"/>
                        </a:rPr>
                        <a:t> </a:t>
                      </a:r>
                      <a:r>
                        <a:rPr sz="1400" dirty="0">
                          <a:latin typeface="Arial"/>
                          <a:cs typeface="Arial"/>
                        </a:rPr>
                        <a:t>+</a:t>
                      </a:r>
                      <a:r>
                        <a:rPr sz="1400" spc="-15" dirty="0">
                          <a:latin typeface="Arial"/>
                          <a:cs typeface="Arial"/>
                        </a:rPr>
                        <a:t> </a:t>
                      </a:r>
                      <a:r>
                        <a:rPr sz="1400" dirty="0">
                          <a:latin typeface="Arial"/>
                          <a:cs typeface="Arial"/>
                        </a:rPr>
                        <a:t>other</a:t>
                      </a:r>
                      <a:r>
                        <a:rPr sz="1400" spc="-20" dirty="0">
                          <a:latin typeface="Arial"/>
                          <a:cs typeface="Arial"/>
                        </a:rPr>
                        <a:t> </a:t>
                      </a:r>
                      <a:r>
                        <a:rPr sz="1400" dirty="0">
                          <a:latin typeface="Arial"/>
                          <a:cs typeface="Arial"/>
                        </a:rPr>
                        <a:t>chemotherapy</a:t>
                      </a:r>
                      <a:r>
                        <a:rPr sz="1400" spc="-15" dirty="0">
                          <a:latin typeface="Arial"/>
                          <a:cs typeface="Arial"/>
                        </a:rPr>
                        <a:t> </a:t>
                      </a:r>
                      <a:r>
                        <a:rPr sz="1400" spc="-10" dirty="0">
                          <a:latin typeface="Arial"/>
                          <a:cs typeface="Arial"/>
                        </a:rPr>
                        <a:t>agents</a:t>
                      </a:r>
                      <a:r>
                        <a:rPr sz="2000" spc="-15" baseline="24691" dirty="0">
                          <a:latin typeface="Arial"/>
                          <a:cs typeface="Arial"/>
                        </a:rPr>
                        <a:t>q,r</a:t>
                      </a:r>
                      <a:endParaRPr sz="2000" baseline="24691">
                        <a:latin typeface="Arial"/>
                        <a:cs typeface="Arial"/>
                      </a:endParaRPr>
                    </a:p>
                  </a:txBody>
                  <a:tcPr marL="0" marR="0" marT="67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1"/>
                  </a:ext>
                </a:extLst>
              </a:tr>
              <a:tr h="170890">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720">
                        <a:lnSpc>
                          <a:spcPct val="100000"/>
                        </a:lnSpc>
                        <a:spcBef>
                          <a:spcPts val="60"/>
                        </a:spcBef>
                      </a:pPr>
                      <a:r>
                        <a:rPr sz="1400" dirty="0">
                          <a:latin typeface="Arial"/>
                          <a:cs typeface="Arial"/>
                        </a:rPr>
                        <a:t>Neratinib</a:t>
                      </a:r>
                      <a:r>
                        <a:rPr sz="1400" spc="-25" dirty="0">
                          <a:latin typeface="Arial"/>
                          <a:cs typeface="Arial"/>
                        </a:rPr>
                        <a:t> </a:t>
                      </a:r>
                      <a:r>
                        <a:rPr sz="1400" dirty="0">
                          <a:latin typeface="Arial"/>
                          <a:cs typeface="Arial"/>
                        </a:rPr>
                        <a:t>+</a:t>
                      </a:r>
                      <a:r>
                        <a:rPr sz="1400" spc="-20" dirty="0">
                          <a:latin typeface="Arial"/>
                          <a:cs typeface="Arial"/>
                        </a:rPr>
                        <a:t> </a:t>
                      </a:r>
                      <a:r>
                        <a:rPr sz="1400" spc="-10" dirty="0">
                          <a:latin typeface="Arial"/>
                          <a:cs typeface="Arial"/>
                        </a:rPr>
                        <a:t>capecitabine</a:t>
                      </a:r>
                      <a:endParaRPr sz="1400">
                        <a:latin typeface="Arial"/>
                        <a:cs typeface="Arial"/>
                      </a:endParaRPr>
                    </a:p>
                  </a:txBody>
                  <a:tcPr marL="0" marR="0" marT="67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2"/>
                  </a:ext>
                </a:extLst>
              </a:tr>
              <a:tr h="179294">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720">
                        <a:lnSpc>
                          <a:spcPct val="100000"/>
                        </a:lnSpc>
                        <a:spcBef>
                          <a:spcPts val="60"/>
                        </a:spcBef>
                      </a:pPr>
                      <a:r>
                        <a:rPr sz="1400" dirty="0">
                          <a:latin typeface="Arial"/>
                          <a:cs typeface="Arial"/>
                        </a:rPr>
                        <a:t>Margetuximab-cmkb</a:t>
                      </a:r>
                      <a:r>
                        <a:rPr sz="1400" spc="-25" dirty="0">
                          <a:latin typeface="Arial"/>
                          <a:cs typeface="Arial"/>
                        </a:rPr>
                        <a:t> </a:t>
                      </a:r>
                      <a:r>
                        <a:rPr sz="1400" dirty="0">
                          <a:latin typeface="Arial"/>
                          <a:cs typeface="Arial"/>
                        </a:rPr>
                        <a:t>+</a:t>
                      </a:r>
                      <a:r>
                        <a:rPr sz="1400" spc="-15" dirty="0">
                          <a:latin typeface="Arial"/>
                          <a:cs typeface="Arial"/>
                        </a:rPr>
                        <a:t> </a:t>
                      </a:r>
                      <a:r>
                        <a:rPr sz="1400" dirty="0">
                          <a:latin typeface="Arial"/>
                          <a:cs typeface="Arial"/>
                        </a:rPr>
                        <a:t>chemotherapy</a:t>
                      </a:r>
                      <a:r>
                        <a:rPr sz="1400" spc="-15" dirty="0">
                          <a:latin typeface="Arial"/>
                          <a:cs typeface="Arial"/>
                        </a:rPr>
                        <a:t> </a:t>
                      </a:r>
                      <a:r>
                        <a:rPr sz="1400" dirty="0">
                          <a:latin typeface="Arial"/>
                          <a:cs typeface="Arial"/>
                        </a:rPr>
                        <a:t>(capecitabine,</a:t>
                      </a:r>
                      <a:r>
                        <a:rPr sz="1400" spc="-15" dirty="0">
                          <a:latin typeface="Arial"/>
                          <a:cs typeface="Arial"/>
                        </a:rPr>
                        <a:t> </a:t>
                      </a:r>
                      <a:r>
                        <a:rPr sz="1400" dirty="0">
                          <a:latin typeface="Arial"/>
                          <a:cs typeface="Arial"/>
                        </a:rPr>
                        <a:t>eribulin,</a:t>
                      </a:r>
                      <a:r>
                        <a:rPr sz="1400" spc="-20" dirty="0">
                          <a:latin typeface="Arial"/>
                          <a:cs typeface="Arial"/>
                        </a:rPr>
                        <a:t> </a:t>
                      </a:r>
                      <a:r>
                        <a:rPr sz="1400" dirty="0">
                          <a:latin typeface="Arial"/>
                          <a:cs typeface="Arial"/>
                        </a:rPr>
                        <a:t>gemcitabine,</a:t>
                      </a:r>
                      <a:r>
                        <a:rPr sz="1400" spc="-20" dirty="0">
                          <a:latin typeface="Arial"/>
                          <a:cs typeface="Arial"/>
                        </a:rPr>
                        <a:t> </a:t>
                      </a:r>
                      <a:r>
                        <a:rPr sz="1400" dirty="0">
                          <a:latin typeface="Arial"/>
                          <a:cs typeface="Arial"/>
                        </a:rPr>
                        <a:t>or</a:t>
                      </a:r>
                      <a:r>
                        <a:rPr sz="1400" spc="-15" dirty="0">
                          <a:latin typeface="Arial"/>
                          <a:cs typeface="Arial"/>
                        </a:rPr>
                        <a:t> </a:t>
                      </a:r>
                      <a:r>
                        <a:rPr sz="1400" spc="-10" dirty="0">
                          <a:latin typeface="Arial"/>
                          <a:cs typeface="Arial"/>
                        </a:rPr>
                        <a:t>vinorelbine)</a:t>
                      </a:r>
                      <a:endParaRPr sz="1400">
                        <a:latin typeface="Arial"/>
                        <a:cs typeface="Arial"/>
                      </a:endParaRPr>
                    </a:p>
                  </a:txBody>
                  <a:tcPr marL="0" marR="0" marT="67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3"/>
                  </a:ext>
                </a:extLst>
              </a:tr>
              <a:tr h="170890">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720">
                        <a:lnSpc>
                          <a:spcPct val="100000"/>
                        </a:lnSpc>
                        <a:spcBef>
                          <a:spcPts val="60"/>
                        </a:spcBef>
                      </a:pPr>
                      <a:r>
                        <a:rPr sz="1400" dirty="0">
                          <a:latin typeface="Arial"/>
                          <a:cs typeface="Arial"/>
                        </a:rPr>
                        <a:t>Additional</a:t>
                      </a:r>
                      <a:r>
                        <a:rPr sz="1400" spc="-15" dirty="0">
                          <a:latin typeface="Arial"/>
                          <a:cs typeface="Arial"/>
                        </a:rPr>
                        <a:t> </a:t>
                      </a:r>
                      <a:r>
                        <a:rPr sz="1400" spc="-20" dirty="0">
                          <a:latin typeface="Arial"/>
                          <a:cs typeface="Arial"/>
                        </a:rPr>
                        <a:t>Targeted</a:t>
                      </a:r>
                      <a:r>
                        <a:rPr sz="1400" spc="-15" dirty="0">
                          <a:latin typeface="Arial"/>
                          <a:cs typeface="Arial"/>
                        </a:rPr>
                        <a:t> </a:t>
                      </a:r>
                      <a:r>
                        <a:rPr sz="1400" dirty="0">
                          <a:latin typeface="Arial"/>
                          <a:cs typeface="Arial"/>
                        </a:rPr>
                        <a:t>Therapy</a:t>
                      </a:r>
                      <a:r>
                        <a:rPr sz="1400" spc="5" dirty="0">
                          <a:latin typeface="Arial"/>
                          <a:cs typeface="Arial"/>
                        </a:rPr>
                        <a:t> </a:t>
                      </a:r>
                      <a:r>
                        <a:rPr sz="1400" dirty="0">
                          <a:latin typeface="Arial"/>
                          <a:cs typeface="Arial"/>
                        </a:rPr>
                        <a:t>Options</a:t>
                      </a:r>
                      <a:r>
                        <a:rPr sz="1400" spc="10" dirty="0">
                          <a:latin typeface="Arial"/>
                          <a:cs typeface="Arial"/>
                        </a:rPr>
                        <a:t> </a:t>
                      </a:r>
                      <a:r>
                        <a:rPr sz="1400" u="sng" dirty="0">
                          <a:solidFill>
                            <a:srgbClr val="0065A4"/>
                          </a:solidFill>
                          <a:uFill>
                            <a:solidFill>
                              <a:srgbClr val="0065A4"/>
                            </a:solidFill>
                          </a:uFill>
                          <a:latin typeface="Arial"/>
                          <a:cs typeface="Arial"/>
                        </a:rPr>
                        <a:t>see</a:t>
                      </a:r>
                      <a:r>
                        <a:rPr sz="1400" u="sng" spc="5" dirty="0">
                          <a:solidFill>
                            <a:srgbClr val="0065A4"/>
                          </a:solidFill>
                          <a:uFill>
                            <a:solidFill>
                              <a:srgbClr val="0065A4"/>
                            </a:solidFill>
                          </a:uFill>
                          <a:latin typeface="Arial"/>
                          <a:cs typeface="Arial"/>
                        </a:rPr>
                        <a:t> </a:t>
                      </a:r>
                      <a:r>
                        <a:rPr sz="1400" u="sng" spc="-20" dirty="0">
                          <a:solidFill>
                            <a:srgbClr val="0065A4"/>
                          </a:solidFill>
                          <a:uFill>
                            <a:solidFill>
                              <a:srgbClr val="0065A4"/>
                            </a:solidFill>
                          </a:uFill>
                          <a:latin typeface="Arial"/>
                          <a:cs typeface="Arial"/>
                        </a:rPr>
                        <a:t>BINV-</a:t>
                      </a:r>
                      <a:r>
                        <a:rPr sz="1400" u="sng" dirty="0">
                          <a:solidFill>
                            <a:srgbClr val="0065A4"/>
                          </a:solidFill>
                          <a:uFill>
                            <a:solidFill>
                              <a:srgbClr val="0065A4"/>
                            </a:solidFill>
                          </a:uFill>
                          <a:latin typeface="Arial"/>
                          <a:cs typeface="Arial"/>
                        </a:rPr>
                        <a:t>Q</a:t>
                      </a:r>
                      <a:r>
                        <a:rPr sz="1400" u="sng" spc="10" dirty="0">
                          <a:solidFill>
                            <a:srgbClr val="0065A4"/>
                          </a:solidFill>
                          <a:uFill>
                            <a:solidFill>
                              <a:srgbClr val="0065A4"/>
                            </a:solidFill>
                          </a:uFill>
                          <a:latin typeface="Arial"/>
                          <a:cs typeface="Arial"/>
                        </a:rPr>
                        <a:t> </a:t>
                      </a:r>
                      <a:r>
                        <a:rPr sz="1400" u="sng" spc="-25" dirty="0">
                          <a:solidFill>
                            <a:srgbClr val="0065A4"/>
                          </a:solidFill>
                          <a:uFill>
                            <a:solidFill>
                              <a:srgbClr val="0065A4"/>
                            </a:solidFill>
                          </a:uFill>
                          <a:latin typeface="Arial"/>
                          <a:cs typeface="Arial"/>
                        </a:rPr>
                        <a:t>(6)</a:t>
                      </a:r>
                      <a:endParaRPr sz="1400" dirty="0">
                        <a:latin typeface="Arial"/>
                        <a:cs typeface="Arial"/>
                      </a:endParaRPr>
                    </a:p>
                  </a:txBody>
                  <a:tcPr marL="0" marR="0" marT="67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4"/>
                  </a:ext>
                </a:extLst>
              </a:tr>
            </a:tbl>
          </a:graphicData>
        </a:graphic>
      </p:graphicFrame>
      <p:sp>
        <p:nvSpPr>
          <p:cNvPr id="15" name="object 15"/>
          <p:cNvSpPr txBox="1"/>
          <p:nvPr/>
        </p:nvSpPr>
        <p:spPr>
          <a:xfrm>
            <a:off x="367119" y="3995358"/>
            <a:ext cx="8480051" cy="128783"/>
          </a:xfrm>
          <a:prstGeom prst="rect">
            <a:avLst/>
          </a:prstGeom>
        </p:spPr>
        <p:txBody>
          <a:bodyPr vert="horz" wrap="square" lIns="0" tIns="11206" rIns="0" bIns="0" rtlCol="0">
            <a:spAutoFit/>
          </a:bodyPr>
          <a:lstStyle/>
          <a:p>
            <a:pPr marL="33619">
              <a:lnSpc>
                <a:spcPts val="918"/>
              </a:lnSpc>
              <a:spcBef>
                <a:spcPts val="88"/>
              </a:spcBef>
            </a:pPr>
            <a:r>
              <a:rPr sz="1059" baseline="20833" dirty="0">
                <a:latin typeface="Arial"/>
                <a:cs typeface="Arial"/>
              </a:rPr>
              <a:t>j</a:t>
            </a:r>
            <a:endParaRPr sz="794" dirty="0">
              <a:latin typeface="Arial"/>
              <a:cs typeface="Arial"/>
            </a:endParaRPr>
          </a:p>
        </p:txBody>
      </p:sp>
      <p:sp>
        <p:nvSpPr>
          <p:cNvPr id="3" name="Rectangle 2">
            <a:extLst>
              <a:ext uri="{FF2B5EF4-FFF2-40B4-BE49-F238E27FC236}">
                <a16:creationId xmlns:a16="http://schemas.microsoft.com/office/drawing/2014/main" id="{FCB5050F-A057-E0C0-8840-8809D4FF6CD0}"/>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a:extLst>
              <a:ext uri="{FF2B5EF4-FFF2-40B4-BE49-F238E27FC236}">
                <a16:creationId xmlns:a16="http://schemas.microsoft.com/office/drawing/2014/main" id="{06D0E60D-6AAB-4E7E-71ED-4E26FEABFB2D}"/>
              </a:ext>
            </a:extLst>
          </p:cNvPr>
          <p:cNvSpPr txBox="1">
            <a:spLocks noChangeArrowheads="1"/>
          </p:cNvSpPr>
          <p:nvPr/>
        </p:nvSpPr>
        <p:spPr bwMode="auto">
          <a:xfrm>
            <a:off x="628650" y="772644"/>
            <a:ext cx="7886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3429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3429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3429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3429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3429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3429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3429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3429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en-US" sz="2400" b="1" dirty="0">
                <a:solidFill>
                  <a:srgbClr val="7030A0"/>
                </a:solidFill>
                <a:latin typeface="Arial" panose="020B0604020202020204" pitchFamily="34" charset="0"/>
                <a:cs typeface="Lucida Sans Unicode" panose="020B0602030504020204" pitchFamily="34" charset="0"/>
              </a:rPr>
              <a:t>CLEOPATRA: End-of Study Results</a:t>
            </a:r>
          </a:p>
        </p:txBody>
      </p:sp>
      <p:sp>
        <p:nvSpPr>
          <p:cNvPr id="3" name="Text Box 11">
            <a:extLst>
              <a:ext uri="{FF2B5EF4-FFF2-40B4-BE49-F238E27FC236}">
                <a16:creationId xmlns:a16="http://schemas.microsoft.com/office/drawing/2014/main" id="{D145E883-6DEB-23E5-FAE3-D9F5E53FDEBC}"/>
              </a:ext>
            </a:extLst>
          </p:cNvPr>
          <p:cNvSpPr txBox="1">
            <a:spLocks noChangeArrowheads="1"/>
          </p:cNvSpPr>
          <p:nvPr/>
        </p:nvSpPr>
        <p:spPr bwMode="auto">
          <a:xfrm>
            <a:off x="5380038" y="6497719"/>
            <a:ext cx="3566278" cy="276999"/>
          </a:xfrm>
          <a:prstGeom prst="rect">
            <a:avLst/>
          </a:prstGeom>
          <a:noFill/>
          <a:ln>
            <a:noFill/>
          </a:ln>
        </p:spPr>
        <p:txBody>
          <a:bodyPr wrap="square">
            <a:spAutoFit/>
          </a:bodyPr>
          <a:lstStyle>
            <a:defPPr>
              <a:defRPr lang="en-US"/>
            </a:defPPr>
            <a:lvl1pPr marL="0" algn="l" defTabSz="914400" rtl="0" eaLnBrk="1" latinLnBrk="0" hangingPunct="1">
              <a:lnSpc>
                <a:spcPct val="90000"/>
              </a:lnSpc>
              <a:spcBef>
                <a:spcPts val="1000"/>
              </a:spcBef>
              <a:spcAft>
                <a:spcPts val="700"/>
              </a:spcAft>
              <a:buClr>
                <a:srgbClr val="FEFDDE"/>
              </a:buClr>
              <a:buFont typeface="Wingdings" panose="05000000000000000000" pitchFamily="2" charset="2"/>
              <a:buChar char="§"/>
              <a:defRPr sz="2800" kern="1200">
                <a:solidFill>
                  <a:srgbClr val="FEFDDE"/>
                </a:solidFill>
                <a:latin typeface="Arial" panose="020B0604020202020204" pitchFamily="34" charset="0"/>
                <a:ea typeface="+mn-ea"/>
                <a:cs typeface="+mn-cs"/>
              </a:defRPr>
            </a:lvl1pPr>
            <a:lvl2pPr marL="742950" indent="-285750" algn="l" defTabSz="914400" rtl="0" eaLnBrk="1" latinLnBrk="0" hangingPunct="1">
              <a:lnSpc>
                <a:spcPct val="90000"/>
              </a:lnSpc>
              <a:spcBef>
                <a:spcPts val="1000"/>
              </a:spcBef>
              <a:spcAft>
                <a:spcPts val="700"/>
              </a:spcAft>
              <a:buClr>
                <a:srgbClr val="FEFDDE"/>
              </a:buClr>
              <a:buFont typeface="Arial" panose="020B0604020202020204" pitchFamily="34" charset="0"/>
              <a:buChar char="–"/>
              <a:defRPr sz="2600" kern="1200">
                <a:solidFill>
                  <a:srgbClr val="FEFDDE"/>
                </a:solidFill>
                <a:latin typeface="Arial" panose="020B0604020202020204" pitchFamily="34" charset="0"/>
                <a:ea typeface="+mn-ea"/>
                <a:cs typeface="+mn-cs"/>
              </a:defRPr>
            </a:lvl2pPr>
            <a:lvl3pPr marL="1143000" indent="-228600" algn="l" defTabSz="914400" rtl="0" eaLnBrk="1" latinLnBrk="0" hangingPunct="1">
              <a:lnSpc>
                <a:spcPct val="90000"/>
              </a:lnSpc>
              <a:spcBef>
                <a:spcPts val="1000"/>
              </a:spcBef>
              <a:spcAft>
                <a:spcPts val="700"/>
              </a:spcAft>
              <a:buClr>
                <a:srgbClr val="FEFDDE"/>
              </a:buClr>
              <a:buFont typeface="Arial" panose="020B0604020202020204" pitchFamily="34" charset="0"/>
              <a:buChar char="–"/>
              <a:defRPr sz="2400" kern="1200">
                <a:solidFill>
                  <a:srgbClr val="FEFDDE"/>
                </a:solidFill>
                <a:latin typeface="Arial" panose="020B0604020202020204" pitchFamily="34" charset="0"/>
                <a:ea typeface="+mn-ea"/>
                <a:cs typeface="+mn-cs"/>
              </a:defRPr>
            </a:lvl3pPr>
            <a:lvl4pPr marL="1600200" indent="-228600" algn="l" defTabSz="914400" rtl="0" eaLnBrk="1" latinLnBrk="0" hangingPunct="1">
              <a:lnSpc>
                <a:spcPct val="90000"/>
              </a:lnSpc>
              <a:spcBef>
                <a:spcPts val="1000"/>
              </a:spcBef>
              <a:spcAft>
                <a:spcPts val="700"/>
              </a:spcAft>
              <a:buClr>
                <a:srgbClr val="FEFDDE"/>
              </a:buClr>
              <a:buFont typeface="Arial" panose="020B0604020202020204" pitchFamily="34" charset="0"/>
              <a:buChar char="–"/>
              <a:defRPr sz="2200" kern="1200">
                <a:solidFill>
                  <a:srgbClr val="FEFDDE"/>
                </a:solidFill>
                <a:latin typeface="Arial" panose="020B0604020202020204" pitchFamily="34" charset="0"/>
                <a:ea typeface="+mn-ea"/>
                <a:cs typeface="+mn-cs"/>
              </a:defRPr>
            </a:lvl4pPr>
            <a:lvl5pPr marL="2057400" indent="-228600" algn="l" defTabSz="914400" rtl="0" eaLnBrk="1" latinLnBrk="0" hangingPunct="1">
              <a:lnSpc>
                <a:spcPct val="90000"/>
              </a:lnSpc>
              <a:spcBef>
                <a:spcPts val="1000"/>
              </a:spcBef>
              <a:spcAft>
                <a:spcPts val="700"/>
              </a:spcAft>
              <a:buClr>
                <a:srgbClr val="FEFDDE"/>
              </a:buClr>
              <a:buFont typeface="Arial" panose="020B0604020202020204" pitchFamily="34" charset="0"/>
              <a:buChar char="–"/>
              <a:defRPr sz="2000" kern="1200">
                <a:solidFill>
                  <a:srgbClr val="FEFDDE"/>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ts val="1000"/>
              </a:spcBef>
              <a:spcAft>
                <a:spcPts val="700"/>
              </a:spcAft>
              <a:buClr>
                <a:srgbClr val="FEFDDE"/>
              </a:buClr>
              <a:buFont typeface="Arial" panose="020B0604020202020204" pitchFamily="34" charset="0"/>
              <a:buChar char="–"/>
              <a:defRPr sz="2000" kern="1200">
                <a:solidFill>
                  <a:srgbClr val="FEFDDE"/>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ts val="1000"/>
              </a:spcBef>
              <a:spcAft>
                <a:spcPts val="700"/>
              </a:spcAft>
              <a:buClr>
                <a:srgbClr val="FEFDDE"/>
              </a:buClr>
              <a:buFont typeface="Arial" panose="020B0604020202020204" pitchFamily="34" charset="0"/>
              <a:buChar char="–"/>
              <a:defRPr sz="2000" kern="1200">
                <a:solidFill>
                  <a:srgbClr val="FEFDDE"/>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ts val="1000"/>
              </a:spcBef>
              <a:spcAft>
                <a:spcPts val="700"/>
              </a:spcAft>
              <a:buClr>
                <a:srgbClr val="FEFDDE"/>
              </a:buClr>
              <a:buFont typeface="Arial" panose="020B0604020202020204" pitchFamily="34" charset="0"/>
              <a:buChar char="–"/>
              <a:defRPr sz="2000" kern="1200">
                <a:solidFill>
                  <a:srgbClr val="FEFDDE"/>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ts val="1000"/>
              </a:spcBef>
              <a:spcAft>
                <a:spcPts val="700"/>
              </a:spcAft>
              <a:buClr>
                <a:srgbClr val="FEFDDE"/>
              </a:buClr>
              <a:buFont typeface="Arial" panose="020B0604020202020204" pitchFamily="34" charset="0"/>
              <a:buChar char="–"/>
              <a:defRPr sz="2000" kern="1200">
                <a:solidFill>
                  <a:srgbClr val="FEFDDE"/>
                </a:solidFill>
                <a:latin typeface="Arial" panose="020B0604020202020204" pitchFamily="34" charset="0"/>
                <a:ea typeface="+mn-ea"/>
                <a:cs typeface="+mn-cs"/>
              </a:defRPr>
            </a:lvl9pPr>
          </a:lstStyle>
          <a:p>
            <a:pPr algn="r" defTabSz="685800" fontAlgn="auto">
              <a:lnSpc>
                <a:spcPct val="100000"/>
              </a:lnSpc>
              <a:spcBef>
                <a:spcPct val="0"/>
              </a:spcBef>
              <a:spcAft>
                <a:spcPct val="0"/>
              </a:spcAft>
              <a:buClrTx/>
              <a:buFont typeface="Wingdings" panose="05000000000000000000" pitchFamily="2" charset="2"/>
              <a:buNone/>
              <a:defRPr/>
            </a:pPr>
            <a:r>
              <a:rPr lang="en-US" altLang="en-US" sz="1200" dirty="0">
                <a:solidFill>
                  <a:prstClr val="black"/>
                </a:solidFill>
                <a:latin typeface="+mn-lt"/>
              </a:rPr>
              <a:t>Swain SM et al. </a:t>
            </a:r>
            <a:r>
              <a:rPr lang="fr-FR" altLang="en-US" sz="1200" i="1" dirty="0">
                <a:solidFill>
                  <a:prstClr val="black"/>
                </a:solidFill>
                <a:latin typeface="+mn-lt"/>
              </a:rPr>
              <a:t>Lancet </a:t>
            </a:r>
            <a:r>
              <a:rPr lang="fr-FR" altLang="en-US" sz="1200" i="1" dirty="0" err="1">
                <a:solidFill>
                  <a:prstClr val="black"/>
                </a:solidFill>
                <a:latin typeface="+mn-lt"/>
              </a:rPr>
              <a:t>Oncol</a:t>
            </a:r>
            <a:r>
              <a:rPr lang="fr-FR" altLang="en-US" sz="1200" i="1" dirty="0">
                <a:solidFill>
                  <a:prstClr val="black"/>
                </a:solidFill>
                <a:latin typeface="+mn-lt"/>
              </a:rPr>
              <a:t> </a:t>
            </a:r>
            <a:r>
              <a:rPr lang="fr-FR" altLang="en-US" sz="1200" dirty="0">
                <a:solidFill>
                  <a:prstClr val="black"/>
                </a:solidFill>
                <a:latin typeface="+mn-lt"/>
              </a:rPr>
              <a:t>2020; 21: 519–30.</a:t>
            </a:r>
            <a:endParaRPr lang="en-US" altLang="en-US" sz="1200" dirty="0">
              <a:solidFill>
                <a:prstClr val="black"/>
              </a:solidFill>
              <a:latin typeface="+mn-lt"/>
            </a:endParaRPr>
          </a:p>
        </p:txBody>
      </p:sp>
      <p:graphicFrame>
        <p:nvGraphicFramePr>
          <p:cNvPr id="4" name="Table 4">
            <a:extLst>
              <a:ext uri="{FF2B5EF4-FFF2-40B4-BE49-F238E27FC236}">
                <a16:creationId xmlns:a16="http://schemas.microsoft.com/office/drawing/2014/main" id="{4F0C2B44-2785-AA9E-0DF9-8B3805362BA3}"/>
              </a:ext>
            </a:extLst>
          </p:cNvPr>
          <p:cNvGraphicFramePr>
            <a:graphicFrameLocks/>
          </p:cNvGraphicFramePr>
          <p:nvPr/>
        </p:nvGraphicFramePr>
        <p:xfrm>
          <a:off x="6297613" y="3109913"/>
          <a:ext cx="2005012" cy="808038"/>
        </p:xfrm>
        <a:graphic>
          <a:graphicData uri="http://schemas.openxmlformats.org/drawingml/2006/table">
            <a:tbl>
              <a:tblPr firstRow="1" bandRow="1">
                <a:tableStyleId>{69CF1AB2-1976-4502-BF36-3FF5EA218861}</a:tableStyleId>
              </a:tblPr>
              <a:tblGrid>
                <a:gridCol w="1312103">
                  <a:extLst>
                    <a:ext uri="{9D8B030D-6E8A-4147-A177-3AD203B41FA5}">
                      <a16:colId xmlns:a16="http://schemas.microsoft.com/office/drawing/2014/main" val="20000"/>
                    </a:ext>
                  </a:extLst>
                </a:gridCol>
                <a:gridCol w="692909">
                  <a:extLst>
                    <a:ext uri="{9D8B030D-6E8A-4147-A177-3AD203B41FA5}">
                      <a16:colId xmlns:a16="http://schemas.microsoft.com/office/drawing/2014/main" val="20001"/>
                    </a:ext>
                  </a:extLst>
                </a:gridCol>
              </a:tblGrid>
              <a:tr h="404019">
                <a:tc>
                  <a:txBody>
                    <a:bodyPr/>
                    <a:lstStyle/>
                    <a:p>
                      <a:r>
                        <a:rPr lang="en-US" sz="1100"/>
                        <a:t>Pertuzumab + Trastuzumab/Doc</a:t>
                      </a:r>
                    </a:p>
                  </a:txBody>
                  <a:tcPr marL="68554" marR="68554" marT="34303" marB="34303"/>
                </a:tc>
                <a:tc>
                  <a:txBody>
                    <a:bodyPr/>
                    <a:lstStyle/>
                    <a:p>
                      <a:r>
                        <a:rPr lang="en-US" sz="1100"/>
                        <a:t>57.1</a:t>
                      </a:r>
                    </a:p>
                  </a:txBody>
                  <a:tcPr marL="68554" marR="68554" marT="34303" marB="34303"/>
                </a:tc>
                <a:extLst>
                  <a:ext uri="{0D108BD9-81ED-4DB2-BD59-A6C34878D82A}">
                    <a16:rowId xmlns:a16="http://schemas.microsoft.com/office/drawing/2014/main" val="10000"/>
                  </a:ext>
                </a:extLst>
              </a:tr>
              <a:tr h="404019">
                <a:tc>
                  <a:txBody>
                    <a:bodyPr/>
                    <a:lstStyle/>
                    <a:p>
                      <a:r>
                        <a:rPr lang="en-US" sz="1100" b="1"/>
                        <a:t>Placebo + Trastuzumab/Doc</a:t>
                      </a:r>
                    </a:p>
                  </a:txBody>
                  <a:tcPr marL="68554" marR="68554" marT="34303" marB="34303"/>
                </a:tc>
                <a:tc>
                  <a:txBody>
                    <a:bodyPr/>
                    <a:lstStyle/>
                    <a:p>
                      <a:r>
                        <a:rPr lang="en-US" sz="1100" b="1"/>
                        <a:t>40.8</a:t>
                      </a:r>
                    </a:p>
                  </a:txBody>
                  <a:tcPr marL="68554" marR="68554" marT="34303" marB="34303"/>
                </a:tc>
                <a:extLst>
                  <a:ext uri="{0D108BD9-81ED-4DB2-BD59-A6C34878D82A}">
                    <a16:rowId xmlns:a16="http://schemas.microsoft.com/office/drawing/2014/main" val="10001"/>
                  </a:ext>
                </a:extLst>
              </a:tr>
            </a:tbl>
          </a:graphicData>
        </a:graphic>
      </p:graphicFrame>
      <p:sp>
        <p:nvSpPr>
          <p:cNvPr id="5" name="Rectangle 4">
            <a:extLst>
              <a:ext uri="{FF2B5EF4-FFF2-40B4-BE49-F238E27FC236}">
                <a16:creationId xmlns:a16="http://schemas.microsoft.com/office/drawing/2014/main" id="{C379E98E-1818-822D-7189-A1725FCA7A01}"/>
              </a:ext>
            </a:extLst>
          </p:cNvPr>
          <p:cNvSpPr/>
          <p:nvPr/>
        </p:nvSpPr>
        <p:spPr>
          <a:xfrm>
            <a:off x="885825" y="4676775"/>
            <a:ext cx="3125788" cy="231775"/>
          </a:xfrm>
          <a:prstGeom prst="rect">
            <a:avLst/>
          </a:prstGeom>
        </p:spPr>
        <p:txBody>
          <a:bodyPr>
            <a:spAutoFit/>
          </a:bodyPr>
          <a:lstStyle/>
          <a:p>
            <a:pPr defTabSz="257038">
              <a:defRPr/>
            </a:pPr>
            <a:r>
              <a:rPr lang="en-US" sz="750">
                <a:solidFill>
                  <a:prstClr val="black"/>
                </a:solidFill>
                <a:latin typeface="Helvetica" panose="020B0604020202020204" pitchFamily="34" charset="0"/>
                <a:ea typeface="ＭＳ Ｐゴシック" pitchFamily="-1" charset="-128"/>
                <a:cs typeface="Helvetica" panose="020B0604020202020204" pitchFamily="34" charset="0"/>
              </a:rPr>
              <a:t>*Crossover patients were analyzed in the placebo arm</a:t>
            </a:r>
            <a:r>
              <a:rPr lang="en-US" sz="900">
                <a:solidFill>
                  <a:prstClr val="black"/>
                </a:solidFill>
                <a:latin typeface="Helvetica" panose="020B0604020202020204" pitchFamily="34" charset="0"/>
                <a:ea typeface="ＭＳ Ｐゴシック" pitchFamily="-1" charset="-128"/>
                <a:cs typeface="Helvetica" panose="020B0604020202020204" pitchFamily="34" charset="0"/>
              </a:rPr>
              <a:t>.</a:t>
            </a:r>
            <a:endParaRPr lang="en-US" sz="900">
              <a:solidFill>
                <a:prstClr val="black"/>
              </a:solidFill>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53DB73C5-5982-0906-8C69-993E62070E74}"/>
              </a:ext>
            </a:extLst>
          </p:cNvPr>
          <p:cNvSpPr txBox="1"/>
          <p:nvPr/>
        </p:nvSpPr>
        <p:spPr>
          <a:xfrm>
            <a:off x="889000" y="2201863"/>
            <a:ext cx="4279900" cy="247650"/>
          </a:xfrm>
          <a:prstGeom prst="rect">
            <a:avLst/>
          </a:prstGeom>
          <a:noFill/>
        </p:spPr>
        <p:txBody>
          <a:bodyPr>
            <a:spAutoFit/>
          </a:bodyPr>
          <a:lstStyle/>
          <a:p>
            <a:pPr algn="ctr" defTabSz="256800">
              <a:defRPr/>
            </a:pPr>
            <a:r>
              <a:rPr lang="en-US" sz="1011" b="1">
                <a:solidFill>
                  <a:srgbClr val="000000"/>
                </a:solidFill>
                <a:latin typeface="Calibri" panose="020F0502020204030204"/>
                <a:cs typeface="Calibri" panose="020F0502020204030204" pitchFamily="34" charset="0"/>
              </a:rPr>
              <a:t>End-of-Study</a:t>
            </a:r>
            <a:r>
              <a:rPr lang="en-US" sz="1011" b="1">
                <a:solidFill>
                  <a:srgbClr val="000000"/>
                </a:solidFill>
              </a:rPr>
              <a:t> OS in ITT Population*</a:t>
            </a:r>
          </a:p>
        </p:txBody>
      </p:sp>
      <p:sp>
        <p:nvSpPr>
          <p:cNvPr id="7" name="TextBox 6">
            <a:extLst>
              <a:ext uri="{FF2B5EF4-FFF2-40B4-BE49-F238E27FC236}">
                <a16:creationId xmlns:a16="http://schemas.microsoft.com/office/drawing/2014/main" id="{848E2F49-064A-4D8B-7449-6E3810936FC2}"/>
              </a:ext>
            </a:extLst>
          </p:cNvPr>
          <p:cNvSpPr txBox="1"/>
          <p:nvPr/>
        </p:nvSpPr>
        <p:spPr bwMode="auto">
          <a:xfrm>
            <a:off x="6899275" y="2757488"/>
            <a:ext cx="889000" cy="404812"/>
          </a:xfrm>
          <a:prstGeom prst="rect">
            <a:avLst/>
          </a:prstGeom>
          <a:noFill/>
          <a:ln>
            <a:noFill/>
          </a:ln>
        </p:spPr>
        <p:txBody>
          <a:bodyPr wrap="none">
            <a:spAutoFit/>
          </a:bodyPr>
          <a:lstStyle/>
          <a:p>
            <a:pPr algn="ctr" defTabSz="514350">
              <a:spcBef>
                <a:spcPct val="50000"/>
              </a:spcBef>
              <a:defRPr/>
            </a:pPr>
            <a:r>
              <a:rPr lang="en-US" sz="1013" b="1">
                <a:solidFill>
                  <a:srgbClr val="000000"/>
                </a:solidFill>
                <a:latin typeface="Calibri" panose="020F0502020204030204"/>
                <a:ea typeface="+mn-ea"/>
                <a:cs typeface="Arial" panose="020B0604020202020204" pitchFamily="34" charset="0"/>
              </a:rPr>
              <a:t>Median OS, </a:t>
            </a:r>
            <a:br>
              <a:rPr lang="en-US" sz="1013" b="1">
                <a:solidFill>
                  <a:srgbClr val="000000"/>
                </a:solidFill>
                <a:latin typeface="Calibri" panose="020F0502020204030204"/>
                <a:ea typeface="+mn-ea"/>
                <a:cs typeface="Arial" panose="020B0604020202020204" pitchFamily="34" charset="0"/>
              </a:rPr>
            </a:br>
            <a:r>
              <a:rPr lang="en-US" sz="1013" b="1" err="1">
                <a:solidFill>
                  <a:srgbClr val="000000"/>
                </a:solidFill>
                <a:latin typeface="Calibri" panose="020F0502020204030204"/>
                <a:ea typeface="+mn-ea"/>
                <a:cs typeface="Arial" panose="020B0604020202020204" pitchFamily="34" charset="0"/>
              </a:rPr>
              <a:t>Mos</a:t>
            </a:r>
            <a:r>
              <a:rPr lang="en-US" sz="1013" b="1">
                <a:solidFill>
                  <a:srgbClr val="000000"/>
                </a:solidFill>
                <a:latin typeface="Calibri" panose="020F0502020204030204"/>
                <a:ea typeface="+mn-ea"/>
                <a:cs typeface="Arial" panose="020B0604020202020204" pitchFamily="34" charset="0"/>
              </a:rPr>
              <a:t> (95% CI)</a:t>
            </a:r>
          </a:p>
        </p:txBody>
      </p:sp>
      <p:pic>
        <p:nvPicPr>
          <p:cNvPr id="241682" name="Picture 7">
            <a:extLst>
              <a:ext uri="{FF2B5EF4-FFF2-40B4-BE49-F238E27FC236}">
                <a16:creationId xmlns:a16="http://schemas.microsoft.com/office/drawing/2014/main" id="{E72477ED-0BDA-FE16-0864-838CA02DB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29" t="4257"/>
          <a:stretch>
            <a:fillRect/>
          </a:stretch>
        </p:blipFill>
        <p:spPr bwMode="auto">
          <a:xfrm>
            <a:off x="693738" y="2428875"/>
            <a:ext cx="54498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6A840AC-067B-40B5-0243-2A690398FFBF}"/>
              </a:ext>
            </a:extLst>
          </p:cNvPr>
          <p:cNvSpPr/>
          <p:nvPr/>
        </p:nvSpPr>
        <p:spPr>
          <a:xfrm>
            <a:off x="714375" y="1685925"/>
            <a:ext cx="4665663" cy="461963"/>
          </a:xfrm>
          <a:prstGeom prst="rect">
            <a:avLst/>
          </a:prstGeom>
        </p:spPr>
        <p:txBody>
          <a:bodyPr>
            <a:spAutoFit/>
          </a:bodyPr>
          <a:lstStyle/>
          <a:p>
            <a:pPr defTabSz="685800" eaLnBrk="1" fontAlgn="auto" hangingPunct="1">
              <a:spcBef>
                <a:spcPts val="0"/>
              </a:spcBef>
              <a:spcAft>
                <a:spcPts val="0"/>
              </a:spcAft>
              <a:defRPr/>
            </a:pPr>
            <a:r>
              <a:rPr lang="en-US" sz="1200" b="1">
                <a:solidFill>
                  <a:prstClr val="black"/>
                </a:solidFill>
                <a:latin typeface="ScalaLancetPro-Bold"/>
                <a:ea typeface="+mn-ea"/>
              </a:rPr>
              <a:t>Median follow-up was 99·9 months in the pertuzumab group (IQR 92·9–106·4) and 98·7 months (90·9–105·7) in the placebo group</a:t>
            </a:r>
            <a:endParaRPr lang="en-US" sz="1200">
              <a:solidFill>
                <a:prstClr val="black"/>
              </a:solidFill>
              <a:latin typeface="Calibri" panose="020F0502020204030204"/>
              <a:ea typeface="+mn-ea"/>
            </a:endParaRPr>
          </a:p>
        </p:txBody>
      </p:sp>
      <p:sp>
        <p:nvSpPr>
          <p:cNvPr id="10" name="Rectangle 9">
            <a:extLst>
              <a:ext uri="{FF2B5EF4-FFF2-40B4-BE49-F238E27FC236}">
                <a16:creationId xmlns:a16="http://schemas.microsoft.com/office/drawing/2014/main" id="{76AEA91D-3D15-B9B8-51CE-59F59877D4A4}"/>
              </a:ext>
            </a:extLst>
          </p:cNvPr>
          <p:cNvSpPr/>
          <p:nvPr/>
        </p:nvSpPr>
        <p:spPr>
          <a:xfrm>
            <a:off x="6796088" y="5611813"/>
            <a:ext cx="1943100" cy="301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cxnSp>
        <p:nvCxnSpPr>
          <p:cNvPr id="12" name="Straight Connector 11">
            <a:extLst>
              <a:ext uri="{FF2B5EF4-FFF2-40B4-BE49-F238E27FC236}">
                <a16:creationId xmlns:a16="http://schemas.microsoft.com/office/drawing/2014/main" id="{83F99274-31EA-3318-00A6-2D90E5A2B456}"/>
              </a:ext>
            </a:extLst>
          </p:cNvPr>
          <p:cNvCxnSpPr/>
          <p:nvPr/>
        </p:nvCxnSpPr>
        <p:spPr>
          <a:xfrm>
            <a:off x="1535113" y="3306763"/>
            <a:ext cx="208915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4CCE0C5-A30F-669C-C32C-C133CE740501}"/>
              </a:ext>
            </a:extLst>
          </p:cNvPr>
          <p:cNvCxnSpPr/>
          <p:nvPr/>
        </p:nvCxnSpPr>
        <p:spPr>
          <a:xfrm flipV="1">
            <a:off x="3070225" y="3306763"/>
            <a:ext cx="0" cy="677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E0DE554-2A1E-E5AC-470B-77CD305D4467}"/>
              </a:ext>
            </a:extLst>
          </p:cNvPr>
          <p:cNvCxnSpPr/>
          <p:nvPr/>
        </p:nvCxnSpPr>
        <p:spPr>
          <a:xfrm flipV="1">
            <a:off x="3633788" y="3314700"/>
            <a:ext cx="0" cy="677863"/>
          </a:xfrm>
          <a:prstGeom prst="line">
            <a:avLst/>
          </a:prstGeom>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5E4149CB-9C7D-6FB9-1556-EC457855D50C}"/>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5D140-C37D-8601-DF4F-CDC36BA23E53}"/>
              </a:ext>
            </a:extLst>
          </p:cNvPr>
          <p:cNvSpPr>
            <a:spLocks noGrp="1"/>
          </p:cNvSpPr>
          <p:nvPr>
            <p:ph type="title" idx="4294967295"/>
          </p:nvPr>
        </p:nvSpPr>
        <p:spPr>
          <a:xfrm>
            <a:off x="0" y="635000"/>
            <a:ext cx="9144000" cy="455613"/>
          </a:xfrm>
        </p:spPr>
        <p:txBody>
          <a:bodyPr rtlCol="0">
            <a:normAutofit fontScale="90000"/>
          </a:bodyPr>
          <a:lstStyle/>
          <a:p>
            <a:pPr algn="ctr" eaLnBrk="1" fontAlgn="auto" hangingPunct="1">
              <a:spcAft>
                <a:spcPts val="0"/>
              </a:spcAft>
              <a:defRPr/>
            </a:pPr>
            <a:r>
              <a:rPr lang="en-US" b="1" dirty="0">
                <a:solidFill>
                  <a:srgbClr val="7030A0"/>
                </a:solidFill>
              </a:rPr>
              <a:t>Phase 3 EMILIA: T-DM1 in HER2+ MBC</a:t>
            </a:r>
          </a:p>
        </p:txBody>
      </p:sp>
      <p:sp>
        <p:nvSpPr>
          <p:cNvPr id="3" name="Content Placeholder 2">
            <a:extLst>
              <a:ext uri="{FF2B5EF4-FFF2-40B4-BE49-F238E27FC236}">
                <a16:creationId xmlns:a16="http://schemas.microsoft.com/office/drawing/2014/main" id="{2312F270-D508-4E07-865A-86802075E267}"/>
              </a:ext>
            </a:extLst>
          </p:cNvPr>
          <p:cNvSpPr>
            <a:spLocks noGrp="1"/>
          </p:cNvSpPr>
          <p:nvPr>
            <p:ph idx="4294967295"/>
          </p:nvPr>
        </p:nvSpPr>
        <p:spPr>
          <a:xfrm>
            <a:off x="1" y="1210422"/>
            <a:ext cx="9144000" cy="4841875"/>
          </a:xfrm>
        </p:spPr>
        <p:txBody>
          <a:bodyPr rtlCol="0">
            <a:normAutofit/>
          </a:bodyPr>
          <a:lstStyle/>
          <a:p>
            <a:pPr marL="0" indent="0" eaLnBrk="1" fontAlgn="auto" hangingPunct="1">
              <a:spcAft>
                <a:spcPts val="0"/>
              </a:spcAft>
              <a:buFont typeface="Arial" panose="020B0604020202020204" pitchFamily="34" charset="0"/>
              <a:buNone/>
              <a:defRPr/>
            </a:pPr>
            <a:r>
              <a:rPr lang="en-US" sz="1500" b="1" dirty="0">
                <a:latin typeface="Arial Narrow" panose="020B0604020202020204" pitchFamily="34" charset="0"/>
                <a:cs typeface="Arial Narrow" panose="020B0604020202020204" pitchFamily="34" charset="0"/>
              </a:rPr>
              <a:t>In EMILIA, T-DM1 was superior to lapatinib + capecitabine in HER2+ MBC</a:t>
            </a:r>
            <a:endParaRPr lang="en-US" sz="1500" dirty="0"/>
          </a:p>
          <a:p>
            <a:pPr eaLnBrk="1" fontAlgn="auto" hangingPunct="1">
              <a:spcAft>
                <a:spcPts val="0"/>
              </a:spcAft>
              <a:defRPr/>
            </a:pPr>
            <a:r>
              <a:rPr lang="en-US" sz="1350" dirty="0"/>
              <a:t>In 991 randomized patients, median PFS was 9.6 months with T-DM1 vs 6.4 months with lapatinib + capecitabine (HR 0.65; 95% CI, 0.55-0.77; </a:t>
            </a:r>
            <a:r>
              <a:rPr lang="en-US" sz="1350" i="1" dirty="0"/>
              <a:t>P </a:t>
            </a:r>
            <a:r>
              <a:rPr lang="en-US" sz="1350" dirty="0"/>
              <a:t>&lt;.001), and median OS was 30.9 months vs 25.1 months (HR, 0.68; 95% CI, 0.55-0.85; </a:t>
            </a:r>
            <a:r>
              <a:rPr lang="en-US" sz="1350" i="1" dirty="0"/>
              <a:t>P </a:t>
            </a:r>
            <a:r>
              <a:rPr lang="en-US" sz="1350" dirty="0"/>
              <a:t>&lt;.001)</a:t>
            </a:r>
          </a:p>
        </p:txBody>
      </p:sp>
      <p:pic>
        <p:nvPicPr>
          <p:cNvPr id="242692" name="Picture 5">
            <a:extLst>
              <a:ext uri="{FF2B5EF4-FFF2-40B4-BE49-F238E27FC236}">
                <a16:creationId xmlns:a16="http://schemas.microsoft.com/office/drawing/2014/main" id="{214CB944-9A73-2474-F213-8A5FEC299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163" y="2525713"/>
            <a:ext cx="2655887"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3" name="Picture 9">
            <a:extLst>
              <a:ext uri="{FF2B5EF4-FFF2-40B4-BE49-F238E27FC236}">
                <a16:creationId xmlns:a16="http://schemas.microsoft.com/office/drawing/2014/main" id="{FF4BD5BD-FBD8-2A23-C0C4-98205895E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5525" y="2544763"/>
            <a:ext cx="2767013"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4" name="Picture 7">
            <a:extLst>
              <a:ext uri="{FF2B5EF4-FFF2-40B4-BE49-F238E27FC236}">
                <a16:creationId xmlns:a16="http://schemas.microsoft.com/office/drawing/2014/main" id="{45186B08-DA99-1848-D4C1-C4A5FBDCC4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0" y="2776538"/>
            <a:ext cx="3178175"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5" name="Text Box 3">
            <a:extLst>
              <a:ext uri="{FF2B5EF4-FFF2-40B4-BE49-F238E27FC236}">
                <a16:creationId xmlns:a16="http://schemas.microsoft.com/office/drawing/2014/main" id="{39691516-3E19-392A-876F-0FC4DB810911}"/>
              </a:ext>
            </a:extLst>
          </p:cNvPr>
          <p:cNvSpPr txBox="1">
            <a:spLocks noChangeArrowheads="1"/>
          </p:cNvSpPr>
          <p:nvPr/>
        </p:nvSpPr>
        <p:spPr bwMode="auto">
          <a:xfrm>
            <a:off x="3855727" y="6495047"/>
            <a:ext cx="4845050" cy="25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92" tIns="34247" rIns="68492" bIns="34247">
            <a:spAutoFit/>
          </a:bodyPr>
          <a:lstStyle>
            <a:lvl1pPr defTabSz="684213">
              <a:defRPr>
                <a:solidFill>
                  <a:schemeClr val="tx1"/>
                </a:solidFill>
                <a:latin typeface="Arial" panose="020B0604020202020204" pitchFamily="34" charset="0"/>
                <a:ea typeface="ＭＳ Ｐゴシック" panose="020B0600070205080204" pitchFamily="34" charset="-128"/>
              </a:defRPr>
            </a:lvl1pPr>
            <a:lvl2pPr marL="742950" indent="-285750" defTabSz="684213">
              <a:defRPr>
                <a:solidFill>
                  <a:schemeClr val="tx1"/>
                </a:solidFill>
                <a:latin typeface="Arial" panose="020B0604020202020204" pitchFamily="34" charset="0"/>
                <a:ea typeface="ＭＳ Ｐゴシック" panose="020B0600070205080204" pitchFamily="34" charset="-128"/>
              </a:defRPr>
            </a:lvl2pPr>
            <a:lvl3pPr marL="1143000" indent="-228600" defTabSz="684213">
              <a:defRPr>
                <a:solidFill>
                  <a:schemeClr val="tx1"/>
                </a:solidFill>
                <a:latin typeface="Arial" panose="020B0604020202020204" pitchFamily="34" charset="0"/>
                <a:ea typeface="ＭＳ Ｐゴシック" panose="020B0600070205080204" pitchFamily="34" charset="-128"/>
              </a:defRPr>
            </a:lvl3pPr>
            <a:lvl4pPr marL="1600200" indent="-228600" defTabSz="684213">
              <a:defRPr>
                <a:solidFill>
                  <a:schemeClr val="tx1"/>
                </a:solidFill>
                <a:latin typeface="Arial" panose="020B0604020202020204" pitchFamily="34" charset="0"/>
                <a:ea typeface="ＭＳ Ｐゴシック" panose="020B0600070205080204" pitchFamily="34" charset="-128"/>
              </a:defRPr>
            </a:lvl4pPr>
            <a:lvl5pPr marL="2057400" indent="-228600" defTabSz="684213">
              <a:defRPr>
                <a:solidFill>
                  <a:schemeClr val="tx1"/>
                </a:solidFill>
                <a:latin typeface="Arial" panose="020B0604020202020204" pitchFamily="34" charset="0"/>
                <a:ea typeface="ＭＳ Ｐゴシック" panose="020B0600070205080204" pitchFamily="34" charset="-128"/>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200" dirty="0">
                <a:latin typeface="+mn-lt"/>
              </a:rPr>
              <a:t>Verma S et al. </a:t>
            </a:r>
            <a:r>
              <a:rPr lang="en-US" altLang="en-US" sz="1200" i="1" dirty="0">
                <a:latin typeface="+mn-lt"/>
              </a:rPr>
              <a:t>N Engl J Med</a:t>
            </a:r>
            <a:r>
              <a:rPr lang="en-US" altLang="en-US" sz="1200" dirty="0">
                <a:latin typeface="+mn-lt"/>
              </a:rPr>
              <a:t>. 2012;367:1783. </a:t>
            </a:r>
          </a:p>
        </p:txBody>
      </p:sp>
      <p:sp>
        <p:nvSpPr>
          <p:cNvPr id="4" name="Rectangle 3">
            <a:extLst>
              <a:ext uri="{FF2B5EF4-FFF2-40B4-BE49-F238E27FC236}">
                <a16:creationId xmlns:a16="http://schemas.microsoft.com/office/drawing/2014/main" id="{CB8E1373-2D1C-6223-AEE6-94131083229C}"/>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7DE5C1-2073-2379-B79F-B333741A07CC}"/>
              </a:ext>
            </a:extLst>
          </p:cNvPr>
          <p:cNvSpPr>
            <a:spLocks noGrp="1"/>
          </p:cNvSpPr>
          <p:nvPr>
            <p:ph type="ctrTitle" idx="4294967295"/>
          </p:nvPr>
        </p:nvSpPr>
        <p:spPr>
          <a:xfrm>
            <a:off x="0" y="1325563"/>
            <a:ext cx="9004300" cy="334962"/>
          </a:xfrm>
        </p:spPr>
        <p:txBody>
          <a:bodyPr>
            <a:normAutofit fontScale="90000"/>
          </a:bodyPr>
          <a:lstStyle/>
          <a:p>
            <a:pPr algn="ctr" eaLnBrk="1" fontAlgn="auto" hangingPunct="1">
              <a:spcAft>
                <a:spcPts val="0"/>
              </a:spcAft>
              <a:defRPr/>
            </a:pPr>
            <a:r>
              <a:rPr lang="en-US" dirty="0">
                <a:solidFill>
                  <a:srgbClr val="7030A0"/>
                </a:solidFill>
              </a:rPr>
              <a:t>ADC Characteristic Differences Between T-DXd and T-DM1</a:t>
            </a:r>
          </a:p>
        </p:txBody>
      </p:sp>
      <p:graphicFrame>
        <p:nvGraphicFramePr>
          <p:cNvPr id="68" name="Table 67">
            <a:extLst>
              <a:ext uri="{FF2B5EF4-FFF2-40B4-BE49-F238E27FC236}">
                <a16:creationId xmlns:a16="http://schemas.microsoft.com/office/drawing/2014/main" id="{79B45C8F-5446-F804-AAD4-B4965BA11E34}"/>
              </a:ext>
            </a:extLst>
          </p:cNvPr>
          <p:cNvGraphicFramePr>
            <a:graphicFrameLocks noGrp="1"/>
          </p:cNvGraphicFramePr>
          <p:nvPr/>
        </p:nvGraphicFramePr>
        <p:xfrm>
          <a:off x="2133600" y="2670175"/>
          <a:ext cx="4654550" cy="2111374"/>
        </p:xfrm>
        <a:graphic>
          <a:graphicData uri="http://schemas.openxmlformats.org/drawingml/2006/table">
            <a:tbl>
              <a:tblPr firstRow="1" bandRow="1">
                <a:tableStyleId>{5C22544A-7EE6-4342-B048-85BDC9FD1C3A}</a:tableStyleId>
              </a:tblPr>
              <a:tblGrid>
                <a:gridCol w="1400402">
                  <a:extLst>
                    <a:ext uri="{9D8B030D-6E8A-4147-A177-3AD203B41FA5}">
                      <a16:colId xmlns:a16="http://schemas.microsoft.com/office/drawing/2014/main" val="20000"/>
                    </a:ext>
                  </a:extLst>
                </a:gridCol>
                <a:gridCol w="1855180">
                  <a:extLst>
                    <a:ext uri="{9D8B030D-6E8A-4147-A177-3AD203B41FA5}">
                      <a16:colId xmlns:a16="http://schemas.microsoft.com/office/drawing/2014/main" val="20001"/>
                    </a:ext>
                  </a:extLst>
                </a:gridCol>
                <a:gridCol w="1398968">
                  <a:extLst>
                    <a:ext uri="{9D8B030D-6E8A-4147-A177-3AD203B41FA5}">
                      <a16:colId xmlns:a16="http://schemas.microsoft.com/office/drawing/2014/main" val="20002"/>
                    </a:ext>
                  </a:extLst>
                </a:gridCol>
              </a:tblGrid>
              <a:tr h="404206">
                <a:tc>
                  <a:txBody>
                    <a:bodyPr/>
                    <a:lstStyle/>
                    <a:p>
                      <a:pPr algn="ctr"/>
                      <a:r>
                        <a:rPr lang="en-US" sz="1100" dirty="0"/>
                        <a:t>T-DXd</a:t>
                      </a:r>
                      <a:r>
                        <a:rPr lang="en-US" sz="1100" baseline="30000" dirty="0"/>
                        <a:t>1-4,a</a:t>
                      </a:r>
                      <a:endParaRPr lang="en-US" sz="1100" dirty="0"/>
                    </a:p>
                  </a:txBody>
                  <a:tcPr marL="91436" marR="91436" marT="45728" marB="45728" anchor="ctr">
                    <a:solidFill>
                      <a:srgbClr val="002985"/>
                    </a:solidFill>
                  </a:tcPr>
                </a:tc>
                <a:tc>
                  <a:txBody>
                    <a:bodyPr/>
                    <a:lstStyle/>
                    <a:p>
                      <a:pPr algn="ctr"/>
                      <a:r>
                        <a:rPr lang="en-US" sz="1200" dirty="0"/>
                        <a:t>ADC Attributes</a:t>
                      </a:r>
                    </a:p>
                  </a:txBody>
                  <a:tcPr marL="91436" marR="91436" marT="45728" marB="45728" anchor="ctr"/>
                </a:tc>
                <a:tc>
                  <a:txBody>
                    <a:bodyPr/>
                    <a:lstStyle/>
                    <a:p>
                      <a:pPr algn="ctr"/>
                      <a:r>
                        <a:rPr lang="en-US" sz="1100"/>
                        <a:t>T-DM1</a:t>
                      </a:r>
                      <a:r>
                        <a:rPr lang="en-US" sz="1100" baseline="30000"/>
                        <a:t>3-5</a:t>
                      </a:r>
                      <a:endParaRPr lang="en-US" sz="1100" dirty="0"/>
                    </a:p>
                  </a:txBody>
                  <a:tcPr marL="91436" marR="91436" marT="45728" marB="45728" anchor="ctr">
                    <a:solidFill>
                      <a:srgbClr val="777777"/>
                    </a:solidFill>
                  </a:tcPr>
                </a:tc>
                <a:extLst>
                  <a:ext uri="{0D108BD9-81ED-4DB2-BD59-A6C34878D82A}">
                    <a16:rowId xmlns:a16="http://schemas.microsoft.com/office/drawing/2014/main" val="10000"/>
                  </a:ext>
                </a:extLst>
              </a:tr>
              <a:tr h="426792">
                <a:tc>
                  <a:txBody>
                    <a:bodyPr/>
                    <a:lstStyle/>
                    <a:p>
                      <a:pPr algn="ctr"/>
                      <a:r>
                        <a:rPr lang="en-US" sz="1100" dirty="0"/>
                        <a:t>Topoisomerase I inhibitor</a:t>
                      </a:r>
                    </a:p>
                  </a:txBody>
                  <a:tcPr marL="91436" marR="91436" marT="45728" marB="45728" anchor="ctr">
                    <a:lnB w="9525"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1100" b="1" dirty="0"/>
                        <a:t>Payload </a:t>
                      </a:r>
                      <a:r>
                        <a:rPr lang="en-US" sz="1100" b="1" dirty="0" err="1"/>
                        <a:t>MoA</a:t>
                      </a:r>
                      <a:endParaRPr lang="en-US" sz="1100" b="1" dirty="0"/>
                    </a:p>
                  </a:txBody>
                  <a:tcPr marL="91436" marR="91436" marT="45728" marB="45728" anchor="ctr">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100" dirty="0"/>
                        <a:t>Anti-microtubule</a:t>
                      </a:r>
                    </a:p>
                  </a:txBody>
                  <a:tcPr marL="91436" marR="91436" marT="45728" marB="45728" anchor="ctr">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426792">
                <a:tc>
                  <a:txBody>
                    <a:bodyPr/>
                    <a:lstStyle/>
                    <a:p>
                      <a:pPr algn="ctr"/>
                      <a:r>
                        <a:rPr lang="en-US" sz="1100" dirty="0"/>
                        <a:t>~8:1</a:t>
                      </a:r>
                    </a:p>
                  </a:txBody>
                  <a:tcPr marL="91436" marR="91436" marT="45728" marB="45728"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1100" b="1" dirty="0"/>
                        <a:t>Drug-to-antibody ratio</a:t>
                      </a:r>
                    </a:p>
                  </a:txBody>
                  <a:tcPr marL="91436" marR="91436" marT="45728" marB="45728"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100" dirty="0">
                          <a:solidFill>
                            <a:schemeClr val="tx1"/>
                          </a:solidFill>
                        </a:rPr>
                        <a:t>~</a:t>
                      </a:r>
                      <a:r>
                        <a:rPr lang="en-US" sz="1100" dirty="0"/>
                        <a:t>3.5:1</a:t>
                      </a:r>
                    </a:p>
                  </a:txBody>
                  <a:tcPr marL="91436" marR="91436" marT="45728" marB="45728"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426792">
                <a:tc>
                  <a:txBody>
                    <a:bodyPr/>
                    <a:lstStyle/>
                    <a:p>
                      <a:pPr algn="ctr"/>
                      <a:r>
                        <a:rPr lang="en-US" sz="1100" dirty="0"/>
                        <a:t>Yes</a:t>
                      </a:r>
                    </a:p>
                  </a:txBody>
                  <a:tcPr marL="91436" marR="91436" marT="45728" marB="45728"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1100" b="1" dirty="0"/>
                        <a:t>Tumor-selective cleavable linker?</a:t>
                      </a:r>
                    </a:p>
                  </a:txBody>
                  <a:tcPr marL="91436" marR="91436" marT="45728" marB="45728"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100" dirty="0"/>
                        <a:t>No</a:t>
                      </a:r>
                    </a:p>
                  </a:txBody>
                  <a:tcPr marL="91436" marR="91436" marT="45728" marB="45728"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426792">
                <a:tc>
                  <a:txBody>
                    <a:bodyPr/>
                    <a:lstStyle/>
                    <a:p>
                      <a:pPr algn="ctr"/>
                      <a:r>
                        <a:rPr lang="en-US" sz="1100" dirty="0"/>
                        <a:t>Yes</a:t>
                      </a:r>
                    </a:p>
                  </a:txBody>
                  <a:tcPr marL="91436" marR="91436" marT="45728" marB="45728" anchor="ctr">
                    <a:lnT w="952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1100" b="1" dirty="0"/>
                        <a:t>Evidence of bystander </a:t>
                      </a:r>
                      <a:br>
                        <a:rPr lang="en-US" sz="1100" b="1" dirty="0"/>
                      </a:br>
                      <a:r>
                        <a:rPr lang="en-US" sz="1100" b="1" dirty="0"/>
                        <a:t>anti-tumor effect?</a:t>
                      </a:r>
                    </a:p>
                  </a:txBody>
                  <a:tcPr marL="91436" marR="91436" marT="45728" marB="45728" anchor="ctr">
                    <a:lnT w="952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100" dirty="0"/>
                        <a:t>No</a:t>
                      </a:r>
                    </a:p>
                  </a:txBody>
                  <a:tcPr marL="91436" marR="91436" marT="45728" marB="45728" anchor="ctr">
                    <a:lnT w="952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bl>
          </a:graphicData>
        </a:graphic>
      </p:graphicFrame>
      <p:grpSp>
        <p:nvGrpSpPr>
          <p:cNvPr id="244765" name="Group 3">
            <a:extLst>
              <a:ext uri="{FF2B5EF4-FFF2-40B4-BE49-F238E27FC236}">
                <a16:creationId xmlns:a16="http://schemas.microsoft.com/office/drawing/2014/main" id="{7C7E8C52-3724-0C78-96E8-9DDD6E30BCD3}"/>
              </a:ext>
            </a:extLst>
          </p:cNvPr>
          <p:cNvGrpSpPr>
            <a:grpSpLocks/>
          </p:cNvGrpSpPr>
          <p:nvPr/>
        </p:nvGrpSpPr>
        <p:grpSpPr bwMode="auto">
          <a:xfrm>
            <a:off x="80963" y="2630488"/>
            <a:ext cx="1920875" cy="2117725"/>
            <a:chOff x="81114" y="1465357"/>
            <a:chExt cx="1920241" cy="2118631"/>
          </a:xfrm>
        </p:grpSpPr>
        <p:grpSp>
          <p:nvGrpSpPr>
            <p:cNvPr id="244802" name="Group 74">
              <a:extLst>
                <a:ext uri="{FF2B5EF4-FFF2-40B4-BE49-F238E27FC236}">
                  <a16:creationId xmlns:a16="http://schemas.microsoft.com/office/drawing/2014/main" id="{24B167E0-6579-A4F7-63F5-93AE39CFB0AF}"/>
                </a:ext>
              </a:extLst>
            </p:cNvPr>
            <p:cNvGrpSpPr>
              <a:grpSpLocks noChangeAspect="1"/>
            </p:cNvGrpSpPr>
            <p:nvPr/>
          </p:nvGrpSpPr>
          <p:grpSpPr bwMode="auto">
            <a:xfrm>
              <a:off x="81114" y="2274330"/>
              <a:ext cx="1920241" cy="1309658"/>
              <a:chOff x="1519828" y="1905517"/>
              <a:chExt cx="2020306" cy="1377908"/>
            </a:xfrm>
          </p:grpSpPr>
          <p:grpSp>
            <p:nvGrpSpPr>
              <p:cNvPr id="244804" name="Group 75">
                <a:extLst>
                  <a:ext uri="{FF2B5EF4-FFF2-40B4-BE49-F238E27FC236}">
                    <a16:creationId xmlns:a16="http://schemas.microsoft.com/office/drawing/2014/main" id="{795D4393-9AC4-F68C-B796-380C6350C6D7}"/>
                  </a:ext>
                </a:extLst>
              </p:cNvPr>
              <p:cNvGrpSpPr>
                <a:grpSpLocks/>
              </p:cNvGrpSpPr>
              <p:nvPr/>
            </p:nvGrpSpPr>
            <p:grpSpPr bwMode="auto">
              <a:xfrm>
                <a:off x="1519828" y="1905517"/>
                <a:ext cx="914400" cy="1232908"/>
                <a:chOff x="1519828" y="1905517"/>
                <a:chExt cx="914400" cy="1232908"/>
              </a:xfrm>
            </p:grpSpPr>
            <p:sp>
              <p:nvSpPr>
                <p:cNvPr id="109" name="Rounded Rectangle 5">
                  <a:extLst>
                    <a:ext uri="{FF2B5EF4-FFF2-40B4-BE49-F238E27FC236}">
                      <a16:creationId xmlns:a16="http://schemas.microsoft.com/office/drawing/2014/main" id="{24E089EE-1B4C-D245-E855-813AD8D342BC}"/>
                    </a:ext>
                  </a:extLst>
                </p:cNvPr>
                <p:cNvSpPr/>
                <p:nvPr/>
              </p:nvSpPr>
              <p:spPr>
                <a:xfrm rot="19449454">
                  <a:off x="1751912" y="2006824"/>
                  <a:ext cx="150271" cy="3041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sp>
              <p:nvSpPr>
                <p:cNvPr id="110" name="Rounded Rectangle 6">
                  <a:extLst>
                    <a:ext uri="{FF2B5EF4-FFF2-40B4-BE49-F238E27FC236}">
                      <a16:creationId xmlns:a16="http://schemas.microsoft.com/office/drawing/2014/main" id="{E90C013A-E8EF-156B-E93D-D5D2CD426B8D}"/>
                    </a:ext>
                  </a:extLst>
                </p:cNvPr>
                <p:cNvSpPr/>
                <p:nvPr/>
              </p:nvSpPr>
              <p:spPr>
                <a:xfrm rot="19449454">
                  <a:off x="2002363" y="2284201"/>
                  <a:ext cx="150271" cy="30578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cxnSp>
              <p:nvCxnSpPr>
                <p:cNvPr id="111" name="Straight Connector 110">
                  <a:extLst>
                    <a:ext uri="{FF2B5EF4-FFF2-40B4-BE49-F238E27FC236}">
                      <a16:creationId xmlns:a16="http://schemas.microsoft.com/office/drawing/2014/main" id="{25981673-47C5-DA69-84E0-F3AB6BB9799E}"/>
                    </a:ext>
                  </a:extLst>
                </p:cNvPr>
                <p:cNvCxnSpPr/>
                <p:nvPr/>
              </p:nvCxnSpPr>
              <p:spPr>
                <a:xfrm>
                  <a:off x="1927229" y="2269162"/>
                  <a:ext cx="50090" cy="56812"/>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112" name="Rounded Rectangle 9">
                  <a:extLst>
                    <a:ext uri="{FF2B5EF4-FFF2-40B4-BE49-F238E27FC236}">
                      <a16:creationId xmlns:a16="http://schemas.microsoft.com/office/drawing/2014/main" id="{EF00C9DE-AA95-0EE5-1B4D-43BAABF0FABD}"/>
                    </a:ext>
                  </a:extLst>
                </p:cNvPr>
                <p:cNvSpPr/>
                <p:nvPr/>
              </p:nvSpPr>
              <p:spPr>
                <a:xfrm rot="19449454">
                  <a:off x="1930568" y="1904896"/>
                  <a:ext cx="150271" cy="305783"/>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sp>
              <p:nvSpPr>
                <p:cNvPr id="113" name="Rounded Rectangle 10">
                  <a:extLst>
                    <a:ext uri="{FF2B5EF4-FFF2-40B4-BE49-F238E27FC236}">
                      <a16:creationId xmlns:a16="http://schemas.microsoft.com/office/drawing/2014/main" id="{68ABEB12-58E5-52C2-E2D1-D1B51D77B832}"/>
                    </a:ext>
                  </a:extLst>
                </p:cNvPr>
                <p:cNvSpPr/>
                <p:nvPr/>
              </p:nvSpPr>
              <p:spPr>
                <a:xfrm rot="19449454">
                  <a:off x="2181019" y="2183944"/>
                  <a:ext cx="150271" cy="3041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cxnSp>
              <p:nvCxnSpPr>
                <p:cNvPr id="114" name="Straight Connector 113">
                  <a:extLst>
                    <a:ext uri="{FF2B5EF4-FFF2-40B4-BE49-F238E27FC236}">
                      <a16:creationId xmlns:a16="http://schemas.microsoft.com/office/drawing/2014/main" id="{1D20B427-972D-A1C7-3530-D1DDDA694D28}"/>
                    </a:ext>
                  </a:extLst>
                </p:cNvPr>
                <p:cNvCxnSpPr/>
                <p:nvPr/>
              </p:nvCxnSpPr>
              <p:spPr>
                <a:xfrm>
                  <a:off x="2105883" y="2168905"/>
                  <a:ext cx="50090" cy="56812"/>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011186BC-D140-3024-E51D-8AAD1490B229}"/>
                    </a:ext>
                  </a:extLst>
                </p:cNvPr>
                <p:cNvSpPr/>
                <p:nvPr/>
              </p:nvSpPr>
              <p:spPr>
                <a:xfrm rot="3527066">
                  <a:off x="1520316" y="2223559"/>
                  <a:ext cx="914006" cy="914982"/>
                </a:xfrm>
                <a:prstGeom prst="arc">
                  <a:avLst>
                    <a:gd name="adj1" fmla="val 16200000"/>
                    <a:gd name="adj2" fmla="val 17848294"/>
                  </a:avLst>
                </a:prstGeom>
                <a:ln>
                  <a:solidFill>
                    <a:srgbClr val="002985"/>
                  </a:solidFill>
                </a:ln>
              </p:spPr>
              <p:style>
                <a:lnRef idx="1">
                  <a:schemeClr val="accent1"/>
                </a:lnRef>
                <a:fillRef idx="0">
                  <a:schemeClr val="accent1"/>
                </a:fillRef>
                <a:effectRef idx="0">
                  <a:schemeClr val="accent1"/>
                </a:effectRef>
                <a:fontRef idx="minor">
                  <a:schemeClr val="tx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defTabSz="914378" eaLnBrk="1" fontAlgn="auto" hangingPunct="1">
                    <a:defRPr/>
                  </a:pPr>
                  <a:endParaRPr lang="en-US" kern="0">
                    <a:solidFill>
                      <a:srgbClr val="000000"/>
                    </a:solidFill>
                    <a:latin typeface="Arial"/>
                  </a:endParaRPr>
                </a:p>
              </p:txBody>
            </p:sp>
          </p:grpSp>
          <p:grpSp>
            <p:nvGrpSpPr>
              <p:cNvPr id="244805" name="Group 76">
                <a:extLst>
                  <a:ext uri="{FF2B5EF4-FFF2-40B4-BE49-F238E27FC236}">
                    <a16:creationId xmlns:a16="http://schemas.microsoft.com/office/drawing/2014/main" id="{3B7A9D37-FA28-AE9D-BB42-821E55CB5C29}"/>
                  </a:ext>
                </a:extLst>
              </p:cNvPr>
              <p:cNvGrpSpPr>
                <a:grpSpLocks/>
              </p:cNvGrpSpPr>
              <p:nvPr/>
            </p:nvGrpSpPr>
            <p:grpSpPr bwMode="auto">
              <a:xfrm flipH="1">
                <a:off x="2625734" y="1912541"/>
                <a:ext cx="914400" cy="1232908"/>
                <a:chOff x="1519828" y="1905517"/>
                <a:chExt cx="914400" cy="1232908"/>
              </a:xfrm>
            </p:grpSpPr>
            <p:sp>
              <p:nvSpPr>
                <p:cNvPr id="102" name="Rounded Rectangle 15">
                  <a:extLst>
                    <a:ext uri="{FF2B5EF4-FFF2-40B4-BE49-F238E27FC236}">
                      <a16:creationId xmlns:a16="http://schemas.microsoft.com/office/drawing/2014/main" id="{69A68E78-6068-42C6-E723-5280C4AA2F63}"/>
                    </a:ext>
                  </a:extLst>
                </p:cNvPr>
                <p:cNvSpPr/>
                <p:nvPr/>
              </p:nvSpPr>
              <p:spPr>
                <a:xfrm rot="19449454">
                  <a:off x="1751913" y="2004813"/>
                  <a:ext cx="150271" cy="3041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sp>
              <p:nvSpPr>
                <p:cNvPr id="103" name="Rounded Rectangle 16">
                  <a:extLst>
                    <a:ext uri="{FF2B5EF4-FFF2-40B4-BE49-F238E27FC236}">
                      <a16:creationId xmlns:a16="http://schemas.microsoft.com/office/drawing/2014/main" id="{C6C92BB0-66D9-88EC-8B7E-E4DD68053B9C}"/>
                    </a:ext>
                  </a:extLst>
                </p:cNvPr>
                <p:cNvSpPr/>
                <p:nvPr/>
              </p:nvSpPr>
              <p:spPr>
                <a:xfrm rot="19449454">
                  <a:off x="2002364" y="2282189"/>
                  <a:ext cx="150271" cy="307454"/>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cxnSp>
              <p:nvCxnSpPr>
                <p:cNvPr id="104" name="Straight Connector 103">
                  <a:extLst>
                    <a:ext uri="{FF2B5EF4-FFF2-40B4-BE49-F238E27FC236}">
                      <a16:creationId xmlns:a16="http://schemas.microsoft.com/office/drawing/2014/main" id="{7BF6A587-08CD-35CA-F55A-A267AB2818FD}"/>
                    </a:ext>
                  </a:extLst>
                </p:cNvPr>
                <p:cNvCxnSpPr/>
                <p:nvPr/>
              </p:nvCxnSpPr>
              <p:spPr>
                <a:xfrm>
                  <a:off x="1927229" y="2267151"/>
                  <a:ext cx="50090" cy="56812"/>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105" name="Rounded Rectangle 18">
                  <a:extLst>
                    <a:ext uri="{FF2B5EF4-FFF2-40B4-BE49-F238E27FC236}">
                      <a16:creationId xmlns:a16="http://schemas.microsoft.com/office/drawing/2014/main" id="{E2D88938-6D19-418D-3CD6-A312998619F5}"/>
                    </a:ext>
                  </a:extLst>
                </p:cNvPr>
                <p:cNvSpPr/>
                <p:nvPr/>
              </p:nvSpPr>
              <p:spPr>
                <a:xfrm rot="19449454">
                  <a:off x="1930568" y="1902886"/>
                  <a:ext cx="150271" cy="30578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sp>
              <p:nvSpPr>
                <p:cNvPr id="106" name="Rounded Rectangle 19">
                  <a:extLst>
                    <a:ext uri="{FF2B5EF4-FFF2-40B4-BE49-F238E27FC236}">
                      <a16:creationId xmlns:a16="http://schemas.microsoft.com/office/drawing/2014/main" id="{DE56BD46-517F-69E2-61B1-52D6CF0AADCD}"/>
                    </a:ext>
                  </a:extLst>
                </p:cNvPr>
                <p:cNvSpPr/>
                <p:nvPr/>
              </p:nvSpPr>
              <p:spPr>
                <a:xfrm rot="19449454">
                  <a:off x="2181019" y="2181933"/>
                  <a:ext cx="150271" cy="3041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dirty="0">
                    <a:solidFill>
                      <a:srgbClr val="FFFFFF"/>
                    </a:solidFill>
                    <a:latin typeface="Arial"/>
                  </a:endParaRPr>
                </a:p>
              </p:txBody>
            </p:sp>
            <p:cxnSp>
              <p:nvCxnSpPr>
                <p:cNvPr id="107" name="Straight Connector 106">
                  <a:extLst>
                    <a:ext uri="{FF2B5EF4-FFF2-40B4-BE49-F238E27FC236}">
                      <a16:creationId xmlns:a16="http://schemas.microsoft.com/office/drawing/2014/main" id="{E4094858-606E-0E03-D7EC-22F804011FCD}"/>
                    </a:ext>
                  </a:extLst>
                </p:cNvPr>
                <p:cNvCxnSpPr/>
                <p:nvPr/>
              </p:nvCxnSpPr>
              <p:spPr>
                <a:xfrm>
                  <a:off x="2105884" y="2166895"/>
                  <a:ext cx="50090" cy="56812"/>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108" name="Arc 107">
                  <a:extLst>
                    <a:ext uri="{FF2B5EF4-FFF2-40B4-BE49-F238E27FC236}">
                      <a16:creationId xmlns:a16="http://schemas.microsoft.com/office/drawing/2014/main" id="{DD46B597-56F3-8589-8B02-A922D02F32A0}"/>
                    </a:ext>
                  </a:extLst>
                </p:cNvPr>
                <p:cNvSpPr/>
                <p:nvPr/>
              </p:nvSpPr>
              <p:spPr>
                <a:xfrm rot="3527066">
                  <a:off x="1519480" y="2222383"/>
                  <a:ext cx="915677" cy="914982"/>
                </a:xfrm>
                <a:prstGeom prst="arc">
                  <a:avLst>
                    <a:gd name="adj1" fmla="val 16200000"/>
                    <a:gd name="adj2" fmla="val 17848294"/>
                  </a:avLst>
                </a:prstGeom>
                <a:ln>
                  <a:solidFill>
                    <a:srgbClr val="002985"/>
                  </a:solidFill>
                </a:ln>
              </p:spPr>
              <p:style>
                <a:lnRef idx="1">
                  <a:schemeClr val="accent1"/>
                </a:lnRef>
                <a:fillRef idx="0">
                  <a:schemeClr val="accent1"/>
                </a:fillRef>
                <a:effectRef idx="0">
                  <a:schemeClr val="accent1"/>
                </a:effectRef>
                <a:fontRef idx="minor">
                  <a:schemeClr val="tx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defTabSz="914378" eaLnBrk="1" fontAlgn="auto" hangingPunct="1">
                    <a:defRPr/>
                  </a:pPr>
                  <a:endParaRPr lang="en-US" kern="0">
                    <a:solidFill>
                      <a:srgbClr val="000000"/>
                    </a:solidFill>
                    <a:latin typeface="Arial"/>
                  </a:endParaRPr>
                </a:p>
              </p:txBody>
            </p:sp>
          </p:grpSp>
          <p:sp>
            <p:nvSpPr>
              <p:cNvPr id="78" name="Rounded Rectangle 22">
                <a:extLst>
                  <a:ext uri="{FF2B5EF4-FFF2-40B4-BE49-F238E27FC236}">
                    <a16:creationId xmlns:a16="http://schemas.microsoft.com/office/drawing/2014/main" id="{D62E8017-551B-5008-5D6F-3B21676BC0C4}"/>
                  </a:ext>
                </a:extLst>
              </p:cNvPr>
              <p:cNvSpPr/>
              <p:nvPr/>
            </p:nvSpPr>
            <p:spPr>
              <a:xfrm>
                <a:off x="2354665" y="2638441"/>
                <a:ext cx="151940" cy="30578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sp>
            <p:nvSpPr>
              <p:cNvPr id="79" name="Rounded Rectangle 23">
                <a:extLst>
                  <a:ext uri="{FF2B5EF4-FFF2-40B4-BE49-F238E27FC236}">
                    <a16:creationId xmlns:a16="http://schemas.microsoft.com/office/drawing/2014/main" id="{171AFB30-8787-5A91-2FE9-64FAFB778525}"/>
                  </a:ext>
                </a:extLst>
              </p:cNvPr>
              <p:cNvSpPr/>
              <p:nvPr/>
            </p:nvSpPr>
            <p:spPr>
              <a:xfrm>
                <a:off x="2354665" y="2977642"/>
                <a:ext cx="151940" cy="305783"/>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cxnSp>
            <p:nvCxnSpPr>
              <p:cNvPr id="80" name="Straight Connector 79">
                <a:extLst>
                  <a:ext uri="{FF2B5EF4-FFF2-40B4-BE49-F238E27FC236}">
                    <a16:creationId xmlns:a16="http://schemas.microsoft.com/office/drawing/2014/main" id="{0A4FFFAA-0579-25FF-CD03-2BFA63B86AF6}"/>
                  </a:ext>
                </a:extLst>
              </p:cNvPr>
              <p:cNvCxnSpPr/>
              <p:nvPr/>
            </p:nvCxnSpPr>
            <p:spPr>
              <a:xfrm flipV="1">
                <a:off x="2431470" y="2937539"/>
                <a:ext cx="0" cy="46786"/>
              </a:xfrm>
              <a:prstGeom prst="line">
                <a:avLst/>
              </a:prstGeom>
              <a:ln w="28575">
                <a:solidFill>
                  <a:srgbClr val="002985"/>
                </a:solidFill>
              </a:ln>
            </p:spPr>
            <p:style>
              <a:lnRef idx="1">
                <a:schemeClr val="accent1"/>
              </a:lnRef>
              <a:fillRef idx="0">
                <a:schemeClr val="accent1"/>
              </a:fillRef>
              <a:effectRef idx="0">
                <a:schemeClr val="accent1"/>
              </a:effectRef>
              <a:fontRef idx="minor">
                <a:schemeClr val="tx1"/>
              </a:fontRef>
            </p:style>
          </p:cxnSp>
          <p:sp>
            <p:nvSpPr>
              <p:cNvPr id="81" name="Rounded Rectangle 26">
                <a:extLst>
                  <a:ext uri="{FF2B5EF4-FFF2-40B4-BE49-F238E27FC236}">
                    <a16:creationId xmlns:a16="http://schemas.microsoft.com/office/drawing/2014/main" id="{A36AF402-7AEE-6008-71C0-F5F7277AD496}"/>
                  </a:ext>
                </a:extLst>
              </p:cNvPr>
              <p:cNvSpPr/>
              <p:nvPr/>
            </p:nvSpPr>
            <p:spPr>
              <a:xfrm>
                <a:off x="2568384" y="2638441"/>
                <a:ext cx="150271" cy="30578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sp>
            <p:nvSpPr>
              <p:cNvPr id="82" name="Rounded Rectangle 27">
                <a:extLst>
                  <a:ext uri="{FF2B5EF4-FFF2-40B4-BE49-F238E27FC236}">
                    <a16:creationId xmlns:a16="http://schemas.microsoft.com/office/drawing/2014/main" id="{DBE539E3-CB44-23BC-945E-0F614D034DDD}"/>
                  </a:ext>
                </a:extLst>
              </p:cNvPr>
              <p:cNvSpPr/>
              <p:nvPr/>
            </p:nvSpPr>
            <p:spPr>
              <a:xfrm>
                <a:off x="2568384" y="2977642"/>
                <a:ext cx="150271" cy="305783"/>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cxnSp>
            <p:nvCxnSpPr>
              <p:cNvPr id="83" name="Straight Connector 82">
                <a:extLst>
                  <a:ext uri="{FF2B5EF4-FFF2-40B4-BE49-F238E27FC236}">
                    <a16:creationId xmlns:a16="http://schemas.microsoft.com/office/drawing/2014/main" id="{D78F00DD-4968-85EB-679B-D95005D52ABE}"/>
                  </a:ext>
                </a:extLst>
              </p:cNvPr>
              <p:cNvCxnSpPr/>
              <p:nvPr/>
            </p:nvCxnSpPr>
            <p:spPr>
              <a:xfrm flipV="1">
                <a:off x="2643518" y="2937539"/>
                <a:ext cx="0" cy="46786"/>
              </a:xfrm>
              <a:prstGeom prst="line">
                <a:avLst/>
              </a:prstGeom>
              <a:ln w="28575">
                <a:solidFill>
                  <a:srgbClr val="002985"/>
                </a:solidFill>
              </a:ln>
            </p:spPr>
            <p:style>
              <a:lnRef idx="1">
                <a:schemeClr val="accent1"/>
              </a:lnRef>
              <a:fillRef idx="0">
                <a:schemeClr val="accent1"/>
              </a:fillRef>
              <a:effectRef idx="0">
                <a:schemeClr val="accent1"/>
              </a:effectRef>
              <a:fontRef idx="minor">
                <a:schemeClr val="tx1"/>
              </a:fontRef>
            </p:style>
          </p:cxnSp>
          <p:grpSp>
            <p:nvGrpSpPr>
              <p:cNvPr id="244812" name="Group 83">
                <a:extLst>
                  <a:ext uri="{FF2B5EF4-FFF2-40B4-BE49-F238E27FC236}">
                    <a16:creationId xmlns:a16="http://schemas.microsoft.com/office/drawing/2014/main" id="{D109E228-F99E-AFE6-BB5F-ACA9516A058E}"/>
                  </a:ext>
                </a:extLst>
              </p:cNvPr>
              <p:cNvGrpSpPr>
                <a:grpSpLocks/>
              </p:cNvGrpSpPr>
              <p:nvPr/>
            </p:nvGrpSpPr>
            <p:grpSpPr bwMode="auto">
              <a:xfrm>
                <a:off x="1885094" y="2221270"/>
                <a:ext cx="642720" cy="440557"/>
                <a:chOff x="1885094" y="2221270"/>
                <a:chExt cx="642720" cy="440557"/>
              </a:xfrm>
            </p:grpSpPr>
            <p:cxnSp>
              <p:nvCxnSpPr>
                <p:cNvPr id="94" name="Straight Connector 93">
                  <a:extLst>
                    <a:ext uri="{FF2B5EF4-FFF2-40B4-BE49-F238E27FC236}">
                      <a16:creationId xmlns:a16="http://schemas.microsoft.com/office/drawing/2014/main" id="{B694D747-10DC-804E-FC17-A4B923C91A72}"/>
                    </a:ext>
                  </a:extLst>
                </p:cNvPr>
                <p:cNvCxnSpPr/>
                <p:nvPr/>
              </p:nvCxnSpPr>
              <p:spPr>
                <a:xfrm flipH="1">
                  <a:off x="1985667" y="2529829"/>
                  <a:ext cx="66787" cy="26735"/>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3D8DAF14-B4E6-7175-64B8-8629AC11CD8A}"/>
                    </a:ext>
                  </a:extLst>
                </p:cNvPr>
                <p:cNvSpPr>
                  <a:spLocks noChangeAspect="1"/>
                </p:cNvSpPr>
                <p:nvPr/>
              </p:nvSpPr>
              <p:spPr>
                <a:xfrm>
                  <a:off x="1885486" y="2511449"/>
                  <a:ext cx="128565" cy="126992"/>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cxnSp>
              <p:nvCxnSpPr>
                <p:cNvPr id="96" name="Straight Connector 95">
                  <a:extLst>
                    <a:ext uri="{FF2B5EF4-FFF2-40B4-BE49-F238E27FC236}">
                      <a16:creationId xmlns:a16="http://schemas.microsoft.com/office/drawing/2014/main" id="{B28F39C0-1928-5BFB-9616-4F06FCE86CBC}"/>
                    </a:ext>
                  </a:extLst>
                </p:cNvPr>
                <p:cNvCxnSpPr>
                  <a:cxnSpLocks/>
                </p:cNvCxnSpPr>
                <p:nvPr/>
              </p:nvCxnSpPr>
              <p:spPr>
                <a:xfrm flipH="1">
                  <a:off x="2327951" y="2594997"/>
                  <a:ext cx="95171" cy="3342"/>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83DEF715-20D8-4736-BB85-55B5D88C7E0B}"/>
                    </a:ext>
                  </a:extLst>
                </p:cNvPr>
                <p:cNvSpPr>
                  <a:spLocks noChangeAspect="1"/>
                </p:cNvSpPr>
                <p:nvPr/>
              </p:nvSpPr>
              <p:spPr>
                <a:xfrm>
                  <a:off x="2212742" y="2533171"/>
                  <a:ext cx="128565" cy="128663"/>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cxnSp>
              <p:nvCxnSpPr>
                <p:cNvPr id="98" name="Straight Connector 97">
                  <a:extLst>
                    <a:ext uri="{FF2B5EF4-FFF2-40B4-BE49-F238E27FC236}">
                      <a16:creationId xmlns:a16="http://schemas.microsoft.com/office/drawing/2014/main" id="{D9121D10-0BDB-EF42-AAB1-82008E7973B8}"/>
                    </a:ext>
                  </a:extLst>
                </p:cNvPr>
                <p:cNvCxnSpPr>
                  <a:cxnSpLocks/>
                </p:cNvCxnSpPr>
                <p:nvPr/>
              </p:nvCxnSpPr>
              <p:spPr>
                <a:xfrm flipH="1">
                  <a:off x="2421452" y="2447953"/>
                  <a:ext cx="65117" cy="110282"/>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B626E9E5-76F5-77A7-8ACF-B8C309C23E10}"/>
                    </a:ext>
                  </a:extLst>
                </p:cNvPr>
                <p:cNvSpPr>
                  <a:spLocks noChangeAspect="1"/>
                </p:cNvSpPr>
                <p:nvPr/>
              </p:nvSpPr>
              <p:spPr>
                <a:xfrm>
                  <a:off x="2399746" y="2364406"/>
                  <a:ext cx="128565" cy="128662"/>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cxnSp>
              <p:nvCxnSpPr>
                <p:cNvPr id="100" name="Straight Connector 99">
                  <a:extLst>
                    <a:ext uri="{FF2B5EF4-FFF2-40B4-BE49-F238E27FC236}">
                      <a16:creationId xmlns:a16="http://schemas.microsoft.com/office/drawing/2014/main" id="{880188DD-1188-D5C0-5547-F403716CEA9E}"/>
                    </a:ext>
                  </a:extLst>
                </p:cNvPr>
                <p:cNvCxnSpPr>
                  <a:cxnSpLocks/>
                </p:cNvCxnSpPr>
                <p:nvPr/>
              </p:nvCxnSpPr>
              <p:spPr>
                <a:xfrm flipH="1">
                  <a:off x="2354665" y="2272504"/>
                  <a:ext cx="101850" cy="80205"/>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4A3A8C0B-D628-A0A9-7200-1E2494CA8655}"/>
                    </a:ext>
                  </a:extLst>
                </p:cNvPr>
                <p:cNvSpPr>
                  <a:spLocks noChangeAspect="1"/>
                </p:cNvSpPr>
                <p:nvPr/>
              </p:nvSpPr>
              <p:spPr>
                <a:xfrm>
                  <a:off x="2399746" y="2220705"/>
                  <a:ext cx="128565" cy="128662"/>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grpSp>
          <p:grpSp>
            <p:nvGrpSpPr>
              <p:cNvPr id="244813" name="Group 84">
                <a:extLst>
                  <a:ext uri="{FF2B5EF4-FFF2-40B4-BE49-F238E27FC236}">
                    <a16:creationId xmlns:a16="http://schemas.microsoft.com/office/drawing/2014/main" id="{BB6FD6EF-F5FD-777E-3DE5-7256399BC947}"/>
                  </a:ext>
                </a:extLst>
              </p:cNvPr>
              <p:cNvGrpSpPr>
                <a:grpSpLocks/>
              </p:cNvGrpSpPr>
              <p:nvPr/>
            </p:nvGrpSpPr>
            <p:grpSpPr bwMode="auto">
              <a:xfrm flipH="1">
                <a:off x="2549433" y="2208677"/>
                <a:ext cx="642720" cy="456432"/>
                <a:chOff x="1885094" y="2205395"/>
                <a:chExt cx="642720" cy="456432"/>
              </a:xfrm>
            </p:grpSpPr>
            <p:cxnSp>
              <p:nvCxnSpPr>
                <p:cNvPr id="86" name="Straight Connector 85">
                  <a:extLst>
                    <a:ext uri="{FF2B5EF4-FFF2-40B4-BE49-F238E27FC236}">
                      <a16:creationId xmlns:a16="http://schemas.microsoft.com/office/drawing/2014/main" id="{DB0C22F3-280E-BD00-EFB7-738EE13EF1BB}"/>
                    </a:ext>
                  </a:extLst>
                </p:cNvPr>
                <p:cNvCxnSpPr>
                  <a:cxnSpLocks/>
                </p:cNvCxnSpPr>
                <p:nvPr/>
              </p:nvCxnSpPr>
              <p:spPr>
                <a:xfrm flipH="1">
                  <a:off x="1979577" y="2499811"/>
                  <a:ext cx="65117" cy="53470"/>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ABB713F6-B551-B7E8-3C81-BA67017ECDC5}"/>
                    </a:ext>
                  </a:extLst>
                </p:cNvPr>
                <p:cNvSpPr>
                  <a:spLocks noChangeAspect="1"/>
                </p:cNvSpPr>
                <p:nvPr/>
              </p:nvSpPr>
              <p:spPr>
                <a:xfrm>
                  <a:off x="1884405" y="2511508"/>
                  <a:ext cx="128565" cy="126992"/>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cxnSp>
              <p:nvCxnSpPr>
                <p:cNvPr id="88" name="Straight Connector 87">
                  <a:extLst>
                    <a:ext uri="{FF2B5EF4-FFF2-40B4-BE49-F238E27FC236}">
                      <a16:creationId xmlns:a16="http://schemas.microsoft.com/office/drawing/2014/main" id="{9DC3BE2A-A534-2795-C221-BEF9115C712B}"/>
                    </a:ext>
                  </a:extLst>
                </p:cNvPr>
                <p:cNvCxnSpPr>
                  <a:cxnSpLocks/>
                </p:cNvCxnSpPr>
                <p:nvPr/>
              </p:nvCxnSpPr>
              <p:spPr>
                <a:xfrm flipH="1">
                  <a:off x="2343566" y="2595056"/>
                  <a:ext cx="95171" cy="3342"/>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A77DD1D0-BAA5-29FF-B8B1-EBF37DCCF906}"/>
                    </a:ext>
                  </a:extLst>
                </p:cNvPr>
                <p:cNvSpPr>
                  <a:spLocks noChangeAspect="1"/>
                </p:cNvSpPr>
                <p:nvPr/>
              </p:nvSpPr>
              <p:spPr>
                <a:xfrm>
                  <a:off x="2215001" y="2533230"/>
                  <a:ext cx="128565" cy="128663"/>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cxnSp>
              <p:nvCxnSpPr>
                <p:cNvPr id="90" name="Straight Connector 89">
                  <a:extLst>
                    <a:ext uri="{FF2B5EF4-FFF2-40B4-BE49-F238E27FC236}">
                      <a16:creationId xmlns:a16="http://schemas.microsoft.com/office/drawing/2014/main" id="{3B682FA4-3CCB-FF14-85B9-84877132FC58}"/>
                    </a:ext>
                  </a:extLst>
                </p:cNvPr>
                <p:cNvCxnSpPr>
                  <a:cxnSpLocks/>
                </p:cNvCxnSpPr>
                <p:nvPr/>
              </p:nvCxnSpPr>
              <p:spPr>
                <a:xfrm flipH="1">
                  <a:off x="2427050" y="2422948"/>
                  <a:ext cx="63448" cy="108612"/>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58F5944E-226A-A6D5-1728-CB4951096E6B}"/>
                    </a:ext>
                  </a:extLst>
                </p:cNvPr>
                <p:cNvSpPr>
                  <a:spLocks noChangeAspect="1"/>
                </p:cNvSpPr>
                <p:nvPr/>
              </p:nvSpPr>
              <p:spPr>
                <a:xfrm>
                  <a:off x="2398665" y="2364466"/>
                  <a:ext cx="128565" cy="128662"/>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cxnSp>
              <p:nvCxnSpPr>
                <p:cNvPr id="92" name="Straight Connector 91">
                  <a:extLst>
                    <a:ext uri="{FF2B5EF4-FFF2-40B4-BE49-F238E27FC236}">
                      <a16:creationId xmlns:a16="http://schemas.microsoft.com/office/drawing/2014/main" id="{AAA9CDFF-4360-D41C-B48A-B45DD285B196}"/>
                    </a:ext>
                  </a:extLst>
                </p:cNvPr>
                <p:cNvCxnSpPr>
                  <a:cxnSpLocks/>
                </p:cNvCxnSpPr>
                <p:nvPr/>
              </p:nvCxnSpPr>
              <p:spPr>
                <a:xfrm flipH="1">
                  <a:off x="2363602" y="2260867"/>
                  <a:ext cx="101850" cy="80205"/>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E5607CBF-4C3A-5BE5-0A20-663633FE1343}"/>
                    </a:ext>
                  </a:extLst>
                </p:cNvPr>
                <p:cNvSpPr>
                  <a:spLocks noChangeAspect="1"/>
                </p:cNvSpPr>
                <p:nvPr/>
              </p:nvSpPr>
              <p:spPr>
                <a:xfrm>
                  <a:off x="2390317" y="2205726"/>
                  <a:ext cx="126895" cy="128663"/>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grpSp>
        </p:grpSp>
        <p:sp>
          <p:nvSpPr>
            <p:cNvPr id="147" name="TextBox 146">
              <a:extLst>
                <a:ext uri="{FF2B5EF4-FFF2-40B4-BE49-F238E27FC236}">
                  <a16:creationId xmlns:a16="http://schemas.microsoft.com/office/drawing/2014/main" id="{27366295-A8D4-1F9D-57D3-BC2D9F974DFD}"/>
                </a:ext>
              </a:extLst>
            </p:cNvPr>
            <p:cNvSpPr txBox="1"/>
            <p:nvPr/>
          </p:nvSpPr>
          <p:spPr>
            <a:xfrm>
              <a:off x="295355" y="1465357"/>
              <a:ext cx="1437800" cy="789325"/>
            </a:xfrm>
            <a:prstGeom prst="rect">
              <a:avLst/>
            </a:prstGeom>
            <a:noFill/>
          </p:spPr>
          <p:txBody>
            <a:bodyPr>
              <a:spAutoFit/>
            </a:bodyPr>
            <a:lstStyle/>
            <a:p>
              <a:pPr algn="ctr" defTabSz="914378" eaLnBrk="1" fontAlgn="auto" hangingPunct="1">
                <a:spcBef>
                  <a:spcPts val="0"/>
                </a:spcBef>
                <a:spcAft>
                  <a:spcPts val="400"/>
                </a:spcAft>
                <a:buClr>
                  <a:srgbClr val="000000"/>
                </a:buClr>
                <a:defRPr/>
              </a:pPr>
              <a:r>
                <a:rPr lang="en-US" sz="1400" b="1" kern="0" dirty="0">
                  <a:solidFill>
                    <a:srgbClr val="002985"/>
                  </a:solidFill>
                  <a:latin typeface="Arial"/>
                  <a:ea typeface="+mn-ea"/>
                  <a:cs typeface="Arial"/>
                  <a:sym typeface="Arial"/>
                </a:rPr>
                <a:t>Trastuzumab deruxtecan </a:t>
              </a:r>
            </a:p>
            <a:p>
              <a:pPr algn="ctr" defTabSz="914378" eaLnBrk="1" fontAlgn="auto" hangingPunct="1">
                <a:spcBef>
                  <a:spcPts val="0"/>
                </a:spcBef>
                <a:spcAft>
                  <a:spcPts val="400"/>
                </a:spcAft>
                <a:buClr>
                  <a:srgbClr val="000000"/>
                </a:buClr>
                <a:defRPr/>
              </a:pPr>
              <a:r>
                <a:rPr lang="en-US" sz="1400" b="1" kern="0" dirty="0">
                  <a:solidFill>
                    <a:srgbClr val="002985"/>
                  </a:solidFill>
                  <a:latin typeface="Arial"/>
                  <a:ea typeface="+mn-ea"/>
                  <a:cs typeface="Arial"/>
                  <a:sym typeface="Arial"/>
                </a:rPr>
                <a:t>(T-DXd)</a:t>
              </a:r>
              <a:r>
                <a:rPr lang="en-US" sz="1400" b="1" kern="0" baseline="30000" dirty="0">
                  <a:solidFill>
                    <a:srgbClr val="002985"/>
                  </a:solidFill>
                  <a:latin typeface="Arial"/>
                  <a:ea typeface="+mn-ea"/>
                  <a:cs typeface="Arial"/>
                  <a:sym typeface="Arial"/>
                </a:rPr>
                <a:t>1</a:t>
              </a:r>
              <a:endParaRPr lang="en-US" sz="1400" b="1" kern="0" dirty="0">
                <a:solidFill>
                  <a:srgbClr val="002985"/>
                </a:solidFill>
                <a:latin typeface="Arial"/>
                <a:ea typeface="+mn-ea"/>
                <a:cs typeface="Arial"/>
                <a:sym typeface="Arial"/>
              </a:endParaRPr>
            </a:p>
          </p:txBody>
        </p:sp>
      </p:grpSp>
      <p:grpSp>
        <p:nvGrpSpPr>
          <p:cNvPr id="244766" name="Group 5">
            <a:extLst>
              <a:ext uri="{FF2B5EF4-FFF2-40B4-BE49-F238E27FC236}">
                <a16:creationId xmlns:a16="http://schemas.microsoft.com/office/drawing/2014/main" id="{973793DA-5A00-B41B-E5EA-6EB8A18F104D}"/>
              </a:ext>
            </a:extLst>
          </p:cNvPr>
          <p:cNvGrpSpPr>
            <a:grpSpLocks/>
          </p:cNvGrpSpPr>
          <p:nvPr/>
        </p:nvGrpSpPr>
        <p:grpSpPr bwMode="auto">
          <a:xfrm>
            <a:off x="6921500" y="2627313"/>
            <a:ext cx="1920875" cy="2117725"/>
            <a:chOff x="6921693" y="1508539"/>
            <a:chExt cx="1920241" cy="2117832"/>
          </a:xfrm>
        </p:grpSpPr>
        <p:grpSp>
          <p:nvGrpSpPr>
            <p:cNvPr id="244768" name="Group 1">
              <a:extLst>
                <a:ext uri="{FF2B5EF4-FFF2-40B4-BE49-F238E27FC236}">
                  <a16:creationId xmlns:a16="http://schemas.microsoft.com/office/drawing/2014/main" id="{C772B539-90DC-6DC0-62B2-8274538B4007}"/>
                </a:ext>
              </a:extLst>
            </p:cNvPr>
            <p:cNvGrpSpPr>
              <a:grpSpLocks/>
            </p:cNvGrpSpPr>
            <p:nvPr/>
          </p:nvGrpSpPr>
          <p:grpSpPr bwMode="auto">
            <a:xfrm>
              <a:off x="6921693" y="2316713"/>
              <a:ext cx="1920241" cy="1309658"/>
              <a:chOff x="6938091" y="2298590"/>
              <a:chExt cx="1920241" cy="1309658"/>
            </a:xfrm>
          </p:grpSpPr>
          <p:grpSp>
            <p:nvGrpSpPr>
              <p:cNvPr id="244772" name="Group 116">
                <a:extLst>
                  <a:ext uri="{FF2B5EF4-FFF2-40B4-BE49-F238E27FC236}">
                    <a16:creationId xmlns:a16="http://schemas.microsoft.com/office/drawing/2014/main" id="{65E78522-5F71-9184-B5B2-F5714C75399A}"/>
                  </a:ext>
                </a:extLst>
              </p:cNvPr>
              <p:cNvGrpSpPr>
                <a:grpSpLocks noChangeAspect="1"/>
              </p:cNvGrpSpPr>
              <p:nvPr/>
            </p:nvGrpSpPr>
            <p:grpSpPr bwMode="auto">
              <a:xfrm>
                <a:off x="6938091" y="2298590"/>
                <a:ext cx="1920241" cy="1309658"/>
                <a:chOff x="1519828" y="1905517"/>
                <a:chExt cx="2020306" cy="1377908"/>
              </a:xfrm>
            </p:grpSpPr>
            <p:grpSp>
              <p:nvGrpSpPr>
                <p:cNvPr id="244776" name="Group 120">
                  <a:extLst>
                    <a:ext uri="{FF2B5EF4-FFF2-40B4-BE49-F238E27FC236}">
                      <a16:creationId xmlns:a16="http://schemas.microsoft.com/office/drawing/2014/main" id="{00AD5B5C-B0D8-504C-64E7-8DC29FE7F1FD}"/>
                    </a:ext>
                  </a:extLst>
                </p:cNvPr>
                <p:cNvGrpSpPr>
                  <a:grpSpLocks/>
                </p:cNvGrpSpPr>
                <p:nvPr/>
              </p:nvGrpSpPr>
              <p:grpSpPr bwMode="auto">
                <a:xfrm>
                  <a:off x="1519828" y="1905517"/>
                  <a:ext cx="914400" cy="1232908"/>
                  <a:chOff x="1519828" y="1905517"/>
                  <a:chExt cx="914400" cy="1232908"/>
                </a:xfrm>
              </p:grpSpPr>
              <p:sp>
                <p:nvSpPr>
                  <p:cNvPr id="140" name="Rounded Rectangle 263">
                    <a:extLst>
                      <a:ext uri="{FF2B5EF4-FFF2-40B4-BE49-F238E27FC236}">
                        <a16:creationId xmlns:a16="http://schemas.microsoft.com/office/drawing/2014/main" id="{11A230AD-C200-8CC5-4A6B-A11F5D719BED}"/>
                      </a:ext>
                    </a:extLst>
                  </p:cNvPr>
                  <p:cNvSpPr/>
                  <p:nvPr/>
                </p:nvSpPr>
                <p:spPr>
                  <a:xfrm rot="19449454">
                    <a:off x="1751913" y="2007306"/>
                    <a:ext cx="150271" cy="303997"/>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sp>
                <p:nvSpPr>
                  <p:cNvPr id="141" name="Rounded Rectangle 264">
                    <a:extLst>
                      <a:ext uri="{FF2B5EF4-FFF2-40B4-BE49-F238E27FC236}">
                        <a16:creationId xmlns:a16="http://schemas.microsoft.com/office/drawing/2014/main" id="{D9DB6E71-FBFC-6298-B423-C878522F4CD2}"/>
                      </a:ext>
                    </a:extLst>
                  </p:cNvPr>
                  <p:cNvSpPr/>
                  <p:nvPr/>
                </p:nvSpPr>
                <p:spPr>
                  <a:xfrm rot="19449454">
                    <a:off x="2002364" y="2284578"/>
                    <a:ext cx="150271" cy="305667"/>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cxnSp>
                <p:nvCxnSpPr>
                  <p:cNvPr id="142" name="Straight Connector 141">
                    <a:extLst>
                      <a:ext uri="{FF2B5EF4-FFF2-40B4-BE49-F238E27FC236}">
                        <a16:creationId xmlns:a16="http://schemas.microsoft.com/office/drawing/2014/main" id="{E530BE43-EBC3-4F65-FA36-160D114042A3}"/>
                      </a:ext>
                    </a:extLst>
                  </p:cNvPr>
                  <p:cNvCxnSpPr/>
                  <p:nvPr/>
                </p:nvCxnSpPr>
                <p:spPr>
                  <a:xfrm>
                    <a:off x="1927229" y="2269544"/>
                    <a:ext cx="50090" cy="56791"/>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143" name="Rounded Rectangle 266">
                    <a:extLst>
                      <a:ext uri="{FF2B5EF4-FFF2-40B4-BE49-F238E27FC236}">
                        <a16:creationId xmlns:a16="http://schemas.microsoft.com/office/drawing/2014/main" id="{D5FD9403-91A2-D950-C4F4-9123D901587F}"/>
                      </a:ext>
                    </a:extLst>
                  </p:cNvPr>
                  <p:cNvSpPr/>
                  <p:nvPr/>
                </p:nvSpPr>
                <p:spPr>
                  <a:xfrm rot="19449454">
                    <a:off x="1930568" y="1905416"/>
                    <a:ext cx="150271" cy="305668"/>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sp>
                <p:nvSpPr>
                  <p:cNvPr id="144" name="Rounded Rectangle 267">
                    <a:extLst>
                      <a:ext uri="{FF2B5EF4-FFF2-40B4-BE49-F238E27FC236}">
                        <a16:creationId xmlns:a16="http://schemas.microsoft.com/office/drawing/2014/main" id="{F898C1E5-ED15-BA07-383D-C03665277CC7}"/>
                      </a:ext>
                    </a:extLst>
                  </p:cNvPr>
                  <p:cNvSpPr/>
                  <p:nvPr/>
                </p:nvSpPr>
                <p:spPr>
                  <a:xfrm rot="19449454">
                    <a:off x="2181019" y="2184359"/>
                    <a:ext cx="150271" cy="303997"/>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cxnSp>
                <p:nvCxnSpPr>
                  <p:cNvPr id="145" name="Straight Connector 144">
                    <a:extLst>
                      <a:ext uri="{FF2B5EF4-FFF2-40B4-BE49-F238E27FC236}">
                        <a16:creationId xmlns:a16="http://schemas.microsoft.com/office/drawing/2014/main" id="{ACA1A5FF-FC0A-D42F-7FA0-B4E428E5B7AC}"/>
                      </a:ext>
                    </a:extLst>
                  </p:cNvPr>
                  <p:cNvCxnSpPr/>
                  <p:nvPr/>
                </p:nvCxnSpPr>
                <p:spPr>
                  <a:xfrm>
                    <a:off x="2105884" y="2169326"/>
                    <a:ext cx="50090" cy="56791"/>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146" name="Arc 145">
                    <a:extLst>
                      <a:ext uri="{FF2B5EF4-FFF2-40B4-BE49-F238E27FC236}">
                        <a16:creationId xmlns:a16="http://schemas.microsoft.com/office/drawing/2014/main" id="{BD33F798-59B2-4389-865C-6C041C583636}"/>
                      </a:ext>
                    </a:extLst>
                  </p:cNvPr>
                  <p:cNvSpPr/>
                  <p:nvPr/>
                </p:nvSpPr>
                <p:spPr>
                  <a:xfrm rot="3527066">
                    <a:off x="1520488" y="2223786"/>
                    <a:ext cx="913661" cy="914982"/>
                  </a:xfrm>
                  <a:prstGeom prst="arc">
                    <a:avLst>
                      <a:gd name="adj1" fmla="val 16200000"/>
                      <a:gd name="adj2" fmla="val 17848294"/>
                    </a:avLst>
                  </a:prstGeom>
                  <a:ln>
                    <a:solidFill>
                      <a:srgbClr val="526EAC"/>
                    </a:solidFill>
                  </a:ln>
                </p:spPr>
                <p:style>
                  <a:lnRef idx="1">
                    <a:schemeClr val="accent1"/>
                  </a:lnRef>
                  <a:fillRef idx="0">
                    <a:schemeClr val="accent1"/>
                  </a:fillRef>
                  <a:effectRef idx="0">
                    <a:schemeClr val="accent1"/>
                  </a:effectRef>
                  <a:fontRef idx="minor">
                    <a:schemeClr val="tx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defTabSz="914378" eaLnBrk="1" fontAlgn="auto" hangingPunct="1">
                      <a:defRPr/>
                    </a:pPr>
                    <a:endParaRPr lang="en-US" kern="0">
                      <a:solidFill>
                        <a:srgbClr val="000000"/>
                      </a:solidFill>
                      <a:latin typeface="Arial"/>
                    </a:endParaRPr>
                  </a:p>
                </p:txBody>
              </p:sp>
            </p:grpSp>
            <p:grpSp>
              <p:nvGrpSpPr>
                <p:cNvPr id="244777" name="Group 121">
                  <a:extLst>
                    <a:ext uri="{FF2B5EF4-FFF2-40B4-BE49-F238E27FC236}">
                      <a16:creationId xmlns:a16="http://schemas.microsoft.com/office/drawing/2014/main" id="{91E68422-8E91-F823-B705-EA1628CA916E}"/>
                    </a:ext>
                  </a:extLst>
                </p:cNvPr>
                <p:cNvGrpSpPr>
                  <a:grpSpLocks/>
                </p:cNvGrpSpPr>
                <p:nvPr/>
              </p:nvGrpSpPr>
              <p:grpSpPr bwMode="auto">
                <a:xfrm flipH="1">
                  <a:off x="2625734" y="1912541"/>
                  <a:ext cx="914400" cy="1232908"/>
                  <a:chOff x="1519828" y="1905517"/>
                  <a:chExt cx="914400" cy="1232908"/>
                </a:xfrm>
              </p:grpSpPr>
              <p:sp>
                <p:nvSpPr>
                  <p:cNvPr id="133" name="Rounded Rectangle 256">
                    <a:extLst>
                      <a:ext uri="{FF2B5EF4-FFF2-40B4-BE49-F238E27FC236}">
                        <a16:creationId xmlns:a16="http://schemas.microsoft.com/office/drawing/2014/main" id="{AAC3F043-25EE-22FD-D2C7-9D8421A01268}"/>
                      </a:ext>
                    </a:extLst>
                  </p:cNvPr>
                  <p:cNvSpPr/>
                  <p:nvPr/>
                </p:nvSpPr>
                <p:spPr>
                  <a:xfrm rot="19449454">
                    <a:off x="1751912" y="2006963"/>
                    <a:ext cx="150271" cy="303997"/>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sp>
                <p:nvSpPr>
                  <p:cNvPr id="134" name="Rounded Rectangle 257">
                    <a:extLst>
                      <a:ext uri="{FF2B5EF4-FFF2-40B4-BE49-F238E27FC236}">
                        <a16:creationId xmlns:a16="http://schemas.microsoft.com/office/drawing/2014/main" id="{98831D56-16EA-C495-569B-8D9D2E3C6704}"/>
                      </a:ext>
                    </a:extLst>
                  </p:cNvPr>
                  <p:cNvSpPr/>
                  <p:nvPr/>
                </p:nvSpPr>
                <p:spPr>
                  <a:xfrm rot="19449454">
                    <a:off x="2002363" y="2284235"/>
                    <a:ext cx="150271" cy="305667"/>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cxnSp>
                <p:nvCxnSpPr>
                  <p:cNvPr id="135" name="Straight Connector 134">
                    <a:extLst>
                      <a:ext uri="{FF2B5EF4-FFF2-40B4-BE49-F238E27FC236}">
                        <a16:creationId xmlns:a16="http://schemas.microsoft.com/office/drawing/2014/main" id="{A52B8770-74F8-37BE-7558-4BA99564CC9F}"/>
                      </a:ext>
                    </a:extLst>
                  </p:cNvPr>
                  <p:cNvCxnSpPr/>
                  <p:nvPr/>
                </p:nvCxnSpPr>
                <p:spPr>
                  <a:xfrm>
                    <a:off x="1927229" y="2269201"/>
                    <a:ext cx="50090" cy="56791"/>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136" name="Rounded Rectangle 259">
                    <a:extLst>
                      <a:ext uri="{FF2B5EF4-FFF2-40B4-BE49-F238E27FC236}">
                        <a16:creationId xmlns:a16="http://schemas.microsoft.com/office/drawing/2014/main" id="{463F6F40-80A9-AFDE-2DB3-E31BE3405D10}"/>
                      </a:ext>
                    </a:extLst>
                  </p:cNvPr>
                  <p:cNvSpPr/>
                  <p:nvPr/>
                </p:nvSpPr>
                <p:spPr>
                  <a:xfrm rot="19449454">
                    <a:off x="1930568" y="1905073"/>
                    <a:ext cx="150271" cy="305668"/>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sp>
                <p:nvSpPr>
                  <p:cNvPr id="137" name="Rounded Rectangle 260">
                    <a:extLst>
                      <a:ext uri="{FF2B5EF4-FFF2-40B4-BE49-F238E27FC236}">
                        <a16:creationId xmlns:a16="http://schemas.microsoft.com/office/drawing/2014/main" id="{7E1161E2-96E0-13A0-279E-E2F8B016CC0A}"/>
                      </a:ext>
                    </a:extLst>
                  </p:cNvPr>
                  <p:cNvSpPr/>
                  <p:nvPr/>
                </p:nvSpPr>
                <p:spPr>
                  <a:xfrm rot="19449454">
                    <a:off x="2181019" y="2184016"/>
                    <a:ext cx="150271" cy="303997"/>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cxnSp>
                <p:nvCxnSpPr>
                  <p:cNvPr id="138" name="Straight Connector 137">
                    <a:extLst>
                      <a:ext uri="{FF2B5EF4-FFF2-40B4-BE49-F238E27FC236}">
                        <a16:creationId xmlns:a16="http://schemas.microsoft.com/office/drawing/2014/main" id="{34F03578-3839-2766-CC51-96816830295C}"/>
                      </a:ext>
                    </a:extLst>
                  </p:cNvPr>
                  <p:cNvCxnSpPr/>
                  <p:nvPr/>
                </p:nvCxnSpPr>
                <p:spPr>
                  <a:xfrm>
                    <a:off x="2105883" y="2168982"/>
                    <a:ext cx="50090" cy="56791"/>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139" name="Arc 138">
                    <a:extLst>
                      <a:ext uri="{FF2B5EF4-FFF2-40B4-BE49-F238E27FC236}">
                        <a16:creationId xmlns:a16="http://schemas.microsoft.com/office/drawing/2014/main" id="{879BC4B5-E4EA-DD58-A2EC-5662940694E7}"/>
                      </a:ext>
                    </a:extLst>
                  </p:cNvPr>
                  <p:cNvSpPr/>
                  <p:nvPr/>
                </p:nvSpPr>
                <p:spPr>
                  <a:xfrm rot="3527066">
                    <a:off x="1520488" y="2223443"/>
                    <a:ext cx="913661" cy="914982"/>
                  </a:xfrm>
                  <a:prstGeom prst="arc">
                    <a:avLst>
                      <a:gd name="adj1" fmla="val 16200000"/>
                      <a:gd name="adj2" fmla="val 17848294"/>
                    </a:avLst>
                  </a:prstGeom>
                  <a:ln>
                    <a:solidFill>
                      <a:srgbClr val="526EAC"/>
                    </a:solidFill>
                  </a:ln>
                </p:spPr>
                <p:style>
                  <a:lnRef idx="1">
                    <a:schemeClr val="accent1"/>
                  </a:lnRef>
                  <a:fillRef idx="0">
                    <a:schemeClr val="accent1"/>
                  </a:fillRef>
                  <a:effectRef idx="0">
                    <a:schemeClr val="accent1"/>
                  </a:effectRef>
                  <a:fontRef idx="minor">
                    <a:schemeClr val="tx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defTabSz="914378" eaLnBrk="1" fontAlgn="auto" hangingPunct="1">
                      <a:defRPr/>
                    </a:pPr>
                    <a:endParaRPr lang="en-US" kern="0">
                      <a:solidFill>
                        <a:srgbClr val="000000"/>
                      </a:solidFill>
                      <a:latin typeface="Arial"/>
                    </a:endParaRPr>
                  </a:p>
                </p:txBody>
              </p:sp>
            </p:grpSp>
            <p:sp>
              <p:nvSpPr>
                <p:cNvPr id="123" name="Rounded Rectangle 229">
                  <a:extLst>
                    <a:ext uri="{FF2B5EF4-FFF2-40B4-BE49-F238E27FC236}">
                      <a16:creationId xmlns:a16="http://schemas.microsoft.com/office/drawing/2014/main" id="{5ABC943F-CA57-F5F8-7530-329BF9246C65}"/>
                    </a:ext>
                  </a:extLst>
                </p:cNvPr>
                <p:cNvSpPr/>
                <p:nvPr/>
              </p:nvSpPr>
              <p:spPr>
                <a:xfrm>
                  <a:off x="2354665" y="2638684"/>
                  <a:ext cx="151941" cy="305667"/>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sp>
              <p:nvSpPr>
                <p:cNvPr id="124" name="Rounded Rectangle 230">
                  <a:extLst>
                    <a:ext uri="{FF2B5EF4-FFF2-40B4-BE49-F238E27FC236}">
                      <a16:creationId xmlns:a16="http://schemas.microsoft.com/office/drawing/2014/main" id="{196385A2-9441-8AF1-65EB-F666FEC51E74}"/>
                    </a:ext>
                  </a:extLst>
                </p:cNvPr>
                <p:cNvSpPr/>
                <p:nvPr/>
              </p:nvSpPr>
              <p:spPr>
                <a:xfrm>
                  <a:off x="2354665" y="2977757"/>
                  <a:ext cx="151941" cy="305668"/>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cxnSp>
              <p:nvCxnSpPr>
                <p:cNvPr id="125" name="Straight Connector 124">
                  <a:extLst>
                    <a:ext uri="{FF2B5EF4-FFF2-40B4-BE49-F238E27FC236}">
                      <a16:creationId xmlns:a16="http://schemas.microsoft.com/office/drawing/2014/main" id="{DFC8C54A-B64F-6E94-3ECA-11605A00622B}"/>
                    </a:ext>
                  </a:extLst>
                </p:cNvPr>
                <p:cNvCxnSpPr/>
                <p:nvPr/>
              </p:nvCxnSpPr>
              <p:spPr>
                <a:xfrm flipV="1">
                  <a:off x="2431470" y="2937670"/>
                  <a:ext cx="0" cy="46769"/>
                </a:xfrm>
                <a:prstGeom prst="line">
                  <a:avLst/>
                </a:prstGeom>
                <a:ln w="28575">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126" name="Rounded Rectangle 232">
                  <a:extLst>
                    <a:ext uri="{FF2B5EF4-FFF2-40B4-BE49-F238E27FC236}">
                      <a16:creationId xmlns:a16="http://schemas.microsoft.com/office/drawing/2014/main" id="{28C066E0-DA1D-9D57-16AE-7D3D9A426DE6}"/>
                    </a:ext>
                  </a:extLst>
                </p:cNvPr>
                <p:cNvSpPr/>
                <p:nvPr/>
              </p:nvSpPr>
              <p:spPr>
                <a:xfrm>
                  <a:off x="2568384" y="2638684"/>
                  <a:ext cx="150271" cy="305667"/>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sp>
              <p:nvSpPr>
                <p:cNvPr id="127" name="Rounded Rectangle 233">
                  <a:extLst>
                    <a:ext uri="{FF2B5EF4-FFF2-40B4-BE49-F238E27FC236}">
                      <a16:creationId xmlns:a16="http://schemas.microsoft.com/office/drawing/2014/main" id="{441E3134-9D30-80AD-46A0-75C2EE239441}"/>
                    </a:ext>
                  </a:extLst>
                </p:cNvPr>
                <p:cNvSpPr/>
                <p:nvPr/>
              </p:nvSpPr>
              <p:spPr>
                <a:xfrm>
                  <a:off x="2568384" y="2977757"/>
                  <a:ext cx="150271" cy="305668"/>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cxnSp>
              <p:nvCxnSpPr>
                <p:cNvPr id="128" name="Straight Connector 127">
                  <a:extLst>
                    <a:ext uri="{FF2B5EF4-FFF2-40B4-BE49-F238E27FC236}">
                      <a16:creationId xmlns:a16="http://schemas.microsoft.com/office/drawing/2014/main" id="{708BBB27-AB3F-08D5-A850-40AB72B5E2E7}"/>
                    </a:ext>
                  </a:extLst>
                </p:cNvPr>
                <p:cNvCxnSpPr/>
                <p:nvPr/>
              </p:nvCxnSpPr>
              <p:spPr>
                <a:xfrm flipV="1">
                  <a:off x="2643519" y="2937670"/>
                  <a:ext cx="0" cy="46769"/>
                </a:xfrm>
                <a:prstGeom prst="line">
                  <a:avLst/>
                </a:prstGeom>
                <a:ln w="28575">
                  <a:solidFill>
                    <a:srgbClr val="526EAC">
                      <a:alpha val="80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EF4C4B1-2F8C-BE76-F380-2F5D5D9B3EBD}"/>
                    </a:ext>
                  </a:extLst>
                </p:cNvPr>
                <p:cNvCxnSpPr>
                  <a:cxnSpLocks/>
                </p:cNvCxnSpPr>
                <p:nvPr/>
              </p:nvCxnSpPr>
              <p:spPr>
                <a:xfrm flipH="1">
                  <a:off x="2264503" y="2847473"/>
                  <a:ext cx="95172" cy="3341"/>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grpSp>
              <p:nvGrpSpPr>
                <p:cNvPr id="244785" name="Group 129">
                  <a:extLst>
                    <a:ext uri="{FF2B5EF4-FFF2-40B4-BE49-F238E27FC236}">
                      <a16:creationId xmlns:a16="http://schemas.microsoft.com/office/drawing/2014/main" id="{4F983577-5EB3-D77F-ECDC-B7FF7D887EA3}"/>
                    </a:ext>
                  </a:extLst>
                </p:cNvPr>
                <p:cNvGrpSpPr>
                  <a:grpSpLocks/>
                </p:cNvGrpSpPr>
                <p:nvPr/>
              </p:nvGrpSpPr>
              <p:grpSpPr bwMode="auto">
                <a:xfrm flipH="1">
                  <a:off x="2713797" y="2847872"/>
                  <a:ext cx="95552" cy="308939"/>
                  <a:chOff x="2267898" y="2844590"/>
                  <a:chExt cx="95552" cy="308939"/>
                </a:xfrm>
              </p:grpSpPr>
              <p:cxnSp>
                <p:nvCxnSpPr>
                  <p:cNvPr id="131" name="Straight Connector 130">
                    <a:extLst>
                      <a:ext uri="{FF2B5EF4-FFF2-40B4-BE49-F238E27FC236}">
                        <a16:creationId xmlns:a16="http://schemas.microsoft.com/office/drawing/2014/main" id="{3A2A6D8D-9C83-DC33-EF84-05BC7898DAF0}"/>
                      </a:ext>
                    </a:extLst>
                  </p:cNvPr>
                  <p:cNvCxnSpPr>
                    <a:cxnSpLocks/>
                  </p:cNvCxnSpPr>
                  <p:nvPr/>
                </p:nvCxnSpPr>
                <p:spPr>
                  <a:xfrm flipH="1">
                    <a:off x="2268430" y="2844190"/>
                    <a:ext cx="95171" cy="1671"/>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22C171D-AF53-C19B-6706-1BCE1EDAEA9E}"/>
                      </a:ext>
                    </a:extLst>
                  </p:cNvPr>
                  <p:cNvCxnSpPr>
                    <a:cxnSpLocks/>
                  </p:cNvCxnSpPr>
                  <p:nvPr/>
                </p:nvCxnSpPr>
                <p:spPr>
                  <a:xfrm flipH="1">
                    <a:off x="2300154" y="3101418"/>
                    <a:ext cx="63448" cy="51780"/>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grpSp>
          </p:grpSp>
          <p:sp>
            <p:nvSpPr>
              <p:cNvPr id="118" name="Octagon 117">
                <a:extLst>
                  <a:ext uri="{FF2B5EF4-FFF2-40B4-BE49-F238E27FC236}">
                    <a16:creationId xmlns:a16="http://schemas.microsoft.com/office/drawing/2014/main" id="{9B8789FD-FC54-E6A3-7289-F42834A1551C}"/>
                  </a:ext>
                </a:extLst>
              </p:cNvPr>
              <p:cNvSpPr/>
              <p:nvPr/>
            </p:nvSpPr>
            <p:spPr>
              <a:xfrm>
                <a:off x="8158476" y="3136736"/>
                <a:ext cx="119023" cy="119069"/>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sp>
            <p:nvSpPr>
              <p:cNvPr id="119" name="Octagon 118">
                <a:extLst>
                  <a:ext uri="{FF2B5EF4-FFF2-40B4-BE49-F238E27FC236}">
                    <a16:creationId xmlns:a16="http://schemas.microsoft.com/office/drawing/2014/main" id="{0E2433A8-7C3D-4C90-5E94-13CACEB67870}"/>
                  </a:ext>
                </a:extLst>
              </p:cNvPr>
              <p:cNvSpPr/>
              <p:nvPr/>
            </p:nvSpPr>
            <p:spPr>
              <a:xfrm>
                <a:off x="8117215" y="3465366"/>
                <a:ext cx="117436" cy="119068"/>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sp>
            <p:nvSpPr>
              <p:cNvPr id="120" name="Octagon 119">
                <a:extLst>
                  <a:ext uri="{FF2B5EF4-FFF2-40B4-BE49-F238E27FC236}">
                    <a16:creationId xmlns:a16="http://schemas.microsoft.com/office/drawing/2014/main" id="{63AC0263-7297-5409-E6C4-235BF1D24950}"/>
                  </a:ext>
                </a:extLst>
              </p:cNvPr>
              <p:cNvSpPr/>
              <p:nvPr/>
            </p:nvSpPr>
            <p:spPr>
              <a:xfrm>
                <a:off x="7541142" y="3135149"/>
                <a:ext cx="119024" cy="119068"/>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grpSp>
        <p:sp>
          <p:nvSpPr>
            <p:cNvPr id="148" name="TextBox 147">
              <a:extLst>
                <a:ext uri="{FF2B5EF4-FFF2-40B4-BE49-F238E27FC236}">
                  <a16:creationId xmlns:a16="http://schemas.microsoft.com/office/drawing/2014/main" id="{8E382DCE-3833-C788-B3D1-101168923101}"/>
                </a:ext>
              </a:extLst>
            </p:cNvPr>
            <p:cNvSpPr txBox="1"/>
            <p:nvPr/>
          </p:nvSpPr>
          <p:spPr>
            <a:xfrm>
              <a:off x="7162913" y="1508539"/>
              <a:ext cx="1437800" cy="790615"/>
            </a:xfrm>
            <a:prstGeom prst="rect">
              <a:avLst/>
            </a:prstGeom>
            <a:noFill/>
          </p:spPr>
          <p:txBody>
            <a:bodyPr>
              <a:spAutoFit/>
            </a:bodyPr>
            <a:lstStyle/>
            <a:p>
              <a:pPr algn="ctr" defTabSz="914378" eaLnBrk="1" fontAlgn="auto" hangingPunct="1">
                <a:spcBef>
                  <a:spcPts val="0"/>
                </a:spcBef>
                <a:spcAft>
                  <a:spcPts val="400"/>
                </a:spcAft>
                <a:buClr>
                  <a:srgbClr val="000000"/>
                </a:buClr>
                <a:defRPr/>
              </a:pPr>
              <a:r>
                <a:rPr lang="en-US" sz="1400" b="1" kern="0" dirty="0">
                  <a:solidFill>
                    <a:srgbClr val="7F7F7F"/>
                  </a:solidFill>
                  <a:latin typeface="Arial"/>
                  <a:ea typeface="+mn-ea"/>
                  <a:cs typeface="Arial"/>
                  <a:sym typeface="Arial"/>
                </a:rPr>
                <a:t>Trastuzumab emtansine </a:t>
              </a:r>
            </a:p>
            <a:p>
              <a:pPr algn="ctr" defTabSz="914378" eaLnBrk="1" fontAlgn="auto" hangingPunct="1">
                <a:spcBef>
                  <a:spcPts val="0"/>
                </a:spcBef>
                <a:spcAft>
                  <a:spcPts val="400"/>
                </a:spcAft>
                <a:buClr>
                  <a:srgbClr val="000000"/>
                </a:buClr>
                <a:defRPr/>
              </a:pPr>
              <a:r>
                <a:rPr lang="en-US" sz="1400" b="1" kern="0" dirty="0">
                  <a:solidFill>
                    <a:srgbClr val="7F7F7F"/>
                  </a:solidFill>
                  <a:latin typeface="Arial"/>
                  <a:ea typeface="+mn-ea"/>
                  <a:cs typeface="Arial"/>
                  <a:sym typeface="Arial"/>
                </a:rPr>
                <a:t>(T-DM1)</a:t>
              </a:r>
              <a:r>
                <a:rPr lang="en-US" sz="1400" b="1" kern="0" baseline="30000" dirty="0">
                  <a:solidFill>
                    <a:srgbClr val="7F7F7F"/>
                  </a:solidFill>
                  <a:latin typeface="Arial"/>
                  <a:ea typeface="+mn-ea"/>
                  <a:cs typeface="Arial"/>
                  <a:sym typeface="Arial"/>
                </a:rPr>
                <a:t>5</a:t>
              </a:r>
              <a:endParaRPr lang="en-US" sz="1400" b="1" kern="0" dirty="0">
                <a:solidFill>
                  <a:srgbClr val="7F7F7F"/>
                </a:solidFill>
                <a:latin typeface="Arial"/>
                <a:ea typeface="+mn-ea"/>
                <a:cs typeface="Arial"/>
                <a:sym typeface="Arial"/>
              </a:endParaRPr>
            </a:p>
          </p:txBody>
        </p:sp>
        <p:cxnSp>
          <p:nvCxnSpPr>
            <p:cNvPr id="149" name="Straight Connector 148">
              <a:extLst>
                <a:ext uri="{FF2B5EF4-FFF2-40B4-BE49-F238E27FC236}">
                  <a16:creationId xmlns:a16="http://schemas.microsoft.com/office/drawing/2014/main" id="{80CA95F8-ADB7-2EDB-2584-CB8E6DE4A984}"/>
                </a:ext>
              </a:extLst>
            </p:cNvPr>
            <p:cNvCxnSpPr>
              <a:cxnSpLocks/>
            </p:cNvCxnSpPr>
            <p:nvPr/>
          </p:nvCxnSpPr>
          <p:spPr>
            <a:xfrm flipH="1">
              <a:off x="7656463" y="3459675"/>
              <a:ext cx="60305" cy="50803"/>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sp>
          <p:nvSpPr>
            <p:cNvPr id="150" name="Octagon 149">
              <a:extLst>
                <a:ext uri="{FF2B5EF4-FFF2-40B4-BE49-F238E27FC236}">
                  <a16:creationId xmlns:a16="http://schemas.microsoft.com/office/drawing/2014/main" id="{67E4FC38-2250-B5CE-E9EF-91CDB5D68A7D}"/>
                </a:ext>
              </a:extLst>
            </p:cNvPr>
            <p:cNvSpPr/>
            <p:nvPr/>
          </p:nvSpPr>
          <p:spPr>
            <a:xfrm flipH="1">
              <a:off x="7561245" y="3494601"/>
              <a:ext cx="117436" cy="119069"/>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378" eaLnBrk="1" fontAlgn="auto" hangingPunct="1">
                <a:defRPr/>
              </a:pPr>
              <a:endParaRPr lang="en-US" kern="0">
                <a:solidFill>
                  <a:srgbClr val="FFFFFF"/>
                </a:solidFill>
                <a:latin typeface="Arial"/>
              </a:endParaRPr>
            </a:p>
          </p:txBody>
        </p:sp>
      </p:grpSp>
      <p:sp>
        <p:nvSpPr>
          <p:cNvPr id="244767" name="TextBox 115">
            <a:extLst>
              <a:ext uri="{FF2B5EF4-FFF2-40B4-BE49-F238E27FC236}">
                <a16:creationId xmlns:a16="http://schemas.microsoft.com/office/drawing/2014/main" id="{4C5DF8F0-3435-2BA7-308E-49F1A8116340}"/>
              </a:ext>
            </a:extLst>
          </p:cNvPr>
          <p:cNvSpPr txBox="1">
            <a:spLocks noChangeArrowheads="1"/>
          </p:cNvSpPr>
          <p:nvPr/>
        </p:nvSpPr>
        <p:spPr bwMode="auto">
          <a:xfrm>
            <a:off x="1608138" y="5443538"/>
            <a:ext cx="72850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defTabSz="685800">
              <a:spcBef>
                <a:spcPct val="20000"/>
              </a:spcBef>
              <a:buClr>
                <a:schemeClr val="accent1"/>
              </a:buClr>
              <a:buFont typeface="Arial" panose="020B0604020202020204" pitchFamily="34" charset="0"/>
              <a:buChar char="•"/>
              <a:defRPr sz="1300">
                <a:solidFill>
                  <a:schemeClr val="tx1"/>
                </a:solidFill>
                <a:latin typeface="Calibri" panose="020F0502020204030204" pitchFamily="34" charset="0"/>
              </a:defRPr>
            </a:lvl1pPr>
            <a:lvl2pPr marL="742950" indent="-285750" defTabSz="685800">
              <a:spcBef>
                <a:spcPct val="20000"/>
              </a:spcBef>
              <a:buClr>
                <a:srgbClr val="605F62"/>
              </a:buClr>
              <a:buFont typeface="Symbol" pitchFamily="2" charset="2"/>
              <a:buChar char="-"/>
              <a:defRPr sz="1300">
                <a:solidFill>
                  <a:schemeClr val="tx1"/>
                </a:solidFill>
                <a:latin typeface="Calibri" panose="020F0502020204030204" pitchFamily="34" charset="0"/>
              </a:defRPr>
            </a:lvl2pPr>
            <a:lvl3pPr marL="1143000" indent="-228600" defTabSz="685800">
              <a:spcBef>
                <a:spcPct val="20000"/>
              </a:spcBef>
              <a:buClr>
                <a:srgbClr val="605F62"/>
              </a:buClr>
              <a:buFont typeface="Arial" panose="020B0604020202020204" pitchFamily="34" charset="0"/>
              <a:buChar char="•"/>
              <a:defRPr sz="1000">
                <a:solidFill>
                  <a:schemeClr val="tx1"/>
                </a:solidFill>
                <a:latin typeface="Calibri" panose="020F0502020204030204" pitchFamily="34" charset="0"/>
              </a:defRPr>
            </a:lvl3pPr>
            <a:lvl4pPr marL="1600200" indent="-228600" defTabSz="685800">
              <a:spcBef>
                <a:spcPct val="20000"/>
              </a:spcBef>
              <a:buClr>
                <a:srgbClr val="605F62"/>
              </a:buClr>
              <a:buFont typeface="Arial" panose="020B0604020202020204" pitchFamily="34" charset="0"/>
              <a:buChar char="•"/>
              <a:defRPr sz="1000">
                <a:solidFill>
                  <a:schemeClr val="tx1"/>
                </a:solidFill>
                <a:latin typeface="Calibri" panose="020F0502020204030204" pitchFamily="34" charset="0"/>
              </a:defRPr>
            </a:lvl4pPr>
            <a:lvl5pPr marL="2057400" indent="-228600" defTabSz="685800">
              <a:spcBef>
                <a:spcPct val="20000"/>
              </a:spcBef>
              <a:buClr>
                <a:srgbClr val="605F62"/>
              </a:buClr>
              <a:buFont typeface="Arial" panose="020B0604020202020204" pitchFamily="34" charset="0"/>
              <a:buChar char="•"/>
              <a:defRPr sz="1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lr>
                <a:srgbClr val="605F62"/>
              </a:buClr>
              <a:buFont typeface="Arial" panose="020B0604020202020204" pitchFamily="34" charset="0"/>
              <a:buChar char="•"/>
              <a:defRPr sz="1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lr>
                <a:srgbClr val="605F62"/>
              </a:buClr>
              <a:buFont typeface="Arial" panose="020B0604020202020204" pitchFamily="34" charset="0"/>
              <a:buChar char="•"/>
              <a:defRPr sz="1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lr>
                <a:srgbClr val="605F62"/>
              </a:buClr>
              <a:buFont typeface="Arial" panose="020B0604020202020204" pitchFamily="34" charset="0"/>
              <a:buChar char="•"/>
              <a:defRPr sz="1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lr>
                <a:srgbClr val="605F62"/>
              </a:buClr>
              <a:buFont typeface="Arial" panose="020B0604020202020204" pitchFamily="34" charset="0"/>
              <a:buChar char="•"/>
              <a:defRPr sz="1000">
                <a:solidFill>
                  <a:schemeClr val="tx1"/>
                </a:solidFill>
                <a:latin typeface="Calibri" panose="020F0502020204030204" pitchFamily="34" charset="0"/>
              </a:defRPr>
            </a:lvl9pPr>
          </a:lstStyle>
          <a:p>
            <a:pPr eaLnBrk="1" hangingPunct="1">
              <a:spcBef>
                <a:spcPct val="0"/>
              </a:spcBef>
              <a:buClrTx/>
              <a:buFontTx/>
              <a:buNone/>
            </a:pPr>
            <a:r>
              <a:rPr lang="en-US" altLang="en-US" sz="800">
                <a:solidFill>
                  <a:srgbClr val="000000"/>
                </a:solidFill>
                <a:latin typeface="Arial" panose="020B0604020202020204" pitchFamily="34" charset="0"/>
                <a:cs typeface="Arial" panose="020B0604020202020204" pitchFamily="34" charset="0"/>
                <a:sym typeface="Arial" panose="020B0604020202020204" pitchFamily="34" charset="0"/>
              </a:rPr>
              <a:t>ADC, antibody-drug conjugate; MoA, mechanism of action.</a:t>
            </a:r>
          </a:p>
          <a:p>
            <a:pPr eaLnBrk="1" hangingPunct="1">
              <a:spcBef>
                <a:spcPct val="0"/>
              </a:spcBef>
              <a:buClr>
                <a:srgbClr val="000000"/>
              </a:buClr>
              <a:buFontTx/>
              <a:buNone/>
            </a:pPr>
            <a:r>
              <a:rPr lang="en-US" altLang="en-US" sz="800" baseline="30000">
                <a:solidFill>
                  <a:srgbClr val="000000"/>
                </a:solidFill>
                <a:latin typeface="Arial" panose="020B0604020202020204" pitchFamily="34" charset="0"/>
                <a:cs typeface="Arial" panose="020B0604020202020204" pitchFamily="34" charset="0"/>
                <a:sym typeface="Arial" panose="020B0604020202020204" pitchFamily="34" charset="0"/>
              </a:rPr>
              <a:t>a</a:t>
            </a:r>
            <a:r>
              <a:rPr lang="en-US" altLang="en-US" sz="800">
                <a:solidFill>
                  <a:srgbClr val="000000"/>
                </a:solidFill>
                <a:latin typeface="Arial" panose="020B0604020202020204" pitchFamily="34" charset="0"/>
                <a:cs typeface="Arial" panose="020B0604020202020204" pitchFamily="34" charset="0"/>
                <a:sym typeface="Arial" panose="020B0604020202020204" pitchFamily="34" charset="0"/>
              </a:rPr>
              <a:t>The clinical relevance of these features is under investigation.</a:t>
            </a:r>
            <a:endParaRPr lang="en-US" altLang="en-US" sz="800" baseline="30000">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hangingPunct="1">
              <a:spcBef>
                <a:spcPct val="0"/>
              </a:spcBef>
              <a:buClr>
                <a:srgbClr val="000000"/>
              </a:buClr>
              <a:buFontTx/>
              <a:buNone/>
            </a:pPr>
            <a:r>
              <a:rPr lang="en-US" altLang="en-US" sz="700">
                <a:solidFill>
                  <a:srgbClr val="000000"/>
                </a:solidFill>
                <a:latin typeface="Arial" panose="020B0604020202020204" pitchFamily="34" charset="0"/>
                <a:cs typeface="Arial" panose="020B0604020202020204" pitchFamily="34" charset="0"/>
                <a:sym typeface="Arial" panose="020B0604020202020204" pitchFamily="34" charset="0"/>
              </a:rPr>
              <a:t>1. Nakada T et al. </a:t>
            </a:r>
            <a:r>
              <a:rPr lang="en-US" altLang="en-US" sz="700" i="1">
                <a:solidFill>
                  <a:srgbClr val="000000"/>
                </a:solidFill>
                <a:latin typeface="Arial" panose="020B0604020202020204" pitchFamily="34" charset="0"/>
                <a:cs typeface="Arial" panose="020B0604020202020204" pitchFamily="34" charset="0"/>
                <a:sym typeface="Arial" panose="020B0604020202020204" pitchFamily="34" charset="0"/>
              </a:rPr>
              <a:t>Chem Pharm Bull (Tokyo). </a:t>
            </a:r>
            <a:r>
              <a:rPr lang="en-US" altLang="en-US" sz="700">
                <a:solidFill>
                  <a:srgbClr val="000000"/>
                </a:solidFill>
                <a:latin typeface="Arial" panose="020B0604020202020204" pitchFamily="34" charset="0"/>
                <a:cs typeface="Arial" panose="020B0604020202020204" pitchFamily="34" charset="0"/>
                <a:sym typeface="Arial" panose="020B0604020202020204" pitchFamily="34" charset="0"/>
              </a:rPr>
              <a:t>2019;67:173-85. 2. Ogitani Y et al. </a:t>
            </a:r>
            <a:r>
              <a:rPr lang="en-US" altLang="en-US" sz="700" i="1">
                <a:solidFill>
                  <a:srgbClr val="000000"/>
                </a:solidFill>
                <a:latin typeface="Arial" panose="020B0604020202020204" pitchFamily="34" charset="0"/>
                <a:cs typeface="Arial" panose="020B0604020202020204" pitchFamily="34" charset="0"/>
                <a:sym typeface="Arial" panose="020B0604020202020204" pitchFamily="34" charset="0"/>
              </a:rPr>
              <a:t>Clin Cancer Res. </a:t>
            </a:r>
            <a:r>
              <a:rPr lang="en-US" altLang="en-US" sz="700">
                <a:solidFill>
                  <a:srgbClr val="000000"/>
                </a:solidFill>
                <a:latin typeface="Arial" panose="020B0604020202020204" pitchFamily="34" charset="0"/>
                <a:cs typeface="Arial" panose="020B0604020202020204" pitchFamily="34" charset="0"/>
                <a:sym typeface="Arial" panose="020B0604020202020204" pitchFamily="34" charset="0"/>
              </a:rPr>
              <a:t>2016;22:5097-108. 3. Trail PA et al. </a:t>
            </a:r>
            <a:r>
              <a:rPr lang="en-US" altLang="en-US" sz="700" i="1">
                <a:solidFill>
                  <a:srgbClr val="000000"/>
                </a:solidFill>
                <a:latin typeface="Arial" panose="020B0604020202020204" pitchFamily="34" charset="0"/>
                <a:cs typeface="Arial" panose="020B0604020202020204" pitchFamily="34" charset="0"/>
                <a:sym typeface="Arial" panose="020B0604020202020204" pitchFamily="34" charset="0"/>
              </a:rPr>
              <a:t>Pharmacol Ther. </a:t>
            </a:r>
            <a:r>
              <a:rPr lang="en-US" altLang="en-US" sz="700">
                <a:solidFill>
                  <a:srgbClr val="000000"/>
                </a:solidFill>
                <a:latin typeface="Arial" panose="020B0604020202020204" pitchFamily="34" charset="0"/>
                <a:cs typeface="Arial" panose="020B0604020202020204" pitchFamily="34" charset="0"/>
                <a:sym typeface="Arial" panose="020B0604020202020204" pitchFamily="34" charset="0"/>
              </a:rPr>
              <a:t>2018;181:126-42. </a:t>
            </a:r>
            <a:br>
              <a:rPr lang="en-US" altLang="en-US" sz="700">
                <a:solidFill>
                  <a:srgbClr val="000000"/>
                </a:solidFill>
                <a:latin typeface="Arial" panose="020B0604020202020204" pitchFamily="34" charset="0"/>
                <a:cs typeface="Arial" panose="020B0604020202020204" pitchFamily="34" charset="0"/>
                <a:sym typeface="Arial" panose="020B0604020202020204" pitchFamily="34" charset="0"/>
              </a:rPr>
            </a:br>
            <a:r>
              <a:rPr lang="en-US" altLang="en-US" sz="700">
                <a:solidFill>
                  <a:srgbClr val="000000"/>
                </a:solidFill>
                <a:latin typeface="Arial" panose="020B0604020202020204" pitchFamily="34" charset="0"/>
                <a:cs typeface="Arial" panose="020B0604020202020204" pitchFamily="34" charset="0"/>
                <a:sym typeface="Arial" panose="020B0604020202020204" pitchFamily="34" charset="0"/>
              </a:rPr>
              <a:t>4. Ogitani Y et al. </a:t>
            </a:r>
            <a:r>
              <a:rPr lang="en-US" altLang="en-US" sz="700" i="1">
                <a:solidFill>
                  <a:srgbClr val="000000"/>
                </a:solidFill>
                <a:latin typeface="Arial" panose="020B0604020202020204" pitchFamily="34" charset="0"/>
                <a:cs typeface="Arial" panose="020B0604020202020204" pitchFamily="34" charset="0"/>
                <a:sym typeface="Arial" panose="020B0604020202020204" pitchFamily="34" charset="0"/>
              </a:rPr>
              <a:t>Cancer Sci. </a:t>
            </a:r>
            <a:r>
              <a:rPr lang="en-US" altLang="en-US" sz="700">
                <a:solidFill>
                  <a:srgbClr val="000000"/>
                </a:solidFill>
                <a:latin typeface="Arial" panose="020B0604020202020204" pitchFamily="34" charset="0"/>
                <a:cs typeface="Arial" panose="020B0604020202020204" pitchFamily="34" charset="0"/>
                <a:sym typeface="Arial" panose="020B0604020202020204" pitchFamily="34" charset="0"/>
              </a:rPr>
              <a:t>2016;107:1039-46. 5. LoRusso PM et al. </a:t>
            </a:r>
            <a:r>
              <a:rPr lang="en-US" altLang="en-US" sz="700" i="1">
                <a:solidFill>
                  <a:srgbClr val="000000"/>
                </a:solidFill>
                <a:latin typeface="Arial" panose="020B0604020202020204" pitchFamily="34" charset="0"/>
                <a:cs typeface="Arial" panose="020B0604020202020204" pitchFamily="34" charset="0"/>
                <a:sym typeface="Arial" panose="020B0604020202020204" pitchFamily="34" charset="0"/>
              </a:rPr>
              <a:t>Clin Cancer Res</a:t>
            </a:r>
            <a:r>
              <a:rPr lang="en-US" altLang="en-US" sz="700">
                <a:solidFill>
                  <a:srgbClr val="000000"/>
                </a:solidFill>
                <a:latin typeface="Arial" panose="020B0604020202020204" pitchFamily="34" charset="0"/>
                <a:cs typeface="Arial" panose="020B0604020202020204" pitchFamily="34" charset="0"/>
                <a:sym typeface="Arial" panose="020B0604020202020204" pitchFamily="34" charset="0"/>
              </a:rPr>
              <a:t>. 2011;17:6437-47.</a:t>
            </a:r>
          </a:p>
        </p:txBody>
      </p:sp>
      <p:sp>
        <p:nvSpPr>
          <p:cNvPr id="2" name="Rectangle 1">
            <a:extLst>
              <a:ext uri="{FF2B5EF4-FFF2-40B4-BE49-F238E27FC236}">
                <a16:creationId xmlns:a16="http://schemas.microsoft.com/office/drawing/2014/main" id="{8DC9DEE3-B60B-39C3-B4DB-4DD944204F70}"/>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42">
            <a:extLst>
              <a:ext uri="{FF2B5EF4-FFF2-40B4-BE49-F238E27FC236}">
                <a16:creationId xmlns:a16="http://schemas.microsoft.com/office/drawing/2014/main" id="{A349BCF5-32DE-1F34-7DE4-AD21E5F03D19}"/>
              </a:ext>
            </a:extLst>
          </p:cNvPr>
          <p:cNvSpPr>
            <a:spLocks noChangeArrowheads="1"/>
          </p:cNvSpPr>
          <p:nvPr/>
        </p:nvSpPr>
        <p:spPr bwMode="auto">
          <a:xfrm>
            <a:off x="0" y="5257800"/>
            <a:ext cx="2286000" cy="742950"/>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912813">
              <a:defRPr>
                <a:solidFill>
                  <a:schemeClr val="tx1"/>
                </a:solidFill>
                <a:latin typeface="Arial" panose="020B0604020202020204" pitchFamily="34" charset="0"/>
                <a:ea typeface="ＭＳ Ｐゴシック" panose="020B0600070205080204" pitchFamily="34" charset="-128"/>
              </a:defRPr>
            </a:lvl1pPr>
            <a:lvl2pPr marL="742950" indent="-285750" defTabSz="912813">
              <a:defRPr>
                <a:solidFill>
                  <a:schemeClr val="tx1"/>
                </a:solidFill>
                <a:latin typeface="Arial" panose="020B0604020202020204" pitchFamily="34" charset="0"/>
                <a:ea typeface="ＭＳ Ｐゴシック" panose="020B0600070205080204" pitchFamily="34" charset="-128"/>
              </a:defRPr>
            </a:lvl2pPr>
            <a:lvl3pPr marL="1143000" indent="-228600" defTabSz="912813">
              <a:defRPr>
                <a:solidFill>
                  <a:schemeClr val="tx1"/>
                </a:solidFill>
                <a:latin typeface="Arial" panose="020B0604020202020204" pitchFamily="34" charset="0"/>
                <a:ea typeface="ＭＳ Ｐゴシック" panose="020B0600070205080204" pitchFamily="34" charset="-128"/>
              </a:defRPr>
            </a:lvl3pPr>
            <a:lvl4pPr marL="1600200" indent="-228600" defTabSz="912813">
              <a:defRPr>
                <a:solidFill>
                  <a:schemeClr val="tx1"/>
                </a:solidFill>
                <a:latin typeface="Arial" panose="020B0604020202020204" pitchFamily="34" charset="0"/>
                <a:ea typeface="ＭＳ Ｐゴシック" panose="020B0600070205080204" pitchFamily="34" charset="-128"/>
              </a:defRPr>
            </a:lvl4pPr>
            <a:lvl5pPr marL="2057400" indent="-228600" defTabSz="912813">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sz="2400">
              <a:solidFill>
                <a:srgbClr val="000000"/>
              </a:solidFill>
            </a:endParaRPr>
          </a:p>
        </p:txBody>
      </p:sp>
      <p:sp>
        <p:nvSpPr>
          <p:cNvPr id="246787" name="Title 1">
            <a:extLst>
              <a:ext uri="{FF2B5EF4-FFF2-40B4-BE49-F238E27FC236}">
                <a16:creationId xmlns:a16="http://schemas.microsoft.com/office/drawing/2014/main" id="{3DBBF9AD-C6A5-B668-B262-76165485764C}"/>
              </a:ext>
            </a:extLst>
          </p:cNvPr>
          <p:cNvSpPr>
            <a:spLocks noGrp="1" noChangeArrowheads="1"/>
          </p:cNvSpPr>
          <p:nvPr>
            <p:ph type="title" idx="4294967295"/>
          </p:nvPr>
        </p:nvSpPr>
        <p:spPr>
          <a:xfrm>
            <a:off x="0" y="904875"/>
            <a:ext cx="9144000" cy="995363"/>
          </a:xfrm>
        </p:spPr>
        <p:txBody>
          <a:bodyPr/>
          <a:lstStyle/>
          <a:p>
            <a:pPr algn="ctr" eaLnBrk="1" hangingPunct="1"/>
            <a:r>
              <a:rPr lang="en-US" altLang="en-US" sz="2700" b="1">
                <a:solidFill>
                  <a:srgbClr val="7030A0"/>
                </a:solidFill>
              </a:rPr>
              <a:t>DESTINY-Breast01 Study Design:</a:t>
            </a:r>
            <a:br>
              <a:rPr lang="en-US" altLang="en-US" sz="2700" b="1">
                <a:solidFill>
                  <a:srgbClr val="7030A0"/>
                </a:solidFill>
              </a:rPr>
            </a:br>
            <a:r>
              <a:rPr lang="en-US" altLang="en-US" sz="2400" b="1">
                <a:solidFill>
                  <a:srgbClr val="7030A0"/>
                </a:solidFill>
              </a:rPr>
              <a:t>An Open-Label, Multicenter, Phase 2 Study</a:t>
            </a:r>
            <a:endParaRPr lang="en-US" altLang="en-US" sz="2700" b="1">
              <a:solidFill>
                <a:srgbClr val="7030A0"/>
              </a:solidFill>
            </a:endParaRPr>
          </a:p>
        </p:txBody>
      </p:sp>
      <p:sp>
        <p:nvSpPr>
          <p:cNvPr id="3" name="Rectangle: Rounded Corners 33">
            <a:extLst>
              <a:ext uri="{FF2B5EF4-FFF2-40B4-BE49-F238E27FC236}">
                <a16:creationId xmlns:a16="http://schemas.microsoft.com/office/drawing/2014/main" id="{43878158-2609-8FF3-CBBC-084728C2F2B2}"/>
              </a:ext>
            </a:extLst>
          </p:cNvPr>
          <p:cNvSpPr/>
          <p:nvPr/>
        </p:nvSpPr>
        <p:spPr>
          <a:xfrm>
            <a:off x="392113" y="1995488"/>
            <a:ext cx="1711325" cy="2565400"/>
          </a:xfrm>
          <a:prstGeom prst="roundRect">
            <a:avLst>
              <a:gd name="adj" fmla="val 0"/>
            </a:avLst>
          </a:prstGeom>
          <a:solidFill>
            <a:schemeClr val="bg1">
              <a:lumMod val="95000"/>
            </a:schemeClr>
          </a:solid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09526" tIns="91270" rIns="109526" bIns="91270">
            <a:spAutoFit/>
          </a:bodyPr>
          <a:lstStyle/>
          <a:p>
            <a:pPr defTabSz="456355" eaLnBrk="1" fontAlgn="auto" hangingPunct="1">
              <a:spcBef>
                <a:spcPts val="400"/>
              </a:spcBef>
              <a:spcAft>
                <a:spcPts val="0"/>
              </a:spcAft>
              <a:buClr>
                <a:srgbClr val="1C85C7"/>
              </a:buClr>
              <a:defRPr/>
            </a:pPr>
            <a:r>
              <a:rPr lang="en-US" sz="1398" b="1" dirty="0">
                <a:solidFill>
                  <a:srgbClr val="1C85C7"/>
                </a:solidFill>
                <a:ea typeface="ＭＳ Ｐゴシック"/>
                <a:cs typeface="Calibri" panose="020F0502020204030204" pitchFamily="34" charset="0"/>
              </a:rPr>
              <a:t>Population</a:t>
            </a:r>
          </a:p>
          <a:p>
            <a:pPr marL="117257" indent="-117257" defTabSz="456355" eaLnBrk="1" fontAlgn="auto" hangingPunct="1">
              <a:spcBef>
                <a:spcPts val="400"/>
              </a:spcBef>
              <a:spcAft>
                <a:spcPts val="0"/>
              </a:spcAft>
              <a:buClr>
                <a:srgbClr val="1C85C7"/>
              </a:buClr>
              <a:buFont typeface="Arial" panose="020B0604020202020204" pitchFamily="34" charset="0"/>
              <a:buChar char="•"/>
              <a:defRPr/>
            </a:pPr>
            <a:r>
              <a:rPr lang="en-US" sz="1098" dirty="0">
                <a:solidFill>
                  <a:srgbClr val="000000"/>
                </a:solidFill>
                <a:ea typeface="ＭＳ Ｐゴシック"/>
                <a:cs typeface="Calibri" panose="020F0502020204030204" pitchFamily="34" charset="0"/>
              </a:rPr>
              <a:t>≥18 years of age</a:t>
            </a:r>
          </a:p>
          <a:p>
            <a:pPr marL="117257" indent="-117257" defTabSz="456355" eaLnBrk="1" fontAlgn="auto" hangingPunct="1">
              <a:spcBef>
                <a:spcPts val="400"/>
              </a:spcBef>
              <a:spcAft>
                <a:spcPts val="0"/>
              </a:spcAft>
              <a:buClr>
                <a:srgbClr val="1C85C7"/>
              </a:buClr>
              <a:buFont typeface="Arial" panose="020B0604020202020204" pitchFamily="34" charset="0"/>
              <a:buChar char="•"/>
              <a:defRPr/>
            </a:pPr>
            <a:r>
              <a:rPr lang="en-US" sz="1098" dirty="0">
                <a:solidFill>
                  <a:srgbClr val="000000"/>
                </a:solidFill>
                <a:ea typeface="ＭＳ Ｐゴシック"/>
                <a:cs typeface="Calibri" panose="020F0502020204030204" pitchFamily="34" charset="0"/>
              </a:rPr>
              <a:t>Unresectable and/or metastatic BC</a:t>
            </a:r>
          </a:p>
          <a:p>
            <a:pPr marL="117257" indent="-117257" defTabSz="456355" eaLnBrk="1" fontAlgn="auto" hangingPunct="1">
              <a:spcBef>
                <a:spcPts val="400"/>
              </a:spcBef>
              <a:spcAft>
                <a:spcPts val="0"/>
              </a:spcAft>
              <a:buClr>
                <a:srgbClr val="1C85C7"/>
              </a:buClr>
              <a:buFont typeface="Arial" panose="020B0604020202020204" pitchFamily="34" charset="0"/>
              <a:buChar char="•"/>
              <a:defRPr/>
            </a:pPr>
            <a:r>
              <a:rPr lang="en-US" sz="1098" dirty="0">
                <a:solidFill>
                  <a:srgbClr val="000000"/>
                </a:solidFill>
                <a:ea typeface="ＭＳ Ｐゴシック"/>
                <a:cs typeface="Calibri" panose="020F0502020204030204" pitchFamily="34" charset="0"/>
              </a:rPr>
              <a:t>HER2+ (centrally confirmed on archival tissue)</a:t>
            </a:r>
          </a:p>
          <a:p>
            <a:pPr marL="117257" indent="-117257" defTabSz="456355" eaLnBrk="1" fontAlgn="auto" hangingPunct="1">
              <a:spcBef>
                <a:spcPts val="400"/>
              </a:spcBef>
              <a:spcAft>
                <a:spcPts val="0"/>
              </a:spcAft>
              <a:buClr>
                <a:srgbClr val="1C85C7"/>
              </a:buClr>
              <a:buFont typeface="Arial" panose="020B0604020202020204" pitchFamily="34" charset="0"/>
              <a:buChar char="•"/>
              <a:defRPr/>
            </a:pPr>
            <a:r>
              <a:rPr lang="en-US" sz="1098" dirty="0">
                <a:solidFill>
                  <a:srgbClr val="000000"/>
                </a:solidFill>
                <a:ea typeface="ＭＳ Ｐゴシック"/>
                <a:cs typeface="Calibri" panose="020F0502020204030204" pitchFamily="34" charset="0"/>
              </a:rPr>
              <a:t>Prior T-DM1 </a:t>
            </a:r>
          </a:p>
          <a:p>
            <a:pPr marL="117257" indent="-117257" defTabSz="457189" eaLnBrk="1" fontAlgn="auto" hangingPunct="1">
              <a:spcBef>
                <a:spcPts val="400"/>
              </a:spcBef>
              <a:spcAft>
                <a:spcPts val="0"/>
              </a:spcAft>
              <a:buClr>
                <a:srgbClr val="1C85C7"/>
              </a:buClr>
              <a:buFont typeface="Arial" panose="020B0604020202020204" pitchFamily="34" charset="0"/>
              <a:buChar char="•"/>
              <a:defRPr/>
            </a:pPr>
            <a:r>
              <a:rPr lang="en-US" sz="1098" dirty="0">
                <a:solidFill>
                  <a:srgbClr val="000000"/>
                </a:solidFill>
                <a:ea typeface="ＭＳ Ｐゴシック"/>
                <a:cs typeface="Calibri" panose="020F0502020204030204" pitchFamily="34" charset="0"/>
              </a:rPr>
              <a:t>Excluded patients w/ history of significant ILD</a:t>
            </a:r>
          </a:p>
          <a:p>
            <a:pPr marL="117257" indent="-117257" defTabSz="456355" eaLnBrk="1" fontAlgn="auto" hangingPunct="1">
              <a:spcBef>
                <a:spcPts val="400"/>
              </a:spcBef>
              <a:spcAft>
                <a:spcPts val="0"/>
              </a:spcAft>
              <a:buClr>
                <a:srgbClr val="1C85C7"/>
              </a:buClr>
              <a:buFont typeface="Arial" panose="020B0604020202020204" pitchFamily="34" charset="0"/>
              <a:buChar char="•"/>
              <a:defRPr/>
            </a:pPr>
            <a:r>
              <a:rPr lang="en-US" sz="1098" dirty="0">
                <a:solidFill>
                  <a:srgbClr val="000000"/>
                </a:solidFill>
                <a:ea typeface="ＭＳ Ｐゴシック"/>
                <a:cs typeface="Calibri" panose="020F0502020204030204" pitchFamily="34" charset="0"/>
              </a:rPr>
              <a:t>Stable, treated brain met allowed</a:t>
            </a:r>
          </a:p>
        </p:txBody>
      </p:sp>
      <p:sp>
        <p:nvSpPr>
          <p:cNvPr id="4" name="Rectangle: Rounded Corners 33">
            <a:extLst>
              <a:ext uri="{FF2B5EF4-FFF2-40B4-BE49-F238E27FC236}">
                <a16:creationId xmlns:a16="http://schemas.microsoft.com/office/drawing/2014/main" id="{FDDBBCF1-72F8-3EE2-736E-0A8583CFE3F0}"/>
              </a:ext>
            </a:extLst>
          </p:cNvPr>
          <p:cNvSpPr/>
          <p:nvPr/>
        </p:nvSpPr>
        <p:spPr>
          <a:xfrm>
            <a:off x="2316163" y="2730500"/>
            <a:ext cx="1443037" cy="692150"/>
          </a:xfrm>
          <a:prstGeom prst="roundRect">
            <a:avLst>
              <a:gd name="adj" fmla="val 0"/>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lIns="109526" tIns="91270" rIns="109526" bIns="91270">
            <a:spAutoFit/>
          </a:bodyPr>
          <a:lstStyle/>
          <a:p>
            <a:pPr defTabSz="456355" eaLnBrk="1" fontAlgn="auto" hangingPunct="1">
              <a:spcBef>
                <a:spcPts val="400"/>
              </a:spcBef>
              <a:spcAft>
                <a:spcPts val="0"/>
              </a:spcAft>
              <a:buClr>
                <a:srgbClr val="1C85C7"/>
              </a:buClr>
              <a:defRPr/>
            </a:pPr>
            <a:r>
              <a:rPr lang="en-US" sz="1099" b="1" dirty="0">
                <a:solidFill>
                  <a:prstClr val="black"/>
                </a:solidFill>
                <a:ea typeface="ＭＳ Ｐゴシック"/>
                <a:cs typeface="Calibri" panose="020F0502020204030204" pitchFamily="34" charset="0"/>
              </a:rPr>
              <a:t>T-DM1</a:t>
            </a:r>
            <a:br>
              <a:rPr lang="en-US" sz="1099" b="1" dirty="0">
                <a:solidFill>
                  <a:prstClr val="black"/>
                </a:solidFill>
                <a:ea typeface="ＭＳ Ｐゴシック"/>
                <a:cs typeface="Calibri" panose="020F0502020204030204" pitchFamily="34" charset="0"/>
              </a:rPr>
            </a:br>
            <a:r>
              <a:rPr lang="en-US" sz="1099" b="1" dirty="0">
                <a:solidFill>
                  <a:prstClr val="black"/>
                </a:solidFill>
                <a:ea typeface="ＭＳ Ｐゴシック"/>
                <a:cs typeface="Calibri" panose="020F0502020204030204" pitchFamily="34" charset="0"/>
              </a:rPr>
              <a:t>Resistant/Refractory</a:t>
            </a:r>
            <a:br>
              <a:rPr lang="en-US" sz="1099" b="1" dirty="0">
                <a:solidFill>
                  <a:prstClr val="black"/>
                </a:solidFill>
                <a:ea typeface="ＭＳ Ｐゴシック"/>
                <a:cs typeface="Calibri" panose="020F0502020204030204" pitchFamily="34" charset="0"/>
              </a:rPr>
            </a:br>
            <a:r>
              <a:rPr lang="en-US" sz="1099" b="1" dirty="0">
                <a:solidFill>
                  <a:prstClr val="black"/>
                </a:solidFill>
                <a:ea typeface="ＭＳ Ｐゴシック"/>
                <a:cs typeface="Calibri" panose="020F0502020204030204" pitchFamily="34" charset="0"/>
              </a:rPr>
              <a:t>(n=249)</a:t>
            </a:r>
            <a:endParaRPr lang="en-US" sz="999" dirty="0">
              <a:solidFill>
                <a:prstClr val="black"/>
              </a:solidFill>
              <a:ea typeface="ＭＳ Ｐゴシック"/>
              <a:cs typeface="Calibri" panose="020F0502020204030204" pitchFamily="34" charset="0"/>
            </a:endParaRPr>
          </a:p>
        </p:txBody>
      </p:sp>
      <p:grpSp>
        <p:nvGrpSpPr>
          <p:cNvPr id="246790" name="Group 4">
            <a:extLst>
              <a:ext uri="{FF2B5EF4-FFF2-40B4-BE49-F238E27FC236}">
                <a16:creationId xmlns:a16="http://schemas.microsoft.com/office/drawing/2014/main" id="{806CBC9C-6282-6F1D-ABC5-1E5C4EFDC4DA}"/>
              </a:ext>
            </a:extLst>
          </p:cNvPr>
          <p:cNvGrpSpPr>
            <a:grpSpLocks/>
          </p:cNvGrpSpPr>
          <p:nvPr/>
        </p:nvGrpSpPr>
        <p:grpSpPr bwMode="auto">
          <a:xfrm>
            <a:off x="3871913" y="1798638"/>
            <a:ext cx="3457575" cy="2276475"/>
            <a:chOff x="3870535" y="940849"/>
            <a:chExt cx="3464688" cy="2280424"/>
          </a:xfrm>
        </p:grpSpPr>
        <p:grpSp>
          <p:nvGrpSpPr>
            <p:cNvPr id="246819" name="Group 5">
              <a:extLst>
                <a:ext uri="{FF2B5EF4-FFF2-40B4-BE49-F238E27FC236}">
                  <a16:creationId xmlns:a16="http://schemas.microsoft.com/office/drawing/2014/main" id="{86100E39-C192-E34E-0A49-12020156CBDA}"/>
                </a:ext>
              </a:extLst>
            </p:cNvPr>
            <p:cNvGrpSpPr>
              <a:grpSpLocks/>
            </p:cNvGrpSpPr>
            <p:nvPr/>
          </p:nvGrpSpPr>
          <p:grpSpPr bwMode="auto">
            <a:xfrm>
              <a:off x="3870535" y="940849"/>
              <a:ext cx="3464688" cy="2280424"/>
              <a:chOff x="3870535" y="940849"/>
              <a:chExt cx="3464688" cy="2280424"/>
            </a:xfrm>
          </p:grpSpPr>
          <p:cxnSp>
            <p:nvCxnSpPr>
              <p:cNvPr id="8" name="Straight Connector 7">
                <a:extLst>
                  <a:ext uri="{FF2B5EF4-FFF2-40B4-BE49-F238E27FC236}">
                    <a16:creationId xmlns:a16="http://schemas.microsoft.com/office/drawing/2014/main" id="{DC3D01A1-8C5B-EE59-F07E-B8AA209B7A74}"/>
                  </a:ext>
                </a:extLst>
              </p:cNvPr>
              <p:cNvCxnSpPr>
                <a:cxnSpLocks/>
                <a:endCxn id="16" idx="1"/>
              </p:cNvCxnSpPr>
              <p:nvPr/>
            </p:nvCxnSpPr>
            <p:spPr>
              <a:xfrm>
                <a:off x="4230048" y="2143081"/>
                <a:ext cx="307017" cy="0"/>
              </a:xfrm>
              <a:prstGeom prst="line">
                <a:avLst/>
              </a:prstGeom>
              <a:noFill/>
              <a:ln w="12700" cap="flat" cmpd="sng" algn="ctr">
                <a:solidFill>
                  <a:schemeClr val="tx1">
                    <a:lumMod val="50000"/>
                    <a:lumOff val="50000"/>
                  </a:schemeClr>
                </a:solidFill>
                <a:prstDash val="sysDash"/>
              </a:ln>
              <a:effectLst/>
            </p:spPr>
          </p:cxnSp>
          <p:sp>
            <p:nvSpPr>
              <p:cNvPr id="9" name="Oval 8">
                <a:extLst>
                  <a:ext uri="{FF2B5EF4-FFF2-40B4-BE49-F238E27FC236}">
                    <a16:creationId xmlns:a16="http://schemas.microsoft.com/office/drawing/2014/main" id="{A292C6B2-69D7-8A3A-51EC-0F0136DAD996}"/>
                  </a:ext>
                </a:extLst>
              </p:cNvPr>
              <p:cNvSpPr/>
              <p:nvPr/>
            </p:nvSpPr>
            <p:spPr>
              <a:xfrm>
                <a:off x="3870535" y="1949070"/>
                <a:ext cx="359513" cy="35939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6355" eaLnBrk="1" fontAlgn="auto" hangingPunct="1">
                  <a:lnSpc>
                    <a:spcPct val="90000"/>
                  </a:lnSpc>
                  <a:spcBef>
                    <a:spcPts val="0"/>
                  </a:spcBef>
                  <a:spcAft>
                    <a:spcPts val="0"/>
                  </a:spcAft>
                  <a:defRPr/>
                </a:pPr>
                <a:r>
                  <a:rPr lang="en-US" sz="799" dirty="0">
                    <a:solidFill>
                      <a:srgbClr val="FFFFFF"/>
                    </a:solidFill>
                    <a:ea typeface="ＭＳ Ｐゴシック"/>
                  </a:rPr>
                  <a:t>R</a:t>
                </a:r>
              </a:p>
              <a:p>
                <a:pPr algn="ctr" defTabSz="456355" eaLnBrk="1" fontAlgn="auto" hangingPunct="1">
                  <a:lnSpc>
                    <a:spcPct val="90000"/>
                  </a:lnSpc>
                  <a:spcBef>
                    <a:spcPts val="0"/>
                  </a:spcBef>
                  <a:spcAft>
                    <a:spcPts val="0"/>
                  </a:spcAft>
                  <a:defRPr/>
                </a:pPr>
                <a:r>
                  <a:rPr lang="en-US" sz="799" dirty="0">
                    <a:solidFill>
                      <a:srgbClr val="FFFFFF"/>
                    </a:solidFill>
                    <a:ea typeface="ＭＳ Ｐゴシック"/>
                  </a:rPr>
                  <a:t>1:1:1</a:t>
                </a:r>
              </a:p>
            </p:txBody>
          </p:sp>
          <p:sp>
            <p:nvSpPr>
              <p:cNvPr id="10" name="Rectangle: Rounded Corners 33">
                <a:extLst>
                  <a:ext uri="{FF2B5EF4-FFF2-40B4-BE49-F238E27FC236}">
                    <a16:creationId xmlns:a16="http://schemas.microsoft.com/office/drawing/2014/main" id="{04F30657-EDE9-696E-C29A-AABE20DEC5F7}"/>
                  </a:ext>
                </a:extLst>
              </p:cNvPr>
              <p:cNvSpPr/>
              <p:nvPr/>
            </p:nvSpPr>
            <p:spPr>
              <a:xfrm>
                <a:off x="4537065" y="1370218"/>
                <a:ext cx="763568" cy="394383"/>
              </a:xfrm>
              <a:prstGeom prst="roundRect">
                <a:avLst>
                  <a:gd name="adj" fmla="val 0"/>
                </a:avLst>
              </a:prstGeom>
              <a:solidFill>
                <a:srgbClr val="204194"/>
              </a:solidFill>
              <a:ln w="127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270" tIns="45636" rIns="109526" bIns="63890">
                <a:spAutoFit/>
              </a:bodyPr>
              <a:lstStyle/>
              <a:p>
                <a:pPr defTabSz="456355" eaLnBrk="1" fontAlgn="auto" hangingPunct="1">
                  <a:spcBef>
                    <a:spcPts val="400"/>
                  </a:spcBef>
                  <a:spcAft>
                    <a:spcPts val="0"/>
                  </a:spcAft>
                  <a:buClr>
                    <a:srgbClr val="1C85C7"/>
                  </a:buClr>
                  <a:defRPr/>
                </a:pPr>
                <a:r>
                  <a:rPr lang="en-US" sz="1048" b="1" dirty="0">
                    <a:solidFill>
                      <a:srgbClr val="FFFFFF"/>
                    </a:solidFill>
                    <a:ea typeface="ＭＳ Ｐゴシック"/>
                    <a:cs typeface="Calibri" panose="020F0502020204030204" pitchFamily="34" charset="0"/>
                  </a:rPr>
                  <a:t>PK Stage</a:t>
                </a:r>
                <a:br>
                  <a:rPr lang="en-US" sz="1048" b="1" dirty="0">
                    <a:solidFill>
                      <a:srgbClr val="FFFFFF"/>
                    </a:solidFill>
                    <a:ea typeface="ＭＳ Ｐゴシック"/>
                    <a:cs typeface="Calibri" panose="020F0502020204030204" pitchFamily="34" charset="0"/>
                  </a:rPr>
                </a:br>
                <a:r>
                  <a:rPr lang="en-US" sz="799" dirty="0">
                    <a:solidFill>
                      <a:srgbClr val="FFFFFF"/>
                    </a:solidFill>
                    <a:ea typeface="ＭＳ Ｐゴシック"/>
                    <a:cs typeface="Calibri" panose="020F0502020204030204" pitchFamily="34" charset="0"/>
                  </a:rPr>
                  <a:t>(n = 65)</a:t>
                </a:r>
              </a:p>
            </p:txBody>
          </p:sp>
          <p:sp>
            <p:nvSpPr>
              <p:cNvPr id="11" name="Right Arrow 30">
                <a:extLst>
                  <a:ext uri="{FF2B5EF4-FFF2-40B4-BE49-F238E27FC236}">
                    <a16:creationId xmlns:a16="http://schemas.microsoft.com/office/drawing/2014/main" id="{55E5EB6E-792A-580B-9F40-A0C62F54F451}"/>
                  </a:ext>
                </a:extLst>
              </p:cNvPr>
              <p:cNvSpPr/>
              <p:nvPr/>
            </p:nvSpPr>
            <p:spPr>
              <a:xfrm>
                <a:off x="4537065" y="940849"/>
                <a:ext cx="2798158" cy="367348"/>
              </a:xfrm>
              <a:prstGeom prst="rightArrow">
                <a:avLst>
                  <a:gd name="adj1" fmla="val 68183"/>
                  <a:gd name="adj2"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defTabSz="456355" eaLnBrk="1" fontAlgn="auto" hangingPunct="1">
                  <a:spcBef>
                    <a:spcPts val="0"/>
                  </a:spcBef>
                  <a:spcAft>
                    <a:spcPts val="0"/>
                  </a:spcAft>
                  <a:defRPr/>
                </a:pPr>
                <a:r>
                  <a:rPr lang="en-US" sz="1198" b="1" dirty="0">
                    <a:solidFill>
                      <a:srgbClr val="23B24A"/>
                    </a:solidFill>
                    <a:ea typeface="ＭＳ Ｐゴシック"/>
                  </a:rPr>
                  <a:t>PART 1</a:t>
                </a:r>
                <a:endParaRPr lang="en-US" sz="1198" b="1" baseline="30000" dirty="0">
                  <a:solidFill>
                    <a:srgbClr val="23B24A"/>
                  </a:solidFill>
                  <a:ea typeface="ＭＳ Ｐゴシック"/>
                </a:endParaRPr>
              </a:p>
            </p:txBody>
          </p:sp>
          <p:sp>
            <p:nvSpPr>
              <p:cNvPr id="12" name="Freeform 45">
                <a:extLst>
                  <a:ext uri="{FF2B5EF4-FFF2-40B4-BE49-F238E27FC236}">
                    <a16:creationId xmlns:a16="http://schemas.microsoft.com/office/drawing/2014/main" id="{9ACC8454-6FE9-7470-C46E-C7934AF30A4E}"/>
                  </a:ext>
                </a:extLst>
              </p:cNvPr>
              <p:cNvSpPr/>
              <p:nvPr/>
            </p:nvSpPr>
            <p:spPr>
              <a:xfrm>
                <a:off x="4403441" y="2139900"/>
                <a:ext cx="133624" cy="850785"/>
              </a:xfrm>
              <a:custGeom>
                <a:avLst/>
                <a:gdLst>
                  <a:gd name="connsiteX0" fmla="*/ 0 w 233606"/>
                  <a:gd name="connsiteY0" fmla="*/ 0 h 413816"/>
                  <a:gd name="connsiteX1" fmla="*/ 0 w 233606"/>
                  <a:gd name="connsiteY1" fmla="*/ 413816 h 413816"/>
                  <a:gd name="connsiteX2" fmla="*/ 233606 w 233606"/>
                  <a:gd name="connsiteY2" fmla="*/ 413816 h 413816"/>
                </a:gdLst>
                <a:ahLst/>
                <a:cxnLst>
                  <a:cxn ang="0">
                    <a:pos x="connsiteX0" y="connsiteY0"/>
                  </a:cxn>
                  <a:cxn ang="0">
                    <a:pos x="connsiteX1" y="connsiteY1"/>
                  </a:cxn>
                  <a:cxn ang="0">
                    <a:pos x="connsiteX2" y="connsiteY2"/>
                  </a:cxn>
                </a:cxnLst>
                <a:rect l="l" t="t" r="r" b="b"/>
                <a:pathLst>
                  <a:path w="233606" h="413816">
                    <a:moveTo>
                      <a:pt x="0" y="0"/>
                    </a:moveTo>
                    <a:lnTo>
                      <a:pt x="0" y="413816"/>
                    </a:lnTo>
                    <a:lnTo>
                      <a:pt x="233606" y="413816"/>
                    </a:lnTo>
                  </a:path>
                </a:pathLst>
              </a:custGeom>
              <a:noFill/>
              <a:ln w="12700" cap="flat" cmpd="sng" algn="ctr">
                <a:solidFill>
                  <a:schemeClr val="tx1">
                    <a:lumMod val="50000"/>
                    <a:lumOff val="50000"/>
                  </a:schemeClr>
                </a:solidFill>
                <a:prstDash val="sysDash"/>
              </a:ln>
              <a:effectLst/>
            </p:spPr>
            <p:txBody>
              <a:bodyPr lIns="91270" tIns="45636" rIns="91270" bIns="45636" anchor="ctr"/>
              <a:lstStyle/>
              <a:p>
                <a:pPr algn="ctr" defTabSz="912710" eaLnBrk="1" fontAlgn="auto" hangingPunct="1">
                  <a:spcBef>
                    <a:spcPts val="0"/>
                  </a:spcBef>
                  <a:spcAft>
                    <a:spcPts val="0"/>
                  </a:spcAft>
                  <a:defRPr/>
                </a:pPr>
                <a:endParaRPr lang="en-US" sz="1398" kern="0" dirty="0">
                  <a:solidFill>
                    <a:srgbClr val="FFFFFF"/>
                  </a:solidFill>
                  <a:ea typeface="ＭＳ Ｐゴシック"/>
                  <a:cs typeface="Arial" panose="020B0604020202020204" pitchFamily="34" charset="0"/>
                </a:endParaRPr>
              </a:p>
            </p:txBody>
          </p:sp>
          <p:cxnSp>
            <p:nvCxnSpPr>
              <p:cNvPr id="13" name="Straight Connector 12">
                <a:extLst>
                  <a:ext uri="{FF2B5EF4-FFF2-40B4-BE49-F238E27FC236}">
                    <a16:creationId xmlns:a16="http://schemas.microsoft.com/office/drawing/2014/main" id="{3CED5317-CE21-1367-075A-BD4DE00C2EE0}"/>
                  </a:ext>
                </a:extLst>
              </p:cNvPr>
              <p:cNvCxnSpPr>
                <a:cxnSpLocks/>
              </p:cNvCxnSpPr>
              <p:nvPr/>
            </p:nvCxnSpPr>
            <p:spPr>
              <a:xfrm>
                <a:off x="4403441" y="2577220"/>
                <a:ext cx="233843" cy="0"/>
              </a:xfrm>
              <a:prstGeom prst="line">
                <a:avLst/>
              </a:prstGeom>
              <a:noFill/>
              <a:ln w="12700" cap="flat" cmpd="sng" algn="ctr">
                <a:solidFill>
                  <a:schemeClr val="tx1">
                    <a:lumMod val="50000"/>
                    <a:lumOff val="50000"/>
                  </a:schemeClr>
                </a:solidFill>
                <a:prstDash val="sysDash"/>
              </a:ln>
              <a:effectLst/>
            </p:spPr>
          </p:cxnSp>
          <p:sp>
            <p:nvSpPr>
              <p:cNvPr id="14" name="Rectangle: Rounded Corners 33">
                <a:extLst>
                  <a:ext uri="{FF2B5EF4-FFF2-40B4-BE49-F238E27FC236}">
                    <a16:creationId xmlns:a16="http://schemas.microsoft.com/office/drawing/2014/main" id="{6A9BDA67-DF25-E2D3-8E50-0E46F19BF25A}"/>
                  </a:ext>
                </a:extLst>
              </p:cNvPr>
              <p:cNvSpPr/>
              <p:nvPr/>
            </p:nvSpPr>
            <p:spPr>
              <a:xfrm>
                <a:off x="4537065" y="2384799"/>
                <a:ext cx="763568" cy="395973"/>
              </a:xfrm>
              <a:prstGeom prst="roundRect">
                <a:avLst>
                  <a:gd name="adj" fmla="val 0"/>
                </a:avLst>
              </a:prstGeom>
              <a:solidFill>
                <a:schemeClr val="bg2"/>
              </a:solid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91270" tIns="45636" rIns="109526" bIns="63890">
                <a:spAutoFit/>
              </a:bodyPr>
              <a:lstStyle/>
              <a:p>
                <a:pPr defTabSz="456355" eaLnBrk="1" fontAlgn="auto" hangingPunct="1">
                  <a:spcBef>
                    <a:spcPts val="400"/>
                  </a:spcBef>
                  <a:spcAft>
                    <a:spcPts val="0"/>
                  </a:spcAft>
                  <a:buClr>
                    <a:srgbClr val="1C85C7"/>
                  </a:buClr>
                  <a:defRPr/>
                </a:pPr>
                <a:r>
                  <a:rPr lang="en-US" sz="1048" b="1" dirty="0">
                    <a:solidFill>
                      <a:srgbClr val="000000">
                        <a:lumMod val="75000"/>
                        <a:lumOff val="25000"/>
                      </a:srgbClr>
                    </a:solidFill>
                    <a:ea typeface="ＭＳ Ｐゴシック"/>
                    <a:cs typeface="Calibri" panose="020F0502020204030204" pitchFamily="34" charset="0"/>
                  </a:rPr>
                  <a:t>6.4 mg/kg</a:t>
                </a:r>
                <a:br>
                  <a:rPr lang="en-US" sz="1048" b="1" dirty="0">
                    <a:solidFill>
                      <a:srgbClr val="000000">
                        <a:lumMod val="75000"/>
                        <a:lumOff val="25000"/>
                      </a:srgbClr>
                    </a:solidFill>
                    <a:ea typeface="ＭＳ Ｐゴシック"/>
                    <a:cs typeface="Calibri" panose="020F0502020204030204" pitchFamily="34" charset="0"/>
                  </a:rPr>
                </a:br>
                <a:r>
                  <a:rPr lang="en-US" sz="799" dirty="0">
                    <a:solidFill>
                      <a:srgbClr val="000000">
                        <a:lumMod val="75000"/>
                        <a:lumOff val="25000"/>
                      </a:srgbClr>
                    </a:solidFill>
                    <a:ea typeface="ＭＳ Ｐゴシック"/>
                    <a:cs typeface="Calibri" panose="020F0502020204030204" pitchFamily="34" charset="0"/>
                  </a:rPr>
                  <a:t>(n = 22)</a:t>
                </a:r>
              </a:p>
            </p:txBody>
          </p:sp>
          <p:sp>
            <p:nvSpPr>
              <p:cNvPr id="15" name="Rectangle: Rounded Corners 33">
                <a:extLst>
                  <a:ext uri="{FF2B5EF4-FFF2-40B4-BE49-F238E27FC236}">
                    <a16:creationId xmlns:a16="http://schemas.microsoft.com/office/drawing/2014/main" id="{B04F8EAD-416B-7B13-795A-47D0724A80E0}"/>
                  </a:ext>
                </a:extLst>
              </p:cNvPr>
              <p:cNvSpPr/>
              <p:nvPr/>
            </p:nvSpPr>
            <p:spPr>
              <a:xfrm>
                <a:off x="4537065" y="2825299"/>
                <a:ext cx="763568" cy="395974"/>
              </a:xfrm>
              <a:prstGeom prst="roundRect">
                <a:avLst>
                  <a:gd name="adj" fmla="val 0"/>
                </a:avLst>
              </a:prstGeom>
              <a:solidFill>
                <a:schemeClr val="bg2"/>
              </a:solid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91270" tIns="45636" rIns="109526" bIns="63890">
                <a:spAutoFit/>
              </a:bodyPr>
              <a:lstStyle/>
              <a:p>
                <a:pPr defTabSz="456355" eaLnBrk="1" fontAlgn="auto" hangingPunct="1">
                  <a:spcBef>
                    <a:spcPts val="400"/>
                  </a:spcBef>
                  <a:spcAft>
                    <a:spcPts val="0"/>
                  </a:spcAft>
                  <a:buClr>
                    <a:srgbClr val="1C85C7"/>
                  </a:buClr>
                  <a:defRPr/>
                </a:pPr>
                <a:r>
                  <a:rPr lang="en-US" sz="1048" b="1" dirty="0">
                    <a:solidFill>
                      <a:srgbClr val="000000">
                        <a:lumMod val="75000"/>
                        <a:lumOff val="25000"/>
                      </a:srgbClr>
                    </a:solidFill>
                    <a:ea typeface="ＭＳ Ｐゴシック"/>
                    <a:cs typeface="Calibri" panose="020F0502020204030204" pitchFamily="34" charset="0"/>
                  </a:rPr>
                  <a:t>7.4 mg/kg</a:t>
                </a:r>
                <a:br>
                  <a:rPr lang="en-US" sz="1048" b="1" dirty="0">
                    <a:solidFill>
                      <a:srgbClr val="000000">
                        <a:lumMod val="75000"/>
                        <a:lumOff val="25000"/>
                      </a:srgbClr>
                    </a:solidFill>
                    <a:ea typeface="ＭＳ Ｐゴシック"/>
                    <a:cs typeface="Calibri" panose="020F0502020204030204" pitchFamily="34" charset="0"/>
                  </a:rPr>
                </a:br>
                <a:r>
                  <a:rPr lang="en-US" sz="799" dirty="0">
                    <a:solidFill>
                      <a:srgbClr val="000000">
                        <a:lumMod val="75000"/>
                        <a:lumOff val="25000"/>
                      </a:srgbClr>
                    </a:solidFill>
                    <a:ea typeface="ＭＳ Ｐゴシック"/>
                    <a:cs typeface="Calibri" panose="020F0502020204030204" pitchFamily="34" charset="0"/>
                  </a:rPr>
                  <a:t>(n = 21)</a:t>
                </a:r>
              </a:p>
            </p:txBody>
          </p:sp>
          <p:sp>
            <p:nvSpPr>
              <p:cNvPr id="16" name="Rectangle: Rounded Corners 33">
                <a:extLst>
                  <a:ext uri="{FF2B5EF4-FFF2-40B4-BE49-F238E27FC236}">
                    <a16:creationId xmlns:a16="http://schemas.microsoft.com/office/drawing/2014/main" id="{2C583B82-F46D-5A7C-B896-289C50989947}"/>
                  </a:ext>
                </a:extLst>
              </p:cNvPr>
              <p:cNvSpPr/>
              <p:nvPr/>
            </p:nvSpPr>
            <p:spPr>
              <a:xfrm>
                <a:off x="4537065" y="1944299"/>
                <a:ext cx="763568" cy="395974"/>
              </a:xfrm>
              <a:prstGeom prst="roundRect">
                <a:avLst>
                  <a:gd name="adj" fmla="val 0"/>
                </a:avLst>
              </a:prstGeom>
              <a:solidFill>
                <a:schemeClr val="bg2">
                  <a:alpha val="60000"/>
                </a:schemeClr>
              </a:solid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91270" tIns="45636" rIns="109526" bIns="63890">
                <a:spAutoFit/>
              </a:bodyPr>
              <a:lstStyle/>
              <a:p>
                <a:pPr defTabSz="456355" eaLnBrk="1" fontAlgn="auto" hangingPunct="1">
                  <a:spcBef>
                    <a:spcPts val="400"/>
                  </a:spcBef>
                  <a:spcAft>
                    <a:spcPts val="0"/>
                  </a:spcAft>
                  <a:buClr>
                    <a:srgbClr val="1C85C7"/>
                  </a:buClr>
                  <a:defRPr/>
                </a:pPr>
                <a:r>
                  <a:rPr lang="en-US" sz="1048" b="1" dirty="0">
                    <a:solidFill>
                      <a:srgbClr val="000000">
                        <a:lumMod val="75000"/>
                        <a:lumOff val="25000"/>
                      </a:srgbClr>
                    </a:solidFill>
                    <a:ea typeface="ＭＳ Ｐゴシック"/>
                    <a:cs typeface="Calibri" panose="020F0502020204030204" pitchFamily="34" charset="0"/>
                  </a:rPr>
                  <a:t>5.4 mg/kg</a:t>
                </a:r>
                <a:br>
                  <a:rPr lang="en-US" sz="1048" b="1" dirty="0">
                    <a:solidFill>
                      <a:srgbClr val="000000">
                        <a:lumMod val="75000"/>
                        <a:lumOff val="25000"/>
                      </a:srgbClr>
                    </a:solidFill>
                    <a:ea typeface="ＭＳ Ｐゴシック"/>
                    <a:cs typeface="Calibri" panose="020F0502020204030204" pitchFamily="34" charset="0"/>
                  </a:rPr>
                </a:br>
                <a:r>
                  <a:rPr lang="en-US" sz="799" dirty="0">
                    <a:solidFill>
                      <a:srgbClr val="000000">
                        <a:lumMod val="75000"/>
                        <a:lumOff val="25000"/>
                      </a:srgbClr>
                    </a:solidFill>
                    <a:ea typeface="ＭＳ Ｐゴシック"/>
                    <a:cs typeface="Calibri" panose="020F0502020204030204" pitchFamily="34" charset="0"/>
                  </a:rPr>
                  <a:t>(n = 22)</a:t>
                </a:r>
              </a:p>
            </p:txBody>
          </p:sp>
        </p:grpSp>
        <p:cxnSp>
          <p:nvCxnSpPr>
            <p:cNvPr id="7" name="Straight Connector 6">
              <a:extLst>
                <a:ext uri="{FF2B5EF4-FFF2-40B4-BE49-F238E27FC236}">
                  <a16:creationId xmlns:a16="http://schemas.microsoft.com/office/drawing/2014/main" id="{B5D49FAA-C2E8-58C1-C689-5C7D38967C86}"/>
                </a:ext>
              </a:extLst>
            </p:cNvPr>
            <p:cNvCxnSpPr>
              <a:cxnSpLocks/>
            </p:cNvCxnSpPr>
            <p:nvPr/>
          </p:nvCxnSpPr>
          <p:spPr>
            <a:xfrm>
              <a:off x="4537065" y="1258900"/>
              <a:ext cx="798564"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46791" name="Group 16">
            <a:extLst>
              <a:ext uri="{FF2B5EF4-FFF2-40B4-BE49-F238E27FC236}">
                <a16:creationId xmlns:a16="http://schemas.microsoft.com/office/drawing/2014/main" id="{E2CC3840-CF4B-872F-07B4-F0F9AA4ED9DB}"/>
              </a:ext>
            </a:extLst>
          </p:cNvPr>
          <p:cNvGrpSpPr>
            <a:grpSpLocks/>
          </p:cNvGrpSpPr>
          <p:nvPr/>
        </p:nvGrpSpPr>
        <p:grpSpPr bwMode="auto">
          <a:xfrm>
            <a:off x="7185025" y="1798638"/>
            <a:ext cx="1711325" cy="1920875"/>
            <a:chOff x="7189298" y="940849"/>
            <a:chExt cx="1714776" cy="1923987"/>
          </a:xfrm>
        </p:grpSpPr>
        <p:sp>
          <p:nvSpPr>
            <p:cNvPr id="18" name="Right Arrow 32">
              <a:extLst>
                <a:ext uri="{FF2B5EF4-FFF2-40B4-BE49-F238E27FC236}">
                  <a16:creationId xmlns:a16="http://schemas.microsoft.com/office/drawing/2014/main" id="{8C004F53-3D3E-8164-D5BA-346D99D604BC}"/>
                </a:ext>
              </a:extLst>
            </p:cNvPr>
            <p:cNvSpPr/>
            <p:nvPr/>
          </p:nvSpPr>
          <p:spPr>
            <a:xfrm>
              <a:off x="7189298" y="940849"/>
              <a:ext cx="1714776" cy="367306"/>
            </a:xfrm>
            <a:prstGeom prst="rightArrow">
              <a:avLst>
                <a:gd name="adj1" fmla="val 68183"/>
                <a:gd name="adj2"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3813" anchor="ctr"/>
            <a:lstStyle/>
            <a:p>
              <a:pPr defTabSz="456355" eaLnBrk="1" fontAlgn="auto" hangingPunct="1">
                <a:spcBef>
                  <a:spcPts val="0"/>
                </a:spcBef>
                <a:spcAft>
                  <a:spcPts val="0"/>
                </a:spcAft>
                <a:defRPr/>
              </a:pPr>
              <a:r>
                <a:rPr lang="en-US" sz="1198" b="1" dirty="0">
                  <a:solidFill>
                    <a:srgbClr val="23B24A"/>
                  </a:solidFill>
                  <a:ea typeface="ＭＳ Ｐゴシック"/>
                </a:rPr>
                <a:t>PART 2</a:t>
              </a:r>
            </a:p>
          </p:txBody>
        </p:sp>
        <p:sp>
          <p:nvSpPr>
            <p:cNvPr id="19" name="Rectangle: Rounded Corners 33">
              <a:extLst>
                <a:ext uri="{FF2B5EF4-FFF2-40B4-BE49-F238E27FC236}">
                  <a16:creationId xmlns:a16="http://schemas.microsoft.com/office/drawing/2014/main" id="{7438170A-6876-4C6D-17E3-7F51CA6917BA}"/>
                </a:ext>
              </a:extLst>
            </p:cNvPr>
            <p:cNvSpPr/>
            <p:nvPr/>
          </p:nvSpPr>
          <p:spPr>
            <a:xfrm>
              <a:off x="7442220" y="1370168"/>
              <a:ext cx="1317101" cy="394338"/>
            </a:xfrm>
            <a:prstGeom prst="roundRect">
              <a:avLst>
                <a:gd name="adj" fmla="val 0"/>
              </a:avLst>
            </a:prstGeom>
            <a:solidFill>
              <a:srgbClr val="204194"/>
            </a:solidFill>
            <a:ln w="127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270" tIns="45636" rIns="109526" bIns="63890">
              <a:spAutoFit/>
            </a:bodyPr>
            <a:lstStyle/>
            <a:p>
              <a:pPr defTabSz="456355" eaLnBrk="1" fontAlgn="auto" hangingPunct="1">
                <a:spcBef>
                  <a:spcPts val="400"/>
                </a:spcBef>
                <a:spcAft>
                  <a:spcPts val="0"/>
                </a:spcAft>
                <a:buClr>
                  <a:srgbClr val="1C85C7"/>
                </a:buClr>
                <a:defRPr/>
              </a:pPr>
              <a:r>
                <a:rPr lang="en-US" sz="1048" b="1" dirty="0">
                  <a:solidFill>
                    <a:srgbClr val="FFFFFF"/>
                  </a:solidFill>
                  <a:ea typeface="ＭＳ Ｐゴシック"/>
                  <a:cs typeface="Calibri" panose="020F0502020204030204" pitchFamily="34" charset="0"/>
                </a:rPr>
                <a:t>Continuation Stage</a:t>
              </a:r>
              <a:br>
                <a:rPr lang="en-US" sz="1048" b="1" dirty="0">
                  <a:solidFill>
                    <a:srgbClr val="FFFFFF"/>
                  </a:solidFill>
                  <a:ea typeface="ＭＳ Ｐゴシック"/>
                  <a:cs typeface="Calibri" panose="020F0502020204030204" pitchFamily="34" charset="0"/>
                </a:rPr>
              </a:br>
              <a:r>
                <a:rPr lang="en-US" sz="799" dirty="0">
                  <a:solidFill>
                    <a:srgbClr val="FFFFFF"/>
                  </a:solidFill>
                  <a:ea typeface="ＭＳ Ｐゴシック"/>
                  <a:cs typeface="Calibri" panose="020F0502020204030204" pitchFamily="34" charset="0"/>
                </a:rPr>
                <a:t>(n = 134)</a:t>
              </a:r>
            </a:p>
          </p:txBody>
        </p:sp>
        <p:sp>
          <p:nvSpPr>
            <p:cNvPr id="20" name="Rectangle: Rounded Corners 33">
              <a:extLst>
                <a:ext uri="{FF2B5EF4-FFF2-40B4-BE49-F238E27FC236}">
                  <a16:creationId xmlns:a16="http://schemas.microsoft.com/office/drawing/2014/main" id="{5E0C4A2D-82D5-91D0-B72F-7FA9688E4C02}"/>
                </a:ext>
              </a:extLst>
            </p:cNvPr>
            <p:cNvSpPr/>
            <p:nvPr/>
          </p:nvSpPr>
          <p:spPr>
            <a:xfrm>
              <a:off x="7442220" y="2308311"/>
              <a:ext cx="1266198" cy="556525"/>
            </a:xfrm>
            <a:prstGeom prst="roundRect">
              <a:avLst>
                <a:gd name="adj" fmla="val 0"/>
              </a:avLst>
            </a:prstGeom>
            <a:solidFill>
              <a:schemeClr val="bg2">
                <a:alpha val="60000"/>
              </a:schemeClr>
            </a:solid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91270" tIns="45636" rIns="109526" bIns="63890">
              <a:spAutoFit/>
            </a:bodyPr>
            <a:lstStyle/>
            <a:p>
              <a:pPr defTabSz="456355" eaLnBrk="1" fontAlgn="auto" hangingPunct="1">
                <a:spcBef>
                  <a:spcPts val="400"/>
                </a:spcBef>
                <a:spcAft>
                  <a:spcPts val="0"/>
                </a:spcAft>
                <a:buClr>
                  <a:srgbClr val="1C85C7"/>
                </a:buClr>
                <a:defRPr/>
              </a:pPr>
              <a:r>
                <a:rPr lang="en-US" sz="1048" b="1" dirty="0">
                  <a:solidFill>
                    <a:srgbClr val="000000">
                      <a:lumMod val="75000"/>
                      <a:lumOff val="25000"/>
                    </a:srgbClr>
                  </a:solidFill>
                  <a:ea typeface="ＭＳ Ｐゴシック"/>
                  <a:cs typeface="Calibri" panose="020F0502020204030204" pitchFamily="34" charset="0"/>
                </a:rPr>
                <a:t>PART 2a</a:t>
              </a:r>
              <a:br>
                <a:rPr lang="en-US" sz="1048" b="1" dirty="0">
                  <a:solidFill>
                    <a:srgbClr val="000000">
                      <a:lumMod val="75000"/>
                      <a:lumOff val="25000"/>
                    </a:srgbClr>
                  </a:solidFill>
                  <a:ea typeface="ＭＳ Ｐゴシック"/>
                  <a:cs typeface="Calibri" panose="020F0502020204030204" pitchFamily="34" charset="0"/>
                </a:rPr>
              </a:br>
              <a:r>
                <a:rPr lang="en-US" sz="1048" b="1" dirty="0">
                  <a:solidFill>
                    <a:srgbClr val="000000">
                      <a:lumMod val="75000"/>
                      <a:lumOff val="25000"/>
                    </a:srgbClr>
                  </a:solidFill>
                  <a:ea typeface="ＭＳ Ｐゴシック"/>
                  <a:cs typeface="Calibri" panose="020F0502020204030204" pitchFamily="34" charset="0"/>
                </a:rPr>
                <a:t>5.4 mg/kg</a:t>
              </a:r>
              <a:br>
                <a:rPr lang="en-US" sz="1048" b="1" dirty="0">
                  <a:solidFill>
                    <a:srgbClr val="000000">
                      <a:lumMod val="75000"/>
                      <a:lumOff val="25000"/>
                    </a:srgbClr>
                  </a:solidFill>
                  <a:ea typeface="ＭＳ Ｐゴシック"/>
                  <a:cs typeface="Calibri" panose="020F0502020204030204" pitchFamily="34" charset="0"/>
                </a:rPr>
              </a:br>
              <a:r>
                <a:rPr lang="en-US" sz="799" dirty="0">
                  <a:solidFill>
                    <a:srgbClr val="000000">
                      <a:lumMod val="75000"/>
                      <a:lumOff val="25000"/>
                    </a:srgbClr>
                  </a:solidFill>
                  <a:ea typeface="ＭＳ Ｐゴシック"/>
                  <a:cs typeface="Calibri" panose="020F0502020204030204" pitchFamily="34" charset="0"/>
                </a:rPr>
                <a:t>(n = 130)</a:t>
              </a:r>
            </a:p>
          </p:txBody>
        </p:sp>
        <p:cxnSp>
          <p:nvCxnSpPr>
            <p:cNvPr id="21" name="Straight Connector 20">
              <a:extLst>
                <a:ext uri="{FF2B5EF4-FFF2-40B4-BE49-F238E27FC236}">
                  <a16:creationId xmlns:a16="http://schemas.microsoft.com/office/drawing/2014/main" id="{294B949D-F699-B842-7048-599FB2095524}"/>
                </a:ext>
              </a:extLst>
            </p:cNvPr>
            <p:cNvCxnSpPr>
              <a:cxnSpLocks/>
            </p:cNvCxnSpPr>
            <p:nvPr/>
          </p:nvCxnSpPr>
          <p:spPr>
            <a:xfrm>
              <a:off x="7432676" y="1258863"/>
              <a:ext cx="1326645"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46792" name="Group 21">
            <a:extLst>
              <a:ext uri="{FF2B5EF4-FFF2-40B4-BE49-F238E27FC236}">
                <a16:creationId xmlns:a16="http://schemas.microsoft.com/office/drawing/2014/main" id="{1AD9F76D-7727-A64F-4EA5-DBE50ED2D5A9}"/>
              </a:ext>
            </a:extLst>
          </p:cNvPr>
          <p:cNvGrpSpPr>
            <a:grpSpLocks/>
          </p:cNvGrpSpPr>
          <p:nvPr/>
        </p:nvGrpSpPr>
        <p:grpSpPr bwMode="auto">
          <a:xfrm>
            <a:off x="2301875" y="3987800"/>
            <a:ext cx="6383338" cy="690563"/>
            <a:chOff x="2297852" y="3133356"/>
            <a:chExt cx="6394487" cy="693051"/>
          </a:xfrm>
        </p:grpSpPr>
        <p:sp>
          <p:nvSpPr>
            <p:cNvPr id="23" name="Rectangle: Rounded Corners 33">
              <a:extLst>
                <a:ext uri="{FF2B5EF4-FFF2-40B4-BE49-F238E27FC236}">
                  <a16:creationId xmlns:a16="http://schemas.microsoft.com/office/drawing/2014/main" id="{6A775B1D-DECC-6EE9-A1CA-0D1ED6FF2645}"/>
                </a:ext>
              </a:extLst>
            </p:cNvPr>
            <p:cNvSpPr/>
            <p:nvPr/>
          </p:nvSpPr>
          <p:spPr>
            <a:xfrm>
              <a:off x="2297852" y="3133356"/>
              <a:ext cx="1459870" cy="693051"/>
            </a:xfrm>
            <a:prstGeom prst="roundRect">
              <a:avLst>
                <a:gd name="adj" fmla="val 0"/>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lIns="109526" tIns="91270" rIns="109526" bIns="91270">
              <a:spAutoFit/>
            </a:bodyPr>
            <a:lstStyle/>
            <a:p>
              <a:pPr defTabSz="456355" eaLnBrk="1" fontAlgn="auto" hangingPunct="1">
                <a:spcBef>
                  <a:spcPts val="400"/>
                </a:spcBef>
                <a:spcAft>
                  <a:spcPts val="0"/>
                </a:spcAft>
                <a:buClr>
                  <a:srgbClr val="1C85C7"/>
                </a:buClr>
                <a:defRPr/>
              </a:pPr>
              <a:r>
                <a:rPr lang="en-US" sz="1099" b="1" dirty="0">
                  <a:solidFill>
                    <a:prstClr val="black"/>
                  </a:solidFill>
                  <a:ea typeface="ＭＳ Ｐゴシック"/>
                  <a:cs typeface="Calibri" panose="020F0502020204030204" pitchFamily="34" charset="0"/>
                </a:rPr>
                <a:t>T-DM1 </a:t>
              </a:r>
              <a:br>
                <a:rPr lang="en-US" sz="1099" b="1" dirty="0">
                  <a:solidFill>
                    <a:prstClr val="black"/>
                  </a:solidFill>
                  <a:ea typeface="ＭＳ Ｐゴシック"/>
                  <a:cs typeface="Calibri" panose="020F0502020204030204" pitchFamily="34" charset="0"/>
                </a:rPr>
              </a:br>
              <a:r>
                <a:rPr lang="en-US" sz="1099" b="1" dirty="0">
                  <a:solidFill>
                    <a:prstClr val="black"/>
                  </a:solidFill>
                  <a:ea typeface="ＭＳ Ｐゴシック"/>
                  <a:cs typeface="Calibri" panose="020F0502020204030204" pitchFamily="34" charset="0"/>
                </a:rPr>
                <a:t>Intolerant</a:t>
              </a:r>
              <a:br>
                <a:rPr lang="en-US" sz="1099" b="1" dirty="0">
                  <a:solidFill>
                    <a:prstClr val="black"/>
                  </a:solidFill>
                  <a:ea typeface="ＭＳ Ｐゴシック"/>
                  <a:cs typeface="Calibri" panose="020F0502020204030204" pitchFamily="34" charset="0"/>
                </a:rPr>
              </a:br>
              <a:r>
                <a:rPr lang="en-US" sz="1099" b="1" dirty="0">
                  <a:solidFill>
                    <a:prstClr val="black"/>
                  </a:solidFill>
                  <a:ea typeface="ＭＳ Ｐゴシック"/>
                  <a:cs typeface="Calibri" panose="020F0502020204030204" pitchFamily="34" charset="0"/>
                </a:rPr>
                <a:t>(n=4)</a:t>
              </a:r>
              <a:endParaRPr lang="en-US" sz="999" dirty="0">
                <a:solidFill>
                  <a:prstClr val="black"/>
                </a:solidFill>
                <a:ea typeface="ＭＳ Ｐゴシック"/>
                <a:cs typeface="Calibri" panose="020F0502020204030204" pitchFamily="34" charset="0"/>
              </a:endParaRPr>
            </a:p>
          </p:txBody>
        </p:sp>
        <p:sp>
          <p:nvSpPr>
            <p:cNvPr id="24" name="Rectangle: Rounded Corners 33">
              <a:extLst>
                <a:ext uri="{FF2B5EF4-FFF2-40B4-BE49-F238E27FC236}">
                  <a16:creationId xmlns:a16="http://schemas.microsoft.com/office/drawing/2014/main" id="{EE041036-0D7B-706A-9C79-3D84930CBA0B}"/>
                </a:ext>
              </a:extLst>
            </p:cNvPr>
            <p:cNvSpPr/>
            <p:nvPr/>
          </p:nvSpPr>
          <p:spPr>
            <a:xfrm>
              <a:off x="7426482" y="3177966"/>
              <a:ext cx="1265857" cy="557627"/>
            </a:xfrm>
            <a:prstGeom prst="roundRect">
              <a:avLst>
                <a:gd name="adj" fmla="val 0"/>
              </a:avLst>
            </a:prstGeom>
            <a:solidFill>
              <a:schemeClr val="bg2">
                <a:alpha val="60000"/>
              </a:schemeClr>
            </a:solid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91270" tIns="45636" rIns="109526" bIns="63890">
              <a:spAutoFit/>
            </a:bodyPr>
            <a:lstStyle/>
            <a:p>
              <a:pPr defTabSz="456355" eaLnBrk="1" fontAlgn="auto" hangingPunct="1">
                <a:spcBef>
                  <a:spcPts val="400"/>
                </a:spcBef>
                <a:spcAft>
                  <a:spcPts val="0"/>
                </a:spcAft>
                <a:buClr>
                  <a:srgbClr val="1C85C7"/>
                </a:buClr>
                <a:defRPr/>
              </a:pPr>
              <a:r>
                <a:rPr lang="en-US" sz="1048" b="1" dirty="0">
                  <a:solidFill>
                    <a:srgbClr val="000000">
                      <a:lumMod val="75000"/>
                      <a:lumOff val="25000"/>
                    </a:srgbClr>
                  </a:solidFill>
                  <a:ea typeface="ＭＳ Ｐゴシック"/>
                  <a:cs typeface="Calibri" panose="020F0502020204030204" pitchFamily="34" charset="0"/>
                </a:rPr>
                <a:t>PART 2b</a:t>
              </a:r>
              <a:br>
                <a:rPr lang="en-US" sz="1048" b="1" dirty="0">
                  <a:solidFill>
                    <a:srgbClr val="000000">
                      <a:lumMod val="75000"/>
                      <a:lumOff val="25000"/>
                    </a:srgbClr>
                  </a:solidFill>
                  <a:ea typeface="ＭＳ Ｐゴシック"/>
                  <a:cs typeface="Calibri" panose="020F0502020204030204" pitchFamily="34" charset="0"/>
                </a:rPr>
              </a:br>
              <a:r>
                <a:rPr lang="en-US" sz="1048" b="1" dirty="0">
                  <a:solidFill>
                    <a:srgbClr val="000000">
                      <a:lumMod val="75000"/>
                      <a:lumOff val="25000"/>
                    </a:srgbClr>
                  </a:solidFill>
                  <a:ea typeface="ＭＳ Ｐゴシック"/>
                  <a:cs typeface="Calibri" panose="020F0502020204030204" pitchFamily="34" charset="0"/>
                </a:rPr>
                <a:t>5.4 mg/kg</a:t>
              </a:r>
              <a:br>
                <a:rPr lang="en-US" sz="1048" b="1" dirty="0">
                  <a:solidFill>
                    <a:srgbClr val="000000">
                      <a:lumMod val="75000"/>
                      <a:lumOff val="25000"/>
                    </a:srgbClr>
                  </a:solidFill>
                  <a:ea typeface="ＭＳ Ｐゴシック"/>
                  <a:cs typeface="Calibri" panose="020F0502020204030204" pitchFamily="34" charset="0"/>
                </a:rPr>
              </a:br>
              <a:r>
                <a:rPr lang="en-US" sz="799" dirty="0">
                  <a:solidFill>
                    <a:srgbClr val="000000">
                      <a:lumMod val="75000"/>
                      <a:lumOff val="25000"/>
                    </a:srgbClr>
                  </a:solidFill>
                  <a:ea typeface="ＭＳ Ｐゴシック"/>
                  <a:cs typeface="Calibri" panose="020F0502020204030204" pitchFamily="34" charset="0"/>
                </a:rPr>
                <a:t>(n = 4)</a:t>
              </a:r>
            </a:p>
          </p:txBody>
        </p:sp>
        <p:cxnSp>
          <p:nvCxnSpPr>
            <p:cNvPr id="25" name="Straight Connector 24">
              <a:extLst>
                <a:ext uri="{FF2B5EF4-FFF2-40B4-BE49-F238E27FC236}">
                  <a16:creationId xmlns:a16="http://schemas.microsoft.com/office/drawing/2014/main" id="{3D4E91E8-AECF-4536-4307-0F00F2A70D5F}"/>
                </a:ext>
              </a:extLst>
            </p:cNvPr>
            <p:cNvCxnSpPr>
              <a:cxnSpLocks/>
              <a:stCxn id="23" idx="3"/>
              <a:endCxn id="24" idx="1"/>
            </p:cNvCxnSpPr>
            <p:nvPr/>
          </p:nvCxnSpPr>
          <p:spPr>
            <a:xfrm flipV="1">
              <a:off x="3757722" y="3456780"/>
              <a:ext cx="3668760" cy="23898"/>
            </a:xfrm>
            <a:prstGeom prst="line">
              <a:avLst/>
            </a:prstGeom>
            <a:noFill/>
            <a:ln w="12700" cap="flat" cmpd="sng" algn="ctr">
              <a:solidFill>
                <a:schemeClr val="tx1">
                  <a:lumMod val="50000"/>
                  <a:lumOff val="50000"/>
                </a:schemeClr>
              </a:solidFill>
              <a:prstDash val="sysDash"/>
            </a:ln>
            <a:effectLst/>
          </p:spPr>
        </p:cxnSp>
      </p:grpSp>
      <p:grpSp>
        <p:nvGrpSpPr>
          <p:cNvPr id="246793" name="Group 25">
            <a:extLst>
              <a:ext uri="{FF2B5EF4-FFF2-40B4-BE49-F238E27FC236}">
                <a16:creationId xmlns:a16="http://schemas.microsoft.com/office/drawing/2014/main" id="{34C440B3-E4F9-2387-2ED5-2B2CDB243D4F}"/>
              </a:ext>
            </a:extLst>
          </p:cNvPr>
          <p:cNvGrpSpPr>
            <a:grpSpLocks/>
          </p:cNvGrpSpPr>
          <p:nvPr/>
        </p:nvGrpSpPr>
        <p:grpSpPr bwMode="auto">
          <a:xfrm>
            <a:off x="5281613" y="2116138"/>
            <a:ext cx="1903412" cy="1744662"/>
            <a:chOff x="5282565" y="1259547"/>
            <a:chExt cx="1907366" cy="1747259"/>
          </a:xfrm>
        </p:grpSpPr>
        <p:grpSp>
          <p:nvGrpSpPr>
            <p:cNvPr id="246805" name="Group 26">
              <a:extLst>
                <a:ext uri="{FF2B5EF4-FFF2-40B4-BE49-F238E27FC236}">
                  <a16:creationId xmlns:a16="http://schemas.microsoft.com/office/drawing/2014/main" id="{1E25EAF1-2B8A-0B23-73BF-9EB6C59D19C7}"/>
                </a:ext>
              </a:extLst>
            </p:cNvPr>
            <p:cNvGrpSpPr>
              <a:grpSpLocks/>
            </p:cNvGrpSpPr>
            <p:nvPr/>
          </p:nvGrpSpPr>
          <p:grpSpPr bwMode="auto">
            <a:xfrm>
              <a:off x="5396864" y="1369518"/>
              <a:ext cx="1793067" cy="1637288"/>
              <a:chOff x="5396864" y="1369518"/>
              <a:chExt cx="1793067" cy="1637288"/>
            </a:xfrm>
          </p:grpSpPr>
          <p:sp>
            <p:nvSpPr>
              <p:cNvPr id="29" name="Rectangle: Rounded Corners 33">
                <a:extLst>
                  <a:ext uri="{FF2B5EF4-FFF2-40B4-BE49-F238E27FC236}">
                    <a16:creationId xmlns:a16="http://schemas.microsoft.com/office/drawing/2014/main" id="{57983073-EF36-8E81-72AD-5B3DA7FF3D19}"/>
                  </a:ext>
                </a:extLst>
              </p:cNvPr>
              <p:cNvSpPr/>
              <p:nvPr/>
            </p:nvSpPr>
            <p:spPr>
              <a:xfrm>
                <a:off x="5923656" y="1369247"/>
                <a:ext cx="1266275" cy="395877"/>
              </a:xfrm>
              <a:prstGeom prst="roundRect">
                <a:avLst>
                  <a:gd name="adj" fmla="val 0"/>
                </a:avLst>
              </a:prstGeom>
              <a:solidFill>
                <a:srgbClr val="204194"/>
              </a:solidFill>
              <a:ln w="127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270" tIns="45636" rIns="109526" bIns="63890">
                <a:spAutoFit/>
              </a:bodyPr>
              <a:lstStyle/>
              <a:p>
                <a:pPr defTabSz="456355" eaLnBrk="1" fontAlgn="auto" hangingPunct="1">
                  <a:spcBef>
                    <a:spcPts val="400"/>
                  </a:spcBef>
                  <a:spcAft>
                    <a:spcPts val="0"/>
                  </a:spcAft>
                  <a:buClr>
                    <a:srgbClr val="1C85C7"/>
                  </a:buClr>
                  <a:defRPr/>
                </a:pPr>
                <a:r>
                  <a:rPr lang="en-US" sz="1048" b="1" dirty="0">
                    <a:solidFill>
                      <a:srgbClr val="FFFFFF"/>
                    </a:solidFill>
                    <a:ea typeface="ＭＳ Ｐゴシック"/>
                    <a:cs typeface="Calibri" panose="020F0502020204030204" pitchFamily="34" charset="0"/>
                  </a:rPr>
                  <a:t>Dose-Finding Stage</a:t>
                </a:r>
                <a:br>
                  <a:rPr lang="en-US" sz="1048" b="1" dirty="0">
                    <a:solidFill>
                      <a:srgbClr val="FFFFFF"/>
                    </a:solidFill>
                    <a:ea typeface="ＭＳ Ｐゴシック"/>
                    <a:cs typeface="Calibri" panose="020F0502020204030204" pitchFamily="34" charset="0"/>
                  </a:rPr>
                </a:br>
                <a:r>
                  <a:rPr lang="en-US" sz="799" dirty="0">
                    <a:solidFill>
                      <a:srgbClr val="FFFFFF"/>
                    </a:solidFill>
                    <a:ea typeface="ＭＳ Ｐゴシック"/>
                    <a:cs typeface="Calibri" panose="020F0502020204030204" pitchFamily="34" charset="0"/>
                  </a:rPr>
                  <a:t>(n = 54)</a:t>
                </a:r>
              </a:p>
            </p:txBody>
          </p:sp>
          <p:sp>
            <p:nvSpPr>
              <p:cNvPr id="30" name="Freeform 54">
                <a:extLst>
                  <a:ext uri="{FF2B5EF4-FFF2-40B4-BE49-F238E27FC236}">
                    <a16:creationId xmlns:a16="http://schemas.microsoft.com/office/drawing/2014/main" id="{095AF5FB-A15C-F526-6D55-6E3E1F27BB50}"/>
                  </a:ext>
                </a:extLst>
              </p:cNvPr>
              <p:cNvSpPr/>
              <p:nvPr/>
            </p:nvSpPr>
            <p:spPr>
              <a:xfrm flipH="1">
                <a:off x="5573681" y="2286598"/>
                <a:ext cx="359520" cy="562812"/>
              </a:xfrm>
              <a:custGeom>
                <a:avLst/>
                <a:gdLst>
                  <a:gd name="connsiteX0" fmla="*/ 0 w 101600"/>
                  <a:gd name="connsiteY0" fmla="*/ 0 h 319314"/>
                  <a:gd name="connsiteX1" fmla="*/ 101600 w 101600"/>
                  <a:gd name="connsiteY1" fmla="*/ 0 h 319314"/>
                  <a:gd name="connsiteX2" fmla="*/ 101600 w 101600"/>
                  <a:gd name="connsiteY2" fmla="*/ 319314 h 319314"/>
                  <a:gd name="connsiteX3" fmla="*/ 0 w 101600"/>
                  <a:gd name="connsiteY3" fmla="*/ 319314 h 319314"/>
                </a:gdLst>
                <a:ahLst/>
                <a:cxnLst>
                  <a:cxn ang="0">
                    <a:pos x="connsiteX0" y="connsiteY0"/>
                  </a:cxn>
                  <a:cxn ang="0">
                    <a:pos x="connsiteX1" y="connsiteY1"/>
                  </a:cxn>
                  <a:cxn ang="0">
                    <a:pos x="connsiteX2" y="connsiteY2"/>
                  </a:cxn>
                  <a:cxn ang="0">
                    <a:pos x="connsiteX3" y="connsiteY3"/>
                  </a:cxn>
                </a:cxnLst>
                <a:rect l="l" t="t" r="r" b="b"/>
                <a:pathLst>
                  <a:path w="101600" h="319314">
                    <a:moveTo>
                      <a:pt x="0" y="0"/>
                    </a:moveTo>
                    <a:lnTo>
                      <a:pt x="101600" y="0"/>
                    </a:lnTo>
                    <a:lnTo>
                      <a:pt x="101600" y="319314"/>
                    </a:lnTo>
                    <a:lnTo>
                      <a:pt x="0" y="319314"/>
                    </a:lnTo>
                  </a:path>
                </a:pathLst>
              </a:custGeom>
              <a:noFill/>
              <a:ln w="12700" cap="flat" cmpd="sng" algn="ctr">
                <a:solidFill>
                  <a:schemeClr val="tx1">
                    <a:lumMod val="50000"/>
                    <a:lumOff val="50000"/>
                  </a:schemeClr>
                </a:solidFill>
                <a:prstDash val="sysDash"/>
              </a:ln>
              <a:effectLst/>
            </p:spPr>
            <p:txBody>
              <a:bodyPr anchor="ctr"/>
              <a:lstStyle/>
              <a:p>
                <a:pPr algn="ctr" defTabSz="912710" eaLnBrk="1" fontAlgn="auto" hangingPunct="1">
                  <a:spcBef>
                    <a:spcPts val="0"/>
                  </a:spcBef>
                  <a:spcAft>
                    <a:spcPts val="0"/>
                  </a:spcAft>
                  <a:defRPr/>
                </a:pPr>
                <a:endParaRPr lang="en-US" sz="1398" kern="0" dirty="0">
                  <a:solidFill>
                    <a:srgbClr val="FFFFFF"/>
                  </a:solidFill>
                  <a:ea typeface="ＭＳ Ｐゴシック"/>
                  <a:cs typeface="Arial" panose="020B0604020202020204" pitchFamily="34" charset="0"/>
                </a:endParaRPr>
              </a:p>
            </p:txBody>
          </p:sp>
          <p:sp>
            <p:nvSpPr>
              <p:cNvPr id="31" name="Oval 30">
                <a:extLst>
                  <a:ext uri="{FF2B5EF4-FFF2-40B4-BE49-F238E27FC236}">
                    <a16:creationId xmlns:a16="http://schemas.microsoft.com/office/drawing/2014/main" id="{4E93ED89-45EE-0E6F-4A98-A23D0C9A8069}"/>
                  </a:ext>
                </a:extLst>
              </p:cNvPr>
              <p:cNvSpPr/>
              <p:nvPr/>
            </p:nvSpPr>
            <p:spPr>
              <a:xfrm>
                <a:off x="5397102" y="2394709"/>
                <a:ext cx="359520" cy="35930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6355" eaLnBrk="1" fontAlgn="auto" hangingPunct="1">
                  <a:lnSpc>
                    <a:spcPct val="90000"/>
                  </a:lnSpc>
                  <a:spcBef>
                    <a:spcPts val="0"/>
                  </a:spcBef>
                  <a:spcAft>
                    <a:spcPts val="0"/>
                  </a:spcAft>
                  <a:defRPr/>
                </a:pPr>
                <a:r>
                  <a:rPr lang="en-US" sz="799" dirty="0">
                    <a:solidFill>
                      <a:srgbClr val="FFFFFF"/>
                    </a:solidFill>
                    <a:ea typeface="ＭＳ Ｐゴシック"/>
                  </a:rPr>
                  <a:t>R</a:t>
                </a:r>
              </a:p>
              <a:p>
                <a:pPr algn="ctr" defTabSz="456355" eaLnBrk="1" fontAlgn="auto" hangingPunct="1">
                  <a:lnSpc>
                    <a:spcPct val="90000"/>
                  </a:lnSpc>
                  <a:spcBef>
                    <a:spcPts val="0"/>
                  </a:spcBef>
                  <a:spcAft>
                    <a:spcPts val="0"/>
                  </a:spcAft>
                  <a:defRPr/>
                </a:pPr>
                <a:r>
                  <a:rPr lang="en-US" sz="799" dirty="0">
                    <a:solidFill>
                      <a:srgbClr val="FFFFFF"/>
                    </a:solidFill>
                    <a:ea typeface="ＭＳ Ｐゴシック"/>
                  </a:rPr>
                  <a:t>1:1</a:t>
                </a:r>
              </a:p>
            </p:txBody>
          </p:sp>
          <p:sp>
            <p:nvSpPr>
              <p:cNvPr id="32" name="Rectangle: Rounded Corners 33">
                <a:extLst>
                  <a:ext uri="{FF2B5EF4-FFF2-40B4-BE49-F238E27FC236}">
                    <a16:creationId xmlns:a16="http://schemas.microsoft.com/office/drawing/2014/main" id="{6C8F73EE-7737-03FC-2053-5744E604F82C}"/>
                  </a:ext>
                </a:extLst>
              </p:cNvPr>
              <p:cNvSpPr/>
              <p:nvPr/>
            </p:nvSpPr>
            <p:spPr>
              <a:xfrm>
                <a:off x="5923656" y="2180077"/>
                <a:ext cx="1266275" cy="394286"/>
              </a:xfrm>
              <a:prstGeom prst="roundRect">
                <a:avLst>
                  <a:gd name="adj" fmla="val 0"/>
                </a:avLst>
              </a:prstGeom>
              <a:solidFill>
                <a:schemeClr val="bg2">
                  <a:alpha val="60000"/>
                </a:schemeClr>
              </a:solid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91270" tIns="45636" rIns="109526" bIns="63890">
                <a:spAutoFit/>
              </a:bodyPr>
              <a:lstStyle/>
              <a:p>
                <a:pPr defTabSz="456355" eaLnBrk="1" fontAlgn="auto" hangingPunct="1">
                  <a:spcBef>
                    <a:spcPts val="400"/>
                  </a:spcBef>
                  <a:spcAft>
                    <a:spcPts val="0"/>
                  </a:spcAft>
                  <a:buClr>
                    <a:srgbClr val="1C85C7"/>
                  </a:buClr>
                  <a:defRPr/>
                </a:pPr>
                <a:r>
                  <a:rPr lang="en-US" sz="1048" b="1" dirty="0">
                    <a:solidFill>
                      <a:srgbClr val="000000">
                        <a:lumMod val="75000"/>
                        <a:lumOff val="25000"/>
                      </a:srgbClr>
                    </a:solidFill>
                    <a:ea typeface="ＭＳ Ｐゴシック"/>
                    <a:cs typeface="Calibri" panose="020F0502020204030204" pitchFamily="34" charset="0"/>
                  </a:rPr>
                  <a:t>5.4 mg/kg</a:t>
                </a:r>
                <a:br>
                  <a:rPr lang="en-US" sz="1048" b="1" dirty="0">
                    <a:solidFill>
                      <a:srgbClr val="000000">
                        <a:lumMod val="75000"/>
                        <a:lumOff val="25000"/>
                      </a:srgbClr>
                    </a:solidFill>
                    <a:ea typeface="ＭＳ Ｐゴシック"/>
                    <a:cs typeface="Calibri" panose="020F0502020204030204" pitchFamily="34" charset="0"/>
                  </a:rPr>
                </a:br>
                <a:r>
                  <a:rPr lang="en-US" sz="799" dirty="0">
                    <a:solidFill>
                      <a:srgbClr val="000000">
                        <a:lumMod val="75000"/>
                        <a:lumOff val="25000"/>
                      </a:srgbClr>
                    </a:solidFill>
                    <a:ea typeface="ＭＳ Ｐゴシック"/>
                    <a:cs typeface="Calibri" panose="020F0502020204030204" pitchFamily="34" charset="0"/>
                  </a:rPr>
                  <a:t>(n = 28)</a:t>
                </a:r>
              </a:p>
            </p:txBody>
          </p:sp>
          <p:sp>
            <p:nvSpPr>
              <p:cNvPr id="33" name="Rectangle: Rounded Corners 33">
                <a:extLst>
                  <a:ext uri="{FF2B5EF4-FFF2-40B4-BE49-F238E27FC236}">
                    <a16:creationId xmlns:a16="http://schemas.microsoft.com/office/drawing/2014/main" id="{B10BBB43-F973-115C-86C1-ADD5716AC63D}"/>
                  </a:ext>
                </a:extLst>
              </p:cNvPr>
              <p:cNvSpPr/>
              <p:nvPr/>
            </p:nvSpPr>
            <p:spPr>
              <a:xfrm>
                <a:off x="5923656" y="2610930"/>
                <a:ext cx="1266275" cy="395876"/>
              </a:xfrm>
              <a:prstGeom prst="roundRect">
                <a:avLst>
                  <a:gd name="adj" fmla="val 0"/>
                </a:avLst>
              </a:prstGeom>
              <a:solidFill>
                <a:schemeClr val="bg2"/>
              </a:solid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91270" tIns="45636" rIns="109526" bIns="63890">
                <a:spAutoFit/>
              </a:bodyPr>
              <a:lstStyle/>
              <a:p>
                <a:pPr defTabSz="456355" eaLnBrk="1" fontAlgn="auto" hangingPunct="1">
                  <a:spcBef>
                    <a:spcPts val="400"/>
                  </a:spcBef>
                  <a:spcAft>
                    <a:spcPts val="0"/>
                  </a:spcAft>
                  <a:buClr>
                    <a:srgbClr val="1C85C7"/>
                  </a:buClr>
                  <a:defRPr/>
                </a:pPr>
                <a:r>
                  <a:rPr lang="en-US" sz="1048" b="1" dirty="0">
                    <a:solidFill>
                      <a:srgbClr val="000000">
                        <a:lumMod val="75000"/>
                        <a:lumOff val="25000"/>
                      </a:srgbClr>
                    </a:solidFill>
                    <a:ea typeface="ＭＳ Ｐゴシック"/>
                    <a:cs typeface="Calibri" panose="020F0502020204030204" pitchFamily="34" charset="0"/>
                  </a:rPr>
                  <a:t>6.4 mg/kg</a:t>
                </a:r>
                <a:br>
                  <a:rPr lang="en-US" sz="1048" b="1" dirty="0">
                    <a:solidFill>
                      <a:srgbClr val="000000">
                        <a:lumMod val="75000"/>
                        <a:lumOff val="25000"/>
                      </a:srgbClr>
                    </a:solidFill>
                    <a:ea typeface="ＭＳ Ｐゴシック"/>
                    <a:cs typeface="Calibri" panose="020F0502020204030204" pitchFamily="34" charset="0"/>
                  </a:rPr>
                </a:br>
                <a:r>
                  <a:rPr lang="en-US" sz="799" dirty="0">
                    <a:solidFill>
                      <a:srgbClr val="000000">
                        <a:lumMod val="75000"/>
                        <a:lumOff val="25000"/>
                      </a:srgbClr>
                    </a:solidFill>
                    <a:ea typeface="ＭＳ Ｐゴシック"/>
                    <a:cs typeface="Calibri" panose="020F0502020204030204" pitchFamily="34" charset="0"/>
                  </a:rPr>
                  <a:t>(n = 26)</a:t>
                </a:r>
              </a:p>
            </p:txBody>
          </p:sp>
        </p:grpSp>
        <p:cxnSp>
          <p:nvCxnSpPr>
            <p:cNvPr id="28" name="Straight Connector 27">
              <a:extLst>
                <a:ext uri="{FF2B5EF4-FFF2-40B4-BE49-F238E27FC236}">
                  <a16:creationId xmlns:a16="http://schemas.microsoft.com/office/drawing/2014/main" id="{39C18565-2141-9AA0-2612-F649E31ADB33}"/>
                </a:ext>
              </a:extLst>
            </p:cNvPr>
            <p:cNvCxnSpPr>
              <a:cxnSpLocks/>
            </p:cNvCxnSpPr>
            <p:nvPr/>
          </p:nvCxnSpPr>
          <p:spPr>
            <a:xfrm>
              <a:off x="5282565" y="1259547"/>
              <a:ext cx="1907366"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46794" name="Group 33">
            <a:extLst>
              <a:ext uri="{FF2B5EF4-FFF2-40B4-BE49-F238E27FC236}">
                <a16:creationId xmlns:a16="http://schemas.microsoft.com/office/drawing/2014/main" id="{83304B6A-FD1F-1114-F300-16227EEFD0B7}"/>
              </a:ext>
            </a:extLst>
          </p:cNvPr>
          <p:cNvGrpSpPr>
            <a:grpSpLocks/>
          </p:cNvGrpSpPr>
          <p:nvPr/>
        </p:nvGrpSpPr>
        <p:grpSpPr bwMode="auto">
          <a:xfrm>
            <a:off x="4537075" y="2800350"/>
            <a:ext cx="4251325" cy="2192338"/>
            <a:chOff x="4536595" y="1944778"/>
            <a:chExt cx="4259490" cy="2195473"/>
          </a:xfrm>
        </p:grpSpPr>
        <p:grpSp>
          <p:nvGrpSpPr>
            <p:cNvPr id="246799" name="Group 34">
              <a:extLst>
                <a:ext uri="{FF2B5EF4-FFF2-40B4-BE49-F238E27FC236}">
                  <a16:creationId xmlns:a16="http://schemas.microsoft.com/office/drawing/2014/main" id="{5CC5B62A-A2CB-5ED6-727A-329294A9C137}"/>
                </a:ext>
              </a:extLst>
            </p:cNvPr>
            <p:cNvGrpSpPr>
              <a:grpSpLocks/>
            </p:cNvGrpSpPr>
            <p:nvPr/>
          </p:nvGrpSpPr>
          <p:grpSpPr bwMode="auto">
            <a:xfrm>
              <a:off x="4536595" y="1944778"/>
              <a:ext cx="4171433" cy="1790075"/>
              <a:chOff x="4536360" y="1945369"/>
              <a:chExt cx="4171433" cy="1790075"/>
            </a:xfrm>
          </p:grpSpPr>
          <p:sp>
            <p:nvSpPr>
              <p:cNvPr id="37" name="Rectangle: Rounded Corners 33">
                <a:extLst>
                  <a:ext uri="{FF2B5EF4-FFF2-40B4-BE49-F238E27FC236}">
                    <a16:creationId xmlns:a16="http://schemas.microsoft.com/office/drawing/2014/main" id="{709F9A76-C909-3817-797C-D90D3ACBA155}"/>
                  </a:ext>
                </a:extLst>
              </p:cNvPr>
              <p:cNvSpPr/>
              <p:nvPr/>
            </p:nvSpPr>
            <p:spPr>
              <a:xfrm>
                <a:off x="7442293" y="2304657"/>
                <a:ext cx="1266077" cy="556419"/>
              </a:xfrm>
              <a:prstGeom prst="roundRect">
                <a:avLst>
                  <a:gd name="adj" fmla="val 0"/>
                </a:avLst>
              </a:prstGeom>
              <a:solidFill>
                <a:schemeClr val="accent3">
                  <a:alpha val="60000"/>
                </a:schemeClr>
              </a:solidFill>
              <a:ln w="1270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lIns="91270" tIns="45636" rIns="109526" bIns="63890">
                <a:spAutoFit/>
              </a:bodyPr>
              <a:lstStyle/>
              <a:p>
                <a:pPr defTabSz="456355" eaLnBrk="1" fontAlgn="auto" hangingPunct="1">
                  <a:spcBef>
                    <a:spcPts val="400"/>
                  </a:spcBef>
                  <a:spcAft>
                    <a:spcPts val="0"/>
                  </a:spcAft>
                  <a:buClr>
                    <a:srgbClr val="1C85C7"/>
                  </a:buClr>
                  <a:defRPr/>
                </a:pPr>
                <a:r>
                  <a:rPr lang="en-US" sz="1048" b="1" dirty="0">
                    <a:solidFill>
                      <a:srgbClr val="000000">
                        <a:lumMod val="75000"/>
                        <a:lumOff val="25000"/>
                      </a:srgbClr>
                    </a:solidFill>
                    <a:ea typeface="ＭＳ Ｐゴシック"/>
                    <a:cs typeface="Calibri" panose="020F0502020204030204" pitchFamily="34" charset="0"/>
                  </a:rPr>
                  <a:t>PART 2a</a:t>
                </a:r>
                <a:br>
                  <a:rPr lang="en-US" sz="1048" b="1" dirty="0">
                    <a:solidFill>
                      <a:srgbClr val="000000">
                        <a:lumMod val="75000"/>
                        <a:lumOff val="25000"/>
                      </a:srgbClr>
                    </a:solidFill>
                    <a:ea typeface="ＭＳ Ｐゴシック"/>
                    <a:cs typeface="Calibri" panose="020F0502020204030204" pitchFamily="34" charset="0"/>
                  </a:rPr>
                </a:br>
                <a:r>
                  <a:rPr lang="en-US" sz="1048" b="1" dirty="0">
                    <a:solidFill>
                      <a:srgbClr val="000000">
                        <a:lumMod val="75000"/>
                        <a:lumOff val="25000"/>
                      </a:srgbClr>
                    </a:solidFill>
                    <a:ea typeface="ＭＳ Ｐゴシック"/>
                    <a:cs typeface="Calibri" panose="020F0502020204030204" pitchFamily="34" charset="0"/>
                  </a:rPr>
                  <a:t>5.4 mg/kg</a:t>
                </a:r>
                <a:br>
                  <a:rPr lang="en-US" sz="1048" b="1" dirty="0">
                    <a:solidFill>
                      <a:srgbClr val="000000">
                        <a:lumMod val="75000"/>
                        <a:lumOff val="25000"/>
                      </a:srgbClr>
                    </a:solidFill>
                    <a:ea typeface="ＭＳ Ｐゴシック"/>
                    <a:cs typeface="Calibri" panose="020F0502020204030204" pitchFamily="34" charset="0"/>
                  </a:rPr>
                </a:br>
                <a:r>
                  <a:rPr lang="en-US" sz="799" dirty="0">
                    <a:solidFill>
                      <a:srgbClr val="000000">
                        <a:lumMod val="75000"/>
                        <a:lumOff val="25000"/>
                      </a:srgbClr>
                    </a:solidFill>
                    <a:ea typeface="ＭＳ Ｐゴシック"/>
                    <a:cs typeface="Calibri" panose="020F0502020204030204" pitchFamily="34" charset="0"/>
                  </a:rPr>
                  <a:t>(n = 130)</a:t>
                </a:r>
              </a:p>
            </p:txBody>
          </p:sp>
          <p:sp>
            <p:nvSpPr>
              <p:cNvPr id="38" name="Rectangle: Rounded Corners 33">
                <a:extLst>
                  <a:ext uri="{FF2B5EF4-FFF2-40B4-BE49-F238E27FC236}">
                    <a16:creationId xmlns:a16="http://schemas.microsoft.com/office/drawing/2014/main" id="{B61A99C0-7B87-7107-EB82-C3A9F403402B}"/>
                  </a:ext>
                </a:extLst>
              </p:cNvPr>
              <p:cNvSpPr/>
              <p:nvPr/>
            </p:nvSpPr>
            <p:spPr>
              <a:xfrm>
                <a:off x="7426388" y="3179031"/>
                <a:ext cx="1266077" cy="556419"/>
              </a:xfrm>
              <a:prstGeom prst="roundRect">
                <a:avLst>
                  <a:gd name="adj" fmla="val 0"/>
                </a:avLst>
              </a:prstGeom>
              <a:solidFill>
                <a:schemeClr val="accent3">
                  <a:alpha val="60000"/>
                </a:schemeClr>
              </a:solidFill>
              <a:ln w="1270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lIns="91270" tIns="45636" rIns="109526" bIns="63890">
                <a:spAutoFit/>
              </a:bodyPr>
              <a:lstStyle/>
              <a:p>
                <a:pPr defTabSz="456355" eaLnBrk="1" fontAlgn="auto" hangingPunct="1">
                  <a:spcBef>
                    <a:spcPts val="400"/>
                  </a:spcBef>
                  <a:spcAft>
                    <a:spcPts val="0"/>
                  </a:spcAft>
                  <a:buClr>
                    <a:srgbClr val="1C85C7"/>
                  </a:buClr>
                  <a:defRPr/>
                </a:pPr>
                <a:r>
                  <a:rPr lang="en-US" sz="1048" b="1" dirty="0">
                    <a:solidFill>
                      <a:srgbClr val="000000">
                        <a:lumMod val="75000"/>
                        <a:lumOff val="25000"/>
                      </a:srgbClr>
                    </a:solidFill>
                    <a:ea typeface="ＭＳ Ｐゴシック"/>
                    <a:cs typeface="Calibri" panose="020F0502020204030204" pitchFamily="34" charset="0"/>
                  </a:rPr>
                  <a:t>PART 2b</a:t>
                </a:r>
                <a:br>
                  <a:rPr lang="en-US" sz="1048" b="1" dirty="0">
                    <a:solidFill>
                      <a:srgbClr val="000000">
                        <a:lumMod val="75000"/>
                        <a:lumOff val="25000"/>
                      </a:srgbClr>
                    </a:solidFill>
                    <a:ea typeface="ＭＳ Ｐゴシック"/>
                    <a:cs typeface="Calibri" panose="020F0502020204030204" pitchFamily="34" charset="0"/>
                  </a:rPr>
                </a:br>
                <a:r>
                  <a:rPr lang="en-US" sz="1048" b="1" dirty="0">
                    <a:solidFill>
                      <a:srgbClr val="000000">
                        <a:lumMod val="75000"/>
                        <a:lumOff val="25000"/>
                      </a:srgbClr>
                    </a:solidFill>
                    <a:ea typeface="ＭＳ Ｐゴシック"/>
                    <a:cs typeface="Calibri" panose="020F0502020204030204" pitchFamily="34" charset="0"/>
                  </a:rPr>
                  <a:t>5.4 mg/kg</a:t>
                </a:r>
                <a:br>
                  <a:rPr lang="en-US" sz="1048" b="1" dirty="0">
                    <a:solidFill>
                      <a:srgbClr val="000000">
                        <a:lumMod val="75000"/>
                        <a:lumOff val="25000"/>
                      </a:srgbClr>
                    </a:solidFill>
                    <a:ea typeface="ＭＳ Ｐゴシック"/>
                    <a:cs typeface="Calibri" panose="020F0502020204030204" pitchFamily="34" charset="0"/>
                  </a:rPr>
                </a:br>
                <a:r>
                  <a:rPr lang="en-US" sz="799" dirty="0">
                    <a:solidFill>
                      <a:srgbClr val="000000">
                        <a:lumMod val="75000"/>
                        <a:lumOff val="25000"/>
                      </a:srgbClr>
                    </a:solidFill>
                    <a:ea typeface="ＭＳ Ｐゴシック"/>
                    <a:cs typeface="Calibri" panose="020F0502020204030204" pitchFamily="34" charset="0"/>
                  </a:rPr>
                  <a:t>(n = 4)  </a:t>
                </a:r>
              </a:p>
            </p:txBody>
          </p:sp>
          <p:sp>
            <p:nvSpPr>
              <p:cNvPr id="39" name="Rectangle: Rounded Corners 33">
                <a:extLst>
                  <a:ext uri="{FF2B5EF4-FFF2-40B4-BE49-F238E27FC236}">
                    <a16:creationId xmlns:a16="http://schemas.microsoft.com/office/drawing/2014/main" id="{36D30C36-595D-319B-556B-7852B0CA6D8B}"/>
                  </a:ext>
                </a:extLst>
              </p:cNvPr>
              <p:cNvSpPr/>
              <p:nvPr/>
            </p:nvSpPr>
            <p:spPr>
              <a:xfrm>
                <a:off x="4536360" y="1945369"/>
                <a:ext cx="765054" cy="395853"/>
              </a:xfrm>
              <a:prstGeom prst="roundRect">
                <a:avLst>
                  <a:gd name="adj" fmla="val 0"/>
                </a:avLst>
              </a:prstGeom>
              <a:solidFill>
                <a:schemeClr val="accent3">
                  <a:alpha val="60000"/>
                </a:schemeClr>
              </a:solidFill>
              <a:ln w="1270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lIns="91270" tIns="45636" rIns="109526" bIns="63890">
                <a:spAutoFit/>
              </a:bodyPr>
              <a:lstStyle/>
              <a:p>
                <a:pPr defTabSz="456355" eaLnBrk="1" fontAlgn="auto" hangingPunct="1">
                  <a:spcBef>
                    <a:spcPts val="400"/>
                  </a:spcBef>
                  <a:spcAft>
                    <a:spcPts val="0"/>
                  </a:spcAft>
                  <a:buClr>
                    <a:srgbClr val="1C85C7"/>
                  </a:buClr>
                  <a:defRPr/>
                </a:pPr>
                <a:r>
                  <a:rPr lang="en-US" sz="1048" b="1" dirty="0">
                    <a:solidFill>
                      <a:srgbClr val="000000">
                        <a:lumMod val="75000"/>
                        <a:lumOff val="25000"/>
                      </a:srgbClr>
                    </a:solidFill>
                    <a:ea typeface="ＭＳ Ｐゴシック"/>
                    <a:cs typeface="Calibri" panose="020F0502020204030204" pitchFamily="34" charset="0"/>
                  </a:rPr>
                  <a:t>5.4 mg/kg</a:t>
                </a:r>
                <a:br>
                  <a:rPr lang="en-US" sz="1048" b="1" dirty="0">
                    <a:solidFill>
                      <a:srgbClr val="000000">
                        <a:lumMod val="75000"/>
                        <a:lumOff val="25000"/>
                      </a:srgbClr>
                    </a:solidFill>
                    <a:ea typeface="ＭＳ Ｐゴシック"/>
                    <a:cs typeface="Calibri" panose="020F0502020204030204" pitchFamily="34" charset="0"/>
                  </a:rPr>
                </a:br>
                <a:r>
                  <a:rPr lang="en-US" sz="799" dirty="0">
                    <a:solidFill>
                      <a:srgbClr val="000000">
                        <a:lumMod val="75000"/>
                        <a:lumOff val="25000"/>
                      </a:srgbClr>
                    </a:solidFill>
                    <a:ea typeface="ＭＳ Ｐゴシック"/>
                    <a:cs typeface="Calibri" panose="020F0502020204030204" pitchFamily="34" charset="0"/>
                  </a:rPr>
                  <a:t>(n = 22)</a:t>
                </a:r>
              </a:p>
            </p:txBody>
          </p:sp>
          <p:sp>
            <p:nvSpPr>
              <p:cNvPr id="40" name="Rectangle: Rounded Corners 33">
                <a:extLst>
                  <a:ext uri="{FF2B5EF4-FFF2-40B4-BE49-F238E27FC236}">
                    <a16:creationId xmlns:a16="http://schemas.microsoft.com/office/drawing/2014/main" id="{F629F817-CBC4-BB77-841B-F8E7BDB0AD96}"/>
                  </a:ext>
                </a:extLst>
              </p:cNvPr>
              <p:cNvSpPr/>
              <p:nvPr/>
            </p:nvSpPr>
            <p:spPr>
              <a:xfrm>
                <a:off x="5921729" y="2182245"/>
                <a:ext cx="1267667" cy="395852"/>
              </a:xfrm>
              <a:prstGeom prst="roundRect">
                <a:avLst>
                  <a:gd name="adj" fmla="val 0"/>
                </a:avLst>
              </a:prstGeom>
              <a:solidFill>
                <a:schemeClr val="accent3">
                  <a:alpha val="60000"/>
                </a:schemeClr>
              </a:solidFill>
              <a:ln w="1270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lIns="91270" tIns="45636" rIns="109526" bIns="63890">
                <a:spAutoFit/>
              </a:bodyPr>
              <a:lstStyle/>
              <a:p>
                <a:pPr defTabSz="456355" eaLnBrk="1" fontAlgn="auto" hangingPunct="1">
                  <a:spcBef>
                    <a:spcPts val="400"/>
                  </a:spcBef>
                  <a:spcAft>
                    <a:spcPts val="0"/>
                  </a:spcAft>
                  <a:buClr>
                    <a:srgbClr val="1C85C7"/>
                  </a:buClr>
                  <a:defRPr/>
                </a:pPr>
                <a:r>
                  <a:rPr lang="en-US" sz="1048" b="1" dirty="0">
                    <a:solidFill>
                      <a:srgbClr val="000000">
                        <a:lumMod val="75000"/>
                        <a:lumOff val="25000"/>
                      </a:srgbClr>
                    </a:solidFill>
                    <a:ea typeface="ＭＳ Ｐゴシック"/>
                    <a:cs typeface="Calibri" panose="020F0502020204030204" pitchFamily="34" charset="0"/>
                  </a:rPr>
                  <a:t>5.4 mg/kg</a:t>
                </a:r>
                <a:br>
                  <a:rPr lang="en-US" sz="1048" b="1" dirty="0">
                    <a:solidFill>
                      <a:srgbClr val="000000">
                        <a:lumMod val="75000"/>
                        <a:lumOff val="25000"/>
                      </a:srgbClr>
                    </a:solidFill>
                    <a:ea typeface="ＭＳ Ｐゴシック"/>
                    <a:cs typeface="Calibri" panose="020F0502020204030204" pitchFamily="34" charset="0"/>
                  </a:rPr>
                </a:br>
                <a:r>
                  <a:rPr lang="en-US" sz="799" dirty="0">
                    <a:solidFill>
                      <a:srgbClr val="000000">
                        <a:lumMod val="75000"/>
                        <a:lumOff val="25000"/>
                      </a:srgbClr>
                    </a:solidFill>
                    <a:ea typeface="ＭＳ Ｐゴシック"/>
                    <a:cs typeface="Calibri" panose="020F0502020204030204" pitchFamily="34" charset="0"/>
                  </a:rPr>
                  <a:t>(n = 28)</a:t>
                </a:r>
              </a:p>
            </p:txBody>
          </p:sp>
        </p:grpSp>
        <p:sp>
          <p:nvSpPr>
            <p:cNvPr id="36" name="Content Placeholder 3">
              <a:extLst>
                <a:ext uri="{FF2B5EF4-FFF2-40B4-BE49-F238E27FC236}">
                  <a16:creationId xmlns:a16="http://schemas.microsoft.com/office/drawing/2014/main" id="{5FF0C14C-8E67-1C92-01CF-EC58852347FC}"/>
                </a:ext>
              </a:extLst>
            </p:cNvPr>
            <p:cNvSpPr txBox="1">
              <a:spLocks/>
            </p:cNvSpPr>
            <p:nvPr/>
          </p:nvSpPr>
          <p:spPr bwMode="auto">
            <a:xfrm>
              <a:off x="7238938" y="3583831"/>
              <a:ext cx="1557147" cy="556420"/>
            </a:xfrm>
            <a:prstGeom prst="rect">
              <a:avLst/>
            </a:prstGeom>
            <a:noFill/>
            <a:ln w="19050">
              <a:noFill/>
              <a:miter lim="800000"/>
              <a:headEnd/>
              <a:tailEnd/>
            </a:ln>
          </p:spPr>
          <p:txBody>
            <a:bodyPr lIns="91270" tIns="140140" rIns="91270" bIns="45636"/>
            <a:lstStyle>
              <a:defPPr>
                <a:defRPr lang="en-US"/>
              </a:defPPr>
              <a:lvl1pPr marL="176400" indent="-176400" eaLnBrk="1" hangingPunct="1">
                <a:spcBef>
                  <a:spcPts val="400"/>
                </a:spcBef>
                <a:spcAft>
                  <a:spcPts val="400"/>
                </a:spcAft>
                <a:buClr>
                  <a:schemeClr val="accent2"/>
                </a:buClr>
                <a:buFont typeface="Arial"/>
                <a:buChar char="•"/>
                <a:defRPr sz="1300">
                  <a:latin typeface="Arial" pitchFamily="34" charset="0"/>
                  <a:cs typeface="Arial" pitchFamily="34" charset="0"/>
                </a:defRPr>
              </a:lvl1pPr>
              <a:lvl2pPr marL="688975" indent="-231775" eaLnBrk="1" hangingPunct="1">
                <a:spcBef>
                  <a:spcPct val="20000"/>
                </a:spcBef>
                <a:buClr>
                  <a:srgbClr val="00B0F0"/>
                </a:buClr>
                <a:buFont typeface="Arial" pitchFamily="34" charset="0"/>
                <a:buChar char="•"/>
                <a:defRPr sz="2400">
                  <a:latin typeface="Arial" pitchFamily="34" charset="0"/>
                  <a:cs typeface="Arial" pitchFamily="34" charset="0"/>
                </a:defRPr>
              </a:lvl2pPr>
              <a:lvl3pPr marL="1027113" indent="-225425" eaLnBrk="1" hangingPunct="1">
                <a:spcBef>
                  <a:spcPct val="20000"/>
                </a:spcBef>
                <a:buClr>
                  <a:srgbClr val="00B0F0"/>
                </a:buClr>
                <a:buFont typeface="Arial" pitchFamily="34" charset="0"/>
                <a:buChar char="•"/>
                <a:defRPr sz="2200">
                  <a:latin typeface="Arial" pitchFamily="34" charset="0"/>
                  <a:cs typeface="Arial" pitchFamily="34" charset="0"/>
                </a:defRPr>
              </a:lvl3pPr>
              <a:lvl4pPr marL="1377950" indent="-238125" eaLnBrk="1" hangingPunct="1">
                <a:spcBef>
                  <a:spcPct val="20000"/>
                </a:spcBef>
                <a:buClr>
                  <a:srgbClr val="00B0F0"/>
                </a:buClr>
                <a:buFont typeface="Arial" pitchFamily="34" charset="0"/>
                <a:buChar char="•"/>
                <a:defRPr sz="2000">
                  <a:latin typeface="Arial" pitchFamily="34" charset="0"/>
                  <a:cs typeface="Arial" pitchFamily="34" charset="0"/>
                </a:defRPr>
              </a:lvl4pPr>
              <a:lvl5pPr marL="2057400" indent="-228600" eaLnBrk="1" hangingPunct="1">
                <a:spcBef>
                  <a:spcPct val="20000"/>
                </a:spcBef>
                <a:buClr>
                  <a:srgbClr val="00B0F0"/>
                </a:buClr>
                <a:buFont typeface="Arial" pitchFamily="34" charset="0"/>
                <a:buChar char="•"/>
                <a:defRPr sz="2000">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pPr marL="0" indent="0" algn="ctr" defTabSz="456355" fontAlgn="auto">
                <a:spcAft>
                  <a:spcPts val="0"/>
                </a:spcAft>
                <a:buClr>
                  <a:srgbClr val="1C85C7"/>
                </a:buClr>
                <a:buFont typeface="Arial"/>
                <a:buNone/>
                <a:defRPr/>
              </a:pPr>
              <a:r>
                <a:rPr lang="en-US" sz="1600" b="1" dirty="0">
                  <a:solidFill>
                    <a:srgbClr val="000000">
                      <a:lumMod val="85000"/>
                      <a:lumOff val="15000"/>
                    </a:srgbClr>
                  </a:solidFill>
                  <a:latin typeface="Calibri" panose="020F0502020204030204" pitchFamily="34" charset="0"/>
                  <a:ea typeface="ＭＳ Ｐゴシック"/>
                  <a:cs typeface="Calibri" panose="020F0502020204030204" pitchFamily="34" charset="0"/>
                </a:rPr>
                <a:t>184 patients </a:t>
              </a:r>
              <a:br>
                <a:rPr lang="en-US" sz="998" b="1" dirty="0">
                  <a:solidFill>
                    <a:srgbClr val="000000">
                      <a:lumMod val="85000"/>
                      <a:lumOff val="15000"/>
                    </a:srgbClr>
                  </a:solidFill>
                  <a:latin typeface="Calibri" panose="020F0502020204030204" pitchFamily="34" charset="0"/>
                  <a:ea typeface="ＭＳ Ｐゴシック"/>
                  <a:cs typeface="Calibri" panose="020F0502020204030204" pitchFamily="34" charset="0"/>
                </a:rPr>
              </a:br>
              <a:r>
                <a:rPr lang="en-US" sz="998" dirty="0">
                  <a:solidFill>
                    <a:srgbClr val="000000">
                      <a:lumMod val="85000"/>
                      <a:lumOff val="15000"/>
                    </a:srgbClr>
                  </a:solidFill>
                  <a:latin typeface="Calibri" panose="020F0502020204030204" pitchFamily="34" charset="0"/>
                  <a:ea typeface="ＭＳ Ｐゴシック"/>
                  <a:cs typeface="Calibri" panose="020F0502020204030204" pitchFamily="34" charset="0"/>
                </a:rPr>
                <a:t>enrolled at 5.4 mg/kg</a:t>
              </a:r>
            </a:p>
          </p:txBody>
        </p:sp>
      </p:grpSp>
      <p:sp>
        <p:nvSpPr>
          <p:cNvPr id="41" name="TextBox 40">
            <a:extLst>
              <a:ext uri="{FF2B5EF4-FFF2-40B4-BE49-F238E27FC236}">
                <a16:creationId xmlns:a16="http://schemas.microsoft.com/office/drawing/2014/main" id="{776A6791-A186-7544-6CDD-1E0E046D2E79}"/>
              </a:ext>
            </a:extLst>
          </p:cNvPr>
          <p:cNvSpPr txBox="1"/>
          <p:nvPr/>
        </p:nvSpPr>
        <p:spPr>
          <a:xfrm>
            <a:off x="392113" y="4749800"/>
            <a:ext cx="3662362" cy="1200150"/>
          </a:xfrm>
          <a:prstGeom prst="rect">
            <a:avLst/>
          </a:prstGeom>
          <a:noFill/>
        </p:spPr>
        <p:txBody>
          <a:bodyPr>
            <a:spAutoFit/>
          </a:bodyPr>
          <a:lstStyle/>
          <a:p>
            <a:pPr defTabSz="457189" eaLnBrk="1" fontAlgn="auto" hangingPunct="1">
              <a:spcBef>
                <a:spcPts val="0"/>
              </a:spcBef>
              <a:spcAft>
                <a:spcPts val="0"/>
              </a:spcAft>
              <a:defRPr/>
            </a:pPr>
            <a:r>
              <a:rPr lang="en-US" sz="1199" b="1" u="sng" dirty="0">
                <a:solidFill>
                  <a:srgbClr val="000000"/>
                </a:solidFill>
                <a:latin typeface="Arial"/>
                <a:ea typeface="ＭＳ Ｐゴシック"/>
              </a:rPr>
              <a:t>Baseline Characteristics of Note</a:t>
            </a:r>
          </a:p>
          <a:p>
            <a:pPr marL="214115" indent="-214115" defTabSz="457189" eaLnBrk="1" fontAlgn="auto" hangingPunct="1">
              <a:spcBef>
                <a:spcPts val="0"/>
              </a:spcBef>
              <a:spcAft>
                <a:spcPts val="0"/>
              </a:spcAft>
              <a:buFont typeface="Arial" panose="020B0604020202020204" pitchFamily="34" charset="0"/>
              <a:buChar char="•"/>
              <a:defRPr/>
            </a:pPr>
            <a:r>
              <a:rPr lang="en-US" sz="1199" dirty="0">
                <a:solidFill>
                  <a:srgbClr val="000000"/>
                </a:solidFill>
                <a:latin typeface="Arial"/>
                <a:ea typeface="ＭＳ Ｐゴシック"/>
              </a:rPr>
              <a:t>53% HR+</a:t>
            </a:r>
          </a:p>
          <a:p>
            <a:pPr marL="214115" indent="-214115" defTabSz="457189" eaLnBrk="1" fontAlgn="auto" hangingPunct="1">
              <a:spcBef>
                <a:spcPts val="0"/>
              </a:spcBef>
              <a:spcAft>
                <a:spcPts val="0"/>
              </a:spcAft>
              <a:buFont typeface="Arial" panose="020B0604020202020204" pitchFamily="34" charset="0"/>
              <a:buChar char="•"/>
              <a:defRPr/>
            </a:pPr>
            <a:r>
              <a:rPr lang="en-US" sz="1199" dirty="0">
                <a:solidFill>
                  <a:srgbClr val="000000"/>
                </a:solidFill>
                <a:latin typeface="Arial"/>
                <a:ea typeface="ＭＳ Ｐゴシック"/>
              </a:rPr>
              <a:t>HER2 IHC 3+ 84%; 1+/2+ (FISH+) 16%</a:t>
            </a:r>
          </a:p>
          <a:p>
            <a:pPr marL="214115" indent="-214115" defTabSz="457189" eaLnBrk="1" fontAlgn="auto" hangingPunct="1">
              <a:spcBef>
                <a:spcPts val="0"/>
              </a:spcBef>
              <a:spcAft>
                <a:spcPts val="0"/>
              </a:spcAft>
              <a:buFont typeface="Arial" panose="020B0604020202020204" pitchFamily="34" charset="0"/>
              <a:buChar char="•"/>
              <a:defRPr/>
            </a:pPr>
            <a:r>
              <a:rPr lang="en-US" sz="1199" dirty="0">
                <a:solidFill>
                  <a:srgbClr val="000000"/>
                </a:solidFill>
                <a:latin typeface="Arial"/>
                <a:ea typeface="ＭＳ Ｐゴシック"/>
              </a:rPr>
              <a:t>92% visceral disease; 13% h/o brain mets</a:t>
            </a:r>
          </a:p>
          <a:p>
            <a:pPr marL="214115" indent="-214115" defTabSz="457189" eaLnBrk="1" fontAlgn="auto" hangingPunct="1">
              <a:spcBef>
                <a:spcPts val="0"/>
              </a:spcBef>
              <a:spcAft>
                <a:spcPts val="0"/>
              </a:spcAft>
              <a:buFont typeface="Arial" panose="020B0604020202020204" pitchFamily="34" charset="0"/>
              <a:buChar char="•"/>
              <a:defRPr/>
            </a:pPr>
            <a:r>
              <a:rPr lang="en-US" sz="1199" dirty="0">
                <a:solidFill>
                  <a:srgbClr val="000000"/>
                </a:solidFill>
                <a:latin typeface="Arial"/>
                <a:ea typeface="ＭＳ Ｐゴシック"/>
              </a:rPr>
              <a:t>Median 6 prior lines of therapy (range 2-27)</a:t>
            </a:r>
          </a:p>
          <a:p>
            <a:pPr defTabSz="457189" eaLnBrk="1" fontAlgn="auto" hangingPunct="1">
              <a:spcBef>
                <a:spcPts val="0"/>
              </a:spcBef>
              <a:spcAft>
                <a:spcPts val="0"/>
              </a:spcAft>
              <a:defRPr/>
            </a:pPr>
            <a:endParaRPr lang="en-US" sz="1199" dirty="0">
              <a:solidFill>
                <a:srgbClr val="000000"/>
              </a:solidFill>
              <a:latin typeface="Arial"/>
              <a:ea typeface="ＭＳ Ｐゴシック"/>
            </a:endParaRPr>
          </a:p>
        </p:txBody>
      </p:sp>
      <p:sp>
        <p:nvSpPr>
          <p:cNvPr id="42" name="Content Placeholder 3">
            <a:extLst>
              <a:ext uri="{FF2B5EF4-FFF2-40B4-BE49-F238E27FC236}">
                <a16:creationId xmlns:a16="http://schemas.microsoft.com/office/drawing/2014/main" id="{2BE2B3FC-1C30-14C6-E619-531F53E5A04A}"/>
              </a:ext>
            </a:extLst>
          </p:cNvPr>
          <p:cNvSpPr txBox="1">
            <a:spLocks/>
          </p:cNvSpPr>
          <p:nvPr/>
        </p:nvSpPr>
        <p:spPr bwMode="auto">
          <a:xfrm>
            <a:off x="3871913" y="4754563"/>
            <a:ext cx="3563937" cy="1025525"/>
          </a:xfrm>
          <a:prstGeom prst="rect">
            <a:avLst/>
          </a:prstGeom>
          <a:noFill/>
          <a:ln w="19050">
            <a:noFill/>
            <a:miter lim="800000"/>
            <a:headEnd/>
            <a:tailEnd/>
          </a:ln>
        </p:spPr>
        <p:txBody>
          <a:bodyPr lIns="91270" tIns="140140" rIns="91270" bIns="45636"/>
          <a:lstStyle>
            <a:defPPr>
              <a:defRPr lang="en-US"/>
            </a:defPPr>
            <a:lvl1pPr marL="176400" indent="-176400" eaLnBrk="1" hangingPunct="1">
              <a:spcBef>
                <a:spcPts val="400"/>
              </a:spcBef>
              <a:spcAft>
                <a:spcPts val="400"/>
              </a:spcAft>
              <a:buClr>
                <a:schemeClr val="accent2"/>
              </a:buClr>
              <a:buFont typeface="Arial"/>
              <a:buChar char="•"/>
              <a:defRPr sz="1300">
                <a:latin typeface="Arial" pitchFamily="34" charset="0"/>
                <a:cs typeface="Arial" pitchFamily="34" charset="0"/>
              </a:defRPr>
            </a:lvl1pPr>
            <a:lvl2pPr marL="688975" indent="-231775" eaLnBrk="1" hangingPunct="1">
              <a:spcBef>
                <a:spcPct val="20000"/>
              </a:spcBef>
              <a:buClr>
                <a:srgbClr val="00B0F0"/>
              </a:buClr>
              <a:buFont typeface="Arial" pitchFamily="34" charset="0"/>
              <a:buChar char="•"/>
              <a:defRPr sz="2400">
                <a:latin typeface="Arial" pitchFamily="34" charset="0"/>
                <a:cs typeface="Arial" pitchFamily="34" charset="0"/>
              </a:defRPr>
            </a:lvl2pPr>
            <a:lvl3pPr marL="1027113" indent="-225425" eaLnBrk="1" hangingPunct="1">
              <a:spcBef>
                <a:spcPct val="20000"/>
              </a:spcBef>
              <a:buClr>
                <a:srgbClr val="00B0F0"/>
              </a:buClr>
              <a:buFont typeface="Arial" pitchFamily="34" charset="0"/>
              <a:buChar char="•"/>
              <a:defRPr sz="2200">
                <a:latin typeface="Arial" pitchFamily="34" charset="0"/>
                <a:cs typeface="Arial" pitchFamily="34" charset="0"/>
              </a:defRPr>
            </a:lvl3pPr>
            <a:lvl4pPr marL="1377950" indent="-238125" eaLnBrk="1" hangingPunct="1">
              <a:spcBef>
                <a:spcPct val="20000"/>
              </a:spcBef>
              <a:buClr>
                <a:srgbClr val="00B0F0"/>
              </a:buClr>
              <a:buFont typeface="Arial" pitchFamily="34" charset="0"/>
              <a:buChar char="•"/>
              <a:defRPr sz="2000">
                <a:latin typeface="Arial" pitchFamily="34" charset="0"/>
                <a:cs typeface="Arial" pitchFamily="34" charset="0"/>
              </a:defRPr>
            </a:lvl4pPr>
            <a:lvl5pPr marL="2057400" indent="-228600" eaLnBrk="1" hangingPunct="1">
              <a:spcBef>
                <a:spcPct val="20000"/>
              </a:spcBef>
              <a:buClr>
                <a:srgbClr val="00B0F0"/>
              </a:buClr>
              <a:buFont typeface="Arial" pitchFamily="34" charset="0"/>
              <a:buChar char="•"/>
              <a:defRPr sz="2000">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pPr marL="114092" indent="-114092" defTabSz="456367" fontAlgn="auto">
              <a:spcBef>
                <a:spcPts val="0"/>
              </a:spcBef>
              <a:spcAft>
                <a:spcPts val="0"/>
              </a:spcAft>
              <a:buClrTx/>
              <a:defRPr/>
            </a:pPr>
            <a:r>
              <a:rPr lang="en-US" sz="1199" b="1" dirty="0">
                <a:solidFill>
                  <a:srgbClr val="000000">
                    <a:lumMod val="85000"/>
                    <a:lumOff val="15000"/>
                  </a:srgbClr>
                </a:solidFill>
                <a:latin typeface="Arial"/>
                <a:ea typeface="ＭＳ Ｐゴシック"/>
                <a:cs typeface="Calibri" panose="020F0502020204030204" pitchFamily="34" charset="0"/>
              </a:rPr>
              <a:t>Primary: </a:t>
            </a:r>
            <a:r>
              <a:rPr lang="en-US" sz="1199" dirty="0">
                <a:solidFill>
                  <a:srgbClr val="000000">
                    <a:lumMod val="85000"/>
                    <a:lumOff val="15000"/>
                  </a:srgbClr>
                </a:solidFill>
                <a:latin typeface="Arial"/>
                <a:ea typeface="ＭＳ Ｐゴシック"/>
                <a:cs typeface="Calibri" panose="020F0502020204030204" pitchFamily="34" charset="0"/>
              </a:rPr>
              <a:t>confirmed ORR by independent central imaging facility review per RECIST v1.1</a:t>
            </a:r>
          </a:p>
          <a:p>
            <a:pPr marL="114092" indent="-114092" defTabSz="456367" fontAlgn="auto">
              <a:spcBef>
                <a:spcPts val="0"/>
              </a:spcBef>
              <a:spcAft>
                <a:spcPts val="0"/>
              </a:spcAft>
              <a:buClrTx/>
              <a:defRPr/>
            </a:pPr>
            <a:r>
              <a:rPr lang="en-US" sz="1199" b="1" dirty="0">
                <a:solidFill>
                  <a:srgbClr val="000000">
                    <a:lumMod val="85000"/>
                    <a:lumOff val="15000"/>
                  </a:srgbClr>
                </a:solidFill>
                <a:latin typeface="Arial"/>
                <a:ea typeface="ＭＳ Ｐゴシック"/>
                <a:cs typeface="Calibri" panose="020F0502020204030204" pitchFamily="34" charset="0"/>
              </a:rPr>
              <a:t>Secondary: </a:t>
            </a:r>
            <a:r>
              <a:rPr lang="en-US" sz="1199" dirty="0">
                <a:solidFill>
                  <a:srgbClr val="000000">
                    <a:lumMod val="85000"/>
                    <a:lumOff val="15000"/>
                  </a:srgbClr>
                </a:solidFill>
                <a:latin typeface="Arial"/>
                <a:ea typeface="ＭＳ Ｐゴシック"/>
                <a:cs typeface="Calibri" panose="020F0502020204030204" pitchFamily="34" charset="0"/>
              </a:rPr>
              <a:t>investigator-assessed ORR, DCR, DOR, CBR, PFS, OS, PK and safety</a:t>
            </a:r>
          </a:p>
        </p:txBody>
      </p:sp>
      <p:sp>
        <p:nvSpPr>
          <p:cNvPr id="2" name="Rectangle 1">
            <a:extLst>
              <a:ext uri="{FF2B5EF4-FFF2-40B4-BE49-F238E27FC236}">
                <a16:creationId xmlns:a16="http://schemas.microsoft.com/office/drawing/2014/main" id="{479EB438-998A-75C1-74CE-6DF2C32CCFC2}"/>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6C380C92-9E11-94CB-EF7C-C52BE02ECE18}"/>
              </a:ext>
            </a:extLst>
          </p:cNvPr>
          <p:cNvSpPr txBox="1">
            <a:spLocks noChangeArrowheads="1"/>
          </p:cNvSpPr>
          <p:nvPr/>
        </p:nvSpPr>
        <p:spPr>
          <a:xfrm>
            <a:off x="1086522" y="6525747"/>
            <a:ext cx="7840662" cy="239712"/>
          </a:xfrm>
          <a:prstGeom prst="rect">
            <a:avLst/>
          </a:prstGeom>
        </p:spPr>
        <p:txBody>
          <a:bodyPr vert="horz" lIns="0" tIns="9005" rIns="0" bIns="0" rtlCol="0" anchor="ctr">
            <a:normAutofit/>
          </a:bodyPr>
          <a:lstStyle>
            <a:lvl1pPr algn="ctr" defTabSz="685800" rtl="0" eaLnBrk="1" latinLnBrk="0" hangingPunct="1">
              <a:lnSpc>
                <a:spcPct val="90000"/>
              </a:lnSpc>
              <a:spcBef>
                <a:spcPct val="0"/>
              </a:spcBef>
              <a:buNone/>
              <a:defRPr sz="2700" b="1" kern="1200">
                <a:solidFill>
                  <a:schemeClr val="tx1"/>
                </a:solidFill>
                <a:latin typeface="Arial" panose="020B0604020202020204" pitchFamily="34" charset="0"/>
                <a:ea typeface="+mj-ea"/>
                <a:cs typeface="Arial" panose="020B0604020202020204" pitchFamily="34" charset="0"/>
              </a:defRPr>
            </a:lvl1pPr>
          </a:lstStyle>
          <a:p>
            <a:pPr algn="r" fontAlgn="auto">
              <a:spcAft>
                <a:spcPts val="0"/>
              </a:spcAft>
              <a:tabLst>
                <a:tab pos="479081" algn="l"/>
                <a:tab pos="958162" algn="l"/>
                <a:tab pos="1437242" algn="l"/>
                <a:tab pos="1916322" algn="l"/>
                <a:tab pos="2395403" algn="l"/>
                <a:tab pos="2874484" algn="l"/>
                <a:tab pos="3353564" algn="l"/>
                <a:tab pos="3832645" algn="l"/>
                <a:tab pos="4311725" algn="l"/>
              </a:tabLst>
              <a:defRPr/>
            </a:pPr>
            <a:r>
              <a:rPr lang="en-US" altLang="en-US" sz="1199" b="0">
                <a:latin typeface="+mn-lt"/>
                <a:ea typeface="Arial Unicode MS" panose="020B0604020202020204" pitchFamily="34" charset="-128"/>
              </a:rPr>
              <a:t>Modi S, et al. </a:t>
            </a:r>
            <a:r>
              <a:rPr lang="en-US" altLang="en-US" sz="1199" b="0" i="1">
                <a:latin typeface="+mn-lt"/>
                <a:ea typeface="Arial Unicode MS" panose="020B0604020202020204" pitchFamily="34" charset="-128"/>
              </a:rPr>
              <a:t>N Engl J Med. </a:t>
            </a:r>
            <a:r>
              <a:rPr lang="en-US" altLang="en-US" sz="1199" b="0">
                <a:latin typeface="+mn-lt"/>
                <a:ea typeface="Arial Unicode MS" panose="020B0604020202020204" pitchFamily="34" charset="-128"/>
              </a:rPr>
              <a:t>2020;382(7):610-621.</a:t>
            </a:r>
            <a:endParaRPr lang="en-US" altLang="en-US" sz="1199" b="0" dirty="0">
              <a:latin typeface="+mn-lt"/>
              <a:ea typeface="Arial Unicode MS" panose="020B060402020202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938EC-AE9A-913D-DA52-8DA3329D6540}"/>
              </a:ext>
            </a:extLst>
          </p:cNvPr>
          <p:cNvSpPr>
            <a:spLocks noGrp="1"/>
          </p:cNvSpPr>
          <p:nvPr>
            <p:ph type="title"/>
          </p:nvPr>
        </p:nvSpPr>
        <p:spPr/>
        <p:txBody>
          <a:bodyPr/>
          <a:lstStyle/>
          <a:p>
            <a:r>
              <a:rPr lang="en-US" b="1" dirty="0">
                <a:solidFill>
                  <a:srgbClr val="7030A0"/>
                </a:solidFill>
              </a:rPr>
              <a:t>Disclosures</a:t>
            </a:r>
          </a:p>
        </p:txBody>
      </p:sp>
      <p:sp>
        <p:nvSpPr>
          <p:cNvPr id="3" name="Content Placeholder 2">
            <a:extLst>
              <a:ext uri="{FF2B5EF4-FFF2-40B4-BE49-F238E27FC236}">
                <a16:creationId xmlns:a16="http://schemas.microsoft.com/office/drawing/2014/main" id="{CA01BFDA-E085-638D-265E-527FC3ACBA14}"/>
              </a:ext>
            </a:extLst>
          </p:cNvPr>
          <p:cNvSpPr>
            <a:spLocks noGrp="1"/>
          </p:cNvSpPr>
          <p:nvPr>
            <p:ph idx="1"/>
          </p:nvPr>
        </p:nvSpPr>
        <p:spPr/>
        <p:txBody>
          <a:bodyPr>
            <a:normAutofit/>
          </a:bodyPr>
          <a:lstStyle/>
          <a:p>
            <a:r>
              <a:rPr lang="en-US" sz="1800" dirty="0"/>
              <a:t>Consultant: AstraZeneca, Daiichi-Sanyo, Novartis, Lilly, Pfizer, Merck, </a:t>
            </a:r>
            <a:r>
              <a:rPr lang="en-US" sz="1800" dirty="0" err="1"/>
              <a:t>Stemline</a:t>
            </a:r>
            <a:r>
              <a:rPr lang="en-US" sz="1800" dirty="0"/>
              <a:t>-Menarini, Genentech-Roche, Gilead, Carrick, Johnson &amp; Johnson, </a:t>
            </a:r>
            <a:r>
              <a:rPr lang="en-US" sz="1800" dirty="0" err="1"/>
              <a:t>Ambryx</a:t>
            </a:r>
            <a:r>
              <a:rPr lang="en-US" sz="1800" dirty="0"/>
              <a:t>, </a:t>
            </a:r>
            <a:r>
              <a:rPr lang="en-US" sz="1800" dirty="0" err="1"/>
              <a:t>Veracyte</a:t>
            </a:r>
            <a:r>
              <a:rPr lang="en-US" sz="1800" dirty="0"/>
              <a:t>, Totus</a:t>
            </a:r>
          </a:p>
          <a:p>
            <a:r>
              <a:rPr lang="en-US" sz="1800" dirty="0"/>
              <a:t>DMC: Lilly, Genentech, Pfizer/</a:t>
            </a:r>
            <a:r>
              <a:rPr lang="en-US" sz="1800" dirty="0" err="1"/>
              <a:t>Seagen</a:t>
            </a:r>
            <a:r>
              <a:rPr lang="en-US" sz="1800" dirty="0"/>
              <a:t>, IBCSG, Alliance Foundation Trials (AFT)</a:t>
            </a:r>
          </a:p>
        </p:txBody>
      </p:sp>
    </p:spTree>
    <p:extLst>
      <p:ext uri="{BB962C8B-B14F-4D97-AF65-F5344CB8AC3E}">
        <p14:creationId xmlns:p14="http://schemas.microsoft.com/office/powerpoint/2010/main" val="1431036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18A0E4E-6FB2-CEE1-CA65-D8DA8A2C1175}"/>
              </a:ext>
            </a:extLst>
          </p:cNvPr>
          <p:cNvSpPr>
            <a:spLocks noGrp="1" noChangeArrowheads="1"/>
          </p:cNvSpPr>
          <p:nvPr>
            <p:ph type="title" idx="4294967295"/>
          </p:nvPr>
        </p:nvSpPr>
        <p:spPr>
          <a:xfrm>
            <a:off x="1086522" y="6525747"/>
            <a:ext cx="7840662" cy="239712"/>
          </a:xfrm>
        </p:spPr>
        <p:txBody>
          <a:bodyPr lIns="0" tIns="9005" rIns="0" bIns="0" rtlCol="0">
            <a:normAutofit/>
          </a:bodyPr>
          <a:lstStyle/>
          <a:p>
            <a:pPr algn="r" eaLnBrk="1" fontAlgn="auto" hangingPunct="1">
              <a:spcAft>
                <a:spcPts val="0"/>
              </a:spcAft>
              <a:tabLst>
                <a:tab pos="479081" algn="l"/>
                <a:tab pos="958162" algn="l"/>
                <a:tab pos="1437242" algn="l"/>
                <a:tab pos="1916322" algn="l"/>
                <a:tab pos="2395403" algn="l"/>
                <a:tab pos="2874484" algn="l"/>
                <a:tab pos="3353564" algn="l"/>
                <a:tab pos="3832645" algn="l"/>
                <a:tab pos="4311725" algn="l"/>
              </a:tabLst>
              <a:defRPr/>
            </a:pPr>
            <a:r>
              <a:rPr lang="en-US" altLang="en-US" sz="1199" b="0" dirty="0">
                <a:latin typeface="+mn-lt"/>
                <a:ea typeface="Arial Unicode MS" panose="020B0604020202020204" pitchFamily="34" charset="-128"/>
                <a:cs typeface="Arial" panose="020B0604020202020204" pitchFamily="34" charset="0"/>
              </a:rPr>
              <a:t>Modi S, et al. </a:t>
            </a:r>
            <a:r>
              <a:rPr lang="en-US" altLang="en-US" sz="1199" b="0" i="1" dirty="0">
                <a:latin typeface="+mn-lt"/>
                <a:ea typeface="Arial Unicode MS" panose="020B0604020202020204" pitchFamily="34" charset="-128"/>
                <a:cs typeface="Arial" panose="020B0604020202020204" pitchFamily="34" charset="0"/>
              </a:rPr>
              <a:t>N Engl J Med. </a:t>
            </a:r>
            <a:r>
              <a:rPr lang="en-US" altLang="en-US" sz="1199" b="0" dirty="0">
                <a:latin typeface="+mn-lt"/>
                <a:ea typeface="Arial Unicode MS" panose="020B0604020202020204" pitchFamily="34" charset="-128"/>
                <a:cs typeface="Arial" panose="020B0604020202020204" pitchFamily="34" charset="0"/>
              </a:rPr>
              <a:t>2020;382(7):610-621.</a:t>
            </a:r>
          </a:p>
        </p:txBody>
      </p:sp>
      <p:sp>
        <p:nvSpPr>
          <p:cNvPr id="3076" name="AutoShape 4">
            <a:extLst>
              <a:ext uri="{FF2B5EF4-FFF2-40B4-BE49-F238E27FC236}">
                <a16:creationId xmlns:a16="http://schemas.microsoft.com/office/drawing/2014/main" id="{88E9AE4D-609C-6302-B628-B0B82201371B}"/>
              </a:ext>
            </a:extLst>
          </p:cNvPr>
          <p:cNvSpPr>
            <a:spLocks noChangeArrowheads="1"/>
          </p:cNvSpPr>
          <p:nvPr/>
        </p:nvSpPr>
        <p:spPr bwMode="auto">
          <a:xfrm>
            <a:off x="400050" y="945958"/>
            <a:ext cx="8343900" cy="484187"/>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pPr algn="ctr" defTabSz="685805" fontAlgn="auto">
              <a:spcBef>
                <a:spcPts val="0"/>
              </a:spcBef>
              <a:spcAft>
                <a:spcPts val="0"/>
              </a:spcAft>
              <a:tabLst>
                <a:tab pos="542930" algn="l"/>
                <a:tab pos="1085858" algn="l"/>
                <a:tab pos="1628787" algn="l"/>
                <a:tab pos="2171717" algn="l"/>
                <a:tab pos="2714646" algn="l"/>
                <a:tab pos="3257574" algn="l"/>
                <a:tab pos="3800504" algn="l"/>
                <a:tab pos="4343432" algn="l"/>
                <a:tab pos="4886362" algn="l"/>
                <a:tab pos="5429291" algn="l"/>
                <a:tab pos="5972219" algn="l"/>
                <a:tab pos="6515149" algn="l"/>
              </a:tabLst>
              <a:defRPr/>
            </a:pPr>
            <a:r>
              <a:rPr lang="en-US" altLang="en-US" b="1" dirty="0">
                <a:solidFill>
                  <a:srgbClr val="7030A0"/>
                </a:solidFill>
                <a:ea typeface="Arial Unicode MS" panose="020B0604020202020204" pitchFamily="34" charset="-128"/>
                <a:cs typeface="Arial" panose="020B0604020202020204" pitchFamily="34" charset="0"/>
              </a:rPr>
              <a:t>Phase II DESTINY-Breast01: Response to T-</a:t>
            </a:r>
            <a:r>
              <a:rPr lang="en-US" altLang="en-US" b="1" dirty="0" err="1">
                <a:solidFill>
                  <a:srgbClr val="7030A0"/>
                </a:solidFill>
                <a:ea typeface="Arial Unicode MS" panose="020B0604020202020204" pitchFamily="34" charset="-128"/>
                <a:cs typeface="Arial" panose="020B0604020202020204" pitchFamily="34" charset="0"/>
              </a:rPr>
              <a:t>DXd</a:t>
            </a:r>
            <a:r>
              <a:rPr lang="en-US" altLang="en-US" b="1" dirty="0">
                <a:solidFill>
                  <a:srgbClr val="7030A0"/>
                </a:solidFill>
                <a:ea typeface="Arial Unicode MS" panose="020B0604020202020204" pitchFamily="34" charset="-128"/>
                <a:cs typeface="Arial" panose="020B0604020202020204" pitchFamily="34" charset="0"/>
              </a:rPr>
              <a:t>, </a:t>
            </a:r>
            <a:br>
              <a:rPr lang="en-US" altLang="en-US" b="1" dirty="0">
                <a:solidFill>
                  <a:srgbClr val="7030A0"/>
                </a:solidFill>
                <a:ea typeface="Arial Unicode MS" panose="020B0604020202020204" pitchFamily="34" charset="-128"/>
                <a:cs typeface="Arial" panose="020B0604020202020204" pitchFamily="34" charset="0"/>
              </a:rPr>
            </a:br>
            <a:r>
              <a:rPr lang="en-US" altLang="en-US" b="1" dirty="0">
                <a:solidFill>
                  <a:srgbClr val="7030A0"/>
                </a:solidFill>
                <a:ea typeface="Arial Unicode MS" panose="020B0604020202020204" pitchFamily="34" charset="-128"/>
                <a:cs typeface="Arial" panose="020B0604020202020204" pitchFamily="34" charset="0"/>
              </a:rPr>
              <a:t>According to Tumor Size and Subgroup Analyses</a:t>
            </a:r>
          </a:p>
        </p:txBody>
      </p:sp>
      <p:pic>
        <p:nvPicPr>
          <p:cNvPr id="248836" name="Picture 3">
            <a:extLst>
              <a:ext uri="{FF2B5EF4-FFF2-40B4-BE49-F238E27FC236}">
                <a16:creationId xmlns:a16="http://schemas.microsoft.com/office/drawing/2014/main" id="{2EDC23AC-9B8E-D51F-A0DE-1C333ED2F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75" y="1630363"/>
            <a:ext cx="6324600" cy="3068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DA81AAEF-2E5E-9537-1CBB-BDF9180AF78F}"/>
              </a:ext>
            </a:extLst>
          </p:cNvPr>
          <p:cNvSpPr txBox="1"/>
          <p:nvPr/>
        </p:nvSpPr>
        <p:spPr>
          <a:xfrm>
            <a:off x="3978275" y="1870075"/>
            <a:ext cx="3735388" cy="922338"/>
          </a:xfrm>
          <a:prstGeom prst="rect">
            <a:avLst/>
          </a:prstGeom>
          <a:noFill/>
        </p:spPr>
        <p:txBody>
          <a:bodyPr>
            <a:spAutoFit/>
          </a:bodyPr>
          <a:lstStyle/>
          <a:p>
            <a:pPr defTabSz="685805" fontAlgn="auto">
              <a:spcBef>
                <a:spcPts val="0"/>
              </a:spcBef>
              <a:spcAft>
                <a:spcPts val="0"/>
              </a:spcAft>
              <a:defRPr/>
            </a:pPr>
            <a:r>
              <a:rPr lang="en-US" sz="1799" b="1" dirty="0">
                <a:solidFill>
                  <a:srgbClr val="000000"/>
                </a:solidFill>
                <a:latin typeface="Calibri" panose="020F0502020204030204"/>
                <a:ea typeface="+mn-ea"/>
              </a:rPr>
              <a:t>ORR: 60.9%</a:t>
            </a:r>
          </a:p>
          <a:p>
            <a:pPr defTabSz="685805" fontAlgn="auto">
              <a:spcBef>
                <a:spcPts val="0"/>
              </a:spcBef>
              <a:spcAft>
                <a:spcPts val="0"/>
              </a:spcAft>
              <a:defRPr/>
            </a:pPr>
            <a:r>
              <a:rPr lang="en-US" sz="1799" b="1" dirty="0">
                <a:solidFill>
                  <a:srgbClr val="000000"/>
                </a:solidFill>
                <a:latin typeface="Calibri" panose="020F0502020204030204"/>
                <a:ea typeface="+mn-ea"/>
              </a:rPr>
              <a:t>Complete Response Rate: 6%</a:t>
            </a:r>
          </a:p>
          <a:p>
            <a:pPr defTabSz="685805" fontAlgn="auto">
              <a:spcBef>
                <a:spcPts val="0"/>
              </a:spcBef>
              <a:spcAft>
                <a:spcPts val="0"/>
              </a:spcAft>
              <a:defRPr/>
            </a:pPr>
            <a:r>
              <a:rPr lang="en-US" sz="1799" b="1" dirty="0">
                <a:solidFill>
                  <a:srgbClr val="000000"/>
                </a:solidFill>
                <a:latin typeface="Calibri" panose="020F0502020204030204"/>
                <a:ea typeface="+mn-ea"/>
              </a:rPr>
              <a:t>Duration of Response: 14.8 mos</a:t>
            </a:r>
          </a:p>
        </p:txBody>
      </p:sp>
      <p:sp>
        <p:nvSpPr>
          <p:cNvPr id="8" name="Content Placeholder 2">
            <a:extLst>
              <a:ext uri="{FF2B5EF4-FFF2-40B4-BE49-F238E27FC236}">
                <a16:creationId xmlns:a16="http://schemas.microsoft.com/office/drawing/2014/main" id="{FCD656D1-BC89-5687-F7F1-F16CE5CF8822}"/>
              </a:ext>
            </a:extLst>
          </p:cNvPr>
          <p:cNvSpPr txBox="1">
            <a:spLocks/>
          </p:cNvSpPr>
          <p:nvPr/>
        </p:nvSpPr>
        <p:spPr bwMode="auto">
          <a:xfrm>
            <a:off x="903288" y="4724400"/>
            <a:ext cx="7840662" cy="646113"/>
          </a:xfrm>
          <a:prstGeom prst="rect">
            <a:avLst/>
          </a:prstGeom>
          <a:noFill/>
          <a:ln>
            <a:noFill/>
          </a:ln>
          <a:effectLst/>
        </p:spPr>
        <p:txBody>
          <a:bodyPr lIns="91355" tIns="45678" rIns="91355" bIns="45678"/>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257175" indent="-257175" defTabSz="685800">
              <a:spcBef>
                <a:spcPts val="0"/>
              </a:spcBef>
              <a:spcAft>
                <a:spcPts val="599"/>
              </a:spcAft>
              <a:defRPr/>
            </a:pPr>
            <a:r>
              <a:rPr lang="en-US" sz="1500" kern="0" dirty="0">
                <a:solidFill>
                  <a:srgbClr val="44546A"/>
                </a:solidFill>
              </a:rPr>
              <a:t>Dec 2019 - FDA accelerated approval for HER2+ MBC ≥2 prior lines of antiHER2-based regimens</a:t>
            </a:r>
          </a:p>
          <a:p>
            <a:pPr marL="257175" indent="-257175" defTabSz="685800">
              <a:spcBef>
                <a:spcPts val="0"/>
              </a:spcBef>
              <a:spcAft>
                <a:spcPts val="599"/>
              </a:spcAft>
              <a:defRPr/>
            </a:pPr>
            <a:r>
              <a:rPr lang="en-US" sz="1500" kern="0" dirty="0">
                <a:solidFill>
                  <a:srgbClr val="44546A"/>
                </a:solidFill>
              </a:rPr>
              <a:t>Feb 2020 – Added to NCCN Breast Cancer guidelines (V2.2020)</a:t>
            </a:r>
          </a:p>
        </p:txBody>
      </p:sp>
      <p:sp>
        <p:nvSpPr>
          <p:cNvPr id="9" name="Rectangle 8">
            <a:extLst>
              <a:ext uri="{FF2B5EF4-FFF2-40B4-BE49-F238E27FC236}">
                <a16:creationId xmlns:a16="http://schemas.microsoft.com/office/drawing/2014/main" id="{24E77544-4F24-B223-FA3E-39F5FEFA5301}"/>
              </a:ext>
            </a:extLst>
          </p:cNvPr>
          <p:cNvSpPr/>
          <p:nvPr/>
        </p:nvSpPr>
        <p:spPr>
          <a:xfrm>
            <a:off x="2174796" y="3755018"/>
            <a:ext cx="1318084" cy="646074"/>
          </a:xfrm>
          <a:prstGeom prst="rect">
            <a:avLst/>
          </a:prstGeom>
          <a:solidFill>
            <a:schemeClr val="bg2">
              <a:lumMod val="20000"/>
              <a:lumOff val="80000"/>
            </a:schemeClr>
          </a:solidFill>
          <a:scene3d>
            <a:camera prst="orthographicFront"/>
            <a:lightRig rig="threePt" dir="t"/>
          </a:scene3d>
          <a:sp3d>
            <a:bevelT/>
          </a:sp3d>
        </p:spPr>
        <p:txBody>
          <a:bodyPr>
            <a:spAutoFit/>
          </a:bodyPr>
          <a:lstStyle/>
          <a:p>
            <a:pPr algn="ctr" defTabSz="685800" eaLnBrk="1" fontAlgn="auto" hangingPunct="1">
              <a:spcBef>
                <a:spcPts val="0"/>
              </a:spcBef>
              <a:spcAft>
                <a:spcPts val="0"/>
              </a:spcAft>
              <a:defRPr/>
            </a:pPr>
            <a:r>
              <a:rPr lang="en-US" sz="1799" b="1" dirty="0">
                <a:solidFill>
                  <a:srgbClr val="01023D"/>
                </a:solidFill>
                <a:latin typeface="Calibri" panose="020F0502020204030204"/>
                <a:ea typeface="+mn-ea"/>
              </a:rPr>
              <a:t>Primary</a:t>
            </a:r>
          </a:p>
          <a:p>
            <a:pPr algn="ctr" defTabSz="685800" eaLnBrk="1" fontAlgn="auto" hangingPunct="1">
              <a:spcBef>
                <a:spcPts val="0"/>
              </a:spcBef>
              <a:spcAft>
                <a:spcPts val="0"/>
              </a:spcAft>
              <a:defRPr/>
            </a:pPr>
            <a:r>
              <a:rPr lang="en-US" sz="1799" b="1" dirty="0">
                <a:solidFill>
                  <a:srgbClr val="01023D"/>
                </a:solidFill>
                <a:latin typeface="Calibri" panose="020F0502020204030204"/>
                <a:ea typeface="+mn-ea"/>
              </a:rPr>
              <a:t>Endpoint</a:t>
            </a:r>
          </a:p>
        </p:txBody>
      </p:sp>
      <p:sp>
        <p:nvSpPr>
          <p:cNvPr id="2" name="Rectangle 1">
            <a:extLst>
              <a:ext uri="{FF2B5EF4-FFF2-40B4-BE49-F238E27FC236}">
                <a16:creationId xmlns:a16="http://schemas.microsoft.com/office/drawing/2014/main" id="{0E0B1B90-E56E-E4D6-BF6C-5F8F06329F26}"/>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itle 4">
            <a:extLst>
              <a:ext uri="{FF2B5EF4-FFF2-40B4-BE49-F238E27FC236}">
                <a16:creationId xmlns:a16="http://schemas.microsoft.com/office/drawing/2014/main" id="{057FAF4D-F12C-A042-C3C0-D9C06E884AE4}"/>
              </a:ext>
            </a:extLst>
          </p:cNvPr>
          <p:cNvSpPr>
            <a:spLocks noGrp="1"/>
          </p:cNvSpPr>
          <p:nvPr>
            <p:ph type="title" idx="4294967295"/>
          </p:nvPr>
        </p:nvSpPr>
        <p:spPr>
          <a:xfrm>
            <a:off x="0" y="1481137"/>
            <a:ext cx="9144000" cy="96838"/>
          </a:xfrm>
        </p:spPr>
        <p:txBody>
          <a:bodyPr rtlCol="0">
            <a:normAutofit fontScale="90000"/>
          </a:bodyPr>
          <a:lstStyle/>
          <a:p>
            <a:pPr eaLnBrk="1" fontAlgn="auto" hangingPunct="1">
              <a:spcAft>
                <a:spcPts val="0"/>
              </a:spcAft>
              <a:defRPr/>
            </a:pPr>
            <a:br>
              <a:rPr lang="en-US" altLang="en-US" sz="2100" dirty="0">
                <a:solidFill>
                  <a:srgbClr val="7030A0"/>
                </a:solidFill>
                <a:ea typeface="ＭＳ Ｐゴシック" panose="020B0600070205080204" pitchFamily="34" charset="-128"/>
              </a:rPr>
            </a:br>
            <a:r>
              <a:rPr lang="en-US" altLang="en-US" sz="2100" dirty="0">
                <a:solidFill>
                  <a:srgbClr val="7030A0"/>
                </a:solidFill>
                <a:ea typeface="ＭＳ Ｐゴシック" panose="020B0600070205080204" pitchFamily="34" charset="-128"/>
              </a:rPr>
              <a:t>December 20, 2019: Trastuzumab Deruxtecan granted accelerated approval by the FDA based on DESTINY-Breast01 Trial</a:t>
            </a:r>
            <a:br>
              <a:rPr lang="en-US" altLang="en-US" sz="2100" dirty="0">
                <a:solidFill>
                  <a:srgbClr val="7030A0"/>
                </a:solidFill>
              </a:rPr>
            </a:br>
            <a:endParaRPr lang="en-US" altLang="en-US" sz="2100" dirty="0">
              <a:solidFill>
                <a:srgbClr val="7030A0"/>
              </a:solidFill>
              <a:ea typeface="ＭＳ Ｐゴシック" panose="020B0600070205080204" pitchFamily="34" charset="-128"/>
            </a:endParaRPr>
          </a:p>
        </p:txBody>
      </p:sp>
      <p:sp>
        <p:nvSpPr>
          <p:cNvPr id="8" name="Oval 7">
            <a:extLst>
              <a:ext uri="{FF2B5EF4-FFF2-40B4-BE49-F238E27FC236}">
                <a16:creationId xmlns:a16="http://schemas.microsoft.com/office/drawing/2014/main" id="{F5746FB5-16A4-72E0-BDDB-F7233B95A2E9}"/>
              </a:ext>
            </a:extLst>
          </p:cNvPr>
          <p:cNvSpPr/>
          <p:nvPr/>
        </p:nvSpPr>
        <p:spPr>
          <a:xfrm>
            <a:off x="4464050" y="2108200"/>
            <a:ext cx="269875" cy="2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eaLnBrk="1" fontAlgn="auto" hangingPunct="1">
              <a:spcBef>
                <a:spcPts val="0"/>
              </a:spcBef>
              <a:spcAft>
                <a:spcPts val="0"/>
              </a:spcAft>
              <a:defRPr/>
            </a:pPr>
            <a:endParaRPr lang="en-US" sz="1350">
              <a:solidFill>
                <a:prstClr val="white"/>
              </a:solidFill>
            </a:endParaRPr>
          </a:p>
        </p:txBody>
      </p:sp>
      <p:sp>
        <p:nvSpPr>
          <p:cNvPr id="2" name="TextBox 1">
            <a:extLst>
              <a:ext uri="{FF2B5EF4-FFF2-40B4-BE49-F238E27FC236}">
                <a16:creationId xmlns:a16="http://schemas.microsoft.com/office/drawing/2014/main" id="{0ED9D1AE-A1DB-C545-30BB-770993287396}"/>
              </a:ext>
            </a:extLst>
          </p:cNvPr>
          <p:cNvSpPr txBox="1"/>
          <p:nvPr/>
        </p:nvSpPr>
        <p:spPr>
          <a:xfrm>
            <a:off x="1384300" y="2181225"/>
            <a:ext cx="3508375" cy="1130300"/>
          </a:xfrm>
          <a:prstGeom prst="rect">
            <a:avLst/>
          </a:prstGeom>
          <a:noFill/>
        </p:spPr>
        <p:txBody>
          <a:bodyPr wrap="none">
            <a:spAutoFit/>
          </a:bodyPr>
          <a:lstStyle/>
          <a:p>
            <a:pPr defTabSz="685783" eaLnBrk="1" fontAlgn="auto" hangingPunct="1">
              <a:spcBef>
                <a:spcPts val="0"/>
              </a:spcBef>
              <a:spcAft>
                <a:spcPts val="0"/>
              </a:spcAft>
              <a:defRPr/>
            </a:pPr>
            <a:r>
              <a:rPr lang="en-US" sz="1350" b="1" dirty="0">
                <a:solidFill>
                  <a:prstClr val="black"/>
                </a:solidFill>
                <a:latin typeface="Calibri" panose="020F0502020204030204"/>
                <a:ea typeface="+mn-ea"/>
              </a:rPr>
              <a:t>Durable benefit in heavily pre-treated patients</a:t>
            </a:r>
          </a:p>
          <a:p>
            <a:pPr marL="214308" indent="-214308" defTabSz="685783" eaLnBrk="1" fontAlgn="auto" hangingPunct="1">
              <a:spcBef>
                <a:spcPts val="0"/>
              </a:spcBef>
              <a:spcAft>
                <a:spcPts val="0"/>
              </a:spcAft>
              <a:buFontTx/>
              <a:buChar char="-"/>
              <a:defRPr/>
            </a:pPr>
            <a:r>
              <a:rPr lang="en-US" sz="1350" dirty="0">
                <a:solidFill>
                  <a:prstClr val="black"/>
                </a:solidFill>
                <a:latin typeface="Calibri" panose="020F0502020204030204"/>
                <a:ea typeface="+mn-ea"/>
              </a:rPr>
              <a:t>Confirmed ORR, 61%</a:t>
            </a:r>
          </a:p>
          <a:p>
            <a:pPr marL="214308" indent="-214308" defTabSz="685783" eaLnBrk="1" fontAlgn="auto" hangingPunct="1">
              <a:spcBef>
                <a:spcPts val="0"/>
              </a:spcBef>
              <a:spcAft>
                <a:spcPts val="0"/>
              </a:spcAft>
              <a:buFontTx/>
              <a:buChar char="-"/>
              <a:defRPr/>
            </a:pPr>
            <a:r>
              <a:rPr lang="en-US" sz="1350" dirty="0">
                <a:solidFill>
                  <a:prstClr val="black"/>
                </a:solidFill>
                <a:latin typeface="Calibri" panose="020F0502020204030204"/>
                <a:ea typeface="+mn-ea"/>
              </a:rPr>
              <a:t>Median DOR, 15 months</a:t>
            </a:r>
          </a:p>
          <a:p>
            <a:pPr marL="214308" indent="-214308" defTabSz="685783" eaLnBrk="1" fontAlgn="auto" hangingPunct="1">
              <a:spcBef>
                <a:spcPts val="0"/>
              </a:spcBef>
              <a:spcAft>
                <a:spcPts val="0"/>
              </a:spcAft>
              <a:buFontTx/>
              <a:buChar char="-"/>
              <a:defRPr/>
            </a:pPr>
            <a:r>
              <a:rPr lang="en-US" sz="1350" dirty="0">
                <a:solidFill>
                  <a:prstClr val="black"/>
                </a:solidFill>
                <a:latin typeface="Calibri" panose="020F0502020204030204"/>
                <a:ea typeface="+mn-ea"/>
              </a:rPr>
              <a:t>Median PFS, 16 months</a:t>
            </a:r>
          </a:p>
          <a:p>
            <a:pPr defTabSz="685783" eaLnBrk="1" fontAlgn="auto" hangingPunct="1">
              <a:spcBef>
                <a:spcPts val="0"/>
              </a:spcBef>
              <a:spcAft>
                <a:spcPts val="0"/>
              </a:spcAft>
              <a:defRPr/>
            </a:pPr>
            <a:endParaRPr lang="en-US" sz="1350" dirty="0">
              <a:solidFill>
                <a:prstClr val="black"/>
              </a:solidFill>
              <a:latin typeface="Calibri" panose="020F0502020204030204"/>
              <a:ea typeface="+mn-ea"/>
            </a:endParaRPr>
          </a:p>
        </p:txBody>
      </p:sp>
      <p:pic>
        <p:nvPicPr>
          <p:cNvPr id="250885" name="Picture 6">
            <a:extLst>
              <a:ext uri="{FF2B5EF4-FFF2-40B4-BE49-F238E27FC236}">
                <a16:creationId xmlns:a16="http://schemas.microsoft.com/office/drawing/2014/main" id="{630DCEC3-DB3B-82DD-58CC-8566389C2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650" y="1930400"/>
            <a:ext cx="2078038"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4571514-39FB-6D84-D214-A2AD78277663}"/>
              </a:ext>
            </a:extLst>
          </p:cNvPr>
          <p:cNvSpPr/>
          <p:nvPr/>
        </p:nvSpPr>
        <p:spPr>
          <a:xfrm>
            <a:off x="1335088" y="2133600"/>
            <a:ext cx="3563937" cy="11953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eaLnBrk="1" fontAlgn="auto" hangingPunct="1">
              <a:spcBef>
                <a:spcPts val="0"/>
              </a:spcBef>
              <a:spcAft>
                <a:spcPts val="0"/>
              </a:spcAft>
              <a:defRPr/>
            </a:pPr>
            <a:endParaRPr lang="en-US" sz="1350">
              <a:solidFill>
                <a:prstClr val="white"/>
              </a:solidFill>
            </a:endParaRPr>
          </a:p>
        </p:txBody>
      </p:sp>
      <p:sp>
        <p:nvSpPr>
          <p:cNvPr id="12" name="Rectangle 11">
            <a:extLst>
              <a:ext uri="{FF2B5EF4-FFF2-40B4-BE49-F238E27FC236}">
                <a16:creationId xmlns:a16="http://schemas.microsoft.com/office/drawing/2014/main" id="{7BCC0836-D5B5-D2EF-3FE1-DBE8B89D1F56}"/>
              </a:ext>
            </a:extLst>
          </p:cNvPr>
          <p:cNvSpPr/>
          <p:nvPr/>
        </p:nvSpPr>
        <p:spPr>
          <a:xfrm>
            <a:off x="1601788" y="3730625"/>
            <a:ext cx="3429000" cy="1841500"/>
          </a:xfrm>
          <a:prstGeom prst="rect">
            <a:avLst/>
          </a:prstGeom>
        </p:spPr>
        <p:txBody>
          <a:bodyPr>
            <a:spAutoFit/>
          </a:bodyPr>
          <a:lstStyle/>
          <a:p>
            <a:pPr defTabSz="685783" eaLnBrk="1" fontAlgn="auto" hangingPunct="1">
              <a:spcBef>
                <a:spcPts val="1350"/>
              </a:spcBef>
              <a:spcAft>
                <a:spcPts val="225"/>
              </a:spcAft>
              <a:defRPr/>
            </a:pPr>
            <a:r>
              <a:rPr lang="en-US" sz="1350" b="1" dirty="0">
                <a:solidFill>
                  <a:prstClr val="black"/>
                </a:solidFill>
                <a:latin typeface="Calibri" panose="020F0502020204030204"/>
                <a:ea typeface="+mn-ea"/>
              </a:rPr>
              <a:t>Boxed Warning about risk of  ILD and Pneumonitis</a:t>
            </a:r>
            <a:endParaRPr lang="en-US" sz="1200" b="1" dirty="0">
              <a:solidFill>
                <a:prstClr val="black"/>
              </a:solidFill>
              <a:latin typeface="Calibri" panose="020F0502020204030204"/>
              <a:ea typeface="+mn-ea"/>
            </a:endParaRPr>
          </a:p>
          <a:p>
            <a:pPr marL="214308" indent="-214308" defTabSz="685783" eaLnBrk="1" fontAlgn="auto" hangingPunct="1">
              <a:spcBef>
                <a:spcPts val="1350"/>
              </a:spcBef>
              <a:spcAft>
                <a:spcPts val="225"/>
              </a:spcAft>
              <a:buFontTx/>
              <a:buChar char="-"/>
              <a:defRPr/>
            </a:pPr>
            <a:r>
              <a:rPr lang="en-US" sz="1200" dirty="0">
                <a:solidFill>
                  <a:prstClr val="black"/>
                </a:solidFill>
                <a:latin typeface="Calibri" panose="020F0502020204030204"/>
                <a:ea typeface="+mn-ea"/>
              </a:rPr>
              <a:t>Monitor and promptly investigate cough, dyspnea, fever, or other new/worsening respiratory symptoms</a:t>
            </a:r>
          </a:p>
          <a:p>
            <a:pPr marL="214308" indent="-214308" defTabSz="685783" eaLnBrk="1" fontAlgn="auto" hangingPunct="1">
              <a:spcBef>
                <a:spcPts val="1350"/>
              </a:spcBef>
              <a:spcAft>
                <a:spcPts val="225"/>
              </a:spcAft>
              <a:buFontTx/>
              <a:buChar char="-"/>
              <a:defRPr/>
            </a:pPr>
            <a:r>
              <a:rPr lang="en-US" sz="1200" dirty="0">
                <a:solidFill>
                  <a:prstClr val="black"/>
                </a:solidFill>
                <a:latin typeface="Calibri" panose="020F0502020204030204"/>
                <a:ea typeface="+mn-ea"/>
              </a:rPr>
              <a:t>Consider withholding, dose-reducing, or permanently discontinuing drug</a:t>
            </a:r>
            <a:endParaRPr lang="en-US" sz="1350" dirty="0">
              <a:solidFill>
                <a:prstClr val="black"/>
              </a:solidFill>
              <a:latin typeface="Calibri" panose="020F0502020204030204"/>
              <a:ea typeface="+mn-ea"/>
            </a:endParaRPr>
          </a:p>
        </p:txBody>
      </p:sp>
      <p:sp>
        <p:nvSpPr>
          <p:cNvPr id="17" name="Rectangle 16">
            <a:extLst>
              <a:ext uri="{FF2B5EF4-FFF2-40B4-BE49-F238E27FC236}">
                <a16:creationId xmlns:a16="http://schemas.microsoft.com/office/drawing/2014/main" id="{3FE3BDBB-3B65-648E-45CC-8D89F226F1E3}"/>
              </a:ext>
            </a:extLst>
          </p:cNvPr>
          <p:cNvSpPr/>
          <p:nvPr/>
        </p:nvSpPr>
        <p:spPr>
          <a:xfrm>
            <a:off x="1384300" y="3619500"/>
            <a:ext cx="3565525" cy="19224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eaLnBrk="1" fontAlgn="auto" hangingPunct="1">
              <a:spcBef>
                <a:spcPts val="0"/>
              </a:spcBef>
              <a:spcAft>
                <a:spcPts val="0"/>
              </a:spcAft>
              <a:defRPr/>
            </a:pPr>
            <a:endParaRPr lang="en-US" sz="1350">
              <a:solidFill>
                <a:prstClr val="white"/>
              </a:solidFill>
            </a:endParaRPr>
          </a:p>
        </p:txBody>
      </p:sp>
      <p:sp>
        <p:nvSpPr>
          <p:cNvPr id="3" name="Rectangle 2">
            <a:extLst>
              <a:ext uri="{FF2B5EF4-FFF2-40B4-BE49-F238E27FC236}">
                <a16:creationId xmlns:a16="http://schemas.microsoft.com/office/drawing/2014/main" id="{BC7BBD58-56CE-BC1C-9410-1ED93ED0F414}"/>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9580"/>
            <a:ext cx="9144000" cy="623338"/>
          </a:xfrm>
        </p:spPr>
        <p:txBody>
          <a:bodyPr>
            <a:normAutofit/>
          </a:bodyPr>
          <a:lstStyle/>
          <a:p>
            <a:pPr algn="ctr"/>
            <a:r>
              <a:rPr lang="en-US" dirty="0">
                <a:solidFill>
                  <a:srgbClr val="7030A0"/>
                </a:solidFill>
              </a:rPr>
              <a:t>DESTINY-Breast01: Updated OS </a:t>
            </a:r>
          </a:p>
        </p:txBody>
      </p:sp>
      <p:sp>
        <p:nvSpPr>
          <p:cNvPr id="4" name="Text Placeholder 3"/>
          <p:cNvSpPr>
            <a:spLocks noGrp="1"/>
          </p:cNvSpPr>
          <p:nvPr>
            <p:ph type="body" sz="quarter" idx="10"/>
          </p:nvPr>
        </p:nvSpPr>
        <p:spPr>
          <a:xfrm>
            <a:off x="0" y="5715001"/>
            <a:ext cx="9144000" cy="285749"/>
          </a:xfrm>
        </p:spPr>
        <p:txBody>
          <a:bodyPr/>
          <a:lstStyle/>
          <a:p>
            <a:pPr algn="ctr"/>
            <a:r>
              <a:rPr lang="en-US" sz="1200" dirty="0" err="1"/>
              <a:t>Saura</a:t>
            </a:r>
            <a:r>
              <a:rPr lang="en-US" sz="1200" dirty="0"/>
              <a:t> C et al. 2021 ESMO</a:t>
            </a:r>
          </a:p>
        </p:txBody>
      </p:sp>
      <p:pic>
        <p:nvPicPr>
          <p:cNvPr id="11" name="Picture 10"/>
          <p:cNvPicPr>
            <a:picLocks noChangeAspect="1"/>
          </p:cNvPicPr>
          <p:nvPr/>
        </p:nvPicPr>
        <p:blipFill>
          <a:blip r:embed="rId2"/>
          <a:stretch>
            <a:fillRect/>
          </a:stretch>
        </p:blipFill>
        <p:spPr>
          <a:xfrm>
            <a:off x="1158658" y="1733006"/>
            <a:ext cx="6976997" cy="387531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stretch>
            <a:fillRect/>
          </a:stretch>
        </p:blipFill>
        <p:spPr>
          <a:xfrm>
            <a:off x="449796" y="920432"/>
            <a:ext cx="8244408" cy="3554873"/>
          </a:xfrm>
          <a:prstGeom prst="rect">
            <a:avLst/>
          </a:prstGeom>
        </p:spPr>
      </p:pic>
      <p:sp>
        <p:nvSpPr>
          <p:cNvPr id="5" name="TextBox 4"/>
          <p:cNvSpPr txBox="1"/>
          <p:nvPr/>
        </p:nvSpPr>
        <p:spPr>
          <a:xfrm>
            <a:off x="6351579" y="5614403"/>
            <a:ext cx="2766951" cy="230832"/>
          </a:xfrm>
          <a:prstGeom prst="rect">
            <a:avLst/>
          </a:prstGeom>
          <a:noFill/>
        </p:spPr>
        <p:txBody>
          <a:bodyPr wrap="square" rtlCol="0">
            <a:spAutoFit/>
          </a:bodyPr>
          <a:lstStyle/>
          <a:p>
            <a:pPr defTabSz="342900" eaLnBrk="1" fontAlgn="auto" hangingPunct="1">
              <a:spcBef>
                <a:spcPts val="0"/>
              </a:spcBef>
              <a:spcAft>
                <a:spcPts val="0"/>
              </a:spcAft>
              <a:defRPr/>
            </a:pPr>
            <a:r>
              <a:rPr lang="en-US" sz="900" dirty="0" err="1">
                <a:solidFill>
                  <a:srgbClr val="000000"/>
                </a:solidFill>
                <a:latin typeface="Arial" panose="020B0604020202020204"/>
                <a:ea typeface="+mn-ea"/>
              </a:rPr>
              <a:t>Krop</a:t>
            </a:r>
            <a:r>
              <a:rPr lang="en-US" sz="900" dirty="0">
                <a:solidFill>
                  <a:srgbClr val="000000"/>
                </a:solidFill>
                <a:latin typeface="Arial" panose="020B0604020202020204"/>
                <a:ea typeface="+mn-ea"/>
              </a:rPr>
              <a:t> et al, SABCS 2022; Andre et al, Lancet 2023</a:t>
            </a:r>
          </a:p>
        </p:txBody>
      </p:sp>
      <p:sp>
        <p:nvSpPr>
          <p:cNvPr id="3" name="TextBox 2"/>
          <p:cNvSpPr txBox="1"/>
          <p:nvPr/>
        </p:nvSpPr>
        <p:spPr>
          <a:xfrm>
            <a:off x="610014" y="3501008"/>
            <a:ext cx="3158237" cy="307648"/>
          </a:xfrm>
          <a:prstGeom prst="rect">
            <a:avLst/>
          </a:prstGeom>
          <a:noFill/>
        </p:spPr>
        <p:txBody>
          <a:bodyPr wrap="none" rtlCol="0">
            <a:spAutoFit/>
          </a:bodyPr>
          <a:lstStyle/>
          <a:p>
            <a:pPr defTabSz="342900" eaLnBrk="1" fontAlgn="auto" hangingPunct="1">
              <a:spcBef>
                <a:spcPts val="0"/>
              </a:spcBef>
              <a:spcAft>
                <a:spcPts val="0"/>
              </a:spcAft>
              <a:defRPr/>
            </a:pPr>
            <a:r>
              <a:rPr lang="en-US" sz="1399" dirty="0">
                <a:solidFill>
                  <a:srgbClr val="000000"/>
                </a:solidFill>
                <a:latin typeface="Arial" panose="020B0604020202020204"/>
                <a:ea typeface="+mn-ea"/>
              </a:rPr>
              <a:t>Majority with 2-3 lines of prior therapy</a:t>
            </a:r>
          </a:p>
        </p:txBody>
      </p:sp>
      <p:pic>
        <p:nvPicPr>
          <p:cNvPr id="34" name="Picture 33"/>
          <p:cNvPicPr>
            <a:picLocks noChangeAspect="1"/>
          </p:cNvPicPr>
          <p:nvPr/>
        </p:nvPicPr>
        <p:blipFill rotWithShape="1">
          <a:blip r:embed="rId4" cstate="email"/>
          <a:srcRect l="37561"/>
          <a:stretch>
            <a:fillRect/>
          </a:stretch>
        </p:blipFill>
        <p:spPr>
          <a:xfrm>
            <a:off x="324424" y="4389789"/>
            <a:ext cx="3147206" cy="1574146"/>
          </a:xfrm>
          <a:prstGeom prst="rect">
            <a:avLst/>
          </a:prstGeom>
        </p:spPr>
      </p:pic>
      <p:sp>
        <p:nvSpPr>
          <p:cNvPr id="35" name="TextBox 34"/>
          <p:cNvSpPr txBox="1"/>
          <p:nvPr/>
        </p:nvSpPr>
        <p:spPr>
          <a:xfrm>
            <a:off x="1606922" y="4184660"/>
            <a:ext cx="582211" cy="338682"/>
          </a:xfrm>
          <a:prstGeom prst="rect">
            <a:avLst/>
          </a:prstGeom>
          <a:noFill/>
        </p:spPr>
        <p:txBody>
          <a:bodyPr wrap="none" rtlCol="0">
            <a:spAutoFit/>
          </a:bodyPr>
          <a:lstStyle/>
          <a:p>
            <a:pPr defTabSz="342900" eaLnBrk="1" fontAlgn="auto" hangingPunct="1">
              <a:spcBef>
                <a:spcPts val="0"/>
              </a:spcBef>
              <a:spcAft>
                <a:spcPts val="0"/>
              </a:spcAft>
              <a:defRPr/>
            </a:pPr>
            <a:r>
              <a:rPr lang="en-US" sz="1601" b="1" dirty="0">
                <a:solidFill>
                  <a:srgbClr val="000000"/>
                </a:solidFill>
                <a:latin typeface="Arial" panose="020B0604020202020204"/>
                <a:ea typeface="+mn-ea"/>
              </a:rPr>
              <a:t>PFS</a:t>
            </a:r>
          </a:p>
        </p:txBody>
      </p:sp>
      <p:pic>
        <p:nvPicPr>
          <p:cNvPr id="36" name="Picture 35"/>
          <p:cNvPicPr>
            <a:picLocks noChangeAspect="1"/>
          </p:cNvPicPr>
          <p:nvPr/>
        </p:nvPicPr>
        <p:blipFill>
          <a:blip r:embed="rId5"/>
          <a:stretch>
            <a:fillRect/>
          </a:stretch>
        </p:blipFill>
        <p:spPr>
          <a:xfrm>
            <a:off x="3472399" y="4540487"/>
            <a:ext cx="3140393" cy="1423449"/>
          </a:xfrm>
          <a:prstGeom prst="rect">
            <a:avLst/>
          </a:prstGeom>
        </p:spPr>
      </p:pic>
      <p:sp>
        <p:nvSpPr>
          <p:cNvPr id="38" name="TextBox 37"/>
          <p:cNvSpPr txBox="1"/>
          <p:nvPr/>
        </p:nvSpPr>
        <p:spPr>
          <a:xfrm>
            <a:off x="4594299" y="4306027"/>
            <a:ext cx="4857750" cy="338682"/>
          </a:xfrm>
          <a:prstGeom prst="rect">
            <a:avLst/>
          </a:prstGeom>
          <a:noFill/>
        </p:spPr>
        <p:txBody>
          <a:bodyPr wrap="square">
            <a:spAutoFit/>
          </a:bodyPr>
          <a:lstStyle/>
          <a:p>
            <a:pPr defTabSz="342900" eaLnBrk="1" fontAlgn="auto" hangingPunct="1">
              <a:spcBef>
                <a:spcPts val="0"/>
              </a:spcBef>
              <a:spcAft>
                <a:spcPts val="0"/>
              </a:spcAft>
              <a:defRPr/>
            </a:pPr>
            <a:r>
              <a:rPr lang="en-US" sz="1601" b="1" dirty="0">
                <a:solidFill>
                  <a:srgbClr val="000000"/>
                </a:solidFill>
                <a:latin typeface="Arial" panose="020B0604020202020204"/>
                <a:ea typeface="+mn-ea"/>
              </a:rPr>
              <a:t>OS</a:t>
            </a:r>
          </a:p>
        </p:txBody>
      </p:sp>
      <p:sp>
        <p:nvSpPr>
          <p:cNvPr id="39" name="TextBox 38"/>
          <p:cNvSpPr txBox="1"/>
          <p:nvPr/>
        </p:nvSpPr>
        <p:spPr>
          <a:xfrm>
            <a:off x="6612792" y="4523214"/>
            <a:ext cx="2244525" cy="953594"/>
          </a:xfrm>
          <a:prstGeom prst="rect">
            <a:avLst/>
          </a:prstGeom>
          <a:noFill/>
          <a:ln>
            <a:solidFill>
              <a:srgbClr val="F400FF"/>
            </a:solidFill>
          </a:ln>
        </p:spPr>
        <p:txBody>
          <a:bodyPr wrap="none" rtlCol="0">
            <a:spAutoFit/>
          </a:bodyPr>
          <a:lstStyle/>
          <a:p>
            <a:pPr defTabSz="342900" eaLnBrk="1" fontAlgn="auto" hangingPunct="1">
              <a:spcBef>
                <a:spcPts val="0"/>
              </a:spcBef>
              <a:spcAft>
                <a:spcPts val="0"/>
              </a:spcAft>
              <a:defRPr/>
            </a:pPr>
            <a:r>
              <a:rPr lang="en-US" sz="1399" b="1" u="sng" dirty="0">
                <a:solidFill>
                  <a:srgbClr val="000000"/>
                </a:solidFill>
                <a:latin typeface="Arial" panose="020B0604020202020204"/>
                <a:ea typeface="+mn-ea"/>
              </a:rPr>
              <a:t>Toxicity</a:t>
            </a:r>
          </a:p>
          <a:p>
            <a:pPr marL="285750" indent="-285750" defTabSz="342900" eaLnBrk="1" fontAlgn="auto" hangingPunct="1">
              <a:spcBef>
                <a:spcPts val="0"/>
              </a:spcBef>
              <a:spcAft>
                <a:spcPts val="0"/>
              </a:spcAft>
              <a:buFont typeface="Arial" panose="020B0604020202020204" pitchFamily="34" charset="0"/>
              <a:buChar char="•"/>
              <a:defRPr/>
            </a:pPr>
            <a:r>
              <a:rPr lang="en-US" sz="1399" dirty="0">
                <a:solidFill>
                  <a:srgbClr val="000000"/>
                </a:solidFill>
                <a:latin typeface="Arial" panose="020B0604020202020204"/>
                <a:ea typeface="+mn-ea"/>
              </a:rPr>
              <a:t>ILD 10.4% (0.5% gr 5)</a:t>
            </a:r>
          </a:p>
          <a:p>
            <a:pPr marL="285750" indent="-285750" defTabSz="342900" eaLnBrk="1" fontAlgn="auto" hangingPunct="1">
              <a:spcBef>
                <a:spcPts val="0"/>
              </a:spcBef>
              <a:spcAft>
                <a:spcPts val="0"/>
              </a:spcAft>
              <a:buFont typeface="Arial" panose="020B0604020202020204" pitchFamily="34" charset="0"/>
              <a:buChar char="•"/>
              <a:defRPr/>
            </a:pPr>
            <a:r>
              <a:rPr lang="en-US" sz="1399" dirty="0">
                <a:solidFill>
                  <a:srgbClr val="000000"/>
                </a:solidFill>
                <a:latin typeface="Arial" panose="020B0604020202020204"/>
                <a:ea typeface="+mn-ea"/>
              </a:rPr>
              <a:t>Nausea 72.5%</a:t>
            </a:r>
          </a:p>
          <a:p>
            <a:pPr marL="285750" indent="-285750" defTabSz="342900" eaLnBrk="1" fontAlgn="auto" hangingPunct="1">
              <a:spcBef>
                <a:spcPts val="0"/>
              </a:spcBef>
              <a:spcAft>
                <a:spcPts val="0"/>
              </a:spcAft>
              <a:buFont typeface="Arial" panose="020B0604020202020204" pitchFamily="34" charset="0"/>
              <a:buChar char="•"/>
              <a:defRPr/>
            </a:pPr>
            <a:r>
              <a:rPr lang="en-US" sz="1399" dirty="0">
                <a:solidFill>
                  <a:srgbClr val="000000"/>
                </a:solidFill>
                <a:latin typeface="Arial" panose="020B0604020202020204"/>
                <a:ea typeface="+mn-ea"/>
              </a:rPr>
              <a:t>Alopecia 37.1%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386746" y="1143481"/>
            <a:ext cx="6371589" cy="162417"/>
          </a:xfrm>
          <a:prstGeom prst="rect">
            <a:avLst/>
          </a:prstGeom>
          <a:noFill/>
          <a:ln w="9525">
            <a:noFill/>
            <a:miter lim="800000"/>
          </a:ln>
        </p:spPr>
        <p:txBody>
          <a:bodyPr lIns="0" tIns="0" rIns="0" bIns="0">
            <a:spAutoFit/>
          </a:bodyPr>
          <a:lstStyle/>
          <a:p>
            <a:pPr algn="ctr" defTabSz="685800" eaLnBrk="1" fontAlgn="auto" hangingPunct="1">
              <a:lnSpc>
                <a:spcPct val="97000"/>
              </a:lnSpc>
              <a:spcBef>
                <a:spcPts val="0"/>
              </a:spcBef>
              <a:spcAft>
                <a:spcPts val="0"/>
              </a:spcAft>
              <a:buClr>
                <a:srgbClr val="FFFFFF"/>
              </a:buClr>
              <a:buSzPct val="45000"/>
              <a:tabLst>
                <a:tab pos="492443" algn="l"/>
                <a:tab pos="984885" algn="l"/>
                <a:tab pos="1477328" algn="l"/>
                <a:tab pos="1969770" algn="l"/>
                <a:tab pos="2462689" algn="l"/>
                <a:tab pos="2955131" algn="l"/>
                <a:tab pos="3447574" algn="l"/>
                <a:tab pos="3940016" algn="l"/>
                <a:tab pos="4432459" algn="l"/>
                <a:tab pos="4925378" algn="l"/>
                <a:tab pos="5417820" algn="l"/>
                <a:tab pos="5910263" algn="l"/>
              </a:tabLst>
              <a:defRPr/>
            </a:pPr>
            <a:endParaRPr lang="en-GB" sz="1088" b="1" dirty="0">
              <a:solidFill>
                <a:srgbClr val="FFFFFF"/>
              </a:solidFill>
              <a:ea typeface="+mn-ea"/>
            </a:endParaRPr>
          </a:p>
        </p:txBody>
      </p:sp>
      <p:sp>
        <p:nvSpPr>
          <p:cNvPr id="5124" name="Text Box 4"/>
          <p:cNvSpPr txBox="1">
            <a:spLocks noChangeArrowheads="1"/>
          </p:cNvSpPr>
          <p:nvPr/>
        </p:nvSpPr>
        <p:spPr bwMode="auto">
          <a:xfrm>
            <a:off x="3122484" y="5336481"/>
            <a:ext cx="2883911" cy="122085"/>
          </a:xfrm>
          <a:prstGeom prst="rect">
            <a:avLst/>
          </a:prstGeom>
          <a:noFill/>
          <a:ln w="9525">
            <a:noFill/>
            <a:miter lim="800000"/>
          </a:ln>
        </p:spPr>
        <p:txBody>
          <a:bodyPr lIns="0" tIns="0" rIns="0" bIns="0">
            <a:spAutoFit/>
          </a:bodyPr>
          <a:lstStyle/>
          <a:p>
            <a:pPr defTabSz="685800" eaLnBrk="1" fontAlgn="auto" hangingPunct="1">
              <a:lnSpc>
                <a:spcPct val="97000"/>
              </a:lnSpc>
              <a:spcBef>
                <a:spcPts val="0"/>
              </a:spcBef>
              <a:spcAft>
                <a:spcPts val="0"/>
              </a:spcAft>
              <a:buClr>
                <a:srgbClr val="FFFFFF"/>
              </a:buClr>
              <a:buSzPct val="45000"/>
              <a:tabLst>
                <a:tab pos="492443" algn="l"/>
                <a:tab pos="984885" algn="l"/>
                <a:tab pos="1477328" algn="l"/>
                <a:tab pos="1969770" algn="l"/>
                <a:tab pos="2462689" algn="l"/>
              </a:tabLst>
              <a:defRPr/>
            </a:pPr>
            <a:r>
              <a:rPr lang="en-GB" sz="818" b="1">
                <a:solidFill>
                  <a:srgbClr val="FFFFFF"/>
                </a:solidFill>
                <a:ea typeface="+mn-ea"/>
              </a:rPr>
              <a:t>Cortés J et al. N Engl J Med 2022;386:1143-1154</a:t>
            </a:r>
            <a:endParaRPr lang="en-GB" sz="818" b="1" dirty="0">
              <a:solidFill>
                <a:srgbClr val="FFFFFF"/>
              </a:solidFill>
              <a:ea typeface="+mn-ea"/>
            </a:endParaRPr>
          </a:p>
        </p:txBody>
      </p:sp>
      <p:pic>
        <p:nvPicPr>
          <p:cNvPr id="6" name="Picture 5" descr="Image"/>
          <p:cNvPicPr>
            <a:picLocks noChangeAspect="1"/>
          </p:cNvPicPr>
          <p:nvPr/>
        </p:nvPicPr>
        <p:blipFill>
          <a:blip r:embed="rId3" cstate="print"/>
          <a:stretch>
            <a:fillRect/>
          </a:stretch>
        </p:blipFill>
        <p:spPr>
          <a:xfrm>
            <a:off x="474133" y="504720"/>
            <a:ext cx="8259227" cy="5937147"/>
          </a:xfrm>
          <a:prstGeom prst="rect">
            <a:avLst/>
          </a:prstGeom>
        </p:spPr>
      </p:pic>
      <p:sp>
        <p:nvSpPr>
          <p:cNvPr id="2" name="TextBox 1">
            <a:extLst>
              <a:ext uri="{FF2B5EF4-FFF2-40B4-BE49-F238E27FC236}">
                <a16:creationId xmlns:a16="http://schemas.microsoft.com/office/drawing/2014/main" id="{65B89A99-18C8-7A93-D27E-CC3BE494DA9B}"/>
              </a:ext>
            </a:extLst>
          </p:cNvPr>
          <p:cNvSpPr txBox="1"/>
          <p:nvPr/>
        </p:nvSpPr>
        <p:spPr>
          <a:xfrm>
            <a:off x="5065039" y="6528803"/>
            <a:ext cx="3876942" cy="230832"/>
          </a:xfrm>
          <a:prstGeom prst="rect">
            <a:avLst/>
          </a:prstGeom>
          <a:noFill/>
        </p:spPr>
        <p:txBody>
          <a:bodyPr wrap="square" rtlCol="0">
            <a:spAutoFit/>
          </a:bodyPr>
          <a:lstStyle/>
          <a:p>
            <a:pPr algn="r" defTabSz="342900" eaLnBrk="1" fontAlgn="auto" hangingPunct="1">
              <a:spcBef>
                <a:spcPts val="0"/>
              </a:spcBef>
              <a:spcAft>
                <a:spcPts val="0"/>
              </a:spcAft>
              <a:defRPr/>
            </a:pPr>
            <a:r>
              <a:rPr lang="en-US" sz="900" dirty="0">
                <a:solidFill>
                  <a:srgbClr val="000000"/>
                </a:solidFill>
                <a:latin typeface="Arial" panose="020B0604020202020204"/>
                <a:ea typeface="+mn-ea"/>
              </a:rPr>
              <a:t>Cortes et al. </a:t>
            </a:r>
            <a:r>
              <a:rPr lang="pt-BR" sz="900" dirty="0">
                <a:solidFill>
                  <a:srgbClr val="000000"/>
                </a:solidFill>
                <a:latin typeface="Arial" panose="020B0604020202020204"/>
                <a:ea typeface="+mn-ea"/>
              </a:rPr>
              <a:t>N Engl J Med. 2022;386(12):1143-1154.</a:t>
            </a:r>
            <a:endParaRPr lang="en-US" sz="900" dirty="0">
              <a:solidFill>
                <a:srgbClr val="000000"/>
              </a:solidFill>
              <a:latin typeface="Arial" panose="020B0604020202020204"/>
              <a:ea typeface="+mn-ea"/>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33052" y="5696371"/>
            <a:ext cx="3110948" cy="230832"/>
          </a:xfrm>
          <a:prstGeom prst="rect">
            <a:avLst/>
          </a:prstGeom>
          <a:noFill/>
        </p:spPr>
        <p:txBody>
          <a:bodyPr wrap="square" rtlCol="0">
            <a:spAutoFit/>
          </a:bodyPr>
          <a:lstStyle/>
          <a:p>
            <a:pPr defTabSz="685800" eaLnBrk="1" fontAlgn="auto" hangingPunct="1">
              <a:spcBef>
                <a:spcPts val="0"/>
              </a:spcBef>
              <a:spcAft>
                <a:spcPts val="0"/>
              </a:spcAft>
              <a:defRPr/>
            </a:pPr>
            <a:r>
              <a:rPr lang="en-US" sz="900" dirty="0">
                <a:solidFill>
                  <a:prstClr val="black"/>
                </a:solidFill>
                <a:cs typeface="Arial" panose="020B0604020202020204" pitchFamily="34" charset="0"/>
              </a:rPr>
              <a:t>Presented by Sara </a:t>
            </a:r>
            <a:r>
              <a:rPr lang="en-US" sz="900" dirty="0" err="1">
                <a:solidFill>
                  <a:prstClr val="black"/>
                </a:solidFill>
                <a:cs typeface="Arial" panose="020B0604020202020204" pitchFamily="34" charset="0"/>
              </a:rPr>
              <a:t>Hurvitz</a:t>
            </a:r>
            <a:r>
              <a:rPr lang="en-US" sz="900" dirty="0">
                <a:solidFill>
                  <a:prstClr val="black"/>
                </a:solidFill>
                <a:cs typeface="Arial" panose="020B0604020202020204" pitchFamily="34" charset="0"/>
              </a:rPr>
              <a:t> at SABCS 2022</a:t>
            </a:r>
          </a:p>
        </p:txBody>
      </p:sp>
      <p:pic>
        <p:nvPicPr>
          <p:cNvPr id="4" name="Picture 3"/>
          <p:cNvPicPr>
            <a:picLocks noChangeAspect="1"/>
          </p:cNvPicPr>
          <p:nvPr/>
        </p:nvPicPr>
        <p:blipFill>
          <a:blip r:embed="rId3" cstate="screen"/>
          <a:stretch>
            <a:fillRect/>
          </a:stretch>
        </p:blipFill>
        <p:spPr>
          <a:xfrm>
            <a:off x="898634" y="1215676"/>
            <a:ext cx="7551683" cy="4426648"/>
          </a:xfrm>
          <a:prstGeom prst="rect">
            <a:avLst/>
          </a:prstGeom>
        </p:spPr>
      </p:pic>
      <p:sp>
        <p:nvSpPr>
          <p:cNvPr id="3" name="Title 1">
            <a:extLst>
              <a:ext uri="{FF2B5EF4-FFF2-40B4-BE49-F238E27FC236}">
                <a16:creationId xmlns:a16="http://schemas.microsoft.com/office/drawing/2014/main" id="{9D3868D9-8F0B-F723-07B0-16816151B22B}"/>
              </a:ext>
            </a:extLst>
          </p:cNvPr>
          <p:cNvSpPr txBox="1"/>
          <p:nvPr/>
        </p:nvSpPr>
        <p:spPr>
          <a:xfrm>
            <a:off x="-190243" y="456057"/>
            <a:ext cx="9141714" cy="802386"/>
          </a:xfrm>
          <a:prstGeom prst="rect">
            <a:avLst/>
          </a:prstGeom>
          <a:ln>
            <a:noFill/>
          </a:ln>
        </p:spPr>
        <p:txBody>
          <a:bodyPr vert="horz" lIns="68580" tIns="34290" rIns="68580" bIns="34290" rtlCol="0" anchor="ctr">
            <a:noAutofit/>
          </a:bodyPr>
          <a:lstStyle>
            <a:lvl1pPr algn="ctr" defTabSz="1219200" rtl="0" eaLnBrk="1" latinLnBrk="0" hangingPunct="1">
              <a:spcBef>
                <a:spcPct val="0"/>
              </a:spcBef>
              <a:buNone/>
              <a:defRPr sz="3200" b="1" kern="1200" baseline="0">
                <a:solidFill>
                  <a:schemeClr val="accent1"/>
                </a:solidFill>
                <a:latin typeface="Arial" panose="020B0604020202020204" pitchFamily="34" charset="0"/>
                <a:ea typeface="+mj-ea"/>
                <a:cs typeface="Arial" panose="020B0604020202020204" pitchFamily="34" charset="0"/>
              </a:defRPr>
            </a:lvl1pPr>
          </a:lstStyle>
          <a:p>
            <a:r>
              <a:rPr lang="en-US" sz="2700" dirty="0">
                <a:solidFill>
                  <a:srgbClr val="7030A0"/>
                </a:solidFill>
              </a:rPr>
              <a:t>DESTINY-Breast03</a:t>
            </a:r>
            <a:endParaRPr lang="en-US" sz="2700" baseline="30000" dirty="0">
              <a:solidFill>
                <a:srgbClr val="7030A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2182790" y="2671841"/>
            <a:ext cx="4778422" cy="268663"/>
          </a:xfrm>
          <a:prstGeom prst="rect">
            <a:avLst/>
          </a:prstGeom>
          <a:noFill/>
          <a:ln w="9525">
            <a:noFill/>
            <a:miter lim="800000"/>
          </a:ln>
        </p:spPr>
        <p:txBody>
          <a:bodyPr lIns="0" tIns="0" rIns="0" bIns="0">
            <a:spAutoFit/>
          </a:bodyPr>
          <a:lstStyle/>
          <a:p>
            <a:pPr algn="ctr" defTabSz="514350" eaLnBrk="1" fontAlgn="auto" hangingPunct="1">
              <a:lnSpc>
                <a:spcPct val="97000"/>
              </a:lnSpc>
              <a:spcBef>
                <a:spcPts val="0"/>
              </a:spcBef>
              <a:spcAft>
                <a:spcPts val="0"/>
              </a:spcAft>
              <a:buClr>
                <a:srgbClr val="FFFFFF"/>
              </a:buClr>
              <a:buSzPct val="45000"/>
              <a:tabLst>
                <a:tab pos="369094" algn="l"/>
                <a:tab pos="738664" algn="l"/>
                <a:tab pos="1108234" algn="l"/>
                <a:tab pos="1477328" algn="l"/>
                <a:tab pos="1846898" algn="l"/>
                <a:tab pos="2216468" algn="l"/>
                <a:tab pos="2586038" algn="l"/>
                <a:tab pos="2955131" algn="l"/>
                <a:tab pos="3324701" algn="l"/>
                <a:tab pos="3694271" algn="l"/>
                <a:tab pos="4063841" algn="l"/>
                <a:tab pos="4432935" algn="l"/>
              </a:tabLst>
              <a:defRPr/>
            </a:pPr>
            <a:r>
              <a:rPr lang="en-GB" b="1" dirty="0" err="1">
                <a:solidFill>
                  <a:prstClr val="black"/>
                </a:solidFill>
                <a:latin typeface="Calibri Light" panose="020F0302020204030204"/>
                <a:ea typeface="MS PGothic" panose="020B0600070205080204" pitchFamily="34" charset="-128"/>
              </a:rPr>
              <a:t>First Interim Analysis of Overall Survival.</a:t>
            </a:r>
            <a:endParaRPr lang="en-GB" b="1" dirty="0">
              <a:solidFill>
                <a:prstClr val="black"/>
              </a:solidFill>
              <a:latin typeface="Calibri Light" panose="020F0302020204030204"/>
              <a:ea typeface="MS PGothic" panose="020B0600070205080204" pitchFamily="34" charset="-128"/>
            </a:endParaRPr>
          </a:p>
        </p:txBody>
      </p:sp>
      <p:pic>
        <p:nvPicPr>
          <p:cNvPr id="349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7249" y="5757725"/>
            <a:ext cx="1444112" cy="24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Text Box 4"/>
          <p:cNvSpPr txBox="1">
            <a:spLocks noChangeArrowheads="1"/>
          </p:cNvSpPr>
          <p:nvPr/>
        </p:nvSpPr>
        <p:spPr bwMode="auto">
          <a:xfrm>
            <a:off x="2291881" y="4860151"/>
            <a:ext cx="4549438" cy="9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755650">
              <a:tabLst>
                <a:tab pos="542925" algn="l"/>
                <a:tab pos="1085850" algn="l"/>
                <a:tab pos="1628775" algn="l"/>
                <a:tab pos="2171700" algn="l"/>
                <a:tab pos="2714625" algn="l"/>
              </a:tabLst>
              <a:defRPr sz="2500">
                <a:solidFill>
                  <a:schemeClr val="tx1"/>
                </a:solidFill>
                <a:latin typeface="Times New Roman" panose="02020603050405020304" pitchFamily="18" charset="0"/>
                <a:ea typeface="MS PGothic" panose="020B0600070205080204" pitchFamily="34" charset="-128"/>
              </a:defRPr>
            </a:lvl1pPr>
            <a:lvl2pPr defTabSz="755650">
              <a:tabLst>
                <a:tab pos="542925" algn="l"/>
                <a:tab pos="1085850" algn="l"/>
                <a:tab pos="1628775" algn="l"/>
                <a:tab pos="2171700" algn="l"/>
                <a:tab pos="2714625" algn="l"/>
              </a:tabLst>
              <a:defRPr sz="2500">
                <a:solidFill>
                  <a:schemeClr val="tx1"/>
                </a:solidFill>
                <a:latin typeface="Times New Roman" panose="02020603050405020304" pitchFamily="18" charset="0"/>
                <a:ea typeface="MS PGothic" panose="020B0600070205080204" pitchFamily="34" charset="-128"/>
              </a:defRPr>
            </a:lvl2pPr>
            <a:lvl3pPr defTabSz="755650">
              <a:tabLst>
                <a:tab pos="542925" algn="l"/>
                <a:tab pos="1085850" algn="l"/>
                <a:tab pos="1628775" algn="l"/>
                <a:tab pos="2171700" algn="l"/>
                <a:tab pos="2714625" algn="l"/>
              </a:tabLst>
              <a:defRPr sz="2500">
                <a:solidFill>
                  <a:schemeClr val="tx1"/>
                </a:solidFill>
                <a:latin typeface="Times New Roman" panose="02020603050405020304" pitchFamily="18" charset="0"/>
                <a:ea typeface="MS PGothic" panose="020B0600070205080204" pitchFamily="34" charset="-128"/>
              </a:defRPr>
            </a:lvl3pPr>
            <a:lvl4pPr defTabSz="755650">
              <a:tabLst>
                <a:tab pos="542925" algn="l"/>
                <a:tab pos="1085850" algn="l"/>
                <a:tab pos="1628775" algn="l"/>
                <a:tab pos="2171700" algn="l"/>
                <a:tab pos="2714625" algn="l"/>
              </a:tabLst>
              <a:defRPr sz="2500">
                <a:solidFill>
                  <a:schemeClr val="tx1"/>
                </a:solidFill>
                <a:latin typeface="Times New Roman" panose="02020603050405020304" pitchFamily="18" charset="0"/>
                <a:ea typeface="MS PGothic" panose="020B0600070205080204" pitchFamily="34" charset="-128"/>
              </a:defRPr>
            </a:lvl4pPr>
            <a:lvl5pPr defTabSz="755650">
              <a:tabLst>
                <a:tab pos="542925" algn="l"/>
                <a:tab pos="1085850" algn="l"/>
                <a:tab pos="1628775" algn="l"/>
                <a:tab pos="2171700" algn="l"/>
                <a:tab pos="2714625" algn="l"/>
              </a:tabLst>
              <a:defRPr sz="2500">
                <a:solidFill>
                  <a:schemeClr val="tx1"/>
                </a:solidFill>
                <a:latin typeface="Times New Roman" panose="02020603050405020304" pitchFamily="18" charset="0"/>
                <a:ea typeface="MS PGothic" panose="020B0600070205080204" pitchFamily="34" charset="-128"/>
              </a:defRPr>
            </a:lvl5pPr>
            <a:lvl6pPr marL="1456055" indent="-179705" defTabSz="755650" eaLnBrk="0" fontAlgn="base" hangingPunct="0">
              <a:spcBef>
                <a:spcPct val="0"/>
              </a:spcBef>
              <a:spcAft>
                <a:spcPct val="0"/>
              </a:spcAft>
              <a:tabLst>
                <a:tab pos="542925" algn="l"/>
                <a:tab pos="1085850" algn="l"/>
                <a:tab pos="1628775" algn="l"/>
                <a:tab pos="2171700" algn="l"/>
                <a:tab pos="2714625" algn="l"/>
              </a:tabLst>
              <a:defRPr sz="2500">
                <a:solidFill>
                  <a:schemeClr val="tx1"/>
                </a:solidFill>
                <a:latin typeface="Times New Roman" panose="02020603050405020304" pitchFamily="18" charset="0"/>
                <a:ea typeface="MS PGothic" panose="020B0600070205080204" pitchFamily="34" charset="-128"/>
              </a:defRPr>
            </a:lvl6pPr>
            <a:lvl7pPr marL="1913255" indent="-179705" defTabSz="755650" eaLnBrk="0" fontAlgn="base" hangingPunct="0">
              <a:spcBef>
                <a:spcPct val="0"/>
              </a:spcBef>
              <a:spcAft>
                <a:spcPct val="0"/>
              </a:spcAft>
              <a:tabLst>
                <a:tab pos="542925" algn="l"/>
                <a:tab pos="1085850" algn="l"/>
                <a:tab pos="1628775" algn="l"/>
                <a:tab pos="2171700" algn="l"/>
                <a:tab pos="2714625" algn="l"/>
              </a:tabLst>
              <a:defRPr sz="2500">
                <a:solidFill>
                  <a:schemeClr val="tx1"/>
                </a:solidFill>
                <a:latin typeface="Times New Roman" panose="02020603050405020304" pitchFamily="18" charset="0"/>
                <a:ea typeface="MS PGothic" panose="020B0600070205080204" pitchFamily="34" charset="-128"/>
              </a:defRPr>
            </a:lvl7pPr>
            <a:lvl8pPr marL="2370455" indent="-179705" defTabSz="755650" eaLnBrk="0" fontAlgn="base" hangingPunct="0">
              <a:spcBef>
                <a:spcPct val="0"/>
              </a:spcBef>
              <a:spcAft>
                <a:spcPct val="0"/>
              </a:spcAft>
              <a:tabLst>
                <a:tab pos="542925" algn="l"/>
                <a:tab pos="1085850" algn="l"/>
                <a:tab pos="1628775" algn="l"/>
                <a:tab pos="2171700" algn="l"/>
                <a:tab pos="2714625" algn="l"/>
              </a:tabLst>
              <a:defRPr sz="2500">
                <a:solidFill>
                  <a:schemeClr val="tx1"/>
                </a:solidFill>
                <a:latin typeface="Times New Roman" panose="02020603050405020304" pitchFamily="18" charset="0"/>
                <a:ea typeface="MS PGothic" panose="020B0600070205080204" pitchFamily="34" charset="-128"/>
              </a:defRPr>
            </a:lvl8pPr>
            <a:lvl9pPr marL="2827655" indent="-179705" defTabSz="755650" eaLnBrk="0" fontAlgn="base" hangingPunct="0">
              <a:spcBef>
                <a:spcPct val="0"/>
              </a:spcBef>
              <a:spcAft>
                <a:spcPct val="0"/>
              </a:spcAft>
              <a:tabLst>
                <a:tab pos="542925" algn="l"/>
                <a:tab pos="1085850" algn="l"/>
                <a:tab pos="1628775" algn="l"/>
                <a:tab pos="2171700" algn="l"/>
                <a:tab pos="2714625" algn="l"/>
              </a:tabLst>
              <a:defRPr sz="2500">
                <a:solidFill>
                  <a:schemeClr val="tx1"/>
                </a:solidFill>
                <a:latin typeface="Times New Roman" panose="02020603050405020304" pitchFamily="18" charset="0"/>
                <a:ea typeface="MS PGothic" panose="020B0600070205080204" pitchFamily="34" charset="-128"/>
              </a:defRPr>
            </a:lvl9pPr>
          </a:lstStyle>
          <a:p>
            <a:pPr defTabSz="514350" eaLnBrk="1" hangingPunct="1">
              <a:lnSpc>
                <a:spcPct val="97000"/>
              </a:lnSpc>
              <a:buClr>
                <a:srgbClr val="FFFFFF"/>
              </a:buClr>
              <a:buSzPct val="45000"/>
              <a:tabLst>
                <a:tab pos="369094" algn="l"/>
                <a:tab pos="738664" algn="l"/>
                <a:tab pos="1107758" algn="l"/>
                <a:tab pos="1477328" algn="l"/>
                <a:tab pos="1846898" algn="l"/>
              </a:tabLst>
              <a:defRPr/>
            </a:pPr>
            <a:r>
              <a:rPr lang="en-GB" altLang="en-US" sz="611" b="1">
                <a:solidFill>
                  <a:srgbClr val="FFFFFF"/>
                </a:solidFill>
                <a:latin typeface="Arial" panose="020B0604020202020204" pitchFamily="34" charset="0"/>
              </a:rPr>
              <a:t>Cortés J et al. N Engl J Med 2022;386:1143-1154</a:t>
            </a:r>
          </a:p>
        </p:txBody>
      </p:sp>
      <p:pic>
        <p:nvPicPr>
          <p:cNvPr id="349188" name="Picture 5"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9621" y="3290369"/>
            <a:ext cx="4933958" cy="244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89" name="Content Placeholder 3" descr="Text&#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4851" y="1028989"/>
            <a:ext cx="5143500" cy="162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8299A08-2F2B-606B-D885-CB4358732FFA}"/>
              </a:ext>
            </a:extLst>
          </p:cNvPr>
          <p:cNvSpPr txBox="1"/>
          <p:nvPr/>
        </p:nvSpPr>
        <p:spPr>
          <a:xfrm>
            <a:off x="5065039" y="6528803"/>
            <a:ext cx="3876942" cy="230832"/>
          </a:xfrm>
          <a:prstGeom prst="rect">
            <a:avLst/>
          </a:prstGeom>
          <a:noFill/>
        </p:spPr>
        <p:txBody>
          <a:bodyPr wrap="square" rtlCol="0">
            <a:spAutoFit/>
          </a:bodyPr>
          <a:lstStyle/>
          <a:p>
            <a:pPr algn="r" defTabSz="342900" eaLnBrk="1" fontAlgn="auto" hangingPunct="1">
              <a:spcBef>
                <a:spcPts val="0"/>
              </a:spcBef>
              <a:spcAft>
                <a:spcPts val="0"/>
              </a:spcAft>
              <a:defRPr/>
            </a:pPr>
            <a:r>
              <a:rPr lang="en-US" sz="900" dirty="0">
                <a:solidFill>
                  <a:srgbClr val="000000"/>
                </a:solidFill>
                <a:latin typeface="Arial" panose="020B0604020202020204"/>
                <a:ea typeface="+mn-ea"/>
              </a:rPr>
              <a:t>Cortes et al. </a:t>
            </a:r>
            <a:r>
              <a:rPr lang="pt-BR" sz="900" dirty="0">
                <a:solidFill>
                  <a:srgbClr val="000000"/>
                </a:solidFill>
                <a:latin typeface="Arial" panose="020B0604020202020204"/>
                <a:ea typeface="+mn-ea"/>
              </a:rPr>
              <a:t>N Engl J Med. 2022;386(12):1143-1154.</a:t>
            </a:r>
            <a:endParaRPr lang="en-US" sz="900" dirty="0">
              <a:solidFill>
                <a:srgbClr val="000000"/>
              </a:solidFill>
              <a:latin typeface="Arial" panose="020B0604020202020204"/>
              <a:ea typeface="+mn-ea"/>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1">
            <a:extLst>
              <a:ext uri="{FF2B5EF4-FFF2-40B4-BE49-F238E27FC236}">
                <a16:creationId xmlns:a16="http://schemas.microsoft.com/office/drawing/2014/main" id="{BD06F296-54C7-60FF-D807-D0ACCD2BA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7575"/>
            <a:ext cx="91440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D038ECF-2B54-8B14-B444-B6B11F61E9E4}"/>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5">
            <a:extLst>
              <a:ext uri="{FF2B5EF4-FFF2-40B4-BE49-F238E27FC236}">
                <a16:creationId xmlns:a16="http://schemas.microsoft.com/office/drawing/2014/main" id="{96B46E7E-9CA2-40E2-AE78-F15974489B4D}"/>
              </a:ext>
            </a:extLst>
          </p:cNvPr>
          <p:cNvSpPr>
            <a:spLocks noGrp="1"/>
          </p:cNvSpPr>
          <p:nvPr>
            <p:ph type="ctrTitle"/>
          </p:nvPr>
        </p:nvSpPr>
        <p:spPr>
          <a:xfrm>
            <a:off x="480061" y="1865620"/>
            <a:ext cx="8276525" cy="1392638"/>
          </a:xfrm>
        </p:spPr>
        <p:txBody>
          <a:bodyPr vert="horz" lIns="0" tIns="45720" rIns="108000" bIns="45720" rtlCol="0" anchor="ctr">
            <a:noAutofit/>
          </a:bodyPr>
          <a:lstStyle/>
          <a:p>
            <a:pPr algn="ctr">
              <a:tabLst>
                <a:tab pos="1883522" algn="l"/>
              </a:tabLst>
            </a:pPr>
            <a:r>
              <a:rPr lang="en-US" sz="2100" dirty="0">
                <a:solidFill>
                  <a:schemeClr val="tx1"/>
                </a:solidFill>
              </a:rPr>
              <a:t>Trastuzumab </a:t>
            </a:r>
            <a:r>
              <a:rPr lang="en-US" sz="2100" dirty="0" err="1">
                <a:solidFill>
                  <a:schemeClr val="tx1"/>
                </a:solidFill>
              </a:rPr>
              <a:t>deruxtecan</a:t>
            </a:r>
            <a:r>
              <a:rPr lang="en-US" sz="2100" dirty="0">
                <a:solidFill>
                  <a:schemeClr val="tx1"/>
                </a:solidFill>
              </a:rPr>
              <a:t> (T-</a:t>
            </a:r>
            <a:r>
              <a:rPr lang="en-US" sz="2100" dirty="0" err="1">
                <a:solidFill>
                  <a:schemeClr val="tx1"/>
                </a:solidFill>
              </a:rPr>
              <a:t>DXd</a:t>
            </a:r>
            <a:r>
              <a:rPr lang="en-US" sz="2100" dirty="0">
                <a:solidFill>
                  <a:schemeClr val="tx1"/>
                </a:solidFill>
              </a:rPr>
              <a:t>) + </a:t>
            </a:r>
            <a:r>
              <a:rPr lang="en-US" sz="2100" dirty="0" err="1">
                <a:solidFill>
                  <a:schemeClr val="tx1"/>
                </a:solidFill>
              </a:rPr>
              <a:t>pertuzumab</a:t>
            </a:r>
            <a:r>
              <a:rPr lang="en-US" sz="2100" dirty="0">
                <a:solidFill>
                  <a:schemeClr val="tx1"/>
                </a:solidFill>
              </a:rPr>
              <a:t> vs </a:t>
            </a:r>
            <a:r>
              <a:rPr lang="en-US" sz="2100" dirty="0" err="1">
                <a:solidFill>
                  <a:schemeClr val="tx1"/>
                </a:solidFill>
              </a:rPr>
              <a:t>taxane</a:t>
            </a:r>
            <a:r>
              <a:rPr lang="en-US" sz="2100" dirty="0">
                <a:solidFill>
                  <a:schemeClr val="tx1"/>
                </a:solidFill>
              </a:rPr>
              <a:t> </a:t>
            </a:r>
            <a:br>
              <a:rPr lang="en-US" sz="2100" dirty="0">
                <a:solidFill>
                  <a:schemeClr val="tx1"/>
                </a:solidFill>
              </a:rPr>
            </a:br>
            <a:r>
              <a:rPr lang="en-US" sz="2100" dirty="0">
                <a:solidFill>
                  <a:schemeClr val="tx1"/>
                </a:solidFill>
              </a:rPr>
              <a:t>+ trastuzumab + </a:t>
            </a:r>
            <a:r>
              <a:rPr lang="en-US" sz="2100" dirty="0" err="1">
                <a:solidFill>
                  <a:schemeClr val="tx1"/>
                </a:solidFill>
              </a:rPr>
              <a:t>pertuzumab</a:t>
            </a:r>
            <a:r>
              <a:rPr lang="en-US" sz="2100" dirty="0">
                <a:solidFill>
                  <a:schemeClr val="tx1"/>
                </a:solidFill>
              </a:rPr>
              <a:t> (THP) for first-line treatment </a:t>
            </a:r>
            <a:br>
              <a:rPr lang="en-US" sz="2100" dirty="0">
                <a:solidFill>
                  <a:schemeClr val="tx1"/>
                </a:solidFill>
              </a:rPr>
            </a:br>
            <a:r>
              <a:rPr lang="en-US" sz="2100" dirty="0">
                <a:solidFill>
                  <a:schemeClr val="tx1"/>
                </a:solidFill>
              </a:rPr>
              <a:t>of patients with human epidermal growth factor </a:t>
            </a:r>
            <a:br>
              <a:rPr lang="en-US" sz="2100" dirty="0">
                <a:solidFill>
                  <a:schemeClr val="tx1"/>
                </a:solidFill>
              </a:rPr>
            </a:br>
            <a:r>
              <a:rPr lang="en-US" sz="2100" dirty="0">
                <a:solidFill>
                  <a:schemeClr val="tx1"/>
                </a:solidFill>
              </a:rPr>
              <a:t>receptor 2–positive (HER2+) advanced/metastatic</a:t>
            </a:r>
            <a:br>
              <a:rPr lang="en-US" sz="2100" dirty="0">
                <a:solidFill>
                  <a:schemeClr val="tx1"/>
                </a:solidFill>
              </a:rPr>
            </a:br>
            <a:r>
              <a:rPr lang="en-US" sz="2100" dirty="0">
                <a:solidFill>
                  <a:schemeClr val="tx1"/>
                </a:solidFill>
              </a:rPr>
              <a:t>breast cancer: interim results from DESTINY-Breast09</a:t>
            </a:r>
          </a:p>
        </p:txBody>
      </p:sp>
      <p:sp>
        <p:nvSpPr>
          <p:cNvPr id="32" name="Subtitle 6">
            <a:extLst>
              <a:ext uri="{FF2B5EF4-FFF2-40B4-BE49-F238E27FC236}">
                <a16:creationId xmlns:a16="http://schemas.microsoft.com/office/drawing/2014/main" id="{3D725FE8-8F80-4C54-88FD-F63B70AE8514}"/>
              </a:ext>
            </a:extLst>
          </p:cNvPr>
          <p:cNvSpPr>
            <a:spLocks noGrp="1"/>
          </p:cNvSpPr>
          <p:nvPr>
            <p:ph type="subTitle" idx="1"/>
          </p:nvPr>
        </p:nvSpPr>
        <p:spPr>
          <a:xfrm>
            <a:off x="480060" y="3441504"/>
            <a:ext cx="8229600" cy="1130494"/>
          </a:xfrm>
        </p:spPr>
        <p:txBody>
          <a:bodyPr vert="horz" lIns="0" tIns="45720" rIns="91440" bIns="45720" rtlCol="0">
            <a:noAutofit/>
          </a:bodyPr>
          <a:lstStyle/>
          <a:p>
            <a:pPr>
              <a:spcBef>
                <a:spcPts val="225"/>
              </a:spcBef>
            </a:pPr>
            <a:r>
              <a:rPr lang="en-US" sz="1500" b="1">
                <a:solidFill>
                  <a:schemeClr val="tx1"/>
                </a:solidFill>
              </a:rPr>
              <a:t>Sara M </a:t>
            </a:r>
            <a:r>
              <a:rPr lang="en-US" sz="1500" b="1" err="1">
                <a:solidFill>
                  <a:schemeClr val="tx1"/>
                </a:solidFill>
              </a:rPr>
              <a:t>Tolaney</a:t>
            </a:r>
            <a:r>
              <a:rPr lang="en-US" sz="1500" b="1">
                <a:solidFill>
                  <a:schemeClr val="tx1"/>
                </a:solidFill>
              </a:rPr>
              <a:t>, MD, MPH</a:t>
            </a:r>
          </a:p>
          <a:p>
            <a:pPr>
              <a:spcBef>
                <a:spcPts val="0"/>
              </a:spcBef>
            </a:pPr>
            <a:r>
              <a:rPr lang="en-US" sz="1350">
                <a:ea typeface="Calibri" panose="020F0502020204030204" pitchFamily="34" charset="0"/>
              </a:rPr>
              <a:t>Dana-Farber Cancer Institute, Boston, MA, US</a:t>
            </a:r>
            <a:endParaRPr lang="en-US" sz="1350">
              <a:ea typeface="Calibri" panose="020F0502020204030204" pitchFamily="34" charset="0"/>
              <a:cs typeface="Times New Roman" panose="02020603050405020304" pitchFamily="18" charset="0"/>
            </a:endParaRPr>
          </a:p>
          <a:p>
            <a:pPr>
              <a:spcBef>
                <a:spcPts val="900"/>
              </a:spcBef>
            </a:pPr>
            <a:r>
              <a:rPr lang="en-US" sz="1200">
                <a:solidFill>
                  <a:schemeClr val="tx1"/>
                </a:solidFill>
              </a:rPr>
              <a:t>Monday, June 2, 2025</a:t>
            </a:r>
          </a:p>
        </p:txBody>
      </p:sp>
      <p:sp>
        <p:nvSpPr>
          <p:cNvPr id="2" name="Text Placeholder 1">
            <a:extLst>
              <a:ext uri="{FF2B5EF4-FFF2-40B4-BE49-F238E27FC236}">
                <a16:creationId xmlns:a16="http://schemas.microsoft.com/office/drawing/2014/main" id="{A7AD5670-4A01-4ECA-AC38-508441ED6BA7}"/>
              </a:ext>
            </a:extLst>
          </p:cNvPr>
          <p:cNvSpPr>
            <a:spLocks noGrp="1"/>
          </p:cNvSpPr>
          <p:nvPr>
            <p:ph type="body" sz="quarter" idx="14"/>
          </p:nvPr>
        </p:nvSpPr>
        <p:spPr>
          <a:xfrm>
            <a:off x="480061" y="4384309"/>
            <a:ext cx="8177633" cy="707231"/>
          </a:xfrm>
        </p:spPr>
        <p:txBody>
          <a:bodyPr vert="horz" lIns="0" tIns="45720" rIns="91440" bIns="45720" rtlCol="0">
            <a:noAutofit/>
          </a:bodyPr>
          <a:lstStyle/>
          <a:p>
            <a:pPr>
              <a:lnSpc>
                <a:spcPct val="120000"/>
              </a:lnSpc>
            </a:pPr>
            <a:r>
              <a:rPr lang="en-US" sz="1200" b="1">
                <a:solidFill>
                  <a:schemeClr val="tx1"/>
                </a:solidFill>
              </a:rPr>
              <a:t>Additional authors:</a:t>
            </a:r>
            <a:r>
              <a:rPr lang="en-US" sz="1200">
                <a:solidFill>
                  <a:schemeClr val="tx1"/>
                </a:solidFill>
              </a:rPr>
              <a:t> </a:t>
            </a:r>
            <a:r>
              <a:rPr lang="en-US" sz="1200" err="1">
                <a:ea typeface="Times New Roman" panose="02020603050405020304" pitchFamily="18" charset="0"/>
                <a:cs typeface="Times New Roman" panose="02020603050405020304" pitchFamily="18" charset="0"/>
              </a:rPr>
              <a:t>Zefei</a:t>
            </a:r>
            <a:r>
              <a:rPr lang="en-US" sz="1200">
                <a:ea typeface="Times New Roman" panose="02020603050405020304" pitchFamily="18" charset="0"/>
                <a:cs typeface="Times New Roman" panose="02020603050405020304" pitchFamily="18" charset="0"/>
              </a:rPr>
              <a:t> Jiang, Qingyuan Zhang, Romualdo Barroso-Sousa, Yeon </a:t>
            </a:r>
            <a:r>
              <a:rPr lang="en-US" sz="1200" err="1">
                <a:ea typeface="Times New Roman" panose="02020603050405020304" pitchFamily="18" charset="0"/>
                <a:cs typeface="Times New Roman" panose="02020603050405020304" pitchFamily="18" charset="0"/>
              </a:rPr>
              <a:t>Hee</a:t>
            </a:r>
            <a:r>
              <a:rPr lang="en-US" sz="1200">
                <a:ea typeface="Times New Roman" panose="02020603050405020304" pitchFamily="18" charset="0"/>
                <a:cs typeface="Times New Roman" panose="02020603050405020304" pitchFamily="18" charset="0"/>
              </a:rPr>
              <a:t> Park, </a:t>
            </a:r>
            <a:r>
              <a:rPr lang="en-US" sz="1200" err="1">
                <a:ea typeface="Times New Roman" panose="02020603050405020304" pitchFamily="18" charset="0"/>
                <a:cs typeface="Times New Roman" panose="02020603050405020304" pitchFamily="18" charset="0"/>
              </a:rPr>
              <a:t>Mothaffar</a:t>
            </a:r>
            <a:r>
              <a:rPr lang="en-US" sz="1200">
                <a:ea typeface="Times New Roman" panose="02020603050405020304" pitchFamily="18" charset="0"/>
                <a:cs typeface="Times New Roman" panose="02020603050405020304" pitchFamily="18" charset="0"/>
              </a:rPr>
              <a:t> F Rimawi, Cristina Saura, Andreas </a:t>
            </a:r>
            <a:r>
              <a:rPr lang="en-US" sz="1200" err="1">
                <a:ea typeface="Times New Roman" panose="02020603050405020304" pitchFamily="18" charset="0"/>
                <a:cs typeface="Times New Roman" panose="02020603050405020304" pitchFamily="18" charset="0"/>
              </a:rPr>
              <a:t>Schneeweiss</a:t>
            </a:r>
            <a:r>
              <a:rPr lang="en-US" sz="1200">
                <a:ea typeface="Times New Roman" panose="02020603050405020304" pitchFamily="18" charset="0"/>
                <a:cs typeface="Times New Roman" panose="02020603050405020304" pitchFamily="18" charset="0"/>
              </a:rPr>
              <a:t>, Masakazu Toi, Yee Soo Chae, Yasemin Kemal, Mukesh Chaudhari, </a:t>
            </a:r>
            <a:br>
              <a:rPr lang="en-US" sz="1200">
                <a:ea typeface="Times New Roman" panose="02020603050405020304" pitchFamily="18" charset="0"/>
                <a:cs typeface="Times New Roman" panose="02020603050405020304" pitchFamily="18" charset="0"/>
              </a:rPr>
            </a:br>
            <a:r>
              <a:rPr lang="en-US" sz="1200" err="1">
                <a:ea typeface="Times New Roman" panose="02020603050405020304" pitchFamily="18" charset="0"/>
                <a:cs typeface="Times New Roman" panose="02020603050405020304" pitchFamily="18" charset="0"/>
              </a:rPr>
              <a:t>Toshinari</a:t>
            </a:r>
            <a:r>
              <a:rPr lang="en-US" sz="1200">
                <a:ea typeface="Times New Roman" panose="02020603050405020304" pitchFamily="18" charset="0"/>
                <a:cs typeface="Times New Roman" panose="02020603050405020304" pitchFamily="18" charset="0"/>
              </a:rPr>
              <a:t> Yamashita, Monica </a:t>
            </a:r>
            <a:r>
              <a:rPr lang="en-US" sz="1200" err="1">
                <a:ea typeface="Times New Roman" panose="02020603050405020304" pitchFamily="18" charset="0"/>
                <a:cs typeface="Times New Roman" panose="02020603050405020304" pitchFamily="18" charset="0"/>
              </a:rPr>
              <a:t>Casalnuovo</a:t>
            </a:r>
            <a:r>
              <a:rPr lang="en-US" sz="1200">
                <a:ea typeface="Times New Roman" panose="02020603050405020304" pitchFamily="18" charset="0"/>
                <a:cs typeface="Times New Roman" panose="02020603050405020304" pitchFamily="18" charset="0"/>
              </a:rPr>
              <a:t>, Michael A </a:t>
            </a:r>
            <a:r>
              <a:rPr lang="en-US" sz="1200" err="1">
                <a:ea typeface="Times New Roman" panose="02020603050405020304" pitchFamily="18" charset="0"/>
                <a:cs typeface="Times New Roman" panose="02020603050405020304" pitchFamily="18" charset="0"/>
              </a:rPr>
              <a:t>Danso</a:t>
            </a:r>
            <a:r>
              <a:rPr lang="en-US" sz="1200">
                <a:ea typeface="Times New Roman" panose="02020603050405020304" pitchFamily="18" charset="0"/>
                <a:cs typeface="Times New Roman" panose="02020603050405020304" pitchFamily="18" charset="0"/>
              </a:rPr>
              <a:t>, Jie Liu, Jagdish Shetty, Pia Herbolsheimer, </a:t>
            </a:r>
            <a:r>
              <a:rPr lang="en-US" sz="1200" err="1">
                <a:ea typeface="Times New Roman" panose="02020603050405020304" pitchFamily="18" charset="0"/>
                <a:cs typeface="Times New Roman" panose="02020603050405020304" pitchFamily="18" charset="0"/>
              </a:rPr>
              <a:t>Sibylle</a:t>
            </a:r>
            <a:r>
              <a:rPr lang="en-US" sz="1200">
                <a:ea typeface="Times New Roman" panose="02020603050405020304" pitchFamily="18" charset="0"/>
                <a:cs typeface="Times New Roman" panose="02020603050405020304" pitchFamily="18" charset="0"/>
              </a:rPr>
              <a:t> </a:t>
            </a:r>
            <a:r>
              <a:rPr lang="en-US" sz="1200" err="1">
                <a:ea typeface="Times New Roman" panose="02020603050405020304" pitchFamily="18" charset="0"/>
                <a:cs typeface="Times New Roman" panose="02020603050405020304" pitchFamily="18" charset="0"/>
              </a:rPr>
              <a:t>Loibl</a:t>
            </a:r>
            <a:endParaRPr lang="en-US" sz="1200">
              <a:solidFill>
                <a:schemeClr val="tx1"/>
              </a:solidFill>
              <a:highlight>
                <a:srgbClr val="FFFF00"/>
              </a:highlight>
            </a:endParaRPr>
          </a:p>
        </p:txBody>
      </p:sp>
      <p:sp>
        <p:nvSpPr>
          <p:cNvPr id="34" name="Rectangle 33">
            <a:extLst>
              <a:ext uri="{FF2B5EF4-FFF2-40B4-BE49-F238E27FC236}">
                <a16:creationId xmlns:a16="http://schemas.microsoft.com/office/drawing/2014/main" id="{FA4B0653-09D6-4CAF-979A-BA6537FCB6F9}"/>
              </a:ext>
            </a:extLst>
          </p:cNvPr>
          <p:cNvSpPr/>
          <p:nvPr/>
        </p:nvSpPr>
        <p:spPr>
          <a:xfrm>
            <a:off x="480061" y="5279231"/>
            <a:ext cx="4267775" cy="300082"/>
          </a:xfrm>
          <a:prstGeom prst="rect">
            <a:avLst/>
          </a:prstGeom>
        </p:spPr>
        <p:txBody>
          <a:bodyPr wrap="square" lIns="0">
            <a:spAutoFit/>
          </a:bodyPr>
          <a:lstStyle/>
          <a:p>
            <a:pPr defTabSz="685338" eaLnBrk="1" fontAlgn="auto" hangingPunct="1">
              <a:spcBef>
                <a:spcPts val="0"/>
              </a:spcBef>
              <a:spcAft>
                <a:spcPts val="0"/>
              </a:spcAft>
            </a:pPr>
            <a:r>
              <a:rPr lang="en-US" sz="1350" b="1">
                <a:solidFill>
                  <a:srgbClr val="002557"/>
                </a:solidFill>
                <a:latin typeface="Arial" panose="020B0604020202020204"/>
                <a:ea typeface="Arial" panose="020B0604020202020204" pitchFamily="34" charset="0"/>
                <a:cs typeface="Arial" panose="020B0604020202020204" pitchFamily="34" charset="0"/>
              </a:rPr>
              <a:t>On behalf of the DESTINY-Breast09 investigators</a:t>
            </a:r>
            <a:endParaRPr lang="en-US" sz="5400" b="1">
              <a:solidFill>
                <a:srgbClr val="002557"/>
              </a:solidFill>
              <a:latin typeface="Arial" panose="020B0604020202020204"/>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AF49694C-6A18-4538-9E64-6C5778881FAE}"/>
              </a:ext>
            </a:extLst>
          </p:cNvPr>
          <p:cNvCxnSpPr>
            <a:cxnSpLocks/>
          </p:cNvCxnSpPr>
          <p:nvPr/>
        </p:nvCxnSpPr>
        <p:spPr>
          <a:xfrm>
            <a:off x="457200" y="3343217"/>
            <a:ext cx="822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14">
            <a:extLst>
              <a:ext uri="{FF2B5EF4-FFF2-40B4-BE49-F238E27FC236}">
                <a16:creationId xmlns:a16="http://schemas.microsoft.com/office/drawing/2014/main" id="{E84EABB0-6FE6-B1CA-D549-A9EC251FD92B}"/>
              </a:ext>
            </a:extLst>
          </p:cNvPr>
          <p:cNvSpPr txBox="1">
            <a:spLocks/>
          </p:cNvSpPr>
          <p:nvPr/>
        </p:nvSpPr>
        <p:spPr>
          <a:xfrm>
            <a:off x="4431830" y="5753171"/>
            <a:ext cx="2488973" cy="200055"/>
          </a:xfrm>
          <a:prstGeom prst="rect">
            <a:avLst/>
          </a:prstGeom>
        </p:spPr>
        <p:txBody>
          <a:bodyPr anchor="b"/>
          <a:lstStyle>
            <a:lvl1pPr marL="0" indent="0" algn="l" defTabSz="457200" rtl="0" eaLnBrk="1" latinLnBrk="0" hangingPunct="1">
              <a:spcBef>
                <a:spcPct val="20000"/>
              </a:spcBef>
              <a:buFont typeface="Arial"/>
              <a:buNone/>
              <a:defRPr kumimoji="1" sz="7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gn="ctr" defTabSz="457189" fontAlgn="auto">
              <a:spcAft>
                <a:spcPts val="0"/>
              </a:spcAft>
            </a:pPr>
            <a:r>
              <a:rPr lang="en-US" sz="750">
                <a:solidFill>
                  <a:srgbClr val="44546A">
                    <a:lumMod val="60000"/>
                    <a:lumOff val="40000"/>
                  </a:srgbClr>
                </a:solidFill>
                <a:latin typeface="Arial" panose="020B0604020202020204" pitchFamily="34" charset="0"/>
                <a:cs typeface="Arial" panose="020B0604020202020204" pitchFamily="34" charset="0"/>
              </a:rPr>
              <a:t>Confidential. For internal use only.</a:t>
            </a:r>
          </a:p>
        </p:txBody>
      </p:sp>
      <p:sp>
        <p:nvSpPr>
          <p:cNvPr id="4" name="Slide Number Placeholder 1">
            <a:extLst>
              <a:ext uri="{FF2B5EF4-FFF2-40B4-BE49-F238E27FC236}">
                <a16:creationId xmlns:a16="http://schemas.microsoft.com/office/drawing/2014/main" id="{B8591F7F-6879-507F-F0A9-B6615095AA5C}"/>
              </a:ext>
            </a:extLst>
          </p:cNvPr>
          <p:cNvSpPr txBox="1">
            <a:spLocks/>
          </p:cNvSpPr>
          <p:nvPr/>
        </p:nvSpPr>
        <p:spPr>
          <a:xfrm>
            <a:off x="7289200" y="5753170"/>
            <a:ext cx="396000" cy="151004"/>
          </a:xfrm>
          <a:prstGeom prst="rect">
            <a:avLst/>
          </a:prstGeom>
        </p:spPr>
        <p:txBody>
          <a:bodyPr/>
          <a:lstStyle>
            <a:defPPr>
              <a:defRPr lang="en-US"/>
            </a:defPPr>
            <a:lvl1pPr marL="0" algn="l" defTabSz="457200" rtl="0" eaLnBrk="1" latinLnBrk="0" hangingPunct="1">
              <a:defRPr sz="75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fontAlgn="auto">
              <a:spcBef>
                <a:spcPts val="0"/>
              </a:spcBef>
              <a:spcAft>
                <a:spcPts val="0"/>
              </a:spcAft>
            </a:pPr>
            <a:fld id="{3C4F54F3-C349-4609-AFEE-01462D5C7942}" type="slidenum">
              <a:rPr lang="en-GB">
                <a:solidFill>
                  <a:srgbClr val="44546A">
                    <a:lumMod val="60000"/>
                    <a:lumOff val="40000"/>
                  </a:srgbClr>
                </a:solidFill>
                <a:latin typeface="Arial" panose="020B0604020202020204"/>
              </a:rPr>
              <a:pPr defTabSz="457189" fontAlgn="auto">
                <a:spcBef>
                  <a:spcPts val="0"/>
                </a:spcBef>
                <a:spcAft>
                  <a:spcPts val="0"/>
                </a:spcAft>
              </a:pPr>
              <a:t>28</a:t>
            </a:fld>
            <a:endParaRPr lang="en-GB">
              <a:solidFill>
                <a:srgbClr val="44546A">
                  <a:lumMod val="60000"/>
                  <a:lumOff val="40000"/>
                </a:srgbClr>
              </a:solidFill>
              <a:latin typeface="Arial" panose="020B0604020202020204"/>
            </a:endParaRPr>
          </a:p>
        </p:txBody>
      </p:sp>
      <p:sp>
        <p:nvSpPr>
          <p:cNvPr id="5" name="Rectangle 4">
            <a:extLst>
              <a:ext uri="{FF2B5EF4-FFF2-40B4-BE49-F238E27FC236}">
                <a16:creationId xmlns:a16="http://schemas.microsoft.com/office/drawing/2014/main" id="{BF853F4F-AE4C-836B-AB4D-13B05E37614F}"/>
              </a:ext>
            </a:extLst>
          </p:cNvPr>
          <p:cNvSpPr/>
          <p:nvPr/>
        </p:nvSpPr>
        <p:spPr>
          <a:xfrm>
            <a:off x="4962293" y="5734836"/>
            <a:ext cx="1661532" cy="218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eaLnBrk="1" fontAlgn="auto" hangingPunct="1">
              <a:spcBef>
                <a:spcPts val="0"/>
              </a:spcBef>
              <a:spcAft>
                <a:spcPts val="0"/>
              </a:spcAft>
            </a:pPr>
            <a:endParaRPr lang="en-US">
              <a:solidFill>
                <a:prstClr val="white"/>
              </a:solidFill>
              <a:latin typeface="Arial" panose="020B0604020202020204"/>
            </a:endParaRPr>
          </a:p>
        </p:txBody>
      </p:sp>
    </p:spTree>
    <p:extLst>
      <p:ext uri="{BB962C8B-B14F-4D97-AF65-F5344CB8AC3E}">
        <p14:creationId xmlns:p14="http://schemas.microsoft.com/office/powerpoint/2010/main" val="3853085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D6483-6F6E-797A-50AD-99EF348633B0}"/>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3A359D47-4DA0-0C5D-75D1-3742D4C6B4A8}"/>
              </a:ext>
            </a:extLst>
          </p:cNvPr>
          <p:cNvSpPr/>
          <p:nvPr/>
        </p:nvSpPr>
        <p:spPr>
          <a:xfrm>
            <a:off x="1976322" y="4264130"/>
            <a:ext cx="791239" cy="355595"/>
          </a:xfrm>
          <a:prstGeom prst="rect">
            <a:avLst/>
          </a:prstGeom>
          <a:solidFill>
            <a:schemeClr val="accent4">
              <a:lumMod val="20000"/>
              <a:lumOff val="80000"/>
            </a:schemeClr>
          </a:solidFill>
          <a:ln w="19050">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pPr>
            <a:endParaRPr lang="en-US" sz="1050">
              <a:solidFill>
                <a:prstClr val="white"/>
              </a:solidFill>
              <a:latin typeface="Arial" panose="020B0604020202020204"/>
            </a:endParaRPr>
          </a:p>
        </p:txBody>
      </p:sp>
      <p:sp>
        <p:nvSpPr>
          <p:cNvPr id="44" name="Flowchart: Delay 43">
            <a:extLst>
              <a:ext uri="{FF2B5EF4-FFF2-40B4-BE49-F238E27FC236}">
                <a16:creationId xmlns:a16="http://schemas.microsoft.com/office/drawing/2014/main" id="{1BCF81B6-0914-7392-A9E5-60193361CCE5}"/>
              </a:ext>
            </a:extLst>
          </p:cNvPr>
          <p:cNvSpPr/>
          <p:nvPr/>
        </p:nvSpPr>
        <p:spPr>
          <a:xfrm>
            <a:off x="2737152" y="4264130"/>
            <a:ext cx="425872" cy="355595"/>
          </a:xfrm>
          <a:prstGeom prst="flowChartDelay">
            <a:avLst/>
          </a:prstGeom>
          <a:solidFill>
            <a:schemeClr val="accent4">
              <a:lumMod val="20000"/>
              <a:lumOff val="80000"/>
            </a:schemeClr>
          </a:solidFill>
          <a:ln w="19050">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pPr>
            <a:endParaRPr lang="en-US" sz="1050">
              <a:solidFill>
                <a:prstClr val="white"/>
              </a:solidFill>
              <a:latin typeface="Arial" panose="020B0604020202020204"/>
            </a:endParaRPr>
          </a:p>
        </p:txBody>
      </p:sp>
      <p:sp>
        <p:nvSpPr>
          <p:cNvPr id="45" name="TextBox 44">
            <a:extLst>
              <a:ext uri="{FF2B5EF4-FFF2-40B4-BE49-F238E27FC236}">
                <a16:creationId xmlns:a16="http://schemas.microsoft.com/office/drawing/2014/main" id="{E18B0D1E-B918-1888-4A18-A629801CAEAF}"/>
              </a:ext>
            </a:extLst>
          </p:cNvPr>
          <p:cNvSpPr txBox="1"/>
          <p:nvPr/>
        </p:nvSpPr>
        <p:spPr>
          <a:xfrm>
            <a:off x="2028826" y="4314969"/>
            <a:ext cx="1049196" cy="253916"/>
          </a:xfrm>
          <a:prstGeom prst="rect">
            <a:avLst/>
          </a:prstGeom>
          <a:noFill/>
        </p:spPr>
        <p:txBody>
          <a:bodyPr wrap="square" rtlCol="0" anchor="ctr">
            <a:spAutoFit/>
          </a:bodyPr>
          <a:lstStyle/>
          <a:p>
            <a:pPr algn="r" defTabSz="685611" eaLnBrk="1" fontAlgn="auto" hangingPunct="1">
              <a:spcBef>
                <a:spcPts val="0"/>
              </a:spcBef>
              <a:spcAft>
                <a:spcPts val="0"/>
              </a:spcAft>
            </a:pPr>
            <a:r>
              <a:rPr lang="en-US" sz="1050" b="1">
                <a:solidFill>
                  <a:srgbClr val="6E6E6E">
                    <a:lumMod val="50000"/>
                  </a:srgbClr>
                </a:solidFill>
                <a:ea typeface="Arial" panose="020B0604020202020204" pitchFamily="34" charset="0"/>
                <a:cs typeface="Arial" panose="020B0604020202020204" pitchFamily="34" charset="0"/>
              </a:rPr>
              <a:t>TPC:</a:t>
            </a:r>
            <a:r>
              <a:rPr lang="en-US" sz="1050" b="1" baseline="30000">
                <a:solidFill>
                  <a:srgbClr val="6E6E6E">
                    <a:lumMod val="50000"/>
                  </a:srgbClr>
                </a:solidFill>
                <a:ea typeface="Arial" panose="020B0604020202020204" pitchFamily="34" charset="0"/>
                <a:cs typeface="Arial" panose="020B0604020202020204" pitchFamily="34" charset="0"/>
              </a:rPr>
              <a:t>†</a:t>
            </a:r>
            <a:r>
              <a:rPr lang="en-US" sz="1050" b="1">
                <a:solidFill>
                  <a:srgbClr val="6E6E6E">
                    <a:lumMod val="50000"/>
                  </a:srgbClr>
                </a:solidFill>
                <a:ea typeface="Arial" panose="020B0604020202020204" pitchFamily="34" charset="0"/>
                <a:cs typeface="Arial" panose="020B0604020202020204" pitchFamily="34" charset="0"/>
              </a:rPr>
              <a:t> 6.9 </a:t>
            </a:r>
            <a:r>
              <a:rPr lang="en-US" sz="1050" b="1" err="1">
                <a:solidFill>
                  <a:srgbClr val="6E6E6E">
                    <a:lumMod val="50000"/>
                  </a:srgbClr>
                </a:solidFill>
                <a:ea typeface="Arial" panose="020B0604020202020204" pitchFamily="34" charset="0"/>
                <a:cs typeface="Arial" panose="020B0604020202020204" pitchFamily="34" charset="0"/>
              </a:rPr>
              <a:t>mo</a:t>
            </a:r>
            <a:endParaRPr lang="en-US" sz="1050" b="1" baseline="50000">
              <a:solidFill>
                <a:srgbClr val="6E6E6E">
                  <a:lumMod val="50000"/>
                </a:srgbClr>
              </a:solidFill>
              <a:ea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833DDF8E-5D4F-6529-7D0B-9B4EEA38F32C}"/>
              </a:ext>
            </a:extLst>
          </p:cNvPr>
          <p:cNvSpPr/>
          <p:nvPr/>
        </p:nvSpPr>
        <p:spPr>
          <a:xfrm>
            <a:off x="1976321" y="3395593"/>
            <a:ext cx="753852" cy="356400"/>
          </a:xfrm>
          <a:prstGeom prst="rect">
            <a:avLst/>
          </a:prstGeom>
          <a:solidFill>
            <a:schemeClr val="accent4">
              <a:lumMod val="20000"/>
              <a:lumOff val="80000"/>
            </a:schemeClr>
          </a:solidFill>
          <a:ln w="19050">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pPr>
            <a:endParaRPr lang="en-US" sz="1050">
              <a:solidFill>
                <a:prstClr val="white"/>
              </a:solidFill>
              <a:latin typeface="Arial" panose="020B0604020202020204"/>
            </a:endParaRPr>
          </a:p>
        </p:txBody>
      </p:sp>
      <p:sp>
        <p:nvSpPr>
          <p:cNvPr id="55" name="Flowchart: Delay 54">
            <a:extLst>
              <a:ext uri="{FF2B5EF4-FFF2-40B4-BE49-F238E27FC236}">
                <a16:creationId xmlns:a16="http://schemas.microsoft.com/office/drawing/2014/main" id="{FAEC0CB5-377C-AB4E-9C53-067EE6799644}"/>
              </a:ext>
            </a:extLst>
          </p:cNvPr>
          <p:cNvSpPr/>
          <p:nvPr/>
        </p:nvSpPr>
        <p:spPr>
          <a:xfrm>
            <a:off x="2672194" y="3395593"/>
            <a:ext cx="467843" cy="356400"/>
          </a:xfrm>
          <a:prstGeom prst="flowChartDelay">
            <a:avLst/>
          </a:prstGeom>
          <a:solidFill>
            <a:schemeClr val="accent4">
              <a:lumMod val="20000"/>
              <a:lumOff val="80000"/>
            </a:schemeClr>
          </a:solidFill>
          <a:ln w="19050">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pPr>
            <a:endParaRPr lang="en-US" sz="1050">
              <a:solidFill>
                <a:prstClr val="white"/>
              </a:solidFill>
              <a:latin typeface="Arial" panose="020B0604020202020204"/>
            </a:endParaRPr>
          </a:p>
        </p:txBody>
      </p:sp>
      <p:sp>
        <p:nvSpPr>
          <p:cNvPr id="56" name="TextBox 55">
            <a:extLst>
              <a:ext uri="{FF2B5EF4-FFF2-40B4-BE49-F238E27FC236}">
                <a16:creationId xmlns:a16="http://schemas.microsoft.com/office/drawing/2014/main" id="{2589FCA4-2A29-5BB4-1673-8BB57870E019}"/>
              </a:ext>
            </a:extLst>
          </p:cNvPr>
          <p:cNvSpPr txBox="1"/>
          <p:nvPr/>
        </p:nvSpPr>
        <p:spPr>
          <a:xfrm>
            <a:off x="1976202" y="3446835"/>
            <a:ext cx="1112508" cy="253916"/>
          </a:xfrm>
          <a:prstGeom prst="rect">
            <a:avLst/>
          </a:prstGeom>
          <a:noFill/>
        </p:spPr>
        <p:txBody>
          <a:bodyPr wrap="square" rtlCol="0" anchor="ctr">
            <a:spAutoFit/>
          </a:bodyPr>
          <a:lstStyle/>
          <a:p>
            <a:pPr algn="r" defTabSz="685611" eaLnBrk="1" fontAlgn="auto" hangingPunct="1">
              <a:spcBef>
                <a:spcPts val="0"/>
              </a:spcBef>
              <a:spcAft>
                <a:spcPts val="0"/>
              </a:spcAft>
            </a:pPr>
            <a:r>
              <a:rPr lang="en-US" sz="1050" b="1">
                <a:solidFill>
                  <a:srgbClr val="6E6E6E">
                    <a:lumMod val="50000"/>
                  </a:srgbClr>
                </a:solidFill>
                <a:ea typeface="Arial" panose="020B0604020202020204" pitchFamily="34" charset="0"/>
                <a:cs typeface="Arial" panose="020B0604020202020204" pitchFamily="34" charset="0"/>
              </a:rPr>
              <a:t>T-DM1: 6.8 </a:t>
            </a:r>
            <a:r>
              <a:rPr lang="en-US" sz="1050" b="1" err="1">
                <a:solidFill>
                  <a:srgbClr val="6E6E6E">
                    <a:lumMod val="50000"/>
                  </a:srgbClr>
                </a:solidFill>
                <a:ea typeface="Arial" panose="020B0604020202020204" pitchFamily="34" charset="0"/>
                <a:cs typeface="Arial" panose="020B0604020202020204" pitchFamily="34" charset="0"/>
              </a:rPr>
              <a:t>mo</a:t>
            </a:r>
            <a:endParaRPr lang="en-US" sz="1050" b="1" baseline="50000">
              <a:solidFill>
                <a:srgbClr val="6E6E6E">
                  <a:lumMod val="50000"/>
                </a:srgbClr>
              </a:solidFill>
              <a:ea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F5D6466A-1B4A-7955-CA7B-5C45E553A046}"/>
              </a:ext>
            </a:extLst>
          </p:cNvPr>
          <p:cNvSpPr/>
          <p:nvPr/>
        </p:nvSpPr>
        <p:spPr>
          <a:xfrm>
            <a:off x="1976322" y="2267119"/>
            <a:ext cx="2874917" cy="566999"/>
          </a:xfrm>
          <a:prstGeom prst="rect">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pPr>
            <a:endParaRPr lang="en-US" sz="1350">
              <a:solidFill>
                <a:prstClr val="white"/>
              </a:solidFill>
              <a:latin typeface="Arial" panose="020B0604020202020204"/>
            </a:endParaRPr>
          </a:p>
        </p:txBody>
      </p:sp>
      <p:sp>
        <p:nvSpPr>
          <p:cNvPr id="26" name="Flowchart: Delay 25">
            <a:extLst>
              <a:ext uri="{FF2B5EF4-FFF2-40B4-BE49-F238E27FC236}">
                <a16:creationId xmlns:a16="http://schemas.microsoft.com/office/drawing/2014/main" id="{40E4AE98-1DD2-2084-4B33-8B3B6B66BA83}"/>
              </a:ext>
            </a:extLst>
          </p:cNvPr>
          <p:cNvSpPr/>
          <p:nvPr/>
        </p:nvSpPr>
        <p:spPr>
          <a:xfrm>
            <a:off x="4519749" y="2267120"/>
            <a:ext cx="777134" cy="566999"/>
          </a:xfrm>
          <a:prstGeom prst="flowChartDelay">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pPr>
            <a:endParaRPr lang="en-US" sz="1350">
              <a:solidFill>
                <a:prstClr val="white"/>
              </a:solidFill>
              <a:latin typeface="Arial" panose="020B0604020202020204"/>
            </a:endParaRPr>
          </a:p>
        </p:txBody>
      </p:sp>
      <p:sp>
        <p:nvSpPr>
          <p:cNvPr id="32" name="TextBox 31">
            <a:extLst>
              <a:ext uri="{FF2B5EF4-FFF2-40B4-BE49-F238E27FC236}">
                <a16:creationId xmlns:a16="http://schemas.microsoft.com/office/drawing/2014/main" id="{9A8FC4EF-D1B7-255F-5E0F-A1FDDD651CE6}"/>
              </a:ext>
            </a:extLst>
          </p:cNvPr>
          <p:cNvSpPr txBox="1"/>
          <p:nvPr/>
        </p:nvSpPr>
        <p:spPr>
          <a:xfrm>
            <a:off x="2157506" y="2389036"/>
            <a:ext cx="3045645" cy="323165"/>
          </a:xfrm>
          <a:prstGeom prst="rect">
            <a:avLst/>
          </a:prstGeom>
          <a:noFill/>
          <a:ln w="19050">
            <a:solidFill>
              <a:schemeClr val="accent4"/>
            </a:solidFill>
          </a:ln>
        </p:spPr>
        <p:txBody>
          <a:bodyPr wrap="square" rtlCol="0" anchor="ctr">
            <a:spAutoFit/>
          </a:bodyPr>
          <a:lstStyle/>
          <a:p>
            <a:pPr algn="r" defTabSz="685611" eaLnBrk="1" fontAlgn="auto" hangingPunct="1">
              <a:spcBef>
                <a:spcPts val="0"/>
              </a:spcBef>
              <a:spcAft>
                <a:spcPts val="0"/>
              </a:spcAft>
            </a:pPr>
            <a:r>
              <a:rPr lang="en-US" sz="1500" b="1">
                <a:solidFill>
                  <a:prstClr val="white"/>
                </a:solidFill>
                <a:ea typeface="Arial" panose="020B0604020202020204" pitchFamily="34" charset="0"/>
                <a:cs typeface="Arial" panose="020B0604020202020204" pitchFamily="34" charset="0"/>
              </a:rPr>
              <a:t>Standard of care THP: 18.5 </a:t>
            </a:r>
            <a:r>
              <a:rPr lang="en-US" sz="1500" b="1" err="1">
                <a:solidFill>
                  <a:prstClr val="white"/>
                </a:solidFill>
                <a:ea typeface="Arial" panose="020B0604020202020204" pitchFamily="34" charset="0"/>
                <a:cs typeface="Arial" panose="020B0604020202020204" pitchFamily="34" charset="0"/>
              </a:rPr>
              <a:t>mo</a:t>
            </a:r>
            <a:endParaRPr lang="en-US" sz="1500" b="1" baseline="50000">
              <a:solidFill>
                <a:prstClr val="white"/>
              </a:solidFill>
              <a:ea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62A8237-260B-1323-1256-3DD319D5C1BF}"/>
              </a:ext>
            </a:extLst>
          </p:cNvPr>
          <p:cNvSpPr>
            <a:spLocks noGrp="1"/>
          </p:cNvSpPr>
          <p:nvPr>
            <p:ph type="title"/>
          </p:nvPr>
        </p:nvSpPr>
        <p:spPr>
          <a:xfrm>
            <a:off x="246137" y="711427"/>
            <a:ext cx="8371385" cy="423529"/>
          </a:xfrm>
        </p:spPr>
        <p:txBody>
          <a:bodyPr>
            <a:normAutofit/>
          </a:bodyPr>
          <a:lstStyle/>
          <a:p>
            <a:r>
              <a:rPr lang="en-US" dirty="0">
                <a:solidFill>
                  <a:srgbClr val="7030A0"/>
                </a:solidFill>
              </a:rPr>
              <a:t>Evolution of T-</a:t>
            </a:r>
            <a:r>
              <a:rPr lang="en-US" dirty="0" err="1">
                <a:solidFill>
                  <a:srgbClr val="7030A0"/>
                </a:solidFill>
              </a:rPr>
              <a:t>DXd</a:t>
            </a:r>
            <a:r>
              <a:rPr lang="en-US" dirty="0">
                <a:solidFill>
                  <a:srgbClr val="7030A0"/>
                </a:solidFill>
              </a:rPr>
              <a:t> in HER2+ a/</a:t>
            </a:r>
            <a:r>
              <a:rPr lang="en-US" dirty="0" err="1">
                <a:solidFill>
                  <a:srgbClr val="7030A0"/>
                </a:solidFill>
              </a:rPr>
              <a:t>mBC</a:t>
            </a:r>
            <a:endParaRPr lang="en-US" dirty="0">
              <a:solidFill>
                <a:srgbClr val="7030A0"/>
              </a:solidFill>
            </a:endParaRPr>
          </a:p>
        </p:txBody>
      </p:sp>
      <p:sp>
        <p:nvSpPr>
          <p:cNvPr id="4" name="Content Placeholder 3">
            <a:extLst>
              <a:ext uri="{FF2B5EF4-FFF2-40B4-BE49-F238E27FC236}">
                <a16:creationId xmlns:a16="http://schemas.microsoft.com/office/drawing/2014/main" id="{DDBF94ED-DB53-233A-4A45-7797AE36A56E}"/>
              </a:ext>
            </a:extLst>
          </p:cNvPr>
          <p:cNvSpPr>
            <a:spLocks noGrp="1"/>
          </p:cNvSpPr>
          <p:nvPr>
            <p:ph sz="quarter" idx="13"/>
            <p:custDataLst>
              <p:tags r:id="rId1"/>
            </p:custDataLst>
          </p:nvPr>
        </p:nvSpPr>
        <p:spPr>
          <a:xfrm>
            <a:off x="228600" y="5015480"/>
            <a:ext cx="8686800" cy="507831"/>
          </a:xfrm>
          <a:noFill/>
          <a:extLst>
            <a:ext uri="{909E8E84-426E-40DD-AFC4-6F175D3DCCD1}">
              <a14:hiddenFill xmlns:a14="http://schemas.microsoft.com/office/drawing/2010/main">
                <a:solidFill>
                  <a:srgbClr val="FFFFFF"/>
                </a:solidFill>
              </a14:hiddenFill>
            </a:ext>
          </a:extLst>
        </p:spPr>
        <p:txBody>
          <a:bodyPr/>
          <a:lstStyle/>
          <a:p>
            <a:r>
              <a:rPr lang="en-US"/>
              <a:t>*Comparisons are hypothesis-generating only as it is not possible to directly compare the studies due to differences in trial population and design; </a:t>
            </a:r>
            <a:r>
              <a:rPr lang="en-US" baseline="30000"/>
              <a:t>†</a:t>
            </a:r>
            <a:r>
              <a:rPr lang="en-US"/>
              <a:t>capecitabine plus trastuzumab or lapatinib</a:t>
            </a:r>
          </a:p>
          <a:p>
            <a:r>
              <a:rPr lang="en-US"/>
              <a:t>1L, first line; 2L, second line; 3L, third line; a/</a:t>
            </a:r>
            <a:r>
              <a:rPr lang="en-US" err="1"/>
              <a:t>mBC</a:t>
            </a:r>
            <a:r>
              <a:rPr lang="en-US"/>
              <a:t>, </a:t>
            </a:r>
            <a:r>
              <a:rPr lang="en-US" err="1"/>
              <a:t>advanced/metastatic</a:t>
            </a:r>
            <a:r>
              <a:rPr lang="en-US"/>
              <a:t> breast cancer; </a:t>
            </a:r>
            <a:r>
              <a:rPr lang="en-US" err="1"/>
              <a:t>CTx</a:t>
            </a:r>
            <a:r>
              <a:rPr lang="en-US"/>
              <a:t>, chemotherapy; HER2+, human epidermal growth factor receptor 2–positive; </a:t>
            </a:r>
            <a:r>
              <a:rPr lang="en-US" err="1"/>
              <a:t>mo</a:t>
            </a:r>
            <a:r>
              <a:rPr lang="en-US"/>
              <a:t>, months; mPFS, median progression-free survival; P, </a:t>
            </a:r>
            <a:r>
              <a:rPr lang="en-US" err="1"/>
              <a:t>pertuzumab</a:t>
            </a:r>
            <a:r>
              <a:rPr lang="en-US"/>
              <a:t>; </a:t>
            </a:r>
            <a:br>
              <a:rPr lang="en-US"/>
            </a:br>
            <a:r>
              <a:rPr lang="en-US"/>
              <a:t>T-DM1, trastuzumab emtansine; T-DXd, trastuzumab deruxtecan; TPC, treatment of physician’s choice; THP, taxane + trastuzumab + </a:t>
            </a:r>
            <a:r>
              <a:rPr lang="en-US" err="1"/>
              <a:t>pertuzumab</a:t>
            </a:r>
            <a:br>
              <a:rPr lang="en-US">
                <a:latin typeface="Arial" panose="020B0604020202020204"/>
              </a:rPr>
            </a:br>
            <a:r>
              <a:rPr lang="en-US">
                <a:latin typeface="Arial" panose="020B0604020202020204"/>
              </a:rPr>
              <a:t>1. </a:t>
            </a:r>
            <a:r>
              <a:rPr lang="en-US" err="1">
                <a:latin typeface="Arial" panose="020B0604020202020204"/>
              </a:rPr>
              <a:t>Baselga</a:t>
            </a:r>
            <a:r>
              <a:rPr lang="en-US">
                <a:latin typeface="Arial" panose="020B0604020202020204"/>
              </a:rPr>
              <a:t> J, et al. </a:t>
            </a:r>
            <a:r>
              <a:rPr lang="en-US" i="1">
                <a:latin typeface="Arial" panose="020B0604020202020204"/>
              </a:rPr>
              <a:t>N Engl J Med. </a:t>
            </a:r>
            <a:r>
              <a:rPr lang="en-US">
                <a:latin typeface="Arial" panose="020B0604020202020204"/>
              </a:rPr>
              <a:t>2012;366:109–119; 2. </a:t>
            </a:r>
            <a:r>
              <a:rPr lang="en-GB" err="1"/>
              <a:t>Cottu</a:t>
            </a:r>
            <a:r>
              <a:rPr lang="en-GB"/>
              <a:t> P, et al</a:t>
            </a:r>
            <a:r>
              <a:rPr lang="en-GB" i="1"/>
              <a:t>. Breast Cancer Res Treat. </a:t>
            </a:r>
            <a:r>
              <a:rPr lang="en-GB"/>
              <a:t>2024;209:419–430; 3. </a:t>
            </a:r>
            <a:r>
              <a:rPr lang="en-US" err="1">
                <a:latin typeface="Arial" panose="020B0604020202020204"/>
              </a:rPr>
              <a:t>Hurvitz</a:t>
            </a:r>
            <a:r>
              <a:rPr lang="en-US">
                <a:latin typeface="Arial" panose="020B0604020202020204"/>
              </a:rPr>
              <a:t> SA, et al. </a:t>
            </a:r>
            <a:r>
              <a:rPr lang="en-US" i="1">
                <a:latin typeface="Arial" panose="020B0604020202020204"/>
              </a:rPr>
              <a:t>Lancet.</a:t>
            </a:r>
            <a:r>
              <a:rPr lang="en-US">
                <a:latin typeface="Arial" panose="020B0604020202020204"/>
              </a:rPr>
              <a:t> 2023;401:105–117; 4. André F, et al. </a:t>
            </a:r>
            <a:r>
              <a:rPr lang="en-US" i="1">
                <a:latin typeface="Arial" panose="020B0604020202020204"/>
              </a:rPr>
              <a:t>Lancet.</a:t>
            </a:r>
            <a:r>
              <a:rPr lang="en-US">
                <a:latin typeface="Arial" panose="020B0604020202020204"/>
              </a:rPr>
              <a:t> 2023;401:1773–1785; </a:t>
            </a:r>
            <a:br>
              <a:rPr lang="en-US">
                <a:latin typeface="Arial" panose="020B0604020202020204"/>
              </a:rPr>
            </a:br>
            <a:r>
              <a:rPr lang="en-US">
                <a:latin typeface="Arial" panose="020B0604020202020204"/>
              </a:rPr>
              <a:t>5. Modi S, et al. </a:t>
            </a:r>
            <a:r>
              <a:rPr lang="en-US" i="1">
                <a:latin typeface="Arial" panose="020B0604020202020204"/>
              </a:rPr>
              <a:t>N Engl J Med. </a:t>
            </a:r>
            <a:r>
              <a:rPr lang="en-US">
                <a:latin typeface="Arial" panose="020B0604020202020204"/>
              </a:rPr>
              <a:t>2020;382:610–621</a:t>
            </a:r>
            <a:endParaRPr lang="en-US"/>
          </a:p>
        </p:txBody>
      </p:sp>
      <p:sp>
        <p:nvSpPr>
          <p:cNvPr id="7" name="Rectangle 6">
            <a:extLst>
              <a:ext uri="{FF2B5EF4-FFF2-40B4-BE49-F238E27FC236}">
                <a16:creationId xmlns:a16="http://schemas.microsoft.com/office/drawing/2014/main" id="{98B070EF-CDD1-ACF7-8F69-162579E8C76A}"/>
              </a:ext>
            </a:extLst>
          </p:cNvPr>
          <p:cNvSpPr/>
          <p:nvPr/>
        </p:nvSpPr>
        <p:spPr>
          <a:xfrm>
            <a:off x="228601" y="1346907"/>
            <a:ext cx="7561556" cy="323165"/>
          </a:xfrm>
          <a:prstGeom prst="rect">
            <a:avLst/>
          </a:prstGeom>
        </p:spPr>
        <p:txBody>
          <a:bodyPr wrap="square" lIns="0">
            <a:spAutoFit/>
          </a:bodyPr>
          <a:lstStyle/>
          <a:p>
            <a:pPr defTabSz="685338" eaLnBrk="1" fontAlgn="auto" hangingPunct="1">
              <a:spcBef>
                <a:spcPts val="0"/>
              </a:spcBef>
              <a:spcAft>
                <a:spcPts val="0"/>
              </a:spcAft>
              <a:defRPr/>
            </a:pPr>
            <a:r>
              <a:rPr lang="en-US" sz="1500" b="1">
                <a:solidFill>
                  <a:srgbClr val="008764"/>
                </a:solidFill>
                <a:latin typeface="Arial" panose="020B0604020202020204"/>
                <a:ea typeface="+mn-ea"/>
                <a:cs typeface="Arial" panose="020B0604020202020204" pitchFamily="34" charset="0"/>
              </a:rPr>
              <a:t>Observed </a:t>
            </a:r>
            <a:r>
              <a:rPr lang="en-US" sz="1500" b="1" err="1">
                <a:solidFill>
                  <a:srgbClr val="008764"/>
                </a:solidFill>
                <a:latin typeface="Arial" panose="020B0604020202020204"/>
                <a:ea typeface="+mn-ea"/>
                <a:cs typeface="Arial" panose="020B0604020202020204" pitchFamily="34" charset="0"/>
              </a:rPr>
              <a:t>mPFS</a:t>
            </a:r>
            <a:r>
              <a:rPr lang="en-US" sz="1500" b="1">
                <a:solidFill>
                  <a:srgbClr val="008764"/>
                </a:solidFill>
                <a:latin typeface="Arial" panose="020B0604020202020204"/>
                <a:ea typeface="+mn-ea"/>
                <a:cs typeface="Arial" panose="020B0604020202020204" pitchFamily="34" charset="0"/>
              </a:rPr>
              <a:t>*</a:t>
            </a:r>
          </a:p>
        </p:txBody>
      </p:sp>
      <p:sp>
        <p:nvSpPr>
          <p:cNvPr id="10" name="Rectangle 9">
            <a:extLst>
              <a:ext uri="{FF2B5EF4-FFF2-40B4-BE49-F238E27FC236}">
                <a16:creationId xmlns:a16="http://schemas.microsoft.com/office/drawing/2014/main" id="{5568D034-8BF3-9450-A20F-19798EE885AD}"/>
              </a:ext>
            </a:extLst>
          </p:cNvPr>
          <p:cNvSpPr/>
          <p:nvPr/>
        </p:nvSpPr>
        <p:spPr>
          <a:xfrm>
            <a:off x="229519" y="1666934"/>
            <a:ext cx="443438" cy="1167180"/>
          </a:xfrm>
          <a:prstGeom prst="rect">
            <a:avLst/>
          </a:prstGeom>
          <a:solidFill>
            <a:schemeClr val="accent6">
              <a:lumMod val="90000"/>
            </a:schemeClr>
          </a:solidFill>
          <a:ln w="19050">
            <a:solidFill>
              <a:schemeClr val="accent6">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685611" eaLnBrk="1" fontAlgn="auto" hangingPunct="1">
              <a:spcBef>
                <a:spcPts val="0"/>
              </a:spcBef>
              <a:spcAft>
                <a:spcPts val="0"/>
              </a:spcAft>
            </a:pPr>
            <a:r>
              <a:rPr lang="en-US" b="1">
                <a:solidFill>
                  <a:srgbClr val="002557"/>
                </a:solidFill>
                <a:latin typeface="Arial" panose="020B0604020202020204" pitchFamily="34" charset="0"/>
                <a:cs typeface="Arial" panose="020B0604020202020204" pitchFamily="34" charset="0"/>
              </a:rPr>
              <a:t>1L</a:t>
            </a:r>
          </a:p>
        </p:txBody>
      </p:sp>
      <p:sp>
        <p:nvSpPr>
          <p:cNvPr id="19" name="Rectangle 18">
            <a:extLst>
              <a:ext uri="{FF2B5EF4-FFF2-40B4-BE49-F238E27FC236}">
                <a16:creationId xmlns:a16="http://schemas.microsoft.com/office/drawing/2014/main" id="{A95B382C-5D2D-ECB5-EB14-468FE7FC8BA5}"/>
              </a:ext>
            </a:extLst>
          </p:cNvPr>
          <p:cNvSpPr/>
          <p:nvPr/>
        </p:nvSpPr>
        <p:spPr>
          <a:xfrm>
            <a:off x="708432" y="1666934"/>
            <a:ext cx="1232297" cy="567000"/>
          </a:xfrm>
          <a:prstGeom prst="rect">
            <a:avLst/>
          </a:prstGeom>
          <a:solidFill>
            <a:schemeClr val="tx1"/>
          </a:solid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27000" rIns="27000" rtlCol="0" anchor="ctr"/>
          <a:lstStyle/>
          <a:p>
            <a:pPr algn="ctr" defTabSz="685611" eaLnBrk="1" fontAlgn="auto" hangingPunct="1">
              <a:lnSpc>
                <a:spcPct val="80000"/>
              </a:lnSpc>
              <a:spcBef>
                <a:spcPts val="0"/>
              </a:spcBef>
              <a:spcAft>
                <a:spcPts val="0"/>
              </a:spcAft>
            </a:pPr>
            <a:r>
              <a:rPr lang="en-US" sz="1500" b="1">
                <a:solidFill>
                  <a:prstClr val="white"/>
                </a:solidFill>
                <a:latin typeface="Arial" panose="020B0604020202020204" pitchFamily="34" charset="0"/>
                <a:ea typeface="Arial" panose="020B0604020202020204" pitchFamily="34" charset="0"/>
                <a:cs typeface="Arial" panose="020B0604020202020204" pitchFamily="34" charset="0"/>
              </a:rPr>
              <a:t>DESTINY-Breast09 </a:t>
            </a:r>
            <a:r>
              <a:rPr lang="en-US" sz="1050" b="1">
                <a:solidFill>
                  <a:prstClr val="white"/>
                </a:solidFill>
                <a:latin typeface="Arial" panose="020B0604020202020204" pitchFamily="34" charset="0"/>
                <a:ea typeface="Arial" panose="020B0604020202020204" pitchFamily="34" charset="0"/>
                <a:cs typeface="Arial" panose="020B0604020202020204" pitchFamily="34" charset="0"/>
              </a:rPr>
              <a:t>(Phase 3)</a:t>
            </a:r>
            <a:endParaRPr lang="en-US" sz="1500" b="1">
              <a:solidFill>
                <a:prstClr val="white"/>
              </a:solidFill>
              <a:latin typeface="Arial" panose="020B0604020202020204" pitchFamily="34" charset="0"/>
              <a:ea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1D544538-0624-C949-74F3-BD689B6846F1}"/>
              </a:ext>
            </a:extLst>
          </p:cNvPr>
          <p:cNvSpPr/>
          <p:nvPr/>
        </p:nvSpPr>
        <p:spPr>
          <a:xfrm>
            <a:off x="229519" y="3892243"/>
            <a:ext cx="443438" cy="1122864"/>
          </a:xfrm>
          <a:prstGeom prst="rect">
            <a:avLst/>
          </a:prstGeom>
          <a:solidFill>
            <a:srgbClr val="CBD3E5"/>
          </a:solidFill>
          <a:ln w="19050">
            <a:solidFill>
              <a:schemeClr val="accent6">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685611" eaLnBrk="1" fontAlgn="auto" hangingPunct="1">
              <a:spcBef>
                <a:spcPts val="0"/>
              </a:spcBef>
              <a:spcAft>
                <a:spcPts val="0"/>
              </a:spcAft>
            </a:pPr>
            <a:r>
              <a:rPr lang="en-US" sz="1200" b="1">
                <a:solidFill>
                  <a:srgbClr val="002557"/>
                </a:solidFill>
                <a:latin typeface="Arial" panose="020B0604020202020204" pitchFamily="34" charset="0"/>
                <a:cs typeface="Arial" panose="020B0604020202020204" pitchFamily="34" charset="0"/>
              </a:rPr>
              <a:t>3L+</a:t>
            </a:r>
          </a:p>
        </p:txBody>
      </p:sp>
      <p:sp>
        <p:nvSpPr>
          <p:cNvPr id="28" name="Rectangle 27">
            <a:extLst>
              <a:ext uri="{FF2B5EF4-FFF2-40B4-BE49-F238E27FC236}">
                <a16:creationId xmlns:a16="http://schemas.microsoft.com/office/drawing/2014/main" id="{D2956BA8-11AC-A2D3-ADA4-73653DE37462}"/>
              </a:ext>
            </a:extLst>
          </p:cNvPr>
          <p:cNvSpPr/>
          <p:nvPr/>
        </p:nvSpPr>
        <p:spPr>
          <a:xfrm>
            <a:off x="708432" y="3892243"/>
            <a:ext cx="1232297" cy="729000"/>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27000" rIns="27000" rtlCol="0" anchor="ctr"/>
          <a:lstStyle/>
          <a:p>
            <a:pPr algn="ctr" defTabSz="685611" eaLnBrk="1" fontAlgn="auto" hangingPunct="1">
              <a:spcBef>
                <a:spcPts val="0"/>
              </a:spcBef>
              <a:spcAft>
                <a:spcPts val="0"/>
              </a:spcAft>
            </a:pPr>
            <a:r>
              <a:rPr lang="en-US" sz="900" b="1">
                <a:solidFill>
                  <a:srgbClr val="002557"/>
                </a:solidFill>
                <a:latin typeface="Arial" panose="020B0604020202020204" pitchFamily="34" charset="0"/>
                <a:ea typeface="Arial" panose="020B0604020202020204" pitchFamily="34" charset="0"/>
                <a:cs typeface="Arial" panose="020B0604020202020204" pitchFamily="34" charset="0"/>
              </a:rPr>
              <a:t>DESTINY-Breast02</a:t>
            </a:r>
          </a:p>
          <a:p>
            <a:pPr algn="ctr" defTabSz="685611" eaLnBrk="1" fontAlgn="auto" hangingPunct="1">
              <a:spcBef>
                <a:spcPts val="0"/>
              </a:spcBef>
              <a:spcAft>
                <a:spcPts val="0"/>
              </a:spcAft>
            </a:pPr>
            <a:r>
              <a:rPr lang="en-US" sz="825" b="1">
                <a:solidFill>
                  <a:srgbClr val="002557"/>
                </a:solidFill>
                <a:latin typeface="Arial" panose="020B0604020202020204" pitchFamily="34" charset="0"/>
                <a:ea typeface="Arial" panose="020B0604020202020204" pitchFamily="34" charset="0"/>
                <a:cs typeface="Arial" panose="020B0604020202020204" pitchFamily="34" charset="0"/>
              </a:rPr>
              <a:t>(Phase 3)</a:t>
            </a:r>
            <a:r>
              <a:rPr lang="en-US" sz="825" b="1" baseline="30000">
                <a:solidFill>
                  <a:srgbClr val="002557"/>
                </a:solidFill>
                <a:latin typeface="Arial" panose="020B0604020202020204" pitchFamily="34" charset="0"/>
                <a:ea typeface="Arial" panose="020B0604020202020204" pitchFamily="34" charset="0"/>
                <a:cs typeface="Arial" panose="020B0604020202020204" pitchFamily="34" charset="0"/>
              </a:rPr>
              <a:t>4</a:t>
            </a:r>
          </a:p>
        </p:txBody>
      </p:sp>
      <p:sp>
        <p:nvSpPr>
          <p:cNvPr id="46" name="Rectangle 45">
            <a:extLst>
              <a:ext uri="{FF2B5EF4-FFF2-40B4-BE49-F238E27FC236}">
                <a16:creationId xmlns:a16="http://schemas.microsoft.com/office/drawing/2014/main" id="{79CA3BD9-0A73-CFB3-8A6D-E625786FB3DE}"/>
              </a:ext>
            </a:extLst>
          </p:cNvPr>
          <p:cNvSpPr/>
          <p:nvPr/>
        </p:nvSpPr>
        <p:spPr>
          <a:xfrm>
            <a:off x="1976321" y="3892244"/>
            <a:ext cx="2669043" cy="355595"/>
          </a:xfrm>
          <a:prstGeom prst="rect">
            <a:avLst/>
          </a:prstGeom>
          <a:solidFill>
            <a:srgbClr val="3366CC"/>
          </a:solidFill>
          <a:ln w="19050">
            <a:solidFill>
              <a:srgbClr val="336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pPr>
            <a:endParaRPr lang="en-US" sz="1050">
              <a:solidFill>
                <a:prstClr val="white"/>
              </a:solidFill>
              <a:latin typeface="Arial" panose="020B0604020202020204"/>
            </a:endParaRPr>
          </a:p>
        </p:txBody>
      </p:sp>
      <p:sp>
        <p:nvSpPr>
          <p:cNvPr id="47" name="Flowchart: Delay 46">
            <a:extLst>
              <a:ext uri="{FF2B5EF4-FFF2-40B4-BE49-F238E27FC236}">
                <a16:creationId xmlns:a16="http://schemas.microsoft.com/office/drawing/2014/main" id="{C794962B-A7B6-B386-130B-7FA1CF05D75E}"/>
              </a:ext>
            </a:extLst>
          </p:cNvPr>
          <p:cNvSpPr/>
          <p:nvPr/>
        </p:nvSpPr>
        <p:spPr>
          <a:xfrm>
            <a:off x="4630247" y="3892244"/>
            <a:ext cx="425872" cy="355595"/>
          </a:xfrm>
          <a:prstGeom prst="flowChartDelay">
            <a:avLst/>
          </a:prstGeom>
          <a:solidFill>
            <a:srgbClr val="3366CC"/>
          </a:solidFill>
          <a:ln w="19050">
            <a:solidFill>
              <a:srgbClr val="336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pPr>
            <a:endParaRPr lang="en-US" sz="1050">
              <a:solidFill>
                <a:prstClr val="white"/>
              </a:solidFill>
              <a:latin typeface="Arial" panose="020B0604020202020204"/>
            </a:endParaRPr>
          </a:p>
        </p:txBody>
      </p:sp>
      <p:sp>
        <p:nvSpPr>
          <p:cNvPr id="48" name="TextBox 47">
            <a:extLst>
              <a:ext uri="{FF2B5EF4-FFF2-40B4-BE49-F238E27FC236}">
                <a16:creationId xmlns:a16="http://schemas.microsoft.com/office/drawing/2014/main" id="{6567698D-B686-383C-9AC3-5693528A9527}"/>
              </a:ext>
            </a:extLst>
          </p:cNvPr>
          <p:cNvSpPr txBox="1"/>
          <p:nvPr/>
        </p:nvSpPr>
        <p:spPr>
          <a:xfrm>
            <a:off x="3426140" y="3943084"/>
            <a:ext cx="1548243" cy="253916"/>
          </a:xfrm>
          <a:prstGeom prst="rect">
            <a:avLst/>
          </a:prstGeom>
          <a:noFill/>
        </p:spPr>
        <p:txBody>
          <a:bodyPr wrap="square" rtlCol="0" anchor="ctr">
            <a:spAutoFit/>
          </a:bodyPr>
          <a:lstStyle/>
          <a:p>
            <a:pPr algn="r" defTabSz="685611" eaLnBrk="1" fontAlgn="auto" hangingPunct="1">
              <a:spcBef>
                <a:spcPts val="0"/>
              </a:spcBef>
              <a:spcAft>
                <a:spcPts val="0"/>
              </a:spcAft>
            </a:pPr>
            <a:r>
              <a:rPr lang="en-US" sz="1050" b="1">
                <a:solidFill>
                  <a:prstClr val="white"/>
                </a:solidFill>
                <a:ea typeface="Arial" panose="020B0604020202020204" pitchFamily="34" charset="0"/>
                <a:cs typeface="Arial" panose="020B0604020202020204" pitchFamily="34" charset="0"/>
              </a:rPr>
              <a:t>T-DXd: 17.8 </a:t>
            </a:r>
            <a:r>
              <a:rPr lang="en-US" sz="1050" b="1" err="1">
                <a:solidFill>
                  <a:prstClr val="white"/>
                </a:solidFill>
                <a:ea typeface="Arial" panose="020B0604020202020204" pitchFamily="34" charset="0"/>
                <a:cs typeface="Arial" panose="020B0604020202020204" pitchFamily="34" charset="0"/>
              </a:rPr>
              <a:t>mo</a:t>
            </a:r>
            <a:endParaRPr lang="en-US" sz="1050" b="1" baseline="50000">
              <a:solidFill>
                <a:prstClr val="white"/>
              </a:solidFill>
              <a:ea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AA2E30EF-1660-7F55-1EEF-1D2093809443}"/>
              </a:ext>
            </a:extLst>
          </p:cNvPr>
          <p:cNvSpPr/>
          <p:nvPr/>
        </p:nvSpPr>
        <p:spPr>
          <a:xfrm>
            <a:off x="1976320" y="3020150"/>
            <a:ext cx="4551170" cy="356400"/>
          </a:xfrm>
          <a:prstGeom prst="rect">
            <a:avLst/>
          </a:prstGeom>
          <a:solidFill>
            <a:srgbClr val="3366CC"/>
          </a:solidFill>
          <a:ln w="19050">
            <a:solidFill>
              <a:srgbClr val="336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pPr>
            <a:endParaRPr lang="en-US" sz="1050">
              <a:solidFill>
                <a:prstClr val="white"/>
              </a:solidFill>
              <a:latin typeface="Arial" panose="020B0604020202020204"/>
            </a:endParaRPr>
          </a:p>
        </p:txBody>
      </p:sp>
      <p:sp>
        <p:nvSpPr>
          <p:cNvPr id="58" name="Flowchart: Delay 57">
            <a:extLst>
              <a:ext uri="{FF2B5EF4-FFF2-40B4-BE49-F238E27FC236}">
                <a16:creationId xmlns:a16="http://schemas.microsoft.com/office/drawing/2014/main" id="{A9FD694C-B85A-7252-999B-BF9E378A0CAE}"/>
              </a:ext>
            </a:extLst>
          </p:cNvPr>
          <p:cNvSpPr/>
          <p:nvPr/>
        </p:nvSpPr>
        <p:spPr>
          <a:xfrm>
            <a:off x="6492075" y="3020150"/>
            <a:ext cx="457200" cy="356400"/>
          </a:xfrm>
          <a:prstGeom prst="flowChartDelay">
            <a:avLst/>
          </a:prstGeom>
          <a:solidFill>
            <a:srgbClr val="3366CC"/>
          </a:solidFill>
          <a:ln w="19050">
            <a:solidFill>
              <a:srgbClr val="336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pPr>
            <a:endParaRPr lang="en-US" sz="1050">
              <a:solidFill>
                <a:prstClr val="white"/>
              </a:solidFill>
              <a:latin typeface="Arial" panose="020B0604020202020204"/>
            </a:endParaRPr>
          </a:p>
        </p:txBody>
      </p:sp>
      <p:sp>
        <p:nvSpPr>
          <p:cNvPr id="59" name="TextBox 58">
            <a:extLst>
              <a:ext uri="{FF2B5EF4-FFF2-40B4-BE49-F238E27FC236}">
                <a16:creationId xmlns:a16="http://schemas.microsoft.com/office/drawing/2014/main" id="{F662A27D-1222-1CC5-B280-E1C77FDDB073}"/>
              </a:ext>
            </a:extLst>
          </p:cNvPr>
          <p:cNvSpPr txBox="1"/>
          <p:nvPr/>
        </p:nvSpPr>
        <p:spPr>
          <a:xfrm>
            <a:off x="5407481" y="3071392"/>
            <a:ext cx="1456764" cy="253916"/>
          </a:xfrm>
          <a:prstGeom prst="rect">
            <a:avLst/>
          </a:prstGeom>
          <a:noFill/>
        </p:spPr>
        <p:txBody>
          <a:bodyPr wrap="square" rtlCol="0" anchor="ctr">
            <a:spAutoFit/>
          </a:bodyPr>
          <a:lstStyle/>
          <a:p>
            <a:pPr algn="r" defTabSz="685611" eaLnBrk="1" fontAlgn="auto" hangingPunct="1">
              <a:spcBef>
                <a:spcPts val="0"/>
              </a:spcBef>
              <a:spcAft>
                <a:spcPts val="0"/>
              </a:spcAft>
            </a:pPr>
            <a:r>
              <a:rPr lang="en-US" sz="1050" b="1">
                <a:solidFill>
                  <a:prstClr val="white"/>
                </a:solidFill>
                <a:ea typeface="Arial" panose="020B0604020202020204" pitchFamily="34" charset="0"/>
                <a:cs typeface="Arial" panose="020B0604020202020204" pitchFamily="34" charset="0"/>
              </a:rPr>
              <a:t>T-DXd: 28.8 </a:t>
            </a:r>
            <a:r>
              <a:rPr lang="en-US" sz="1050" b="1" err="1">
                <a:solidFill>
                  <a:prstClr val="white"/>
                </a:solidFill>
                <a:ea typeface="Arial" panose="020B0604020202020204" pitchFamily="34" charset="0"/>
                <a:cs typeface="Arial" panose="020B0604020202020204" pitchFamily="34" charset="0"/>
              </a:rPr>
              <a:t>mo</a:t>
            </a:r>
            <a:endParaRPr lang="en-US" sz="1050" b="1" baseline="30000">
              <a:solidFill>
                <a:prstClr val="white"/>
              </a:solidFill>
              <a:ea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93CF2E45-B97A-F7BE-E1F7-511668C4B17F}"/>
              </a:ext>
            </a:extLst>
          </p:cNvPr>
          <p:cNvSpPr/>
          <p:nvPr/>
        </p:nvSpPr>
        <p:spPr>
          <a:xfrm>
            <a:off x="229519" y="3020151"/>
            <a:ext cx="443438" cy="730103"/>
          </a:xfrm>
          <a:prstGeom prst="rect">
            <a:avLst/>
          </a:prstGeom>
          <a:solidFill>
            <a:srgbClr val="CBD3E5"/>
          </a:solidFill>
          <a:ln w="19050">
            <a:solidFill>
              <a:schemeClr val="accent6">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685611" eaLnBrk="1" fontAlgn="auto" hangingPunct="1">
              <a:spcBef>
                <a:spcPts val="0"/>
              </a:spcBef>
              <a:spcAft>
                <a:spcPts val="0"/>
              </a:spcAft>
            </a:pPr>
            <a:r>
              <a:rPr lang="en-US" sz="1200" b="1">
                <a:solidFill>
                  <a:srgbClr val="002557"/>
                </a:solidFill>
                <a:latin typeface="Arial" panose="020B0604020202020204" pitchFamily="34" charset="0"/>
                <a:cs typeface="Arial" panose="020B0604020202020204" pitchFamily="34" charset="0"/>
              </a:rPr>
              <a:t>2L</a:t>
            </a:r>
          </a:p>
        </p:txBody>
      </p:sp>
      <p:sp>
        <p:nvSpPr>
          <p:cNvPr id="52" name="Rectangle 51">
            <a:extLst>
              <a:ext uri="{FF2B5EF4-FFF2-40B4-BE49-F238E27FC236}">
                <a16:creationId xmlns:a16="http://schemas.microsoft.com/office/drawing/2014/main" id="{59422041-16CE-4E7D-9282-091A53BFAE26}"/>
              </a:ext>
            </a:extLst>
          </p:cNvPr>
          <p:cNvSpPr/>
          <p:nvPr/>
        </p:nvSpPr>
        <p:spPr>
          <a:xfrm>
            <a:off x="708432" y="3020151"/>
            <a:ext cx="1232297" cy="730103"/>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27000" rIns="27000" rtlCol="0" anchor="ctr"/>
          <a:lstStyle/>
          <a:p>
            <a:pPr algn="ctr" defTabSz="685611" eaLnBrk="1" fontAlgn="auto" hangingPunct="1">
              <a:spcBef>
                <a:spcPts val="0"/>
              </a:spcBef>
              <a:spcAft>
                <a:spcPts val="0"/>
              </a:spcAft>
            </a:pPr>
            <a:r>
              <a:rPr lang="en-US" sz="900" b="1">
                <a:solidFill>
                  <a:srgbClr val="002557"/>
                </a:solidFill>
                <a:latin typeface="Arial" panose="020B0604020202020204" pitchFamily="34" charset="0"/>
                <a:ea typeface="Arial" panose="020B0604020202020204" pitchFamily="34" charset="0"/>
                <a:cs typeface="Arial" panose="020B0604020202020204" pitchFamily="34" charset="0"/>
              </a:rPr>
              <a:t>DESTINY-Breast03</a:t>
            </a:r>
          </a:p>
          <a:p>
            <a:pPr algn="ctr" defTabSz="685611" eaLnBrk="1" fontAlgn="auto" hangingPunct="1">
              <a:spcBef>
                <a:spcPts val="0"/>
              </a:spcBef>
              <a:spcAft>
                <a:spcPts val="0"/>
              </a:spcAft>
            </a:pPr>
            <a:r>
              <a:rPr lang="en-US" sz="825" b="1">
                <a:solidFill>
                  <a:srgbClr val="002557"/>
                </a:solidFill>
                <a:latin typeface="Arial" panose="020B0604020202020204" pitchFamily="34" charset="0"/>
                <a:ea typeface="Arial" panose="020B0604020202020204" pitchFamily="34" charset="0"/>
                <a:cs typeface="Arial" panose="020B0604020202020204" pitchFamily="34" charset="0"/>
              </a:rPr>
              <a:t>(Phase 3)</a:t>
            </a:r>
            <a:r>
              <a:rPr lang="en-US" sz="825" b="1" baseline="30000">
                <a:solidFill>
                  <a:srgbClr val="002557"/>
                </a:solidFill>
                <a:latin typeface="Arial" panose="020B0604020202020204" pitchFamily="34" charset="0"/>
                <a:ea typeface="Arial" panose="020B0604020202020204" pitchFamily="34" charset="0"/>
                <a:cs typeface="Arial" panose="020B0604020202020204" pitchFamily="34" charset="0"/>
              </a:rPr>
              <a:t>3</a:t>
            </a:r>
          </a:p>
        </p:txBody>
      </p:sp>
      <p:sp>
        <p:nvSpPr>
          <p:cNvPr id="9" name="Rectangle 8">
            <a:extLst>
              <a:ext uri="{FF2B5EF4-FFF2-40B4-BE49-F238E27FC236}">
                <a16:creationId xmlns:a16="http://schemas.microsoft.com/office/drawing/2014/main" id="{B9DDF5E6-98E3-9537-C2E3-C8E88778DA46}"/>
              </a:ext>
            </a:extLst>
          </p:cNvPr>
          <p:cNvSpPr/>
          <p:nvPr/>
        </p:nvSpPr>
        <p:spPr>
          <a:xfrm>
            <a:off x="1976322" y="4659514"/>
            <a:ext cx="2430454" cy="355595"/>
          </a:xfrm>
          <a:prstGeom prst="rect">
            <a:avLst/>
          </a:prstGeom>
          <a:solidFill>
            <a:srgbClr val="3366CC"/>
          </a:solidFill>
          <a:ln w="19050">
            <a:solidFill>
              <a:srgbClr val="336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pPr>
            <a:endParaRPr lang="en-US" sz="1050">
              <a:solidFill>
                <a:prstClr val="white"/>
              </a:solidFill>
              <a:latin typeface="Arial" panose="020B0604020202020204"/>
            </a:endParaRPr>
          </a:p>
        </p:txBody>
      </p:sp>
      <p:sp>
        <p:nvSpPr>
          <p:cNvPr id="12" name="Flowchart: Delay 11">
            <a:extLst>
              <a:ext uri="{FF2B5EF4-FFF2-40B4-BE49-F238E27FC236}">
                <a16:creationId xmlns:a16="http://schemas.microsoft.com/office/drawing/2014/main" id="{E2AE0FB5-F511-3D97-7FF7-FCEAE0EF37E6}"/>
              </a:ext>
            </a:extLst>
          </p:cNvPr>
          <p:cNvSpPr/>
          <p:nvPr/>
        </p:nvSpPr>
        <p:spPr>
          <a:xfrm>
            <a:off x="4352646" y="4659514"/>
            <a:ext cx="457200" cy="355595"/>
          </a:xfrm>
          <a:prstGeom prst="flowChartDelay">
            <a:avLst/>
          </a:prstGeom>
          <a:solidFill>
            <a:srgbClr val="3366CC"/>
          </a:solidFill>
          <a:ln w="19050">
            <a:solidFill>
              <a:srgbClr val="336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pPr>
            <a:endParaRPr lang="en-US" sz="1050">
              <a:solidFill>
                <a:prstClr val="white"/>
              </a:solidFill>
              <a:latin typeface="Arial" panose="020B0604020202020204"/>
            </a:endParaRPr>
          </a:p>
        </p:txBody>
      </p:sp>
      <p:sp>
        <p:nvSpPr>
          <p:cNvPr id="14" name="TextBox 13">
            <a:extLst>
              <a:ext uri="{FF2B5EF4-FFF2-40B4-BE49-F238E27FC236}">
                <a16:creationId xmlns:a16="http://schemas.microsoft.com/office/drawing/2014/main" id="{3512CAEE-CD8C-06C8-5C48-2E7739D42312}"/>
              </a:ext>
            </a:extLst>
          </p:cNvPr>
          <p:cNvSpPr txBox="1"/>
          <p:nvPr/>
        </p:nvSpPr>
        <p:spPr>
          <a:xfrm>
            <a:off x="3199941" y="4710354"/>
            <a:ext cx="1566922" cy="253916"/>
          </a:xfrm>
          <a:prstGeom prst="rect">
            <a:avLst/>
          </a:prstGeom>
          <a:noFill/>
        </p:spPr>
        <p:txBody>
          <a:bodyPr wrap="square" rtlCol="0" anchor="ctr">
            <a:spAutoFit/>
          </a:bodyPr>
          <a:lstStyle/>
          <a:p>
            <a:pPr algn="r" defTabSz="685611" eaLnBrk="1" fontAlgn="auto" hangingPunct="1">
              <a:spcBef>
                <a:spcPts val="0"/>
              </a:spcBef>
              <a:spcAft>
                <a:spcPts val="0"/>
              </a:spcAft>
            </a:pPr>
            <a:r>
              <a:rPr lang="en-US" sz="1050" b="1">
                <a:solidFill>
                  <a:prstClr val="white"/>
                </a:solidFill>
                <a:ea typeface="Arial" panose="020B0604020202020204" pitchFamily="34" charset="0"/>
                <a:cs typeface="Arial" panose="020B0604020202020204" pitchFamily="34" charset="0"/>
              </a:rPr>
              <a:t>T-DXd: 16.4 </a:t>
            </a:r>
            <a:r>
              <a:rPr lang="en-US" sz="1050" b="1" err="1">
                <a:solidFill>
                  <a:prstClr val="white"/>
                </a:solidFill>
                <a:ea typeface="Arial" panose="020B0604020202020204" pitchFamily="34" charset="0"/>
                <a:cs typeface="Arial" panose="020B0604020202020204" pitchFamily="34" charset="0"/>
              </a:rPr>
              <a:t>mo</a:t>
            </a:r>
            <a:endParaRPr lang="en-US" sz="1050" b="1" baseline="30000">
              <a:solidFill>
                <a:prstClr val="white"/>
              </a:solidFill>
              <a:ea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080D4B46-5320-2E3A-D68D-850CB3F9BF99}"/>
              </a:ext>
            </a:extLst>
          </p:cNvPr>
          <p:cNvSpPr/>
          <p:nvPr/>
        </p:nvSpPr>
        <p:spPr>
          <a:xfrm>
            <a:off x="708432" y="4659514"/>
            <a:ext cx="1232297" cy="355595"/>
          </a:xfrm>
          <a:prstGeom prst="rect">
            <a:avLst/>
          </a:prstGeom>
          <a:solidFill>
            <a:schemeClr val="bg1"/>
          </a:solid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27000" rIns="27000" rtlCol="0" anchor="ctr"/>
          <a:lstStyle/>
          <a:p>
            <a:pPr algn="ctr" defTabSz="685611" eaLnBrk="1" fontAlgn="auto" hangingPunct="1">
              <a:spcBef>
                <a:spcPts val="0"/>
              </a:spcBef>
              <a:spcAft>
                <a:spcPts val="0"/>
              </a:spcAft>
            </a:pPr>
            <a:r>
              <a:rPr lang="en-US" sz="900" b="1">
                <a:solidFill>
                  <a:srgbClr val="002557"/>
                </a:solidFill>
                <a:latin typeface="Arial" panose="020B0604020202020204" pitchFamily="34" charset="0"/>
                <a:ea typeface="Arial" panose="020B0604020202020204" pitchFamily="34" charset="0"/>
                <a:cs typeface="Arial" panose="020B0604020202020204" pitchFamily="34" charset="0"/>
              </a:rPr>
              <a:t>DESTINY-Breast01 </a:t>
            </a:r>
            <a:br>
              <a:rPr lang="en-US" sz="900" b="1">
                <a:solidFill>
                  <a:srgbClr val="002557"/>
                </a:solidFill>
                <a:latin typeface="Arial" panose="020B0604020202020204" pitchFamily="34" charset="0"/>
                <a:ea typeface="Arial" panose="020B0604020202020204" pitchFamily="34" charset="0"/>
                <a:cs typeface="Arial" panose="020B0604020202020204" pitchFamily="34" charset="0"/>
              </a:rPr>
            </a:br>
            <a:r>
              <a:rPr lang="en-US" sz="825" b="1">
                <a:solidFill>
                  <a:srgbClr val="002557"/>
                </a:solidFill>
                <a:latin typeface="Arial" panose="020B0604020202020204" pitchFamily="34" charset="0"/>
                <a:ea typeface="Arial" panose="020B0604020202020204" pitchFamily="34" charset="0"/>
                <a:cs typeface="Arial" panose="020B0604020202020204" pitchFamily="34" charset="0"/>
              </a:rPr>
              <a:t>(Phase 2)</a:t>
            </a:r>
            <a:r>
              <a:rPr lang="en-US" sz="825" b="1" baseline="30000">
                <a:solidFill>
                  <a:srgbClr val="002557"/>
                </a:solidFill>
                <a:latin typeface="Arial" panose="020B0604020202020204" pitchFamily="34" charset="0"/>
                <a:ea typeface="Arial" panose="020B0604020202020204" pitchFamily="34" charset="0"/>
                <a:cs typeface="Arial" panose="020B0604020202020204" pitchFamily="34" charset="0"/>
              </a:rPr>
              <a:t>5</a:t>
            </a:r>
            <a:endParaRPr lang="en-US" sz="900" b="1" baseline="30000">
              <a:solidFill>
                <a:srgbClr val="002557"/>
              </a:solidFill>
              <a:latin typeface="Arial" panose="020B0604020202020204" pitchFamily="34" charset="0"/>
              <a:ea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07B7796-7436-600D-4E87-65BC4684F475}"/>
              </a:ext>
            </a:extLst>
          </p:cNvPr>
          <p:cNvSpPr/>
          <p:nvPr/>
        </p:nvSpPr>
        <p:spPr>
          <a:xfrm>
            <a:off x="1976322" y="1666934"/>
            <a:ext cx="7054210" cy="567000"/>
          </a:xfrm>
          <a:prstGeom prst="rect">
            <a:avLst/>
          </a:prstGeom>
          <a:gradFill>
            <a:gsLst>
              <a:gs pos="87000">
                <a:schemeClr val="accent3"/>
              </a:gs>
              <a:gs pos="100000">
                <a:schemeClr val="bg1"/>
              </a:gs>
            </a:gsLst>
            <a:lin ang="0" scaled="0"/>
          </a:gradFill>
          <a:ln w="19050">
            <a:gradFill flip="none" rotWithShape="1">
              <a:gsLst>
                <a:gs pos="87000">
                  <a:schemeClr val="accent3"/>
                </a:gs>
                <a:gs pos="100000">
                  <a:schemeClr val="bg1"/>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pPr>
            <a:endParaRPr lang="en-US" sz="1500">
              <a:solidFill>
                <a:prstClr val="white"/>
              </a:solidFill>
              <a:latin typeface="Arial" panose="020B0604020202020204"/>
            </a:endParaRPr>
          </a:p>
        </p:txBody>
      </p:sp>
      <p:sp>
        <p:nvSpPr>
          <p:cNvPr id="62" name="TextBox 61">
            <a:extLst>
              <a:ext uri="{FF2B5EF4-FFF2-40B4-BE49-F238E27FC236}">
                <a16:creationId xmlns:a16="http://schemas.microsoft.com/office/drawing/2014/main" id="{60776272-CF5D-400B-8980-D3F79D6352CC}"/>
              </a:ext>
            </a:extLst>
          </p:cNvPr>
          <p:cNvSpPr txBox="1"/>
          <p:nvPr/>
        </p:nvSpPr>
        <p:spPr>
          <a:xfrm>
            <a:off x="6914401" y="1742686"/>
            <a:ext cx="1534345" cy="415498"/>
          </a:xfrm>
          <a:prstGeom prst="rect">
            <a:avLst/>
          </a:prstGeom>
          <a:noFill/>
        </p:spPr>
        <p:txBody>
          <a:bodyPr wrap="square" rtlCol="0" anchor="ctr">
            <a:spAutoFit/>
          </a:bodyPr>
          <a:lstStyle/>
          <a:p>
            <a:pPr algn="r" defTabSz="685611" eaLnBrk="1" fontAlgn="auto" hangingPunct="1">
              <a:spcBef>
                <a:spcPts val="0"/>
              </a:spcBef>
              <a:spcAft>
                <a:spcPts val="0"/>
              </a:spcAft>
            </a:pPr>
            <a:r>
              <a:rPr lang="en-US" sz="2100" b="1">
                <a:solidFill>
                  <a:prstClr val="white"/>
                </a:solidFill>
                <a:ea typeface="Arial" panose="020B0604020202020204" pitchFamily="34" charset="0"/>
                <a:cs typeface="Arial" panose="020B0604020202020204" pitchFamily="34" charset="0"/>
              </a:rPr>
              <a:t>T-DXd + P</a:t>
            </a:r>
            <a:endParaRPr lang="en-US" sz="2100" b="1" baseline="50000">
              <a:solidFill>
                <a:prstClr val="white"/>
              </a:solidFill>
              <a:ea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19E57D56-1CE8-E193-570B-B6698D36F243}"/>
              </a:ext>
            </a:extLst>
          </p:cNvPr>
          <p:cNvCxnSpPr>
            <a:cxnSpLocks/>
          </p:cNvCxnSpPr>
          <p:nvPr/>
        </p:nvCxnSpPr>
        <p:spPr>
          <a:xfrm flipV="1">
            <a:off x="222656" y="3821248"/>
            <a:ext cx="869869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2361E10-574F-3E06-88AE-CFB04DADD353}"/>
              </a:ext>
            </a:extLst>
          </p:cNvPr>
          <p:cNvCxnSpPr>
            <a:cxnSpLocks/>
          </p:cNvCxnSpPr>
          <p:nvPr/>
        </p:nvCxnSpPr>
        <p:spPr>
          <a:xfrm flipV="1">
            <a:off x="222656" y="2927132"/>
            <a:ext cx="869869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76A1C75-D7DE-B864-F3ED-59E5A291367D}"/>
              </a:ext>
            </a:extLst>
          </p:cNvPr>
          <p:cNvSpPr/>
          <p:nvPr/>
        </p:nvSpPr>
        <p:spPr>
          <a:xfrm>
            <a:off x="708432" y="2267117"/>
            <a:ext cx="1232297" cy="567000"/>
          </a:xfrm>
          <a:prstGeom prst="rect">
            <a:avLst/>
          </a:prstGeom>
          <a:solidFill>
            <a:schemeClr val="accent4">
              <a:lumMod val="50000"/>
            </a:schemeClr>
          </a:solidFill>
          <a:ln w="19050">
            <a:solidFill>
              <a:schemeClr val="accent4">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27000" rIns="27000" rtlCol="0" anchor="ctr"/>
          <a:lstStyle/>
          <a:p>
            <a:pPr algn="ctr" defTabSz="685611" eaLnBrk="1" fontAlgn="auto" hangingPunct="1">
              <a:spcBef>
                <a:spcPts val="0"/>
              </a:spcBef>
              <a:spcAft>
                <a:spcPts val="0"/>
              </a:spcAft>
            </a:pPr>
            <a:r>
              <a:rPr lang="en-US" sz="1350" b="1">
                <a:solidFill>
                  <a:prstClr val="white"/>
                </a:solidFill>
                <a:latin typeface="Arial" panose="020B0604020202020204" pitchFamily="34" charset="0"/>
                <a:ea typeface="Arial" panose="020B0604020202020204" pitchFamily="34" charset="0"/>
                <a:cs typeface="Arial" panose="020B0604020202020204" pitchFamily="34" charset="0"/>
              </a:rPr>
              <a:t>CLEOPATRA </a:t>
            </a:r>
            <a:r>
              <a:rPr lang="en-US" sz="1050" b="1">
                <a:solidFill>
                  <a:prstClr val="white"/>
                </a:solidFill>
                <a:latin typeface="Arial" panose="020B0604020202020204" pitchFamily="34" charset="0"/>
                <a:ea typeface="Arial" panose="020B0604020202020204" pitchFamily="34" charset="0"/>
                <a:cs typeface="Arial" panose="020B0604020202020204" pitchFamily="34" charset="0"/>
              </a:rPr>
              <a:t>(Phase 3)</a:t>
            </a:r>
            <a:r>
              <a:rPr lang="en-US" sz="1050" b="1" baseline="30000">
                <a:solidFill>
                  <a:prstClr val="white"/>
                </a:solidFill>
                <a:latin typeface="Arial" panose="020B0604020202020204" pitchFamily="34" charset="0"/>
                <a:ea typeface="Arial" panose="020B0604020202020204" pitchFamily="34" charset="0"/>
                <a:cs typeface="Arial" panose="020B0604020202020204" pitchFamily="34" charset="0"/>
              </a:rPr>
              <a:t>1</a:t>
            </a:r>
            <a:endParaRPr lang="en-US" sz="1350" b="1" baseline="30000">
              <a:solidFill>
                <a:prstClr val="white"/>
              </a:solidFill>
              <a:latin typeface="Arial" panose="020B0604020202020204" pitchFamily="34" charset="0"/>
              <a:ea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2D07644-50BF-9B40-304F-2AB12709E213}"/>
              </a:ext>
            </a:extLst>
          </p:cNvPr>
          <p:cNvSpPr txBox="1"/>
          <p:nvPr/>
        </p:nvSpPr>
        <p:spPr>
          <a:xfrm>
            <a:off x="7279342" y="2642101"/>
            <a:ext cx="1706941" cy="600164"/>
          </a:xfrm>
          <a:prstGeom prst="rect">
            <a:avLst/>
          </a:prstGeom>
          <a:solidFill>
            <a:schemeClr val="bg1"/>
          </a:solidFill>
        </p:spPr>
        <p:txBody>
          <a:bodyPr wrap="square" rtlCol="0">
            <a:spAutoFit/>
          </a:bodyPr>
          <a:lstStyle/>
          <a:p>
            <a:pPr algn="ctr" defTabSz="685611" eaLnBrk="1" fontAlgn="auto" hangingPunct="1">
              <a:spcBef>
                <a:spcPts val="0"/>
              </a:spcBef>
              <a:spcAft>
                <a:spcPts val="0"/>
              </a:spcAft>
            </a:pPr>
            <a:r>
              <a:rPr lang="en-GB" sz="1200" b="1">
                <a:solidFill>
                  <a:srgbClr val="002557"/>
                </a:solidFill>
                <a:ea typeface="Arial" panose="020B0604020202020204" pitchFamily="34" charset="0"/>
                <a:cs typeface="Arial" panose="020B0604020202020204" pitchFamily="34" charset="0"/>
              </a:rPr>
              <a:t>~1 in 3 patients </a:t>
            </a:r>
            <a:r>
              <a:rPr lang="en-GB" sz="1050">
                <a:solidFill>
                  <a:srgbClr val="002557"/>
                </a:solidFill>
                <a:ea typeface="Arial" panose="020B0604020202020204" pitchFamily="34" charset="0"/>
                <a:cs typeface="Arial" panose="020B0604020202020204" pitchFamily="34" charset="0"/>
              </a:rPr>
              <a:t>do not receive a subsequent treatment after 1L</a:t>
            </a:r>
            <a:r>
              <a:rPr lang="en-GB" sz="1050" baseline="30000">
                <a:solidFill>
                  <a:srgbClr val="002557"/>
                </a:solidFill>
                <a:ea typeface="Arial" panose="020B0604020202020204" pitchFamily="34" charset="0"/>
                <a:cs typeface="Arial" panose="020B0604020202020204" pitchFamily="34" charset="0"/>
              </a:rPr>
              <a:t>2</a:t>
            </a:r>
          </a:p>
        </p:txBody>
      </p:sp>
      <p:sp>
        <p:nvSpPr>
          <p:cNvPr id="3" name="Text Placeholder 14">
            <a:extLst>
              <a:ext uri="{FF2B5EF4-FFF2-40B4-BE49-F238E27FC236}">
                <a16:creationId xmlns:a16="http://schemas.microsoft.com/office/drawing/2014/main" id="{7F03E8DB-9287-65F8-698A-FC9B6547ACD9}"/>
              </a:ext>
            </a:extLst>
          </p:cNvPr>
          <p:cNvSpPr txBox="1">
            <a:spLocks/>
          </p:cNvSpPr>
          <p:nvPr/>
        </p:nvSpPr>
        <p:spPr>
          <a:xfrm>
            <a:off x="4431830" y="5753171"/>
            <a:ext cx="2488973" cy="200055"/>
          </a:xfrm>
          <a:prstGeom prst="rect">
            <a:avLst/>
          </a:prstGeom>
        </p:spPr>
        <p:txBody>
          <a:bodyPr anchor="b"/>
          <a:lstStyle>
            <a:lvl1pPr marL="0" indent="0" algn="l" defTabSz="457200" rtl="0" eaLnBrk="1" latinLnBrk="0" hangingPunct="1">
              <a:spcBef>
                <a:spcPct val="20000"/>
              </a:spcBef>
              <a:buFont typeface="Arial"/>
              <a:buNone/>
              <a:defRPr kumimoji="1" sz="7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gn="ctr" defTabSz="457189" fontAlgn="auto">
              <a:spcAft>
                <a:spcPts val="0"/>
              </a:spcAft>
            </a:pPr>
            <a:r>
              <a:rPr lang="en-US" sz="750">
                <a:solidFill>
                  <a:srgbClr val="44546A">
                    <a:lumMod val="60000"/>
                    <a:lumOff val="40000"/>
                  </a:srgbClr>
                </a:solidFill>
                <a:latin typeface="Arial" panose="020B0604020202020204" pitchFamily="34" charset="0"/>
                <a:cs typeface="Arial" panose="020B0604020202020204" pitchFamily="34" charset="0"/>
              </a:rPr>
              <a:t>Confidential. For internal use only.</a:t>
            </a:r>
          </a:p>
        </p:txBody>
      </p:sp>
      <p:sp>
        <p:nvSpPr>
          <p:cNvPr id="6" name="Slide Number Placeholder 1">
            <a:extLst>
              <a:ext uri="{FF2B5EF4-FFF2-40B4-BE49-F238E27FC236}">
                <a16:creationId xmlns:a16="http://schemas.microsoft.com/office/drawing/2014/main" id="{AF48F443-A402-CC3F-BDF1-2546E5EB1E99}"/>
              </a:ext>
            </a:extLst>
          </p:cNvPr>
          <p:cNvSpPr txBox="1">
            <a:spLocks/>
          </p:cNvSpPr>
          <p:nvPr/>
        </p:nvSpPr>
        <p:spPr>
          <a:xfrm>
            <a:off x="7289200" y="5753170"/>
            <a:ext cx="396000" cy="151004"/>
          </a:xfrm>
          <a:prstGeom prst="rect">
            <a:avLst/>
          </a:prstGeom>
        </p:spPr>
        <p:txBody>
          <a:bodyPr/>
          <a:lstStyle>
            <a:defPPr>
              <a:defRPr lang="en-US"/>
            </a:defPPr>
            <a:lvl1pPr marL="0" algn="l" defTabSz="457200" rtl="0" eaLnBrk="1" latinLnBrk="0" hangingPunct="1">
              <a:defRPr sz="75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fontAlgn="auto">
              <a:spcBef>
                <a:spcPts val="0"/>
              </a:spcBef>
              <a:spcAft>
                <a:spcPts val="0"/>
              </a:spcAft>
            </a:pPr>
            <a:fld id="{3C4F54F3-C349-4609-AFEE-01462D5C7942}" type="slidenum">
              <a:rPr lang="en-GB">
                <a:solidFill>
                  <a:srgbClr val="44546A">
                    <a:lumMod val="60000"/>
                    <a:lumOff val="40000"/>
                  </a:srgbClr>
                </a:solidFill>
                <a:latin typeface="Arial" panose="020B0604020202020204"/>
              </a:rPr>
              <a:pPr defTabSz="457189" fontAlgn="auto">
                <a:spcBef>
                  <a:spcPts val="0"/>
                </a:spcBef>
                <a:spcAft>
                  <a:spcPts val="0"/>
                </a:spcAft>
              </a:pPr>
              <a:t>29</a:t>
            </a:fld>
            <a:endParaRPr lang="en-GB">
              <a:solidFill>
                <a:srgbClr val="44546A">
                  <a:lumMod val="60000"/>
                  <a:lumOff val="40000"/>
                </a:srgbClr>
              </a:solidFill>
              <a:latin typeface="Arial" panose="020B0604020202020204"/>
            </a:endParaRPr>
          </a:p>
        </p:txBody>
      </p:sp>
      <p:sp>
        <p:nvSpPr>
          <p:cNvPr id="13" name="Rectangle 12">
            <a:extLst>
              <a:ext uri="{FF2B5EF4-FFF2-40B4-BE49-F238E27FC236}">
                <a16:creationId xmlns:a16="http://schemas.microsoft.com/office/drawing/2014/main" id="{DEDEC076-433D-35A3-394B-809CE419ECE1}"/>
              </a:ext>
            </a:extLst>
          </p:cNvPr>
          <p:cNvSpPr/>
          <p:nvPr/>
        </p:nvSpPr>
        <p:spPr>
          <a:xfrm>
            <a:off x="4962293" y="5734836"/>
            <a:ext cx="1661532" cy="218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eaLnBrk="1" fontAlgn="auto" hangingPunct="1">
              <a:spcBef>
                <a:spcPts val="0"/>
              </a:spcBef>
              <a:spcAft>
                <a:spcPts val="0"/>
              </a:spcAft>
            </a:pPr>
            <a:endParaRPr lang="en-US">
              <a:solidFill>
                <a:prstClr val="white"/>
              </a:solidFill>
              <a:latin typeface="Arial" panose="020B0604020202020204"/>
            </a:endParaRPr>
          </a:p>
        </p:txBody>
      </p:sp>
    </p:spTree>
    <p:extLst>
      <p:ext uri="{BB962C8B-B14F-4D97-AF65-F5344CB8AC3E}">
        <p14:creationId xmlns:p14="http://schemas.microsoft.com/office/powerpoint/2010/main" val="1346979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2">
            <a:extLst>
              <a:ext uri="{FF2B5EF4-FFF2-40B4-BE49-F238E27FC236}">
                <a16:creationId xmlns:a16="http://schemas.microsoft.com/office/drawing/2014/main" id="{CEE959F3-CED6-C922-21BA-4ED5652E0838}"/>
              </a:ext>
            </a:extLst>
          </p:cNvPr>
          <p:cNvSpPr>
            <a:spLocks noGrp="1" noChangeArrowheads="1"/>
          </p:cNvSpPr>
          <p:nvPr>
            <p:ph type="title" idx="4294967295"/>
          </p:nvPr>
        </p:nvSpPr>
        <p:spPr>
          <a:xfrm>
            <a:off x="1" y="569913"/>
            <a:ext cx="9144000" cy="1141412"/>
          </a:xfrm>
        </p:spPr>
        <p:txBody>
          <a:bodyPr>
            <a:normAutofit/>
          </a:bodyPr>
          <a:lstStyle/>
          <a:p>
            <a:r>
              <a:rPr lang="en-US" altLang="en-US" sz="3600" dirty="0">
                <a:solidFill>
                  <a:srgbClr val="7030A0"/>
                </a:solidFill>
                <a:latin typeface="Calibri" panose="020F0502020204030204" pitchFamily="34" charset="0"/>
                <a:ea typeface="ＭＳ Ｐゴシック" panose="020B0600070205080204" pitchFamily="34" charset="-128"/>
                <a:cs typeface="Calibri" panose="020F0502020204030204" pitchFamily="34" charset="0"/>
              </a:rPr>
              <a:t>Outline</a:t>
            </a:r>
          </a:p>
        </p:txBody>
      </p:sp>
      <p:sp>
        <p:nvSpPr>
          <p:cNvPr id="225283" name="Content Placeholder 3">
            <a:extLst>
              <a:ext uri="{FF2B5EF4-FFF2-40B4-BE49-F238E27FC236}">
                <a16:creationId xmlns:a16="http://schemas.microsoft.com/office/drawing/2014/main" id="{C70367F1-2371-90C9-D8AD-D302DA2D027E}"/>
              </a:ext>
            </a:extLst>
          </p:cNvPr>
          <p:cNvSpPr>
            <a:spLocks noGrp="1" noChangeArrowheads="1"/>
          </p:cNvSpPr>
          <p:nvPr>
            <p:ph idx="4294967295"/>
          </p:nvPr>
        </p:nvSpPr>
        <p:spPr>
          <a:xfrm>
            <a:off x="1338263" y="1906588"/>
            <a:ext cx="6322925" cy="4316412"/>
          </a:xfrm>
        </p:spPr>
        <p:txBody>
          <a:bodyPr/>
          <a:lstStyle/>
          <a:p>
            <a:r>
              <a:rPr lang="en-US" altLang="en-US" dirty="0">
                <a:latin typeface="Calibri" panose="020F0502020204030204" pitchFamily="34" charset="0"/>
                <a:ea typeface="ＭＳ Ｐゴシック" panose="020B0600070205080204" pitchFamily="34" charset="-128"/>
                <a:cs typeface="Calibri" panose="020F0502020204030204" pitchFamily="34" charset="0"/>
              </a:rPr>
              <a:t>Who should get HER2 directed therapy?</a:t>
            </a:r>
          </a:p>
          <a:p>
            <a:r>
              <a:rPr lang="en-US" altLang="en-US" dirty="0">
                <a:latin typeface="Calibri" panose="020F0502020204030204" pitchFamily="34" charset="0"/>
                <a:ea typeface="ＭＳ Ｐゴシック" panose="020B0600070205080204" pitchFamily="34" charset="-128"/>
                <a:cs typeface="Calibri" panose="020F0502020204030204" pitchFamily="34" charset="0"/>
              </a:rPr>
              <a:t>Early lessons in HER2-positive MBC</a:t>
            </a:r>
          </a:p>
          <a:p>
            <a:r>
              <a:rPr lang="en-US" altLang="en-US" dirty="0">
                <a:latin typeface="Calibri" panose="020F0502020204030204" pitchFamily="34" charset="0"/>
                <a:ea typeface="ＭＳ Ｐゴシック" panose="020B0600070205080204" pitchFamily="34" charset="-128"/>
                <a:cs typeface="Calibri" panose="020F0502020204030204" pitchFamily="34" charset="0"/>
              </a:rPr>
              <a:t>Treatment beyond disease progression</a:t>
            </a:r>
          </a:p>
          <a:p>
            <a:r>
              <a:rPr lang="en-US" altLang="en-US" dirty="0">
                <a:latin typeface="Calibri" panose="020F0502020204030204" pitchFamily="34" charset="0"/>
                <a:ea typeface="ＭＳ Ｐゴシック" panose="020B0600070205080204" pitchFamily="34" charset="-128"/>
                <a:cs typeface="Calibri" panose="020F0502020204030204" pitchFamily="34" charset="0"/>
              </a:rPr>
              <a:t>Dual HER2/ER targeting</a:t>
            </a:r>
          </a:p>
          <a:p>
            <a:r>
              <a:rPr lang="en-US" altLang="en-US" dirty="0">
                <a:latin typeface="Calibri" panose="020F0502020204030204" pitchFamily="34" charset="0"/>
                <a:ea typeface="ＭＳ Ｐゴシック" panose="020B0600070205080204" pitchFamily="34" charset="-128"/>
                <a:cs typeface="Calibri" panose="020F0502020204030204" pitchFamily="34" charset="0"/>
              </a:rPr>
              <a:t>ER+/HER2+ disease</a:t>
            </a:r>
          </a:p>
        </p:txBody>
      </p:sp>
      <p:sp>
        <p:nvSpPr>
          <p:cNvPr id="2" name="Rectangle 1">
            <a:extLst>
              <a:ext uri="{FF2B5EF4-FFF2-40B4-BE49-F238E27FC236}">
                <a16:creationId xmlns:a16="http://schemas.microsoft.com/office/drawing/2014/main" id="{E4DEAC6A-6277-A4D7-47F2-16A7610E967F}"/>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48566-C2E0-5A29-E2DC-7C8A31EFF5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FCE29-D483-4A66-9E00-AC6B084C70BA}"/>
              </a:ext>
            </a:extLst>
          </p:cNvPr>
          <p:cNvSpPr>
            <a:spLocks noGrp="1"/>
          </p:cNvSpPr>
          <p:nvPr>
            <p:ph type="title"/>
          </p:nvPr>
        </p:nvSpPr>
        <p:spPr>
          <a:xfrm>
            <a:off x="229167" y="1042208"/>
            <a:ext cx="8371385" cy="423529"/>
          </a:xfrm>
        </p:spPr>
        <p:txBody>
          <a:bodyPr>
            <a:normAutofit/>
          </a:bodyPr>
          <a:lstStyle/>
          <a:p>
            <a:r>
              <a:rPr lang="en-US">
                <a:solidFill>
                  <a:srgbClr val="7030A0"/>
                </a:solidFill>
              </a:rPr>
              <a:t>DESTINY-Breast09 study design</a:t>
            </a:r>
          </a:p>
        </p:txBody>
      </p:sp>
      <p:sp>
        <p:nvSpPr>
          <p:cNvPr id="8" name="Content Placeholder 7">
            <a:extLst>
              <a:ext uri="{FF2B5EF4-FFF2-40B4-BE49-F238E27FC236}">
                <a16:creationId xmlns:a16="http://schemas.microsoft.com/office/drawing/2014/main" id="{89576B6D-105D-3801-636D-516A17C5BC50}"/>
              </a:ext>
            </a:extLst>
          </p:cNvPr>
          <p:cNvSpPr>
            <a:spLocks noGrp="1"/>
          </p:cNvSpPr>
          <p:nvPr>
            <p:ph sz="quarter" idx="13"/>
          </p:nvPr>
        </p:nvSpPr>
        <p:spPr>
          <a:xfrm>
            <a:off x="228601" y="4923147"/>
            <a:ext cx="8713616" cy="600164"/>
          </a:xfrm>
        </p:spPr>
        <p:txBody>
          <a:bodyPr/>
          <a:lstStyle/>
          <a:p>
            <a:r>
              <a:rPr lang="en-US" dirty="0"/>
              <a:t>*Open label for THP arm. Double blinded for </a:t>
            </a:r>
            <a:r>
              <a:rPr lang="en-US" dirty="0" err="1"/>
              <a:t>pertuzumab</a:t>
            </a:r>
            <a:r>
              <a:rPr lang="en-US" dirty="0"/>
              <a:t> in experimental arms; </a:t>
            </a:r>
            <a:r>
              <a:rPr lang="en-US" baseline="30000" dirty="0"/>
              <a:t>†</a:t>
            </a:r>
            <a:r>
              <a:rPr lang="en-US" dirty="0"/>
              <a:t>HER2-targeted therapy or chemotherapy; </a:t>
            </a:r>
            <a:r>
              <a:rPr lang="en-US" baseline="30000" dirty="0">
                <a:solidFill>
                  <a:srgbClr val="002557"/>
                </a:solidFill>
              </a:rPr>
              <a:t>‡</a:t>
            </a:r>
            <a:r>
              <a:rPr lang="en-US" dirty="0">
                <a:solidFill>
                  <a:srgbClr val="002557"/>
                </a:solidFill>
              </a:rPr>
              <a:t>5.4 mg/kg Q3W; </a:t>
            </a:r>
            <a:r>
              <a:rPr lang="en-US" baseline="30000" dirty="0">
                <a:solidFill>
                  <a:srgbClr val="002557"/>
                </a:solidFill>
              </a:rPr>
              <a:t>§</a:t>
            </a:r>
            <a:r>
              <a:rPr lang="en-US" dirty="0">
                <a:solidFill>
                  <a:srgbClr val="002557"/>
                </a:solidFill>
              </a:rPr>
              <a:t>840 mg loading dose, then 420 mg Q3W; </a:t>
            </a:r>
            <a:r>
              <a:rPr lang="en-US" baseline="30000" dirty="0">
                <a:solidFill>
                  <a:srgbClr val="002557"/>
                </a:solidFill>
              </a:rPr>
              <a:t>¶</a:t>
            </a:r>
            <a:r>
              <a:rPr lang="en-US" dirty="0">
                <a:solidFill>
                  <a:srgbClr val="002557"/>
                </a:solidFill>
              </a:rPr>
              <a:t>paclitaxel 80 mg/m</a:t>
            </a:r>
            <a:r>
              <a:rPr lang="en-US" baseline="30000" dirty="0">
                <a:solidFill>
                  <a:srgbClr val="002557"/>
                </a:solidFill>
              </a:rPr>
              <a:t>2</a:t>
            </a:r>
            <a:r>
              <a:rPr lang="en-US" dirty="0">
                <a:solidFill>
                  <a:srgbClr val="002557"/>
                </a:solidFill>
              </a:rPr>
              <a:t> QW or 175 mg/m</a:t>
            </a:r>
            <a:r>
              <a:rPr lang="en-US" baseline="30000" dirty="0">
                <a:solidFill>
                  <a:srgbClr val="002557"/>
                </a:solidFill>
              </a:rPr>
              <a:t>2</a:t>
            </a:r>
            <a:r>
              <a:rPr lang="en-US" dirty="0">
                <a:solidFill>
                  <a:srgbClr val="002557"/>
                </a:solidFill>
              </a:rPr>
              <a:t> Q3W, or docetaxel 75 mg/m</a:t>
            </a:r>
            <a:r>
              <a:rPr lang="en-US" baseline="30000" dirty="0">
                <a:solidFill>
                  <a:srgbClr val="002557"/>
                </a:solidFill>
              </a:rPr>
              <a:t>2</a:t>
            </a:r>
            <a:r>
              <a:rPr lang="en-US" dirty="0">
                <a:solidFill>
                  <a:srgbClr val="002557"/>
                </a:solidFill>
              </a:rPr>
              <a:t> Q3W for a minimum of six cycles or until intolerable toxicity; </a:t>
            </a:r>
            <a:r>
              <a:rPr lang="en-US" baseline="30000" dirty="0">
                <a:solidFill>
                  <a:srgbClr val="002557"/>
                </a:solidFill>
              </a:rPr>
              <a:t>║</a:t>
            </a:r>
            <a:r>
              <a:rPr lang="en-US" dirty="0">
                <a:solidFill>
                  <a:srgbClr val="002557"/>
                </a:solidFill>
              </a:rPr>
              <a:t>8 mg/kg loading dose, then 6 mg/kg Q3W</a:t>
            </a:r>
          </a:p>
          <a:p>
            <a:r>
              <a:rPr lang="en-US" dirty="0"/>
              <a:t>a/</a:t>
            </a:r>
            <a:r>
              <a:rPr lang="en-US" dirty="0" err="1"/>
              <a:t>mBC</a:t>
            </a:r>
            <a:r>
              <a:rPr lang="en-US" dirty="0"/>
              <a:t>, advanced/metastatic breast cancer; BICR, blinded independent central review; DCO, data cutoff; DFI, disease-free interval; DOR, duration of response; HER2, human epidermal growth factor receptor 2; HER2+, HER2-positive; </a:t>
            </a:r>
            <a:br>
              <a:rPr lang="en-US" dirty="0"/>
            </a:br>
            <a:r>
              <a:rPr lang="en-US" dirty="0"/>
              <a:t>HR+/−, hormone receptor–positive/–negative; INV, investigator; </a:t>
            </a:r>
            <a:r>
              <a:rPr lang="en-US" dirty="0" err="1"/>
              <a:t>mBC</a:t>
            </a:r>
            <a:r>
              <a:rPr lang="en-US" dirty="0"/>
              <a:t>, metastatic breast cancer; </a:t>
            </a:r>
            <a:r>
              <a:rPr lang="en-US" dirty="0" err="1"/>
              <a:t>mets</a:t>
            </a:r>
            <a:r>
              <a:rPr lang="en-US" dirty="0"/>
              <a:t>, metastases; </a:t>
            </a:r>
            <a:r>
              <a:rPr lang="en-US" dirty="0" err="1"/>
              <a:t>mo</a:t>
            </a:r>
            <a:r>
              <a:rPr lang="en-US" dirty="0"/>
              <a:t>, months; ORR, objective response rate; OS, overall survival; P, </a:t>
            </a:r>
            <a:r>
              <a:rPr lang="en-US" dirty="0" err="1"/>
              <a:t>pertuzumab</a:t>
            </a:r>
            <a:r>
              <a:rPr lang="en-US" dirty="0"/>
              <a:t>; PFS, progression-free survival; </a:t>
            </a:r>
            <a:br>
              <a:rPr lang="en-US" dirty="0"/>
            </a:br>
            <a:r>
              <a:rPr lang="en-US" dirty="0"/>
              <a:t>PFS2, </a:t>
            </a:r>
            <a:r>
              <a:rPr lang="en-US" dirty="0">
                <a:sym typeface="Arial"/>
              </a:rPr>
              <a:t>second progression-free survival</a:t>
            </a:r>
            <a:r>
              <a:rPr lang="en-US" dirty="0"/>
              <a:t>; </a:t>
            </a:r>
            <a:r>
              <a:rPr lang="en-US" i="1" dirty="0"/>
              <a:t>PIK3CA</a:t>
            </a:r>
            <a:r>
              <a:rPr lang="en-US" dirty="0"/>
              <a:t>m</a:t>
            </a:r>
            <a:r>
              <a:rPr lang="en-US" i="1" dirty="0"/>
              <a:t>,</a:t>
            </a:r>
            <a:r>
              <a:rPr lang="en-US" dirty="0"/>
              <a:t> phosphatidylinositol-4,5-bisphosphate 3-kinase catalytic subunit alpha mutation; Q3W, every 3 weeks; QW, once every week; R, randomization; T-</a:t>
            </a:r>
            <a:r>
              <a:rPr lang="en-US" dirty="0" err="1"/>
              <a:t>DXd</a:t>
            </a:r>
            <a:r>
              <a:rPr lang="en-US" dirty="0"/>
              <a:t>, trastuzumab </a:t>
            </a:r>
            <a:r>
              <a:rPr lang="en-US" dirty="0" err="1"/>
              <a:t>deruxtecan</a:t>
            </a:r>
            <a:endParaRPr lang="en-US" dirty="0"/>
          </a:p>
          <a:p>
            <a:r>
              <a:rPr lang="en-US" dirty="0"/>
              <a:t>NCT04784715. Updated. May 6, 2025. Available from: https://clinicaltrials.gov/study/NCT04784715 (Accessed May 29, 2025)</a:t>
            </a:r>
          </a:p>
        </p:txBody>
      </p:sp>
      <p:sp>
        <p:nvSpPr>
          <p:cNvPr id="6" name="Rectangle 5">
            <a:extLst>
              <a:ext uri="{FF2B5EF4-FFF2-40B4-BE49-F238E27FC236}">
                <a16:creationId xmlns:a16="http://schemas.microsoft.com/office/drawing/2014/main" id="{7D813AFD-CD40-EB7C-E4CA-1BDA15DFA0A5}"/>
              </a:ext>
            </a:extLst>
          </p:cNvPr>
          <p:cNvSpPr/>
          <p:nvPr/>
        </p:nvSpPr>
        <p:spPr>
          <a:xfrm>
            <a:off x="166704" y="1354051"/>
            <a:ext cx="8914732" cy="300082"/>
          </a:xfrm>
          <a:prstGeom prst="rect">
            <a:avLst/>
          </a:prstGeom>
        </p:spPr>
        <p:txBody>
          <a:bodyPr wrap="square">
            <a:spAutoFit/>
          </a:bodyPr>
          <a:lstStyle/>
          <a:p>
            <a:pPr defTabSz="685338" eaLnBrk="1" fontAlgn="auto" hangingPunct="1">
              <a:spcBef>
                <a:spcPts val="0"/>
              </a:spcBef>
              <a:spcAft>
                <a:spcPts val="0"/>
              </a:spcAft>
              <a:defRPr/>
            </a:pPr>
            <a:r>
              <a:rPr lang="en-US" sz="1350" b="1">
                <a:solidFill>
                  <a:srgbClr val="008764"/>
                </a:solidFill>
                <a:latin typeface="Arial" panose="020B0604020202020204"/>
                <a:ea typeface="+mn-ea"/>
                <a:cs typeface="Arial" panose="020B0604020202020204" pitchFamily="34" charset="0"/>
              </a:rPr>
              <a:t>A randomized, multicenter, open-label,* Phase 3 study (NCT04784715) </a:t>
            </a:r>
          </a:p>
        </p:txBody>
      </p:sp>
      <p:sp>
        <p:nvSpPr>
          <p:cNvPr id="42" name="Subtitle 2">
            <a:extLst>
              <a:ext uri="{FF2B5EF4-FFF2-40B4-BE49-F238E27FC236}">
                <a16:creationId xmlns:a16="http://schemas.microsoft.com/office/drawing/2014/main" id="{7F4BAB1A-D2E8-D139-2DCD-8C79CB1DBA2B}"/>
              </a:ext>
            </a:extLst>
          </p:cNvPr>
          <p:cNvSpPr txBox="1">
            <a:spLocks/>
          </p:cNvSpPr>
          <p:nvPr/>
        </p:nvSpPr>
        <p:spPr>
          <a:xfrm>
            <a:off x="236308" y="1743770"/>
            <a:ext cx="3117128" cy="2139575"/>
          </a:xfrm>
          <a:prstGeom prst="rect">
            <a:avLst/>
          </a:prstGeom>
          <a:noFill/>
          <a:ln w="28575">
            <a:solidFill>
              <a:schemeClr val="accent1"/>
            </a:solidFill>
          </a:ln>
        </p:spPr>
        <p:txBody>
          <a:bodyPr wrap="square" lIns="68580" tIns="34290" rIns="81000" bIns="34290"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indent="0" algn="l" defTabSz="1218851" eaLnBrk="1" fontAlgn="auto" hangingPunct="1">
              <a:spcBef>
                <a:spcPts val="300"/>
              </a:spcBef>
              <a:spcAft>
                <a:spcPts val="300"/>
              </a:spcAft>
              <a:defRPr/>
            </a:pPr>
            <a:r>
              <a:rPr lang="en-US" sz="1350" b="1" kern="0">
                <a:solidFill>
                  <a:srgbClr val="002557"/>
                </a:solidFill>
                <a:latin typeface="Arial"/>
                <a:cs typeface="Arial"/>
              </a:rPr>
              <a:t>Eligibility criteria</a:t>
            </a:r>
            <a:endParaRPr lang="en-US" sz="1350" b="1" kern="0" baseline="30000">
              <a:solidFill>
                <a:srgbClr val="002557"/>
              </a:solidFill>
              <a:latin typeface="Arial"/>
              <a:cs typeface="Arial"/>
            </a:endParaRPr>
          </a:p>
          <a:p>
            <a:pPr marL="134776" indent="-134776" algn="l" defTabSz="1218851" eaLnBrk="1" fontAlgn="auto" hangingPunct="1">
              <a:spcBef>
                <a:spcPts val="300"/>
              </a:spcBef>
              <a:spcAft>
                <a:spcPts val="300"/>
              </a:spcAft>
              <a:buClr>
                <a:srgbClr val="008764"/>
              </a:buClr>
              <a:buFont typeface="Arial" panose="020B0604020202020204" pitchFamily="34" charset="0"/>
              <a:buChar char="•"/>
              <a:defRPr/>
            </a:pPr>
            <a:r>
              <a:rPr lang="en-US" sz="1200" kern="0">
                <a:solidFill>
                  <a:srgbClr val="002557"/>
                </a:solidFill>
                <a:latin typeface="Arial"/>
                <a:cs typeface="Arial"/>
              </a:rPr>
              <a:t>HER2+ a/</a:t>
            </a:r>
            <a:r>
              <a:rPr lang="en-US" sz="1200" kern="0" err="1">
                <a:solidFill>
                  <a:srgbClr val="002557"/>
                </a:solidFill>
                <a:latin typeface="Arial"/>
                <a:cs typeface="Arial"/>
              </a:rPr>
              <a:t>mBC</a:t>
            </a:r>
            <a:endParaRPr lang="en-US" sz="1200" kern="0">
              <a:solidFill>
                <a:srgbClr val="002557"/>
              </a:solidFill>
              <a:latin typeface="Arial"/>
              <a:cs typeface="Arial"/>
            </a:endParaRPr>
          </a:p>
          <a:p>
            <a:pPr marL="134776" indent="-134776" algn="l" defTabSz="1218851" eaLnBrk="1" fontAlgn="auto" hangingPunct="1">
              <a:spcBef>
                <a:spcPts val="300"/>
              </a:spcBef>
              <a:spcAft>
                <a:spcPts val="300"/>
              </a:spcAft>
              <a:buClr>
                <a:srgbClr val="008764"/>
              </a:buClr>
              <a:buFont typeface="Arial" panose="020B0604020202020204" pitchFamily="34" charset="0"/>
              <a:buChar char="•"/>
              <a:defRPr/>
            </a:pPr>
            <a:r>
              <a:rPr lang="en-GB" sz="1200" kern="0">
                <a:solidFill>
                  <a:srgbClr val="002557"/>
                </a:solidFill>
                <a:latin typeface="Arial"/>
                <a:cs typeface="Arial"/>
              </a:rPr>
              <a:t>Asymptomatic/inactive brain </a:t>
            </a:r>
            <a:r>
              <a:rPr lang="en-GB" sz="1200" kern="0" err="1">
                <a:solidFill>
                  <a:srgbClr val="002557"/>
                </a:solidFill>
                <a:latin typeface="Arial"/>
                <a:cs typeface="Arial"/>
              </a:rPr>
              <a:t>mets</a:t>
            </a:r>
            <a:r>
              <a:rPr lang="en-GB" sz="1200" kern="0">
                <a:solidFill>
                  <a:srgbClr val="002557"/>
                </a:solidFill>
                <a:latin typeface="Arial"/>
                <a:cs typeface="Arial"/>
              </a:rPr>
              <a:t> allowed</a:t>
            </a:r>
          </a:p>
          <a:p>
            <a:pPr marL="134776" indent="-134776" algn="l" defTabSz="1218851" eaLnBrk="1" fontAlgn="auto" hangingPunct="1">
              <a:spcBef>
                <a:spcPts val="300"/>
              </a:spcBef>
              <a:spcAft>
                <a:spcPts val="300"/>
              </a:spcAft>
              <a:buClr>
                <a:srgbClr val="008764"/>
              </a:buClr>
              <a:buFont typeface="Arial" panose="020B0604020202020204" pitchFamily="34" charset="0"/>
              <a:buChar char="•"/>
              <a:defRPr/>
            </a:pPr>
            <a:r>
              <a:rPr lang="en-GB" sz="1200" kern="0">
                <a:solidFill>
                  <a:srgbClr val="002557"/>
                </a:solidFill>
                <a:latin typeface="Arial"/>
                <a:cs typeface="Arial"/>
              </a:rPr>
              <a:t>DFI &gt;6 </a:t>
            </a:r>
            <a:r>
              <a:rPr lang="en-GB" sz="1200" kern="0" err="1">
                <a:solidFill>
                  <a:srgbClr val="002557"/>
                </a:solidFill>
                <a:latin typeface="Arial"/>
                <a:cs typeface="Arial"/>
              </a:rPr>
              <a:t>mo</a:t>
            </a:r>
            <a:r>
              <a:rPr lang="en-GB" sz="1200" kern="0">
                <a:solidFill>
                  <a:srgbClr val="002557"/>
                </a:solidFill>
                <a:latin typeface="Arial"/>
                <a:cs typeface="Arial"/>
              </a:rPr>
              <a:t> from last chemotherapy or HER2-targeted therapy in neoadjuvant/ adjuvant setting</a:t>
            </a:r>
          </a:p>
          <a:p>
            <a:pPr marL="134776" indent="-134776" algn="l" defTabSz="1218851" eaLnBrk="1" fontAlgn="auto" hangingPunct="1">
              <a:spcBef>
                <a:spcPts val="300"/>
              </a:spcBef>
              <a:spcAft>
                <a:spcPts val="300"/>
              </a:spcAft>
              <a:buClr>
                <a:srgbClr val="008764"/>
              </a:buClr>
              <a:buFont typeface="Arial" panose="020B0604020202020204" pitchFamily="34" charset="0"/>
              <a:buChar char="•"/>
              <a:defRPr/>
            </a:pPr>
            <a:r>
              <a:rPr lang="en-US" sz="1200" kern="0">
                <a:solidFill>
                  <a:srgbClr val="002557"/>
                </a:solidFill>
                <a:latin typeface="Arial"/>
                <a:cs typeface="Arial"/>
              </a:rPr>
              <a:t>One prior line of ET for </a:t>
            </a:r>
            <a:r>
              <a:rPr lang="en-US" sz="1200" kern="0" err="1">
                <a:solidFill>
                  <a:srgbClr val="002557"/>
                </a:solidFill>
                <a:latin typeface="Arial"/>
                <a:cs typeface="Arial"/>
              </a:rPr>
              <a:t>mBC</a:t>
            </a:r>
            <a:r>
              <a:rPr lang="en-US" sz="1200" kern="0">
                <a:solidFill>
                  <a:srgbClr val="002557"/>
                </a:solidFill>
                <a:latin typeface="Arial"/>
                <a:cs typeface="Arial"/>
              </a:rPr>
              <a:t> permitted</a:t>
            </a:r>
          </a:p>
          <a:p>
            <a:pPr marL="134776" indent="-134776" algn="l" defTabSz="1218851" eaLnBrk="1" fontAlgn="auto" hangingPunct="1">
              <a:spcBef>
                <a:spcPts val="300"/>
              </a:spcBef>
              <a:spcAft>
                <a:spcPts val="300"/>
              </a:spcAft>
              <a:buClr>
                <a:srgbClr val="008764"/>
              </a:buClr>
              <a:buFont typeface="Arial" panose="020B0604020202020204" pitchFamily="34" charset="0"/>
              <a:buChar char="•"/>
              <a:defRPr/>
            </a:pPr>
            <a:r>
              <a:rPr lang="en-US" sz="1200" b="1" kern="0">
                <a:solidFill>
                  <a:srgbClr val="008764"/>
                </a:solidFill>
                <a:latin typeface="Arial"/>
                <a:cs typeface="Arial"/>
              </a:rPr>
              <a:t>No other prior systemic treatment </a:t>
            </a:r>
            <a:br>
              <a:rPr lang="en-US" sz="1200" b="1" kern="0">
                <a:solidFill>
                  <a:srgbClr val="008764"/>
                </a:solidFill>
                <a:latin typeface="Arial"/>
                <a:cs typeface="Arial"/>
              </a:rPr>
            </a:br>
            <a:r>
              <a:rPr lang="en-US" sz="1200" b="1" kern="0">
                <a:solidFill>
                  <a:srgbClr val="008764"/>
                </a:solidFill>
                <a:latin typeface="Arial"/>
                <a:cs typeface="Arial"/>
              </a:rPr>
              <a:t>for </a:t>
            </a:r>
            <a:r>
              <a:rPr lang="en-US" sz="1200" b="1" kern="0" err="1">
                <a:solidFill>
                  <a:srgbClr val="008764"/>
                </a:solidFill>
                <a:latin typeface="Arial"/>
                <a:cs typeface="Arial"/>
              </a:rPr>
              <a:t>mBC</a:t>
            </a:r>
            <a:r>
              <a:rPr lang="en-US" sz="1200" b="1" kern="0" baseline="30000">
                <a:solidFill>
                  <a:srgbClr val="008764"/>
                </a:solidFill>
                <a:latin typeface="Arial"/>
                <a:cs typeface="Arial"/>
              </a:rPr>
              <a:t>†</a:t>
            </a:r>
            <a:endParaRPr lang="en-US" sz="1200" b="1" kern="0">
              <a:solidFill>
                <a:srgbClr val="008764"/>
              </a:solidFill>
              <a:latin typeface="Arial"/>
              <a:cs typeface="Arial"/>
            </a:endParaRPr>
          </a:p>
        </p:txBody>
      </p:sp>
      <p:sp>
        <p:nvSpPr>
          <p:cNvPr id="5" name="Subtitle 2">
            <a:extLst>
              <a:ext uri="{FF2B5EF4-FFF2-40B4-BE49-F238E27FC236}">
                <a16:creationId xmlns:a16="http://schemas.microsoft.com/office/drawing/2014/main" id="{48E3F645-C633-8627-232F-7E8B7EFE0193}"/>
              </a:ext>
            </a:extLst>
          </p:cNvPr>
          <p:cNvSpPr txBox="1">
            <a:spLocks/>
          </p:cNvSpPr>
          <p:nvPr/>
        </p:nvSpPr>
        <p:spPr>
          <a:xfrm>
            <a:off x="236310" y="3979205"/>
            <a:ext cx="4209439" cy="674392"/>
          </a:xfrm>
          <a:prstGeom prst="rect">
            <a:avLst/>
          </a:prstGeom>
          <a:noFill/>
          <a:ln w="28575">
            <a:noFill/>
          </a:ln>
        </p:spPr>
        <p:txBody>
          <a:bodyPr wrap="square"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indent="0" algn="l" defTabSz="1218851" eaLnBrk="1" fontAlgn="auto" hangingPunct="1">
              <a:spcBef>
                <a:spcPts val="0"/>
              </a:spcBef>
              <a:spcAft>
                <a:spcPts val="150"/>
              </a:spcAft>
              <a:defRPr/>
            </a:pPr>
            <a:r>
              <a:rPr lang="en-US" sz="1200" b="1" kern="0">
                <a:solidFill>
                  <a:srgbClr val="002557"/>
                </a:solidFill>
              </a:rPr>
              <a:t>Stratification factors</a:t>
            </a:r>
            <a:endParaRPr lang="en-US" sz="1200" b="1" kern="0" baseline="30000">
              <a:solidFill>
                <a:srgbClr val="002557"/>
              </a:solidFill>
            </a:endParaRPr>
          </a:p>
          <a:p>
            <a:pPr marL="134997" indent="-134997" algn="l" defTabSz="1218851" eaLnBrk="1" fontAlgn="auto" hangingPunct="1">
              <a:spcBef>
                <a:spcPts val="0"/>
              </a:spcBef>
              <a:spcAft>
                <a:spcPts val="150"/>
              </a:spcAft>
              <a:buClr>
                <a:srgbClr val="008764"/>
              </a:buClr>
              <a:buFont typeface="Arial" panose="020B0604020202020204" pitchFamily="34" charset="0"/>
              <a:buChar char="•"/>
              <a:defRPr/>
            </a:pPr>
            <a:r>
              <a:rPr lang="en-US" sz="1050" kern="0">
                <a:solidFill>
                  <a:srgbClr val="002557"/>
                </a:solidFill>
              </a:rPr>
              <a:t>De-novo vs recurrent </a:t>
            </a:r>
            <a:r>
              <a:rPr lang="en-US" sz="1050" kern="0" err="1">
                <a:solidFill>
                  <a:srgbClr val="002557"/>
                </a:solidFill>
              </a:rPr>
              <a:t>mBC</a:t>
            </a:r>
            <a:endParaRPr lang="en-US" sz="1050" kern="0">
              <a:solidFill>
                <a:srgbClr val="002557"/>
              </a:solidFill>
            </a:endParaRPr>
          </a:p>
          <a:p>
            <a:pPr marL="134997" indent="-134997" algn="l" defTabSz="1218851" eaLnBrk="1" fontAlgn="auto" hangingPunct="1">
              <a:spcBef>
                <a:spcPts val="0"/>
              </a:spcBef>
              <a:spcAft>
                <a:spcPts val="150"/>
              </a:spcAft>
              <a:buClr>
                <a:srgbClr val="008764"/>
              </a:buClr>
              <a:buFont typeface="Arial" panose="020B0604020202020204" pitchFamily="34" charset="0"/>
              <a:buChar char="•"/>
              <a:defRPr/>
            </a:pPr>
            <a:r>
              <a:rPr lang="en-US" sz="1050" kern="0">
                <a:solidFill>
                  <a:srgbClr val="002557"/>
                </a:solidFill>
              </a:rPr>
              <a:t>HR+ or HR−</a:t>
            </a:r>
          </a:p>
          <a:p>
            <a:pPr marL="134997" indent="-134997" algn="l" defTabSz="1218851" eaLnBrk="1" fontAlgn="auto" hangingPunct="1">
              <a:spcBef>
                <a:spcPts val="0"/>
              </a:spcBef>
              <a:spcAft>
                <a:spcPts val="150"/>
              </a:spcAft>
              <a:buClr>
                <a:srgbClr val="008764"/>
              </a:buClr>
              <a:buFont typeface="Arial" panose="020B0604020202020204" pitchFamily="34" charset="0"/>
              <a:buChar char="•"/>
              <a:defRPr/>
            </a:pPr>
            <a:r>
              <a:rPr lang="en-US" sz="1050" i="1" kern="0">
                <a:solidFill>
                  <a:srgbClr val="002557"/>
                </a:solidFill>
              </a:rPr>
              <a:t>PIK3CA</a:t>
            </a:r>
            <a:r>
              <a:rPr lang="en-US" sz="1050" kern="0">
                <a:solidFill>
                  <a:srgbClr val="002557"/>
                </a:solidFill>
              </a:rPr>
              <a:t>m (detected vs non-detected)</a:t>
            </a:r>
          </a:p>
        </p:txBody>
      </p:sp>
      <p:cxnSp>
        <p:nvCxnSpPr>
          <p:cNvPr id="10" name="Straight Connector 9">
            <a:extLst>
              <a:ext uri="{FF2B5EF4-FFF2-40B4-BE49-F238E27FC236}">
                <a16:creationId xmlns:a16="http://schemas.microsoft.com/office/drawing/2014/main" id="{70A79BAF-F3C7-56D6-2F75-7CA72886CA3B}"/>
              </a:ext>
            </a:extLst>
          </p:cNvPr>
          <p:cNvCxnSpPr>
            <a:cxnSpLocks/>
          </p:cNvCxnSpPr>
          <p:nvPr/>
        </p:nvCxnSpPr>
        <p:spPr>
          <a:xfrm>
            <a:off x="4166980" y="2896014"/>
            <a:ext cx="405020"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6D01FEEB-A349-6B1C-0A76-6143563518FF}"/>
              </a:ext>
            </a:extLst>
          </p:cNvPr>
          <p:cNvSpPr>
            <a:spLocks noChangeAspect="1"/>
          </p:cNvSpPr>
          <p:nvPr/>
        </p:nvSpPr>
        <p:spPr>
          <a:xfrm>
            <a:off x="3650337" y="2686135"/>
            <a:ext cx="420029" cy="420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338" eaLnBrk="1" fontAlgn="auto" hangingPunct="1">
              <a:spcBef>
                <a:spcPts val="0"/>
              </a:spcBef>
              <a:spcAft>
                <a:spcPts val="0"/>
              </a:spcAft>
            </a:pPr>
            <a:endParaRPr lang="en-US" sz="1350" b="1">
              <a:solidFill>
                <a:prstClr val="white"/>
              </a:solidFill>
              <a:latin typeface="Arial" panose="020B0604020202020204"/>
            </a:endParaRPr>
          </a:p>
        </p:txBody>
      </p:sp>
      <p:sp>
        <p:nvSpPr>
          <p:cNvPr id="19" name="Rectangle 18">
            <a:extLst>
              <a:ext uri="{FF2B5EF4-FFF2-40B4-BE49-F238E27FC236}">
                <a16:creationId xmlns:a16="http://schemas.microsoft.com/office/drawing/2014/main" id="{CC7E255B-757D-15E1-F767-52AA2C5FAFEB}"/>
              </a:ext>
            </a:extLst>
          </p:cNvPr>
          <p:cNvSpPr/>
          <p:nvPr/>
        </p:nvSpPr>
        <p:spPr>
          <a:xfrm>
            <a:off x="4572001" y="1779100"/>
            <a:ext cx="1885245" cy="729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3810" algn="ctr" defTabSz="685783" eaLnBrk="1" fontAlgn="auto" hangingPunct="1">
              <a:spcBef>
                <a:spcPts val="0"/>
              </a:spcBef>
              <a:spcAft>
                <a:spcPts val="450"/>
              </a:spcAft>
              <a:defRPr/>
            </a:pPr>
            <a:r>
              <a:rPr lang="en-US" sz="1200" b="1">
                <a:solidFill>
                  <a:prstClr val="white"/>
                </a:solidFill>
                <a:latin typeface="Arial" panose="020B0604020202020204"/>
              </a:rPr>
              <a:t>T-DXd</a:t>
            </a:r>
            <a:r>
              <a:rPr lang="en-GB" sz="1200" baseline="30000">
                <a:solidFill>
                  <a:prstClr val="white"/>
                </a:solidFill>
                <a:latin typeface="Arial" panose="020B0604020202020204"/>
              </a:rPr>
              <a:t>‡</a:t>
            </a:r>
            <a:r>
              <a:rPr lang="en-US" sz="1200" b="1" baseline="30000">
                <a:solidFill>
                  <a:prstClr val="white"/>
                </a:solidFill>
                <a:latin typeface="Arial" panose="020B0604020202020204"/>
              </a:rPr>
              <a:t> </a:t>
            </a:r>
            <a:r>
              <a:rPr lang="en-US" sz="1200" b="1">
                <a:solidFill>
                  <a:prstClr val="white"/>
                </a:solidFill>
                <a:latin typeface="Arial" panose="020B0604020202020204"/>
              </a:rPr>
              <a:t>+ placebo</a:t>
            </a:r>
          </a:p>
        </p:txBody>
      </p:sp>
      <p:cxnSp>
        <p:nvCxnSpPr>
          <p:cNvPr id="22" name="Connector: Elbow 21">
            <a:extLst>
              <a:ext uri="{FF2B5EF4-FFF2-40B4-BE49-F238E27FC236}">
                <a16:creationId xmlns:a16="http://schemas.microsoft.com/office/drawing/2014/main" id="{219565DF-8583-1161-896C-E80627766DFC}"/>
              </a:ext>
            </a:extLst>
          </p:cNvPr>
          <p:cNvCxnSpPr>
            <a:cxnSpLocks/>
            <a:stCxn id="13" idx="6"/>
            <a:endCxn id="19" idx="1"/>
          </p:cNvCxnSpPr>
          <p:nvPr/>
        </p:nvCxnSpPr>
        <p:spPr>
          <a:xfrm flipV="1">
            <a:off x="4070366" y="2143601"/>
            <a:ext cx="501635" cy="752549"/>
          </a:xfrm>
          <a:prstGeom prst="bentConnector3">
            <a:avLst>
              <a:gd name="adj1" fmla="val 17308"/>
            </a:avLst>
          </a:prstGeom>
          <a:ln w="28575"/>
          <a:effectLst/>
        </p:spPr>
        <p:style>
          <a:lnRef idx="2">
            <a:schemeClr val="accent1"/>
          </a:lnRef>
          <a:fillRef idx="0">
            <a:schemeClr val="accent1"/>
          </a:fillRef>
          <a:effectRef idx="1">
            <a:schemeClr val="accent1"/>
          </a:effectRef>
          <a:fontRef idx="minor">
            <a:schemeClr val="tx1"/>
          </a:fontRef>
        </p:style>
      </p:cxnSp>
      <p:cxnSp>
        <p:nvCxnSpPr>
          <p:cNvPr id="23" name="Connector: Elbow 22">
            <a:extLst>
              <a:ext uri="{FF2B5EF4-FFF2-40B4-BE49-F238E27FC236}">
                <a16:creationId xmlns:a16="http://schemas.microsoft.com/office/drawing/2014/main" id="{4E8AF996-3C6A-62CF-8F91-7365A2FC84CF}"/>
              </a:ext>
            </a:extLst>
          </p:cNvPr>
          <p:cNvCxnSpPr>
            <a:cxnSpLocks/>
            <a:stCxn id="13" idx="6"/>
          </p:cNvCxnSpPr>
          <p:nvPr/>
        </p:nvCxnSpPr>
        <p:spPr>
          <a:xfrm>
            <a:off x="4070366" y="2896150"/>
            <a:ext cx="501635" cy="764432"/>
          </a:xfrm>
          <a:prstGeom prst="bentConnector3">
            <a:avLst>
              <a:gd name="adj1" fmla="val 17308"/>
            </a:avLst>
          </a:prstGeom>
          <a:ln w="28575"/>
          <a:effectLst/>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C9594FF7-1DE3-21A6-68DD-E480C9563F74}"/>
              </a:ext>
            </a:extLst>
          </p:cNvPr>
          <p:cNvGrpSpPr/>
          <p:nvPr/>
        </p:nvGrpSpPr>
        <p:grpSpPr>
          <a:xfrm>
            <a:off x="4042878" y="1928725"/>
            <a:ext cx="661888" cy="1763723"/>
            <a:chOff x="5390504" y="1542932"/>
            <a:chExt cx="882517" cy="2351631"/>
          </a:xfrm>
        </p:grpSpPr>
        <p:sp>
          <p:nvSpPr>
            <p:cNvPr id="32" name="TextBox 31">
              <a:extLst>
                <a:ext uri="{FF2B5EF4-FFF2-40B4-BE49-F238E27FC236}">
                  <a16:creationId xmlns:a16="http://schemas.microsoft.com/office/drawing/2014/main" id="{67B26FFB-5448-80C4-3FB2-40EC20E92E54}"/>
                </a:ext>
              </a:extLst>
            </p:cNvPr>
            <p:cNvSpPr txBox="1"/>
            <p:nvPr/>
          </p:nvSpPr>
          <p:spPr>
            <a:xfrm>
              <a:off x="5390504" y="1542932"/>
              <a:ext cx="882517" cy="338555"/>
            </a:xfrm>
            <a:prstGeom prst="rect">
              <a:avLst/>
            </a:prstGeom>
            <a:noFill/>
          </p:spPr>
          <p:txBody>
            <a:bodyPr wrap="square">
              <a:spAutoFit/>
            </a:bodyPr>
            <a:lstStyle/>
            <a:p>
              <a:pPr algn="ctr" defTabSz="685338" eaLnBrk="1" fontAlgn="auto" hangingPunct="1">
                <a:spcBef>
                  <a:spcPts val="0"/>
                </a:spcBef>
                <a:spcAft>
                  <a:spcPts val="0"/>
                </a:spcAft>
              </a:pPr>
              <a:r>
                <a:rPr lang="en-US" sz="1050">
                  <a:solidFill>
                    <a:srgbClr val="002557"/>
                  </a:solidFill>
                  <a:latin typeface="Arial" panose="020B0604020202020204"/>
                  <a:ea typeface="+mn-ea"/>
                </a:rPr>
                <a:t>n=387</a:t>
              </a:r>
              <a:endParaRPr lang="en-GB" sz="1050">
                <a:solidFill>
                  <a:srgbClr val="002557"/>
                </a:solidFill>
                <a:latin typeface="Arial" panose="020B0604020202020204"/>
                <a:ea typeface="+mn-ea"/>
              </a:endParaRPr>
            </a:p>
          </p:txBody>
        </p:sp>
        <p:sp>
          <p:nvSpPr>
            <p:cNvPr id="37" name="TextBox 36">
              <a:extLst>
                <a:ext uri="{FF2B5EF4-FFF2-40B4-BE49-F238E27FC236}">
                  <a16:creationId xmlns:a16="http://schemas.microsoft.com/office/drawing/2014/main" id="{9244532E-41B6-8FD5-6350-286C5C2730BA}"/>
                </a:ext>
              </a:extLst>
            </p:cNvPr>
            <p:cNvSpPr txBox="1"/>
            <p:nvPr/>
          </p:nvSpPr>
          <p:spPr>
            <a:xfrm>
              <a:off x="5390504" y="3556008"/>
              <a:ext cx="882517" cy="338555"/>
            </a:xfrm>
            <a:prstGeom prst="rect">
              <a:avLst/>
            </a:prstGeom>
            <a:noFill/>
          </p:spPr>
          <p:txBody>
            <a:bodyPr wrap="square">
              <a:spAutoFit/>
            </a:bodyPr>
            <a:lstStyle/>
            <a:p>
              <a:pPr algn="ctr" defTabSz="685338" eaLnBrk="1" fontAlgn="auto" hangingPunct="1">
                <a:spcBef>
                  <a:spcPts val="0"/>
                </a:spcBef>
                <a:spcAft>
                  <a:spcPts val="0"/>
                </a:spcAft>
              </a:pPr>
              <a:r>
                <a:rPr lang="en-US" sz="1050">
                  <a:solidFill>
                    <a:srgbClr val="002557"/>
                  </a:solidFill>
                  <a:latin typeface="Arial" panose="020B0604020202020204"/>
                  <a:ea typeface="+mn-ea"/>
                </a:rPr>
                <a:t>n=387</a:t>
              </a:r>
              <a:endParaRPr lang="en-GB" sz="1050">
                <a:solidFill>
                  <a:srgbClr val="002557"/>
                </a:solidFill>
                <a:latin typeface="Arial" panose="020B0604020202020204"/>
                <a:ea typeface="+mn-ea"/>
              </a:endParaRPr>
            </a:p>
          </p:txBody>
        </p:sp>
        <p:sp>
          <p:nvSpPr>
            <p:cNvPr id="38" name="TextBox 37">
              <a:extLst>
                <a:ext uri="{FF2B5EF4-FFF2-40B4-BE49-F238E27FC236}">
                  <a16:creationId xmlns:a16="http://schemas.microsoft.com/office/drawing/2014/main" id="{9C8AEAE3-8635-367D-EBA4-0DEBE22A4996}"/>
                </a:ext>
              </a:extLst>
            </p:cNvPr>
            <p:cNvSpPr txBox="1"/>
            <p:nvPr/>
          </p:nvSpPr>
          <p:spPr>
            <a:xfrm>
              <a:off x="5390504" y="2531975"/>
              <a:ext cx="882517" cy="338555"/>
            </a:xfrm>
            <a:prstGeom prst="rect">
              <a:avLst/>
            </a:prstGeom>
            <a:noFill/>
          </p:spPr>
          <p:txBody>
            <a:bodyPr wrap="square">
              <a:spAutoFit/>
            </a:bodyPr>
            <a:lstStyle/>
            <a:p>
              <a:pPr algn="ctr" defTabSz="685338" eaLnBrk="1" fontAlgn="auto" hangingPunct="1">
                <a:spcBef>
                  <a:spcPts val="0"/>
                </a:spcBef>
                <a:spcAft>
                  <a:spcPts val="0"/>
                </a:spcAft>
              </a:pPr>
              <a:r>
                <a:rPr lang="en-US" sz="1050">
                  <a:solidFill>
                    <a:srgbClr val="002557"/>
                  </a:solidFill>
                  <a:latin typeface="Arial" panose="020B0604020202020204"/>
                  <a:ea typeface="+mn-ea"/>
                </a:rPr>
                <a:t>n=383</a:t>
              </a:r>
              <a:endParaRPr lang="en-GB" sz="1050">
                <a:solidFill>
                  <a:srgbClr val="002557"/>
                </a:solidFill>
                <a:latin typeface="Arial" panose="020B0604020202020204"/>
                <a:ea typeface="+mn-ea"/>
              </a:endParaRPr>
            </a:p>
          </p:txBody>
        </p:sp>
      </p:grpSp>
      <p:grpSp>
        <p:nvGrpSpPr>
          <p:cNvPr id="9" name="Group 8">
            <a:extLst>
              <a:ext uri="{FF2B5EF4-FFF2-40B4-BE49-F238E27FC236}">
                <a16:creationId xmlns:a16="http://schemas.microsoft.com/office/drawing/2014/main" id="{5810A86C-D51B-814D-86CD-1C7B3EADB922}"/>
              </a:ext>
            </a:extLst>
          </p:cNvPr>
          <p:cNvGrpSpPr/>
          <p:nvPr/>
        </p:nvGrpSpPr>
        <p:grpSpPr>
          <a:xfrm>
            <a:off x="4057309" y="1743769"/>
            <a:ext cx="2425364" cy="1142306"/>
            <a:chOff x="5375842" y="1324454"/>
            <a:chExt cx="3233818" cy="1492067"/>
          </a:xfrm>
        </p:grpSpPr>
        <p:grpSp>
          <p:nvGrpSpPr>
            <p:cNvPr id="7" name="Group 6">
              <a:extLst>
                <a:ext uri="{FF2B5EF4-FFF2-40B4-BE49-F238E27FC236}">
                  <a16:creationId xmlns:a16="http://schemas.microsoft.com/office/drawing/2014/main" id="{BE184433-52A2-BE55-89E2-1CB1CA98991A}"/>
                </a:ext>
              </a:extLst>
            </p:cNvPr>
            <p:cNvGrpSpPr/>
            <p:nvPr/>
          </p:nvGrpSpPr>
          <p:grpSpPr>
            <a:xfrm>
              <a:off x="5375842" y="1324454"/>
              <a:ext cx="3233818" cy="1492067"/>
              <a:chOff x="5375842" y="1324454"/>
              <a:chExt cx="3233818" cy="1492067"/>
            </a:xfrm>
          </p:grpSpPr>
          <p:sp>
            <p:nvSpPr>
              <p:cNvPr id="25" name="Rectangle 24">
                <a:extLst>
                  <a:ext uri="{FF2B5EF4-FFF2-40B4-BE49-F238E27FC236}">
                    <a16:creationId xmlns:a16="http://schemas.microsoft.com/office/drawing/2014/main" id="{C033487E-70B6-61A6-D778-1660EB463519}"/>
                  </a:ext>
                </a:extLst>
              </p:cNvPr>
              <p:cNvSpPr/>
              <p:nvPr/>
            </p:nvSpPr>
            <p:spPr>
              <a:xfrm>
                <a:off x="5477878" y="2340528"/>
                <a:ext cx="83847" cy="475993"/>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685338" eaLnBrk="1" fontAlgn="auto" hangingPunct="1">
                  <a:spcBef>
                    <a:spcPts val="0"/>
                  </a:spcBef>
                  <a:spcAft>
                    <a:spcPts val="0"/>
                  </a:spcAft>
                </a:pPr>
                <a:endParaRPr lang="en-US" sz="825" b="1">
                  <a:solidFill>
                    <a:srgbClr val="002557"/>
                  </a:solidFill>
                  <a:latin typeface="Arial" panose="020B0604020202020204"/>
                </a:endParaRPr>
              </a:p>
            </p:txBody>
          </p:sp>
          <p:sp>
            <p:nvSpPr>
              <p:cNvPr id="24" name="Rectangle 23">
                <a:extLst>
                  <a:ext uri="{FF2B5EF4-FFF2-40B4-BE49-F238E27FC236}">
                    <a16:creationId xmlns:a16="http://schemas.microsoft.com/office/drawing/2014/main" id="{7EB274F4-67E0-3DDA-FC92-0D7564983A56}"/>
                  </a:ext>
                </a:extLst>
              </p:cNvPr>
              <p:cNvSpPr/>
              <p:nvPr/>
            </p:nvSpPr>
            <p:spPr>
              <a:xfrm>
                <a:off x="5375842" y="1324454"/>
                <a:ext cx="3233818" cy="1015896"/>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685338" eaLnBrk="1" fontAlgn="auto" hangingPunct="1">
                  <a:spcBef>
                    <a:spcPts val="0"/>
                  </a:spcBef>
                  <a:spcAft>
                    <a:spcPts val="0"/>
                  </a:spcAft>
                </a:pPr>
                <a:endParaRPr lang="en-US" sz="825" b="1">
                  <a:solidFill>
                    <a:srgbClr val="002557"/>
                  </a:solidFill>
                  <a:latin typeface="Arial" panose="020B0604020202020204"/>
                </a:endParaRPr>
              </a:p>
            </p:txBody>
          </p:sp>
        </p:grpSp>
        <p:sp>
          <p:nvSpPr>
            <p:cNvPr id="12" name="TextBox 11">
              <a:extLst>
                <a:ext uri="{FF2B5EF4-FFF2-40B4-BE49-F238E27FC236}">
                  <a16:creationId xmlns:a16="http://schemas.microsoft.com/office/drawing/2014/main" id="{19A1927A-6E8C-3E80-715A-065722D42FCA}"/>
                </a:ext>
              </a:extLst>
            </p:cNvPr>
            <p:cNvSpPr txBox="1"/>
            <p:nvPr/>
          </p:nvSpPr>
          <p:spPr>
            <a:xfrm>
              <a:off x="6079505" y="1991741"/>
              <a:ext cx="2496251" cy="281410"/>
            </a:xfrm>
            <a:prstGeom prst="rect">
              <a:avLst/>
            </a:prstGeom>
            <a:noFill/>
          </p:spPr>
          <p:txBody>
            <a:bodyPr wrap="square">
              <a:spAutoFit/>
            </a:bodyPr>
            <a:lstStyle/>
            <a:p>
              <a:pPr algn="ctr" defTabSz="685338" eaLnBrk="1" fontAlgn="auto" hangingPunct="1">
                <a:spcBef>
                  <a:spcPts val="0"/>
                </a:spcBef>
                <a:spcAft>
                  <a:spcPts val="0"/>
                </a:spcAft>
              </a:pPr>
              <a:r>
                <a:rPr lang="en-US" sz="800" b="1">
                  <a:solidFill>
                    <a:srgbClr val="1C81B0"/>
                  </a:solidFill>
                  <a:latin typeface="Arial" panose="020B0604020202020204"/>
                  <a:ea typeface="+mn-ea"/>
                </a:rPr>
                <a:t>Blinded until final PFS analysis</a:t>
              </a:r>
            </a:p>
          </p:txBody>
        </p:sp>
      </p:grpSp>
      <p:sp>
        <p:nvSpPr>
          <p:cNvPr id="3" name="Subtitle 2">
            <a:extLst>
              <a:ext uri="{FF2B5EF4-FFF2-40B4-BE49-F238E27FC236}">
                <a16:creationId xmlns:a16="http://schemas.microsoft.com/office/drawing/2014/main" id="{4C4BA5DB-6723-3697-7138-655378AAB337}"/>
              </a:ext>
            </a:extLst>
          </p:cNvPr>
          <p:cNvSpPr txBox="1">
            <a:spLocks/>
          </p:cNvSpPr>
          <p:nvPr/>
        </p:nvSpPr>
        <p:spPr>
          <a:xfrm>
            <a:off x="6583498" y="1743770"/>
            <a:ext cx="2331902" cy="2458511"/>
          </a:xfrm>
          <a:prstGeom prst="rect">
            <a:avLst/>
          </a:prstGeom>
          <a:noFill/>
          <a:ln w="28575">
            <a:solidFill>
              <a:schemeClr val="accent1"/>
            </a:solidFill>
          </a:ln>
        </p:spPr>
        <p:txBody>
          <a:bodyPr wrap="square"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indent="0" algn="l" defTabSz="1218851" eaLnBrk="1" fontAlgn="auto" hangingPunct="1">
              <a:spcBef>
                <a:spcPts val="75"/>
              </a:spcBef>
              <a:spcAft>
                <a:spcPts val="75"/>
              </a:spcAft>
              <a:defRPr/>
            </a:pPr>
            <a:r>
              <a:rPr lang="en-US" sz="1350" b="1" kern="0">
                <a:solidFill>
                  <a:srgbClr val="002557"/>
                </a:solidFill>
              </a:rPr>
              <a:t>Endpoints</a:t>
            </a:r>
          </a:p>
          <a:p>
            <a:pPr marL="0" indent="0" algn="l" defTabSz="1218851" eaLnBrk="1" fontAlgn="auto" hangingPunct="1">
              <a:spcBef>
                <a:spcPts val="75"/>
              </a:spcBef>
              <a:spcAft>
                <a:spcPts val="75"/>
              </a:spcAft>
              <a:defRPr/>
            </a:pPr>
            <a:r>
              <a:rPr lang="en-US" sz="1200" b="1" i="1" kern="0">
                <a:solidFill>
                  <a:srgbClr val="002557"/>
                </a:solidFill>
              </a:rPr>
              <a:t>Primary</a:t>
            </a:r>
          </a:p>
          <a:p>
            <a:pPr marL="134776" indent="-134776" algn="l" defTabSz="1218851" eaLnBrk="1" fontAlgn="auto" hangingPunct="1">
              <a:spcBef>
                <a:spcPts val="75"/>
              </a:spcBef>
              <a:spcAft>
                <a:spcPts val="75"/>
              </a:spcAft>
              <a:buClr>
                <a:srgbClr val="008764"/>
              </a:buClr>
              <a:buFont typeface="Arial" panose="020B0604020202020204" pitchFamily="34" charset="0"/>
              <a:buChar char="•"/>
              <a:defRPr/>
            </a:pPr>
            <a:r>
              <a:rPr lang="en-US" sz="1200" kern="0">
                <a:solidFill>
                  <a:srgbClr val="002557"/>
                </a:solidFill>
                <a:latin typeface="Arial"/>
                <a:cs typeface="Arial"/>
              </a:rPr>
              <a:t>PFS (BICR)</a:t>
            </a:r>
          </a:p>
          <a:p>
            <a:pPr marL="0" indent="0" algn="l" defTabSz="1218851" eaLnBrk="1" fontAlgn="auto" hangingPunct="1">
              <a:spcBef>
                <a:spcPts val="75"/>
              </a:spcBef>
              <a:spcAft>
                <a:spcPts val="75"/>
              </a:spcAft>
              <a:buClr>
                <a:srgbClr val="113468"/>
              </a:buClr>
              <a:defRPr/>
            </a:pPr>
            <a:endParaRPr lang="en-US" sz="300" b="1">
              <a:solidFill>
                <a:srgbClr val="002557"/>
              </a:solidFill>
            </a:endParaRPr>
          </a:p>
          <a:p>
            <a:pPr marL="0" indent="0" algn="l" defTabSz="1218851" eaLnBrk="1" fontAlgn="auto" hangingPunct="1">
              <a:spcBef>
                <a:spcPts val="75"/>
              </a:spcBef>
              <a:spcAft>
                <a:spcPts val="75"/>
              </a:spcAft>
              <a:buClr>
                <a:srgbClr val="113468"/>
              </a:buClr>
              <a:defRPr/>
            </a:pPr>
            <a:r>
              <a:rPr lang="en-US" sz="1200" b="1" i="1">
                <a:solidFill>
                  <a:srgbClr val="002557"/>
                </a:solidFill>
              </a:rPr>
              <a:t>Key secondary</a:t>
            </a:r>
          </a:p>
          <a:p>
            <a:pPr marL="134776" indent="-134776" algn="l" defTabSz="1218851" eaLnBrk="1" fontAlgn="auto" hangingPunct="1">
              <a:spcBef>
                <a:spcPts val="75"/>
              </a:spcBef>
              <a:spcAft>
                <a:spcPts val="75"/>
              </a:spcAft>
              <a:buClr>
                <a:srgbClr val="008764"/>
              </a:buClr>
              <a:buFont typeface="Arial" panose="020B0604020202020204" pitchFamily="34" charset="0"/>
              <a:buChar char="•"/>
              <a:defRPr/>
            </a:pPr>
            <a:r>
              <a:rPr lang="en-US" sz="1200" kern="0">
                <a:solidFill>
                  <a:srgbClr val="002557"/>
                </a:solidFill>
                <a:latin typeface="Arial"/>
                <a:cs typeface="Arial"/>
              </a:rPr>
              <a:t>OS</a:t>
            </a:r>
          </a:p>
          <a:p>
            <a:pPr marL="0" indent="0" algn="l" defTabSz="1218851" eaLnBrk="1" fontAlgn="auto" hangingPunct="1">
              <a:spcBef>
                <a:spcPts val="75"/>
              </a:spcBef>
              <a:spcAft>
                <a:spcPts val="75"/>
              </a:spcAft>
              <a:buClr>
                <a:srgbClr val="008764"/>
              </a:buClr>
              <a:defRPr/>
            </a:pPr>
            <a:endParaRPr lang="en-US" sz="300" kern="0">
              <a:solidFill>
                <a:srgbClr val="002557"/>
              </a:solidFill>
              <a:latin typeface="Arial"/>
              <a:cs typeface="Arial"/>
            </a:endParaRPr>
          </a:p>
          <a:p>
            <a:pPr marL="0" indent="0" algn="l" defTabSz="1218851" eaLnBrk="1" fontAlgn="auto" hangingPunct="1">
              <a:spcBef>
                <a:spcPts val="75"/>
              </a:spcBef>
              <a:spcAft>
                <a:spcPts val="75"/>
              </a:spcAft>
              <a:buClr>
                <a:srgbClr val="008764"/>
              </a:buClr>
              <a:defRPr/>
            </a:pPr>
            <a:r>
              <a:rPr lang="en-US" sz="1200" b="1" i="1" kern="0">
                <a:solidFill>
                  <a:srgbClr val="002557"/>
                </a:solidFill>
                <a:latin typeface="Arial"/>
                <a:cs typeface="Arial"/>
              </a:rPr>
              <a:t>Secondary</a:t>
            </a:r>
          </a:p>
          <a:p>
            <a:pPr marL="134776" indent="-134776" algn="l" defTabSz="1218851" eaLnBrk="1" fontAlgn="auto" hangingPunct="1">
              <a:spcBef>
                <a:spcPts val="75"/>
              </a:spcBef>
              <a:spcAft>
                <a:spcPts val="75"/>
              </a:spcAft>
              <a:buClr>
                <a:srgbClr val="008764"/>
              </a:buClr>
              <a:buFont typeface="Arial" panose="020B0604020202020204" pitchFamily="34" charset="0"/>
              <a:buChar char="•"/>
              <a:defRPr/>
            </a:pPr>
            <a:r>
              <a:rPr lang="en-US" sz="1200" kern="0">
                <a:solidFill>
                  <a:srgbClr val="002557"/>
                </a:solidFill>
                <a:latin typeface="Arial"/>
                <a:cs typeface="Arial"/>
              </a:rPr>
              <a:t>PFS (INV)</a:t>
            </a:r>
          </a:p>
          <a:p>
            <a:pPr marL="134776" indent="-134776" algn="l" defTabSz="1218851" eaLnBrk="1" fontAlgn="auto" hangingPunct="1">
              <a:spcBef>
                <a:spcPts val="75"/>
              </a:spcBef>
              <a:spcAft>
                <a:spcPts val="75"/>
              </a:spcAft>
              <a:buClr>
                <a:srgbClr val="008764"/>
              </a:buClr>
              <a:buFont typeface="Arial" panose="020B0604020202020204" pitchFamily="34" charset="0"/>
              <a:buChar char="•"/>
              <a:defRPr/>
            </a:pPr>
            <a:r>
              <a:rPr lang="en-US" sz="1200" kern="0">
                <a:solidFill>
                  <a:srgbClr val="002557"/>
                </a:solidFill>
                <a:latin typeface="Arial"/>
                <a:cs typeface="Arial"/>
              </a:rPr>
              <a:t>ORR (BICR/INV)</a:t>
            </a:r>
          </a:p>
          <a:p>
            <a:pPr marL="134776" indent="-134776" algn="l" defTabSz="1218851" eaLnBrk="1" fontAlgn="auto" hangingPunct="1">
              <a:spcBef>
                <a:spcPts val="75"/>
              </a:spcBef>
              <a:spcAft>
                <a:spcPts val="75"/>
              </a:spcAft>
              <a:buClr>
                <a:srgbClr val="008764"/>
              </a:buClr>
              <a:buFont typeface="Arial" panose="020B0604020202020204" pitchFamily="34" charset="0"/>
              <a:buChar char="•"/>
              <a:defRPr/>
            </a:pPr>
            <a:r>
              <a:rPr lang="en-US" sz="1200" kern="0">
                <a:solidFill>
                  <a:srgbClr val="002557"/>
                </a:solidFill>
                <a:latin typeface="Arial"/>
                <a:cs typeface="Arial"/>
              </a:rPr>
              <a:t>DOR (BICR/INV)</a:t>
            </a:r>
          </a:p>
          <a:p>
            <a:pPr marL="134776" indent="-134776" algn="l" defTabSz="1218851" eaLnBrk="1" fontAlgn="auto" hangingPunct="1">
              <a:spcBef>
                <a:spcPts val="75"/>
              </a:spcBef>
              <a:spcAft>
                <a:spcPts val="75"/>
              </a:spcAft>
              <a:buClr>
                <a:srgbClr val="008764"/>
              </a:buClr>
              <a:buFont typeface="Arial" panose="020B0604020202020204" pitchFamily="34" charset="0"/>
              <a:buChar char="•"/>
              <a:defRPr/>
            </a:pPr>
            <a:r>
              <a:rPr lang="en-US" sz="1200" kern="0">
                <a:solidFill>
                  <a:srgbClr val="002557"/>
                </a:solidFill>
                <a:latin typeface="Arial"/>
                <a:cs typeface="Arial"/>
              </a:rPr>
              <a:t>PFS2 (INV)</a:t>
            </a:r>
          </a:p>
          <a:p>
            <a:pPr marL="134776" indent="-134776" algn="l" defTabSz="1218851" eaLnBrk="1" fontAlgn="auto" hangingPunct="1">
              <a:spcBef>
                <a:spcPts val="75"/>
              </a:spcBef>
              <a:spcAft>
                <a:spcPts val="75"/>
              </a:spcAft>
              <a:buClr>
                <a:srgbClr val="008764"/>
              </a:buClr>
              <a:buFont typeface="Arial" panose="020B0604020202020204" pitchFamily="34" charset="0"/>
              <a:buChar char="•"/>
              <a:defRPr/>
            </a:pPr>
            <a:r>
              <a:rPr lang="en-US" sz="1200" kern="0">
                <a:solidFill>
                  <a:srgbClr val="002557"/>
                </a:solidFill>
                <a:latin typeface="Arial"/>
                <a:cs typeface="Arial"/>
              </a:rPr>
              <a:t>Safety and tolerability</a:t>
            </a:r>
          </a:p>
        </p:txBody>
      </p:sp>
      <p:sp>
        <p:nvSpPr>
          <p:cNvPr id="4" name="TextBox 3">
            <a:extLst>
              <a:ext uri="{FF2B5EF4-FFF2-40B4-BE49-F238E27FC236}">
                <a16:creationId xmlns:a16="http://schemas.microsoft.com/office/drawing/2014/main" id="{202CE72F-8166-14DF-AA21-6606DD870B48}"/>
              </a:ext>
            </a:extLst>
          </p:cNvPr>
          <p:cNvSpPr txBox="1"/>
          <p:nvPr/>
        </p:nvSpPr>
        <p:spPr>
          <a:xfrm>
            <a:off x="3071815" y="4357451"/>
            <a:ext cx="5857874" cy="507831"/>
          </a:xfrm>
          <a:prstGeom prst="rect">
            <a:avLst/>
          </a:prstGeom>
          <a:solidFill>
            <a:schemeClr val="accent1"/>
          </a:solidFill>
        </p:spPr>
        <p:txBody>
          <a:bodyPr wrap="square" rtlCol="0">
            <a:spAutoFit/>
          </a:bodyPr>
          <a:lstStyle/>
          <a:p>
            <a:pPr algn="ctr" defTabSz="685338" eaLnBrk="1" fontAlgn="auto" hangingPunct="1">
              <a:spcBef>
                <a:spcPts val="0"/>
              </a:spcBef>
              <a:spcAft>
                <a:spcPts val="0"/>
              </a:spcAft>
              <a:defRPr/>
            </a:pPr>
            <a:r>
              <a:rPr lang="en-US" sz="1350" b="1">
                <a:solidFill>
                  <a:prstClr val="white"/>
                </a:solidFill>
                <a:latin typeface="Arial" panose="020B0604020202020204"/>
                <a:ea typeface="+mn-ea"/>
              </a:rPr>
              <a:t>At this planned interim analysis (DCO Feb 26, 2025), r</a:t>
            </a:r>
            <a:r>
              <a:rPr lang="en-US" sz="1350" b="1" err="1">
                <a:solidFill>
                  <a:prstClr val="white"/>
                </a:solidFill>
                <a:latin typeface="Arial" panose="020B0604020202020204"/>
                <a:ea typeface="+mn-ea"/>
              </a:rPr>
              <a:t>esults</a:t>
            </a:r>
            <a:r>
              <a:rPr lang="en-US" sz="1350" b="1">
                <a:solidFill>
                  <a:prstClr val="white"/>
                </a:solidFill>
                <a:latin typeface="Arial" panose="020B0604020202020204"/>
                <a:ea typeface="+mn-ea"/>
              </a:rPr>
              <a:t> are reported for the T-DXd + P and THP arms</a:t>
            </a:r>
          </a:p>
        </p:txBody>
      </p:sp>
      <p:sp>
        <p:nvSpPr>
          <p:cNvPr id="16" name="TextBox 15">
            <a:extLst>
              <a:ext uri="{FF2B5EF4-FFF2-40B4-BE49-F238E27FC236}">
                <a16:creationId xmlns:a16="http://schemas.microsoft.com/office/drawing/2014/main" id="{5FEAFBC5-129E-F41E-FE2F-4287DBE37F2D}"/>
              </a:ext>
            </a:extLst>
          </p:cNvPr>
          <p:cNvSpPr txBox="1"/>
          <p:nvPr/>
        </p:nvSpPr>
        <p:spPr>
          <a:xfrm>
            <a:off x="3633366" y="2697757"/>
            <a:ext cx="453970" cy="415498"/>
          </a:xfrm>
          <a:prstGeom prst="rect">
            <a:avLst/>
          </a:prstGeom>
          <a:noFill/>
        </p:spPr>
        <p:txBody>
          <a:bodyPr wrap="none" rtlCol="0">
            <a:spAutoFit/>
          </a:bodyPr>
          <a:lstStyle/>
          <a:p>
            <a:pPr algn="ctr" defTabSz="685338" eaLnBrk="1" fontAlgn="auto" hangingPunct="1">
              <a:spcBef>
                <a:spcPts val="0"/>
              </a:spcBef>
              <a:spcAft>
                <a:spcPts val="0"/>
              </a:spcAft>
            </a:pPr>
            <a:r>
              <a:rPr lang="en-US" sz="1200" b="1">
                <a:solidFill>
                  <a:prstClr val="white"/>
                </a:solidFill>
                <a:latin typeface="Arial" panose="020B0604020202020204"/>
                <a:ea typeface="+mn-ea"/>
              </a:rPr>
              <a:t>R</a:t>
            </a:r>
          </a:p>
          <a:p>
            <a:pPr defTabSz="685338" eaLnBrk="1" fontAlgn="auto" hangingPunct="1">
              <a:spcBef>
                <a:spcPts val="0"/>
              </a:spcBef>
              <a:spcAft>
                <a:spcPts val="0"/>
              </a:spcAft>
            </a:pPr>
            <a:r>
              <a:rPr lang="en-US" sz="900" b="1">
                <a:solidFill>
                  <a:prstClr val="white"/>
                </a:solidFill>
                <a:latin typeface="Arial" panose="020B0604020202020204"/>
                <a:ea typeface="+mn-ea"/>
              </a:rPr>
              <a:t>1:1:1</a:t>
            </a:r>
          </a:p>
        </p:txBody>
      </p:sp>
      <p:sp>
        <p:nvSpPr>
          <p:cNvPr id="17" name="Rectangle 16">
            <a:extLst>
              <a:ext uri="{FF2B5EF4-FFF2-40B4-BE49-F238E27FC236}">
                <a16:creationId xmlns:a16="http://schemas.microsoft.com/office/drawing/2014/main" id="{AB4F05EF-8AA2-730C-2ED1-EFE6BBF046A5}"/>
              </a:ext>
            </a:extLst>
          </p:cNvPr>
          <p:cNvSpPr/>
          <p:nvPr/>
        </p:nvSpPr>
        <p:spPr>
          <a:xfrm>
            <a:off x="4572001" y="2541433"/>
            <a:ext cx="1885245" cy="729000"/>
          </a:xfrm>
          <a:prstGeom prst="rect">
            <a:avLst/>
          </a:prstGeom>
          <a:solidFill>
            <a:srgbClr val="0029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338" eaLnBrk="1" fontAlgn="auto" hangingPunct="1">
              <a:spcBef>
                <a:spcPts val="0"/>
              </a:spcBef>
              <a:spcAft>
                <a:spcPts val="450"/>
              </a:spcAft>
            </a:pPr>
            <a:r>
              <a:rPr lang="en-US" sz="1200" b="1">
                <a:solidFill>
                  <a:prstClr val="white"/>
                </a:solidFill>
                <a:latin typeface="Arial" panose="020B0604020202020204"/>
              </a:rPr>
              <a:t>T-DXd</a:t>
            </a:r>
            <a:r>
              <a:rPr lang="en-GB" sz="1200" baseline="30000">
                <a:solidFill>
                  <a:prstClr val="white"/>
                </a:solidFill>
                <a:latin typeface="Arial" panose="020B0604020202020204"/>
              </a:rPr>
              <a:t>‡</a:t>
            </a:r>
            <a:r>
              <a:rPr lang="en-US" sz="1200" b="1" baseline="30000">
                <a:solidFill>
                  <a:prstClr val="white"/>
                </a:solidFill>
                <a:latin typeface="Arial" panose="020B0604020202020204"/>
              </a:rPr>
              <a:t> </a:t>
            </a:r>
            <a:r>
              <a:rPr lang="en-US" sz="1200" b="1">
                <a:solidFill>
                  <a:prstClr val="white"/>
                </a:solidFill>
                <a:latin typeface="Arial" panose="020B0604020202020204"/>
              </a:rPr>
              <a:t>+ </a:t>
            </a:r>
            <a:r>
              <a:rPr lang="en-US" sz="1200" b="1" err="1">
                <a:solidFill>
                  <a:prstClr val="white"/>
                </a:solidFill>
                <a:latin typeface="Arial" panose="020B0604020202020204"/>
              </a:rPr>
              <a:t>pertuzumab</a:t>
            </a:r>
            <a:r>
              <a:rPr lang="en-US" sz="1200" baseline="30000">
                <a:solidFill>
                  <a:prstClr val="white"/>
                </a:solidFill>
                <a:latin typeface="Arial" panose="020B0604020202020204"/>
              </a:rPr>
              <a:t>§</a:t>
            </a:r>
          </a:p>
        </p:txBody>
      </p:sp>
      <p:sp>
        <p:nvSpPr>
          <p:cNvPr id="20" name="Rectangle 19">
            <a:extLst>
              <a:ext uri="{FF2B5EF4-FFF2-40B4-BE49-F238E27FC236}">
                <a16:creationId xmlns:a16="http://schemas.microsoft.com/office/drawing/2014/main" id="{2212AD79-6878-662E-A658-E54ED8D9F7CF}"/>
              </a:ext>
            </a:extLst>
          </p:cNvPr>
          <p:cNvSpPr/>
          <p:nvPr/>
        </p:nvSpPr>
        <p:spPr>
          <a:xfrm>
            <a:off x="4572001" y="3296081"/>
            <a:ext cx="1885245" cy="729000"/>
          </a:xfrm>
          <a:prstGeom prst="rect">
            <a:avLst/>
          </a:prstGeom>
          <a:solidFill>
            <a:srgbClr val="6E6E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338" eaLnBrk="1" fontAlgn="auto" hangingPunct="1">
              <a:spcBef>
                <a:spcPts val="0"/>
              </a:spcBef>
              <a:spcAft>
                <a:spcPts val="450"/>
              </a:spcAft>
            </a:pPr>
            <a:r>
              <a:rPr lang="en-US" sz="1200" b="1">
                <a:solidFill>
                  <a:prstClr val="white"/>
                </a:solidFill>
                <a:latin typeface="Arial" panose="020B0604020202020204"/>
              </a:rPr>
              <a:t>THP</a:t>
            </a:r>
          </a:p>
          <a:p>
            <a:pPr algn="ctr" defTabSz="685338" eaLnBrk="1" fontAlgn="auto" hangingPunct="1">
              <a:spcBef>
                <a:spcPts val="0"/>
              </a:spcBef>
              <a:spcAft>
                <a:spcPts val="450"/>
              </a:spcAft>
            </a:pPr>
            <a:r>
              <a:rPr lang="en-US" sz="825">
                <a:solidFill>
                  <a:prstClr val="white"/>
                </a:solidFill>
                <a:latin typeface="Arial" panose="020B0604020202020204"/>
              </a:rPr>
              <a:t>Taxane (paclitaxel or docetaxel)</a:t>
            </a:r>
            <a:r>
              <a:rPr lang="en-US" sz="825" baseline="30000">
                <a:solidFill>
                  <a:prstClr val="white"/>
                </a:solidFill>
                <a:latin typeface="Arial" panose="020B0604020202020204"/>
              </a:rPr>
              <a:t>¶ </a:t>
            </a:r>
            <a:r>
              <a:rPr lang="en-US" sz="825">
                <a:solidFill>
                  <a:prstClr val="white"/>
                </a:solidFill>
                <a:latin typeface="Arial" panose="020B0604020202020204"/>
              </a:rPr>
              <a:t>+ trastuzumab</a:t>
            </a:r>
            <a:r>
              <a:rPr lang="en-US" sz="825" baseline="30000">
                <a:solidFill>
                  <a:prstClr val="white"/>
                </a:solidFill>
                <a:latin typeface="Arial" panose="020B0604020202020204"/>
              </a:rPr>
              <a:t>║</a:t>
            </a:r>
            <a:r>
              <a:rPr lang="en-US" sz="825">
                <a:solidFill>
                  <a:prstClr val="white"/>
                </a:solidFill>
                <a:latin typeface="Arial" panose="020B0604020202020204"/>
              </a:rPr>
              <a:t> + </a:t>
            </a:r>
            <a:r>
              <a:rPr lang="en-US" sz="825" err="1">
                <a:solidFill>
                  <a:prstClr val="white"/>
                </a:solidFill>
                <a:latin typeface="Arial" panose="020B0604020202020204"/>
              </a:rPr>
              <a:t>pertuzumab</a:t>
            </a:r>
            <a:r>
              <a:rPr lang="en-US" sz="825" baseline="30000">
                <a:solidFill>
                  <a:prstClr val="white"/>
                </a:solidFill>
                <a:latin typeface="Arial" panose="020B0604020202020204"/>
              </a:rPr>
              <a:t>§</a:t>
            </a:r>
            <a:endParaRPr lang="en-US" sz="825">
              <a:solidFill>
                <a:prstClr val="white"/>
              </a:solidFill>
              <a:latin typeface="Arial" panose="020B0604020202020204"/>
            </a:endParaRPr>
          </a:p>
        </p:txBody>
      </p:sp>
      <p:cxnSp>
        <p:nvCxnSpPr>
          <p:cNvPr id="15" name="Straight Arrow Connector 14">
            <a:extLst>
              <a:ext uri="{FF2B5EF4-FFF2-40B4-BE49-F238E27FC236}">
                <a16:creationId xmlns:a16="http://schemas.microsoft.com/office/drawing/2014/main" id="{7F9A1484-BE0B-16AC-094E-287CB55B2CD2}"/>
              </a:ext>
            </a:extLst>
          </p:cNvPr>
          <p:cNvCxnSpPr>
            <a:cxnSpLocks/>
          </p:cNvCxnSpPr>
          <p:nvPr/>
        </p:nvCxnSpPr>
        <p:spPr>
          <a:xfrm>
            <a:off x="3355778" y="2896148"/>
            <a:ext cx="294559"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 Placeholder 14">
            <a:extLst>
              <a:ext uri="{FF2B5EF4-FFF2-40B4-BE49-F238E27FC236}">
                <a16:creationId xmlns:a16="http://schemas.microsoft.com/office/drawing/2014/main" id="{9667BE0D-A338-92D7-AAF2-83EB3EC2BD99}"/>
              </a:ext>
            </a:extLst>
          </p:cNvPr>
          <p:cNvSpPr txBox="1">
            <a:spLocks/>
          </p:cNvSpPr>
          <p:nvPr/>
        </p:nvSpPr>
        <p:spPr>
          <a:xfrm>
            <a:off x="4431830" y="5753171"/>
            <a:ext cx="2488973" cy="200055"/>
          </a:xfrm>
          <a:prstGeom prst="rect">
            <a:avLst/>
          </a:prstGeom>
        </p:spPr>
        <p:txBody>
          <a:bodyPr anchor="b"/>
          <a:lstStyle>
            <a:lvl1pPr marL="0" indent="0" algn="l" defTabSz="457200" rtl="0" eaLnBrk="1" latinLnBrk="0" hangingPunct="1">
              <a:spcBef>
                <a:spcPct val="20000"/>
              </a:spcBef>
              <a:buFont typeface="Arial"/>
              <a:buNone/>
              <a:defRPr kumimoji="1" sz="7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gn="ctr" defTabSz="457189" fontAlgn="auto">
              <a:spcAft>
                <a:spcPts val="0"/>
              </a:spcAft>
            </a:pPr>
            <a:r>
              <a:rPr lang="en-US" sz="750">
                <a:solidFill>
                  <a:srgbClr val="44546A">
                    <a:lumMod val="60000"/>
                    <a:lumOff val="40000"/>
                  </a:srgbClr>
                </a:solidFill>
                <a:latin typeface="Arial" panose="020B0604020202020204" pitchFamily="34" charset="0"/>
                <a:cs typeface="Arial" panose="020B0604020202020204" pitchFamily="34" charset="0"/>
              </a:rPr>
              <a:t>Confidential. For internal use only.</a:t>
            </a:r>
          </a:p>
        </p:txBody>
      </p:sp>
      <p:sp>
        <p:nvSpPr>
          <p:cNvPr id="14" name="Slide Number Placeholder 1">
            <a:extLst>
              <a:ext uri="{FF2B5EF4-FFF2-40B4-BE49-F238E27FC236}">
                <a16:creationId xmlns:a16="http://schemas.microsoft.com/office/drawing/2014/main" id="{2D495FED-A90A-C581-227A-FEE13B10DFE6}"/>
              </a:ext>
            </a:extLst>
          </p:cNvPr>
          <p:cNvSpPr txBox="1">
            <a:spLocks/>
          </p:cNvSpPr>
          <p:nvPr/>
        </p:nvSpPr>
        <p:spPr>
          <a:xfrm>
            <a:off x="7289200" y="5753170"/>
            <a:ext cx="396000" cy="151004"/>
          </a:xfrm>
          <a:prstGeom prst="rect">
            <a:avLst/>
          </a:prstGeom>
        </p:spPr>
        <p:txBody>
          <a:bodyPr/>
          <a:lstStyle>
            <a:defPPr>
              <a:defRPr lang="en-US"/>
            </a:defPPr>
            <a:lvl1pPr marL="0" algn="l" defTabSz="457200" rtl="0" eaLnBrk="1" latinLnBrk="0" hangingPunct="1">
              <a:defRPr sz="75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fontAlgn="auto">
              <a:spcBef>
                <a:spcPts val="0"/>
              </a:spcBef>
              <a:spcAft>
                <a:spcPts val="0"/>
              </a:spcAft>
            </a:pPr>
            <a:fld id="{3C4F54F3-C349-4609-AFEE-01462D5C7942}" type="slidenum">
              <a:rPr lang="en-GB">
                <a:solidFill>
                  <a:srgbClr val="44546A">
                    <a:lumMod val="60000"/>
                    <a:lumOff val="40000"/>
                  </a:srgbClr>
                </a:solidFill>
                <a:latin typeface="Arial" panose="020B0604020202020204"/>
              </a:rPr>
              <a:pPr defTabSz="457189" fontAlgn="auto">
                <a:spcBef>
                  <a:spcPts val="0"/>
                </a:spcBef>
                <a:spcAft>
                  <a:spcPts val="0"/>
                </a:spcAft>
              </a:pPr>
              <a:t>30</a:t>
            </a:fld>
            <a:endParaRPr lang="en-GB">
              <a:solidFill>
                <a:srgbClr val="44546A">
                  <a:lumMod val="60000"/>
                  <a:lumOff val="40000"/>
                </a:srgbClr>
              </a:solidFill>
              <a:latin typeface="Arial" panose="020B0604020202020204"/>
            </a:endParaRPr>
          </a:p>
        </p:txBody>
      </p:sp>
      <p:sp>
        <p:nvSpPr>
          <p:cNvPr id="18" name="Rectangle 17">
            <a:extLst>
              <a:ext uri="{FF2B5EF4-FFF2-40B4-BE49-F238E27FC236}">
                <a16:creationId xmlns:a16="http://schemas.microsoft.com/office/drawing/2014/main" id="{BA278952-F0DC-AE0A-78A4-B1090C4FE98A}"/>
              </a:ext>
            </a:extLst>
          </p:cNvPr>
          <p:cNvSpPr/>
          <p:nvPr/>
        </p:nvSpPr>
        <p:spPr>
          <a:xfrm>
            <a:off x="4962293" y="5734836"/>
            <a:ext cx="1661532" cy="218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eaLnBrk="1" fontAlgn="auto" hangingPunct="1">
              <a:spcBef>
                <a:spcPts val="0"/>
              </a:spcBef>
              <a:spcAft>
                <a:spcPts val="0"/>
              </a:spcAft>
            </a:pPr>
            <a:endParaRPr lang="en-US">
              <a:solidFill>
                <a:prstClr val="white"/>
              </a:solidFill>
              <a:latin typeface="Arial" panose="020B0604020202020204"/>
            </a:endParaRPr>
          </a:p>
        </p:txBody>
      </p:sp>
    </p:spTree>
    <p:extLst>
      <p:ext uri="{BB962C8B-B14F-4D97-AF65-F5344CB8AC3E}">
        <p14:creationId xmlns:p14="http://schemas.microsoft.com/office/powerpoint/2010/main" val="1742435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1EF70E25-3E5E-4936-3B1D-BF643169217A}"/>
              </a:ext>
            </a:extLst>
          </p:cNvPr>
          <p:cNvGraphicFramePr>
            <a:graphicFrameLocks noGrp="1"/>
          </p:cNvGraphicFramePr>
          <p:nvPr/>
        </p:nvGraphicFramePr>
        <p:xfrm>
          <a:off x="1129500" y="1412825"/>
          <a:ext cx="6750000" cy="3815100"/>
        </p:xfrm>
        <a:graphic>
          <a:graphicData uri="http://schemas.openxmlformats.org/drawingml/2006/table">
            <a:tbl>
              <a:tblPr firstRow="1" bandRow="1"/>
              <a:tblGrid>
                <a:gridCol w="2970000">
                  <a:extLst>
                    <a:ext uri="{9D8B030D-6E8A-4147-A177-3AD203B41FA5}">
                      <a16:colId xmlns:a16="http://schemas.microsoft.com/office/drawing/2014/main" val="3624223050"/>
                    </a:ext>
                  </a:extLst>
                </a:gridCol>
                <a:gridCol w="1890000">
                  <a:extLst>
                    <a:ext uri="{9D8B030D-6E8A-4147-A177-3AD203B41FA5}">
                      <a16:colId xmlns:a16="http://schemas.microsoft.com/office/drawing/2014/main" val="2753886849"/>
                    </a:ext>
                  </a:extLst>
                </a:gridCol>
                <a:gridCol w="1890000">
                  <a:extLst>
                    <a:ext uri="{9D8B030D-6E8A-4147-A177-3AD203B41FA5}">
                      <a16:colId xmlns:a16="http://schemas.microsoft.com/office/drawing/2014/main" val="3788604487"/>
                    </a:ext>
                  </a:extLst>
                </a:gridCol>
              </a:tblGrid>
              <a:tr h="197100">
                <a:tc>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a:lnSpc>
                          <a:spcPct val="90000"/>
                        </a:lnSpc>
                        <a:spcBef>
                          <a:spcPts val="0"/>
                        </a:spcBef>
                        <a:spcAft>
                          <a:spcPts val="0"/>
                        </a:spcAft>
                      </a:pPr>
                      <a:endParaRPr lang="en-US" sz="900" b="0" i="0">
                        <a:solidFill>
                          <a:srgbClr val="002557"/>
                        </a:solidFill>
                        <a:effectLst/>
                        <a:latin typeface="+mn-lt"/>
                        <a:ea typeface="Arial" panose="020B0604020202020204" pitchFamily="34" charset="0"/>
                        <a:cs typeface="Arial" panose="020B0604020202020204" pitchFamily="34" charset="0"/>
                      </a:endParaRPr>
                    </a:p>
                  </a:txBody>
                  <a:tcPr marL="54000" marR="54000" marT="0" marB="0" anchor="ctr">
                    <a:lnL>
                      <a:noFill/>
                    </a:lnL>
                    <a:lnR w="381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100" b="1" i="0">
                          <a:solidFill>
                            <a:schemeClr val="bg1"/>
                          </a:solidFill>
                          <a:effectLst/>
                          <a:latin typeface="+mn-lt"/>
                          <a:ea typeface="Arial" panose="020B0604020202020204" pitchFamily="34" charset="0"/>
                          <a:cs typeface="Arial" panose="020B0604020202020204" pitchFamily="34" charset="0"/>
                        </a:rPr>
                        <a:t>T-DXd + P (n=383)</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100" b="1" i="0">
                          <a:solidFill>
                            <a:schemeClr val="bg1"/>
                          </a:solidFill>
                          <a:effectLst/>
                          <a:latin typeface="+mn-lt"/>
                          <a:ea typeface="Arial" panose="020B0604020202020204" pitchFamily="34" charset="0"/>
                          <a:cs typeface="Arial" panose="020B0604020202020204" pitchFamily="34" charset="0"/>
                        </a:rPr>
                        <a:t>THP (n=387)</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390282185"/>
                  </a:ext>
                </a:extLst>
              </a:tr>
              <a:tr h="180900">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9pPr>
                    </a:lstStyle>
                    <a:p>
                      <a:pPr marL="0" marR="0">
                        <a:lnSpc>
                          <a:spcPct val="90000"/>
                        </a:lnSpc>
                        <a:spcBef>
                          <a:spcPts val="0"/>
                        </a:spcBef>
                        <a:spcAft>
                          <a:spcPts val="0"/>
                        </a:spcAft>
                      </a:pPr>
                      <a:r>
                        <a:rPr lang="en-US" sz="900" b="1" i="0">
                          <a:solidFill>
                            <a:schemeClr val="tx1"/>
                          </a:solidFill>
                          <a:effectLst/>
                          <a:latin typeface="+mn-lt"/>
                          <a:cs typeface="Arial" panose="020B0604020202020204" pitchFamily="34" charset="0"/>
                        </a:rPr>
                        <a:t>Age, median (range), years</a:t>
                      </a:r>
                      <a:endParaRPr lang="en-US" sz="900" b="1" i="0">
                        <a:solidFill>
                          <a:schemeClr val="tx1"/>
                        </a:solidFill>
                        <a:effectLst/>
                        <a:latin typeface="+mn-lt"/>
                        <a:ea typeface="Arial" panose="020B0604020202020204" pitchFamily="34" charset="0"/>
                        <a:cs typeface="Arial" panose="020B0604020202020204" pitchFamily="34" charset="0"/>
                      </a:endParaRPr>
                    </a:p>
                  </a:txBody>
                  <a:tcPr marL="54000" marR="54000" marT="0" marB="0" anchor="ctr">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90000"/>
                        </a:lnSpc>
                        <a:spcBef>
                          <a:spcPts val="0"/>
                        </a:spcBef>
                        <a:spcAft>
                          <a:spcPts val="0"/>
                        </a:spcAft>
                        <a:buClrTx/>
                        <a:buSzTx/>
                        <a:buFontTx/>
                        <a:buNone/>
                      </a:pPr>
                      <a:r>
                        <a:rPr lang="en-US" sz="900" b="0" i="0" u="none" strike="noStrike" kern="1200" cap="none" spc="0" normalizeH="0" baseline="0" noProof="0">
                          <a:ln>
                            <a:noFill/>
                          </a:ln>
                          <a:solidFill>
                            <a:schemeClr val="tx1"/>
                          </a:solidFill>
                          <a:effectLst/>
                          <a:uLnTx/>
                          <a:uFillTx/>
                          <a:latin typeface="Arial"/>
                          <a:ea typeface="Arial" panose="020B0604020202020204" pitchFamily="34" charset="0"/>
                          <a:cs typeface="+mn-cs"/>
                        </a:rPr>
                        <a:t>54 (27–85)</a:t>
                      </a:r>
                      <a:endParaRPr kumimoji="0" lang="en-US" sz="900" b="0" i="0" u="none" strike="sngStrike" kern="1200" cap="none" spc="0" normalizeH="0" baseline="0" noProof="0">
                        <a:ln>
                          <a:noFill/>
                        </a:ln>
                        <a:solidFill>
                          <a:schemeClr val="tx1"/>
                        </a:solidFill>
                        <a:effectLst/>
                        <a:uLnTx/>
                        <a:uFillTx/>
                        <a:latin typeface="Arial"/>
                        <a:ea typeface="Arial" panose="020B0604020202020204" pitchFamily="34" charset="0"/>
                        <a:cs typeface="+mn-cs"/>
                      </a:endParaRP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rtl="0" eaLnBrk="1" fontAlgn="auto" latinLnBrk="0" hangingPunct="1">
                        <a:lnSpc>
                          <a:spcPct val="90000"/>
                        </a:lnSpc>
                        <a:spcBef>
                          <a:spcPts val="0"/>
                        </a:spcBef>
                        <a:spcAft>
                          <a:spcPts val="0"/>
                        </a:spcAft>
                        <a:buClrTx/>
                        <a:buSzTx/>
                        <a:buFontTx/>
                        <a:buNone/>
                      </a:pPr>
                      <a:r>
                        <a:rPr lang="en-US" sz="900" b="0" i="0" u="none" strike="noStrike" kern="1200" cap="none" spc="0" normalizeH="0" baseline="0" noProof="0">
                          <a:ln>
                            <a:noFill/>
                          </a:ln>
                          <a:solidFill>
                            <a:schemeClr val="tx1"/>
                          </a:solidFill>
                          <a:effectLst/>
                          <a:uLnTx/>
                          <a:uFillTx/>
                          <a:latin typeface="Arial"/>
                          <a:ea typeface="Arial" panose="020B0604020202020204" pitchFamily="34" charset="0"/>
                          <a:cs typeface="+mn-cs"/>
                        </a:rPr>
                        <a:t>54 (20–81)</a:t>
                      </a:r>
                      <a:endParaRPr kumimoji="0" lang="en-US" sz="900" b="0" i="0" u="none" strike="sngStrike" kern="1200" cap="none" spc="0" normalizeH="0" baseline="0" noProof="0">
                        <a:ln>
                          <a:noFill/>
                        </a:ln>
                        <a:solidFill>
                          <a:schemeClr val="tx1"/>
                        </a:solidFill>
                        <a:effectLst/>
                        <a:uLnTx/>
                        <a:uFillTx/>
                        <a:latin typeface="Arial"/>
                        <a:ea typeface="Arial" panose="020B0604020202020204" pitchFamily="34" charset="0"/>
                        <a:cs typeface="+mn-cs"/>
                      </a:endParaRP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9912476"/>
                  </a:ext>
                </a:extLst>
              </a:tr>
              <a:tr h="180900">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9pPr>
                    </a:lstStyle>
                    <a:p>
                      <a:pPr marL="0" marR="0">
                        <a:lnSpc>
                          <a:spcPct val="90000"/>
                        </a:lnSpc>
                        <a:spcBef>
                          <a:spcPts val="0"/>
                        </a:spcBef>
                        <a:spcAft>
                          <a:spcPts val="0"/>
                        </a:spcAft>
                      </a:pPr>
                      <a:r>
                        <a:rPr lang="en-US" sz="900" b="1" i="0">
                          <a:solidFill>
                            <a:schemeClr val="tx1"/>
                          </a:solidFill>
                          <a:effectLst/>
                          <a:latin typeface="+mn-lt"/>
                          <a:cs typeface="Arial" panose="020B0604020202020204" pitchFamily="34" charset="0"/>
                        </a:rPr>
                        <a:t>Female, n (%)</a:t>
                      </a:r>
                      <a:endParaRPr lang="en-US" sz="900" b="1" i="0">
                        <a:solidFill>
                          <a:schemeClr val="tx1"/>
                        </a:solidFill>
                        <a:effectLst/>
                        <a:latin typeface="+mn-lt"/>
                        <a:ea typeface="Arial" panose="020B0604020202020204" pitchFamily="34" charset="0"/>
                        <a:cs typeface="Arial" panose="020B0604020202020204" pitchFamily="34" charset="0"/>
                      </a:endParaRPr>
                    </a:p>
                  </a:txBody>
                  <a:tcPr marL="54000" marR="54000" marT="0" marB="0" anchor="ctr">
                    <a:lnL>
                      <a:noFill/>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90000"/>
                        </a:lnSpc>
                        <a:spcBef>
                          <a:spcPts val="0"/>
                        </a:spcBef>
                        <a:spcAft>
                          <a:spcPts val="0"/>
                        </a:spcAft>
                        <a:buNone/>
                      </a:pPr>
                      <a:r>
                        <a:rPr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383 (100)</a:t>
                      </a:r>
                      <a:endPar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rtl="0" eaLnBrk="1" fontAlgn="auto" latinLnBrk="0" hangingPunct="1">
                        <a:lnSpc>
                          <a:spcPct val="90000"/>
                        </a:lnSpc>
                        <a:spcBef>
                          <a:spcPts val="0"/>
                        </a:spcBef>
                        <a:spcAft>
                          <a:spcPts val="0"/>
                        </a:spcAft>
                        <a:buClrTx/>
                        <a:buSzTx/>
                        <a:buFontTx/>
                        <a:buNone/>
                      </a:pPr>
                      <a:r>
                        <a:rPr lang="en-US" sz="900" b="0" i="0" u="none" strike="noStrike" kern="1200" cap="none" spc="0" normalizeH="0" baseline="0" noProof="0">
                          <a:ln>
                            <a:noFill/>
                          </a:ln>
                          <a:solidFill>
                            <a:schemeClr val="tx1"/>
                          </a:solidFill>
                          <a:effectLst/>
                          <a:uLnTx/>
                          <a:uFillTx/>
                          <a:latin typeface="Arial"/>
                          <a:ea typeface="Arial" panose="020B0604020202020204" pitchFamily="34" charset="0"/>
                          <a:cs typeface="+mn-cs"/>
                        </a:rPr>
                        <a:t>387 </a:t>
                      </a:r>
                      <a:r>
                        <a:rPr kumimoji="0" lang="en-US" sz="900" b="0" i="0" u="none" strike="noStrike" kern="1200" cap="none" spc="0" normalizeH="0" baseline="0" noProof="0">
                          <a:ln>
                            <a:noFill/>
                          </a:ln>
                          <a:solidFill>
                            <a:schemeClr val="tx1"/>
                          </a:solidFill>
                          <a:effectLst/>
                          <a:uLnTx/>
                          <a:uFillTx/>
                          <a:latin typeface="Arial"/>
                          <a:ea typeface="Arial" panose="020B0604020202020204" pitchFamily="34" charset="0"/>
                          <a:cs typeface="+mn-cs"/>
                        </a:rPr>
                        <a:t>(</a:t>
                      </a:r>
                      <a:r>
                        <a:rPr lang="en-US" sz="900" b="0" i="0" u="none" strike="noStrike" kern="1200" cap="none" spc="0" normalizeH="0" baseline="0" noProof="0">
                          <a:ln>
                            <a:noFill/>
                          </a:ln>
                          <a:solidFill>
                            <a:schemeClr val="tx1"/>
                          </a:solidFill>
                          <a:effectLst/>
                          <a:uLnTx/>
                          <a:uFillTx/>
                          <a:latin typeface="Arial"/>
                          <a:ea typeface="Arial" panose="020B0604020202020204" pitchFamily="34" charset="0"/>
                          <a:cs typeface="+mn-cs"/>
                        </a:rPr>
                        <a:t>100)</a:t>
                      </a:r>
                      <a:endPar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04863766"/>
                  </a:ext>
                </a:extLst>
              </a:tr>
              <a:tr h="180900">
                <a:tc>
                  <a:txBody>
                    <a:bodyPr/>
                    <a:lstStyle/>
                    <a:p>
                      <a:pPr marL="0" marR="0" indent="0" algn="l" defTabSz="914171" rtl="0" eaLnBrk="1" latinLnBrk="0" hangingPunct="1">
                        <a:lnSpc>
                          <a:spcPct val="90000"/>
                        </a:lnSpc>
                        <a:spcBef>
                          <a:spcPts val="0"/>
                        </a:spcBef>
                        <a:spcAft>
                          <a:spcPts val="0"/>
                        </a:spcAft>
                        <a:tabLst/>
                      </a:pPr>
                      <a:r>
                        <a:rPr lang="en-US" sz="900" b="1" i="0" kern="1200">
                          <a:solidFill>
                            <a:schemeClr val="tx1"/>
                          </a:solidFill>
                          <a:effectLst/>
                          <a:latin typeface="+mn-lt"/>
                          <a:ea typeface="Arial" panose="020B0604020202020204" pitchFamily="34" charset="0"/>
                          <a:cs typeface="Arial" panose="020B0604020202020204" pitchFamily="34" charset="0"/>
                        </a:rPr>
                        <a:t>Geographical region</a:t>
                      </a:r>
                      <a:r>
                        <a:rPr lang="en-US" sz="900" b="1" i="0">
                          <a:solidFill>
                            <a:schemeClr val="tx1"/>
                          </a:solidFill>
                          <a:effectLst/>
                          <a:latin typeface="+mn-lt"/>
                          <a:ea typeface="Arial" panose="020B0604020202020204" pitchFamily="34" charset="0"/>
                          <a:cs typeface="Arial" panose="020B0604020202020204" pitchFamily="34" charset="0"/>
                        </a:rPr>
                        <a:t>, n (%)</a:t>
                      </a:r>
                      <a:endParaRPr lang="en-US" sz="900" b="1" i="0" kern="1200">
                        <a:solidFill>
                          <a:schemeClr val="tx1"/>
                        </a:solidFill>
                        <a:effectLst/>
                        <a:latin typeface="+mn-lt"/>
                        <a:ea typeface="Arial" panose="020B0604020202020204" pitchFamily="34" charset="0"/>
                        <a:cs typeface="Arial" panose="020B0604020202020204" pitchFamily="34" charset="0"/>
                      </a:endParaRPr>
                    </a:p>
                  </a:txBody>
                  <a:tcPr marL="54000" marR="0" marT="0" marB="0" anchor="ctr">
                    <a:lnL>
                      <a:noFill/>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90000"/>
                        </a:lnSpc>
                        <a:spcBef>
                          <a:spcPts val="0"/>
                        </a:spcBef>
                        <a:spcAft>
                          <a:spcPts val="0"/>
                        </a:spcAft>
                        <a:buNone/>
                      </a:pPr>
                      <a:endPar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rtl="0" eaLnBrk="1" fontAlgn="auto" latinLnBrk="0" hangingPunct="1">
                        <a:lnSpc>
                          <a:spcPct val="90000"/>
                        </a:lnSpc>
                        <a:spcBef>
                          <a:spcPts val="0"/>
                        </a:spcBef>
                        <a:spcAft>
                          <a:spcPts val="0"/>
                        </a:spcAft>
                        <a:buClrTx/>
                        <a:buSzTx/>
                        <a:buFontTx/>
                        <a:buNone/>
                      </a:pPr>
                      <a:endPar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08665646"/>
                  </a:ext>
                </a:extLst>
              </a:tr>
              <a:tr h="180900">
                <a:tc>
                  <a:txBody>
                    <a:bodyPr/>
                    <a:lstStyle/>
                    <a:p>
                      <a:pPr marL="180000" marR="0" lvl="1" indent="0" algn="l" defTabSz="914171" rtl="0" eaLnBrk="1" fontAlgn="auto" latinLnBrk="0" hangingPunct="1">
                        <a:lnSpc>
                          <a:spcPct val="90000"/>
                        </a:lnSpc>
                        <a:spcBef>
                          <a:spcPts val="0"/>
                        </a:spcBef>
                        <a:spcAft>
                          <a:spcPts val="0"/>
                        </a:spcAft>
                        <a:buClrTx/>
                        <a:buSzTx/>
                        <a:buFontTx/>
                        <a:buNone/>
                        <a:tabLst/>
                        <a:defRPr/>
                      </a:pPr>
                      <a:r>
                        <a:rPr lang="en-US" sz="900" b="0" i="0" kern="1200">
                          <a:solidFill>
                            <a:schemeClr val="tx1"/>
                          </a:solidFill>
                          <a:effectLst/>
                          <a:latin typeface="+mn-lt"/>
                          <a:ea typeface="Arial" panose="020B0604020202020204" pitchFamily="34" charset="0"/>
                          <a:cs typeface="Arial" panose="020B0604020202020204" pitchFamily="34" charset="0"/>
                        </a:rPr>
                        <a:t>Asia</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90000"/>
                        </a:lnSpc>
                        <a:spcBef>
                          <a:spcPts val="0"/>
                        </a:spcBef>
                        <a:spcAft>
                          <a:spcPts val="0"/>
                        </a:spcAft>
                        <a:buNone/>
                      </a:pPr>
                      <a:r>
                        <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188 (49.1)</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rtl="0" eaLnBrk="1" fontAlgn="auto" latinLnBrk="0" hangingPunct="1">
                        <a:lnSpc>
                          <a:spcPct val="90000"/>
                        </a:lnSpc>
                        <a:spcBef>
                          <a:spcPts val="0"/>
                        </a:spcBef>
                        <a:spcAft>
                          <a:spcPts val="0"/>
                        </a:spcAft>
                        <a:buClrTx/>
                        <a:buSzTx/>
                        <a:buFontTx/>
                        <a:buNone/>
                      </a:pPr>
                      <a:r>
                        <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191 (49.4)</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7546978"/>
                  </a:ext>
                </a:extLst>
              </a:tr>
              <a:tr h="180900">
                <a:tc>
                  <a:txBody>
                    <a:bodyPr/>
                    <a:lstStyle/>
                    <a:p>
                      <a:pPr marL="180000" marR="0" lvl="1" indent="0" algn="l" defTabSz="914171" rtl="0" eaLnBrk="1" fontAlgn="auto" latinLnBrk="0" hangingPunct="1">
                        <a:lnSpc>
                          <a:spcPct val="90000"/>
                        </a:lnSpc>
                        <a:spcBef>
                          <a:spcPts val="0"/>
                        </a:spcBef>
                        <a:spcAft>
                          <a:spcPts val="0"/>
                        </a:spcAft>
                        <a:buClrTx/>
                        <a:buSzTx/>
                        <a:buFontTx/>
                        <a:buNone/>
                        <a:tabLst/>
                        <a:defRPr/>
                      </a:pPr>
                      <a:r>
                        <a:rPr lang="en-US" sz="900" b="0" i="0" kern="1200">
                          <a:solidFill>
                            <a:schemeClr val="tx1"/>
                          </a:solidFill>
                          <a:effectLst/>
                          <a:latin typeface="+mn-lt"/>
                          <a:ea typeface="Arial" panose="020B0604020202020204" pitchFamily="34" charset="0"/>
                          <a:cs typeface="Arial" panose="020B0604020202020204" pitchFamily="34" charset="0"/>
                        </a:rPr>
                        <a:t>Western Europe and North America</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90000"/>
                        </a:lnSpc>
                        <a:spcBef>
                          <a:spcPts val="0"/>
                        </a:spcBef>
                        <a:spcAft>
                          <a:spcPts val="0"/>
                        </a:spcAft>
                        <a:buNone/>
                      </a:pPr>
                      <a:r>
                        <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87 (22.7)</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rtl="0" eaLnBrk="1" fontAlgn="auto" latinLnBrk="0" hangingPunct="1">
                        <a:lnSpc>
                          <a:spcPct val="90000"/>
                        </a:lnSpc>
                        <a:spcBef>
                          <a:spcPts val="0"/>
                        </a:spcBef>
                        <a:spcAft>
                          <a:spcPts val="0"/>
                        </a:spcAft>
                        <a:buClrTx/>
                        <a:buSzTx/>
                        <a:buFontTx/>
                        <a:buNone/>
                      </a:pPr>
                      <a:r>
                        <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78 (20.2)</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06619793"/>
                  </a:ext>
                </a:extLst>
              </a:tr>
              <a:tr h="180900">
                <a:tc>
                  <a:txBody>
                    <a:bodyPr/>
                    <a:lstStyle/>
                    <a:p>
                      <a:pPr marL="180000" marR="0" lvl="1" indent="0" algn="l" defTabSz="914171" rtl="0" eaLnBrk="1" fontAlgn="auto" latinLnBrk="0" hangingPunct="1">
                        <a:lnSpc>
                          <a:spcPct val="90000"/>
                        </a:lnSpc>
                        <a:spcBef>
                          <a:spcPts val="0"/>
                        </a:spcBef>
                        <a:spcAft>
                          <a:spcPts val="0"/>
                        </a:spcAft>
                        <a:buClrTx/>
                        <a:buSzTx/>
                        <a:buFontTx/>
                        <a:buNone/>
                        <a:tabLst/>
                        <a:defRPr/>
                      </a:pPr>
                      <a:r>
                        <a:rPr lang="en-US" sz="900" b="0" i="0" kern="1200">
                          <a:solidFill>
                            <a:schemeClr val="tx1"/>
                          </a:solidFill>
                          <a:effectLst/>
                          <a:latin typeface="+mn-lt"/>
                          <a:ea typeface="Arial" panose="020B0604020202020204" pitchFamily="34" charset="0"/>
                          <a:cs typeface="Arial" panose="020B0604020202020204" pitchFamily="34" charset="0"/>
                        </a:rPr>
                        <a:t>Rest of World</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90000"/>
                        </a:lnSpc>
                        <a:spcBef>
                          <a:spcPts val="0"/>
                        </a:spcBef>
                        <a:spcAft>
                          <a:spcPts val="0"/>
                        </a:spcAft>
                        <a:buNone/>
                      </a:pPr>
                      <a:r>
                        <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108 (28.2)</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rtl="0" eaLnBrk="1" fontAlgn="auto" latinLnBrk="0" hangingPunct="1">
                        <a:lnSpc>
                          <a:spcPct val="90000"/>
                        </a:lnSpc>
                        <a:spcBef>
                          <a:spcPts val="0"/>
                        </a:spcBef>
                        <a:spcAft>
                          <a:spcPts val="0"/>
                        </a:spcAft>
                        <a:buClrTx/>
                        <a:buSzTx/>
                        <a:buFontTx/>
                        <a:buNone/>
                      </a:pPr>
                      <a:r>
                        <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118 (30.5)</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64752490"/>
                  </a:ext>
                </a:extLst>
              </a:tr>
              <a:tr h="180900">
                <a:tc>
                  <a:txBody>
                    <a:bodyPr/>
                    <a:lstStyle/>
                    <a:p>
                      <a:pPr marL="0" marR="0" indent="0">
                        <a:lnSpc>
                          <a:spcPct val="90000"/>
                        </a:lnSpc>
                        <a:spcBef>
                          <a:spcPts val="0"/>
                        </a:spcBef>
                        <a:spcAft>
                          <a:spcPts val="0"/>
                        </a:spcAft>
                        <a:tabLst/>
                      </a:pPr>
                      <a:r>
                        <a:rPr lang="en-US" sz="900" b="1" i="0">
                          <a:solidFill>
                            <a:schemeClr val="tx1"/>
                          </a:solidFill>
                          <a:effectLst/>
                          <a:latin typeface="+mn-lt"/>
                          <a:ea typeface="Arial" panose="020B0604020202020204" pitchFamily="34" charset="0"/>
                          <a:cs typeface="Arial" panose="020B0604020202020204" pitchFamily="34" charset="0"/>
                        </a:rPr>
                        <a:t>ECOG performance status, n (%)</a:t>
                      </a:r>
                    </a:p>
                  </a:txBody>
                  <a:tcPr marL="54000" marR="54000" marT="0" marB="0" anchor="ctr">
                    <a:lnL>
                      <a:noFill/>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tx1"/>
                        </a:solidFill>
                        <a:effectLst/>
                        <a:highlight>
                          <a:srgbClr val="FFFF00"/>
                        </a:highlight>
                        <a:uLnTx/>
                        <a:uFillTx/>
                        <a:latin typeface="+mn-lt"/>
                        <a:ea typeface="Arial" panose="020B0604020202020204" pitchFamily="34" charset="0"/>
                        <a:cs typeface="+mn-cs"/>
                      </a:endParaRP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tx1"/>
                        </a:solidFill>
                        <a:effectLst/>
                        <a:highlight>
                          <a:srgbClr val="FFFF00"/>
                        </a:highlight>
                        <a:uLnTx/>
                        <a:uFillTx/>
                        <a:latin typeface="+mn-lt"/>
                        <a:ea typeface="Arial" panose="020B0604020202020204" pitchFamily="34" charset="0"/>
                        <a:cs typeface="+mn-cs"/>
                      </a:endParaRP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66140704"/>
                  </a:ext>
                </a:extLst>
              </a:tr>
              <a:tr h="180900">
                <a:tc>
                  <a:txBody>
                    <a:bodyPr/>
                    <a:lstStyle/>
                    <a:p>
                      <a:pPr marL="180000" marR="0" lvl="1" indent="0" algn="l" defTabSz="914171" rtl="0" eaLnBrk="1" fontAlgn="auto" latinLnBrk="0" hangingPunct="1">
                        <a:lnSpc>
                          <a:spcPct val="90000"/>
                        </a:lnSpc>
                        <a:spcBef>
                          <a:spcPts val="0"/>
                        </a:spcBef>
                        <a:spcAft>
                          <a:spcPts val="0"/>
                        </a:spcAft>
                        <a:buClrTx/>
                        <a:buSzTx/>
                        <a:buFontTx/>
                        <a:buNone/>
                        <a:tabLst/>
                        <a:defRPr/>
                      </a:pPr>
                      <a:r>
                        <a:rPr lang="en-US" sz="900" b="0" i="0" kern="1200">
                          <a:solidFill>
                            <a:schemeClr val="tx1"/>
                          </a:solidFill>
                          <a:effectLst/>
                          <a:latin typeface="+mn-lt"/>
                          <a:ea typeface="Arial" panose="020B0604020202020204" pitchFamily="34" charset="0"/>
                          <a:cs typeface="Arial" panose="020B0604020202020204" pitchFamily="34" charset="0"/>
                        </a:rPr>
                        <a:t>0 (normal activity)</a:t>
                      </a:r>
                    </a:p>
                  </a:txBody>
                  <a:tcPr marL="54000" marR="54000" marT="0" marB="0" anchor="ctr">
                    <a:lnL>
                      <a:noFill/>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256 (66.8)</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246 (63.6)</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992417"/>
                  </a:ext>
                </a:extLst>
              </a:tr>
              <a:tr h="180900">
                <a:tc>
                  <a:txBody>
                    <a:bodyPr/>
                    <a:lstStyle/>
                    <a:p>
                      <a:pPr marL="180000" marR="0" lvl="1" indent="0" algn="l" defTabSz="914171" rtl="0" eaLnBrk="1" fontAlgn="auto" latinLnBrk="0" hangingPunct="1">
                        <a:lnSpc>
                          <a:spcPct val="90000"/>
                        </a:lnSpc>
                        <a:spcBef>
                          <a:spcPts val="0"/>
                        </a:spcBef>
                        <a:spcAft>
                          <a:spcPts val="0"/>
                        </a:spcAft>
                        <a:buClrTx/>
                        <a:buSzTx/>
                        <a:buFontTx/>
                        <a:buNone/>
                        <a:tabLst/>
                        <a:defRPr/>
                      </a:pPr>
                      <a:r>
                        <a:rPr lang="en-US" sz="900" b="0" i="0" kern="1200">
                          <a:solidFill>
                            <a:schemeClr val="tx1"/>
                          </a:solidFill>
                          <a:effectLst/>
                          <a:latin typeface="+mn-lt"/>
                          <a:ea typeface="Arial" panose="020B0604020202020204" pitchFamily="34" charset="0"/>
                          <a:cs typeface="Arial" panose="020B0604020202020204" pitchFamily="34" charset="0"/>
                        </a:rPr>
                        <a:t>1 (restricted activity)</a:t>
                      </a:r>
                    </a:p>
                  </a:txBody>
                  <a:tcPr marL="54000" marR="54000" marT="0" marB="0" anchor="ctr">
                    <a:lnL>
                      <a:noFill/>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127 (33.2)</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141 (36.4)</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08692928"/>
                  </a:ext>
                </a:extLst>
              </a:tr>
              <a:tr h="180900">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9pPr>
                    </a:lstStyle>
                    <a:p>
                      <a:pPr marL="0" marR="0" lvl="0" indent="0" algn="l" defTabSz="914171"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tx1"/>
                          </a:solidFill>
                          <a:effectLst/>
                          <a:uLnTx/>
                          <a:uFillTx/>
                          <a:latin typeface="+mn-lt"/>
                          <a:ea typeface="Arial" panose="020B0604020202020204" pitchFamily="34" charset="0"/>
                          <a:cs typeface="Arial" panose="020B0604020202020204" pitchFamily="34" charset="0"/>
                        </a:rPr>
                        <a:t>HER2 score by central test, n (%)</a:t>
                      </a:r>
                      <a:endParaRPr kumimoji="0" lang="en-US" sz="900" b="1" i="0" u="none" strike="noStrike" kern="1200" cap="none" spc="0" normalizeH="0" baseline="30000" noProof="0">
                        <a:ln>
                          <a:noFill/>
                        </a:ln>
                        <a:solidFill>
                          <a:schemeClr val="tx1"/>
                        </a:solidFill>
                        <a:effectLst/>
                        <a:uLnTx/>
                        <a:uFillTx/>
                        <a:latin typeface="+mn-lt"/>
                        <a:ea typeface="Arial" panose="020B0604020202020204" pitchFamily="34" charset="0"/>
                        <a:cs typeface="Arial" panose="020B0604020202020204" pitchFamily="34" charset="0"/>
                      </a:endParaRPr>
                    </a:p>
                  </a:txBody>
                  <a:tcPr marL="54000" marR="54000" marT="0" marB="0" anchor="ctr">
                    <a:lnL>
                      <a:noFill/>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9pPr>
                    </a:lstStyle>
                    <a:p>
                      <a:pPr marL="0" marR="0" algn="ctr">
                        <a:lnSpc>
                          <a:spcPct val="90000"/>
                        </a:lnSpc>
                        <a:spcBef>
                          <a:spcPts val="0"/>
                        </a:spcBef>
                        <a:spcAft>
                          <a:spcPts val="0"/>
                        </a:spcAft>
                      </a:pPr>
                      <a:endParaRPr lang="en-US" sz="900" b="0" i="0">
                        <a:solidFill>
                          <a:schemeClr val="tx1"/>
                        </a:solidFill>
                        <a:effectLst/>
                        <a:highlight>
                          <a:srgbClr val="FFFF00"/>
                        </a:highlight>
                        <a:latin typeface="+mn-lt"/>
                        <a:cs typeface="Arial" panose="020B0604020202020204" pitchFamily="34" charset="0"/>
                      </a:endParaRP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90000"/>
                        </a:lnSpc>
                        <a:spcBef>
                          <a:spcPts val="0"/>
                        </a:spcBef>
                        <a:spcAft>
                          <a:spcPts val="0"/>
                        </a:spcAft>
                      </a:pPr>
                      <a:endParaRPr lang="en-US" sz="900" b="0" i="0">
                        <a:solidFill>
                          <a:schemeClr val="tx1"/>
                        </a:solidFill>
                        <a:effectLst/>
                        <a:highlight>
                          <a:srgbClr val="FFFF00"/>
                        </a:highlight>
                        <a:latin typeface="+mn-lt"/>
                        <a:cs typeface="Arial" panose="020B0604020202020204" pitchFamily="34" charset="0"/>
                      </a:endParaRP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08952507"/>
                  </a:ext>
                </a:extLst>
              </a:tr>
              <a:tr h="180900">
                <a:tc>
                  <a:txBody>
                    <a:bodyPr/>
                    <a:lstStyle/>
                    <a:p>
                      <a:pPr marL="180000" marR="0" lvl="1" indent="0" algn="l" defTabSz="914171" rtl="0" eaLnBrk="1" fontAlgn="auto" latinLnBrk="0" hangingPunct="1">
                        <a:lnSpc>
                          <a:spcPct val="90000"/>
                        </a:lnSpc>
                        <a:spcBef>
                          <a:spcPts val="0"/>
                        </a:spcBef>
                        <a:spcAft>
                          <a:spcPts val="0"/>
                        </a:spcAft>
                        <a:buClrTx/>
                        <a:buSzTx/>
                        <a:buFontTx/>
                        <a:buNone/>
                        <a:tabLst/>
                        <a:defRPr/>
                      </a:pPr>
                      <a:r>
                        <a:rPr lang="en-US" sz="900" b="0" i="0" kern="1200" noProof="0">
                          <a:solidFill>
                            <a:schemeClr val="tx1"/>
                          </a:solidFill>
                          <a:effectLst/>
                          <a:latin typeface="+mn-lt"/>
                          <a:ea typeface="+mn-ea"/>
                          <a:cs typeface="Arial" panose="020B0604020202020204" pitchFamily="34" charset="0"/>
                        </a:rPr>
                        <a:t>IHC 3+</a:t>
                      </a:r>
                    </a:p>
                  </a:txBody>
                  <a:tcPr marL="54000" marR="5400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318 (83.0)</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315 (81.4)</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36069463"/>
                  </a:ext>
                </a:extLst>
              </a:tr>
              <a:tr h="180900">
                <a:tc>
                  <a:txBody>
                    <a:bodyPr/>
                    <a:lstStyle/>
                    <a:p>
                      <a:pPr marL="180000" marR="0" lvl="1" indent="0" algn="l" defTabSz="914171" rtl="0" eaLnBrk="1" fontAlgn="auto" latinLnBrk="0" hangingPunct="1">
                        <a:lnSpc>
                          <a:spcPct val="90000"/>
                        </a:lnSpc>
                        <a:spcBef>
                          <a:spcPts val="0"/>
                        </a:spcBef>
                        <a:spcAft>
                          <a:spcPts val="0"/>
                        </a:spcAft>
                        <a:buClrTx/>
                        <a:buSzTx/>
                        <a:buFontTx/>
                        <a:buNone/>
                        <a:tabLst/>
                        <a:defRPr/>
                      </a:pPr>
                      <a:r>
                        <a:rPr lang="en-US" sz="900" b="0" i="0" kern="1200" noProof="0">
                          <a:solidFill>
                            <a:schemeClr val="tx1"/>
                          </a:solidFill>
                          <a:effectLst/>
                          <a:latin typeface="+mn-lt"/>
                          <a:ea typeface="+mn-ea"/>
                          <a:cs typeface="Arial" panose="020B0604020202020204" pitchFamily="34" charset="0"/>
                        </a:rPr>
                        <a:t>IHC &lt;3 / ISH+</a:t>
                      </a:r>
                    </a:p>
                  </a:txBody>
                  <a:tcPr marL="54000" marR="5400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Arial" panose="020B0604020202020204" pitchFamily="34" charset="0"/>
                          <a:cs typeface="+mn-cs"/>
                        </a:rPr>
                        <a:t>62 (16.2)</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Arial" panose="020B0604020202020204" pitchFamily="34" charset="0"/>
                          <a:cs typeface="+mn-cs"/>
                        </a:rPr>
                        <a:t>71 (18.3)</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3976814"/>
                  </a:ext>
                </a:extLst>
              </a:tr>
              <a:tr h="180900">
                <a:tc>
                  <a:txBody>
                    <a:bodyPr/>
                    <a:lstStyle/>
                    <a:p>
                      <a:pPr marL="180000" marR="0" lvl="1" indent="0" algn="l" defTabSz="914171" rtl="0" eaLnBrk="1" fontAlgn="auto" latinLnBrk="0" hangingPunct="1">
                        <a:lnSpc>
                          <a:spcPct val="90000"/>
                        </a:lnSpc>
                        <a:spcBef>
                          <a:spcPts val="0"/>
                        </a:spcBef>
                        <a:spcAft>
                          <a:spcPts val="0"/>
                        </a:spcAft>
                        <a:buClrTx/>
                        <a:buSzTx/>
                        <a:buFontTx/>
                        <a:buNone/>
                        <a:tabLst/>
                        <a:defRPr/>
                      </a:pPr>
                      <a:r>
                        <a:rPr lang="en-US" sz="900" b="0" i="0" kern="1200" noProof="0">
                          <a:solidFill>
                            <a:schemeClr val="tx1"/>
                          </a:solidFill>
                          <a:effectLst/>
                          <a:latin typeface="+mn-lt"/>
                          <a:ea typeface="+mn-ea"/>
                          <a:cs typeface="Arial" panose="020B0604020202020204" pitchFamily="34" charset="0"/>
                        </a:rPr>
                        <a:t>IHC NR / ISH+</a:t>
                      </a:r>
                    </a:p>
                  </a:txBody>
                  <a:tcPr marL="54000" marR="5400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3 (0.8)</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 (0.3)</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66299834"/>
                  </a:ext>
                </a:extLst>
              </a:tr>
              <a:tr h="180900">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9pPr>
                    </a:lstStyle>
                    <a:p>
                      <a:pPr marL="0" marR="0" lvl="0" indent="0" algn="l" defTabSz="914171"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tx1"/>
                          </a:solidFill>
                          <a:effectLst/>
                          <a:uLnTx/>
                          <a:uFillTx/>
                          <a:latin typeface="+mn-lt"/>
                          <a:ea typeface="Arial" panose="020B0604020202020204" pitchFamily="34" charset="0"/>
                          <a:cs typeface="Arial" panose="020B0604020202020204" pitchFamily="34" charset="0"/>
                        </a:rPr>
                        <a:t>HR status, n (%)</a:t>
                      </a:r>
                    </a:p>
                  </a:txBody>
                  <a:tcPr marL="54000" marR="54000" marT="0" marB="0" anchor="ctr">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endParaRPr lang="en-US" sz="900">
                        <a:solidFill>
                          <a:schemeClr val="tx1"/>
                        </a:solidFill>
                        <a:effectLst/>
                        <a:highlight>
                          <a:srgbClr val="FFFF00"/>
                        </a:highlight>
                        <a:latin typeface="+mn-lt"/>
                        <a:ea typeface="Arial" panose="020B0604020202020204" pitchFamily="34" charset="0"/>
                      </a:endParaRP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90000"/>
                        </a:lnSpc>
                        <a:spcBef>
                          <a:spcPts val="0"/>
                        </a:spcBef>
                        <a:spcAft>
                          <a:spcPts val="0"/>
                        </a:spcAft>
                      </a:pPr>
                      <a:endParaRPr lang="en-US" sz="900">
                        <a:solidFill>
                          <a:schemeClr val="tx1"/>
                        </a:solidFill>
                        <a:effectLst/>
                        <a:highlight>
                          <a:srgbClr val="FFFF00"/>
                        </a:highlight>
                        <a:latin typeface="+mn-lt"/>
                        <a:ea typeface="Arial" panose="020B0604020202020204" pitchFamily="34" charset="0"/>
                      </a:endParaRP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3267017"/>
                  </a:ext>
                </a:extLst>
              </a:tr>
              <a:tr h="180900">
                <a:tc>
                  <a:txBody>
                    <a:bodyPr/>
                    <a:lstStyle/>
                    <a:p>
                      <a:pPr marL="180000" marR="0" lvl="1" indent="0" algn="l" defTabSz="914171" rtl="0" eaLnBrk="1" fontAlgn="auto" latinLnBrk="0" hangingPunct="1">
                        <a:lnSpc>
                          <a:spcPct val="90000"/>
                        </a:lnSpc>
                        <a:spcBef>
                          <a:spcPts val="0"/>
                        </a:spcBef>
                        <a:spcAft>
                          <a:spcPts val="0"/>
                        </a:spcAft>
                        <a:buClrTx/>
                        <a:buSzTx/>
                        <a:buFontTx/>
                        <a:buNone/>
                        <a:tabLst/>
                        <a:defRPr/>
                      </a:pPr>
                      <a:r>
                        <a:rPr lang="en-US" sz="900" b="0" i="0" kern="1200" noProof="0">
                          <a:solidFill>
                            <a:schemeClr val="tx1"/>
                          </a:solidFill>
                          <a:effectLst/>
                          <a:latin typeface="+mn-lt"/>
                          <a:ea typeface="+mn-ea"/>
                          <a:cs typeface="Arial" panose="020B0604020202020204" pitchFamily="34" charset="0"/>
                        </a:rPr>
                        <a:t>Positive*</a:t>
                      </a:r>
                    </a:p>
                  </a:txBody>
                  <a:tcPr marL="54000" marR="5400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a:solidFill>
                            <a:schemeClr val="tx1"/>
                          </a:solidFill>
                          <a:effectLst/>
                          <a:latin typeface="+mn-lt"/>
                          <a:ea typeface="Arial" panose="020B0604020202020204" pitchFamily="34" charset="0"/>
                        </a:rPr>
                        <a:t>207 (54.0)</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90000"/>
                        </a:lnSpc>
                        <a:spcBef>
                          <a:spcPts val="0"/>
                        </a:spcBef>
                        <a:spcAft>
                          <a:spcPts val="0"/>
                        </a:spcAft>
                      </a:pPr>
                      <a:r>
                        <a:rPr lang="en-US" sz="900">
                          <a:solidFill>
                            <a:schemeClr val="tx1"/>
                          </a:solidFill>
                          <a:effectLst/>
                          <a:latin typeface="+mn-lt"/>
                          <a:ea typeface="Arial" panose="020B0604020202020204" pitchFamily="34" charset="0"/>
                        </a:rPr>
                        <a:t>209 (54.0)</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79327878"/>
                  </a:ext>
                </a:extLst>
              </a:tr>
              <a:tr h="180900">
                <a:tc>
                  <a:txBody>
                    <a:bodyPr/>
                    <a:lstStyle/>
                    <a:p>
                      <a:pPr marL="180000" marR="0" lvl="1" indent="0" algn="l" defTabSz="914171" rtl="0" eaLnBrk="1" fontAlgn="auto" latinLnBrk="0" hangingPunct="1">
                        <a:lnSpc>
                          <a:spcPct val="90000"/>
                        </a:lnSpc>
                        <a:spcBef>
                          <a:spcPts val="0"/>
                        </a:spcBef>
                        <a:spcAft>
                          <a:spcPts val="0"/>
                        </a:spcAft>
                        <a:buClrTx/>
                        <a:buSzTx/>
                        <a:buFontTx/>
                        <a:buNone/>
                        <a:tabLst/>
                        <a:defRPr/>
                      </a:pPr>
                      <a:r>
                        <a:rPr lang="en-US" sz="900" b="0" i="0" kern="1200" noProof="0">
                          <a:solidFill>
                            <a:schemeClr val="tx1"/>
                          </a:solidFill>
                          <a:effectLst/>
                          <a:latin typeface="+mn-lt"/>
                          <a:ea typeface="+mn-ea"/>
                          <a:cs typeface="Arial" panose="020B0604020202020204" pitchFamily="34" charset="0"/>
                        </a:rPr>
                        <a:t>Negative</a:t>
                      </a:r>
                    </a:p>
                  </a:txBody>
                  <a:tcPr marL="54000" marR="5400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a:solidFill>
                            <a:schemeClr val="tx1"/>
                          </a:solidFill>
                          <a:effectLst/>
                          <a:latin typeface="+mn-lt"/>
                          <a:ea typeface="Arial" panose="020B0604020202020204" pitchFamily="34" charset="0"/>
                        </a:rPr>
                        <a:t>176 (46.0)</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90000"/>
                        </a:lnSpc>
                        <a:spcBef>
                          <a:spcPts val="0"/>
                        </a:spcBef>
                        <a:spcAft>
                          <a:spcPts val="0"/>
                        </a:spcAft>
                      </a:pPr>
                      <a:r>
                        <a:rPr lang="en-US" sz="900">
                          <a:solidFill>
                            <a:schemeClr val="tx1"/>
                          </a:solidFill>
                          <a:effectLst/>
                          <a:latin typeface="+mn-lt"/>
                          <a:ea typeface="Arial" panose="020B0604020202020204" pitchFamily="34" charset="0"/>
                        </a:rPr>
                        <a:t>178 (46.0)</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5081504"/>
                  </a:ext>
                </a:extLst>
              </a:tr>
              <a:tr h="180900">
                <a:tc>
                  <a:txBody>
                    <a:bodyPr/>
                    <a:lstStyle/>
                    <a:p>
                      <a:pPr marL="0" marR="0" indent="0">
                        <a:lnSpc>
                          <a:spcPct val="90000"/>
                        </a:lnSpc>
                        <a:spcBef>
                          <a:spcPts val="0"/>
                        </a:spcBef>
                        <a:spcAft>
                          <a:spcPts val="0"/>
                        </a:spcAft>
                      </a:pPr>
                      <a:r>
                        <a:rPr lang="en-US" sz="900" b="1" i="0">
                          <a:solidFill>
                            <a:schemeClr val="tx1"/>
                          </a:solidFill>
                          <a:effectLst/>
                          <a:latin typeface="+mn-lt"/>
                          <a:cs typeface="Arial" panose="020B0604020202020204" pitchFamily="34" charset="0"/>
                        </a:rPr>
                        <a:t>De-novo disease at diagnosis, n (%)</a:t>
                      </a:r>
                    </a:p>
                  </a:txBody>
                  <a:tcPr marL="54000" marR="54000" marT="0" marB="0" anchor="ctr">
                    <a:lnL>
                      <a:noFill/>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a:solidFill>
                            <a:schemeClr val="tx1"/>
                          </a:solidFill>
                          <a:effectLst/>
                          <a:latin typeface="+mn-lt"/>
                          <a:ea typeface="Arial" panose="020B0604020202020204" pitchFamily="34" charset="0"/>
                        </a:rPr>
                        <a:t>200 (52.2)</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90000"/>
                        </a:lnSpc>
                        <a:spcBef>
                          <a:spcPts val="0"/>
                        </a:spcBef>
                        <a:spcAft>
                          <a:spcPts val="0"/>
                        </a:spcAft>
                      </a:pPr>
                      <a:r>
                        <a:rPr lang="en-US" sz="900">
                          <a:solidFill>
                            <a:schemeClr val="tx1"/>
                          </a:solidFill>
                          <a:effectLst/>
                          <a:latin typeface="+mn-lt"/>
                          <a:ea typeface="Arial" panose="020B0604020202020204" pitchFamily="34" charset="0"/>
                        </a:rPr>
                        <a:t>200 (51.7)</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31855904"/>
                  </a:ext>
                </a:extLst>
              </a:tr>
              <a:tr h="180900">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9pPr>
                    </a:lstStyle>
                    <a:p>
                      <a:pPr marL="0" marR="0" indent="0">
                        <a:lnSpc>
                          <a:spcPct val="90000"/>
                        </a:lnSpc>
                        <a:spcBef>
                          <a:spcPts val="0"/>
                        </a:spcBef>
                        <a:spcAft>
                          <a:spcPts val="0"/>
                        </a:spcAft>
                      </a:pPr>
                      <a:r>
                        <a:rPr lang="en-US" sz="900" b="1" i="1" baseline="0">
                          <a:solidFill>
                            <a:schemeClr val="tx1"/>
                          </a:solidFill>
                          <a:effectLst/>
                          <a:latin typeface="+mn-lt"/>
                          <a:cs typeface="Arial" panose="020B0604020202020204" pitchFamily="34" charset="0"/>
                        </a:rPr>
                        <a:t>PIK3CA</a:t>
                      </a:r>
                      <a:r>
                        <a:rPr lang="en-US" sz="900" b="1" i="0" baseline="0">
                          <a:solidFill>
                            <a:schemeClr val="tx1"/>
                          </a:solidFill>
                          <a:effectLst/>
                          <a:latin typeface="+mn-lt"/>
                          <a:cs typeface="Arial" panose="020B0604020202020204" pitchFamily="34" charset="0"/>
                        </a:rPr>
                        <a:t> mutations detected, n (%)</a:t>
                      </a:r>
                    </a:p>
                  </a:txBody>
                  <a:tcPr marL="54000" marR="54000" marT="0" marB="0" anchor="ctr">
                    <a:lnL>
                      <a:noFill/>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a:solidFill>
                            <a:schemeClr val="tx1"/>
                          </a:solidFill>
                          <a:effectLst/>
                          <a:latin typeface="+mn-lt"/>
                          <a:ea typeface="Arial" panose="020B0604020202020204" pitchFamily="34" charset="0"/>
                        </a:rPr>
                        <a:t>116 (30.3)</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90000"/>
                        </a:lnSpc>
                        <a:spcBef>
                          <a:spcPts val="0"/>
                        </a:spcBef>
                        <a:spcAft>
                          <a:spcPts val="0"/>
                        </a:spcAft>
                      </a:pPr>
                      <a:r>
                        <a:rPr lang="en-US" sz="900">
                          <a:solidFill>
                            <a:schemeClr val="tx1"/>
                          </a:solidFill>
                          <a:effectLst/>
                          <a:latin typeface="+mn-lt"/>
                          <a:ea typeface="Arial" panose="020B0604020202020204" pitchFamily="34" charset="0"/>
                        </a:rPr>
                        <a:t>121 (31.3)</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274982"/>
                  </a:ext>
                </a:extLst>
              </a:tr>
              <a:tr h="180900">
                <a:tc>
                  <a:txBody>
                    <a:bodyPr/>
                    <a:lstStyle/>
                    <a:p>
                      <a:pPr marL="0" marR="0" lvl="0" indent="0" algn="l" defTabSz="914171" rtl="0" eaLnBrk="1" fontAlgn="auto" latinLnBrk="0" hangingPunct="1">
                        <a:lnSpc>
                          <a:spcPct val="90000"/>
                        </a:lnSpc>
                        <a:spcBef>
                          <a:spcPts val="0"/>
                        </a:spcBef>
                        <a:spcAft>
                          <a:spcPts val="0"/>
                        </a:spcAft>
                        <a:buClrTx/>
                        <a:buSzTx/>
                        <a:buFontTx/>
                        <a:buNone/>
                        <a:tabLst/>
                        <a:defRPr/>
                      </a:pPr>
                      <a:r>
                        <a:rPr lang="en-US" sz="900" b="1" i="0" strike="noStrike">
                          <a:solidFill>
                            <a:schemeClr val="tx1"/>
                          </a:solidFill>
                          <a:effectLst/>
                          <a:latin typeface="+mn-lt"/>
                          <a:cs typeface="Arial" panose="020B0604020202020204" pitchFamily="34" charset="0"/>
                        </a:rPr>
                        <a:t>Brain metastases, n (%)</a:t>
                      </a:r>
                      <a:r>
                        <a:rPr lang="en-US" sz="900" b="1" i="0" strike="noStrike" baseline="30000">
                          <a:solidFill>
                            <a:schemeClr val="tx1"/>
                          </a:solidFill>
                          <a:effectLst/>
                          <a:latin typeface="+mn-lt"/>
                          <a:cs typeface="Arial" panose="020B0604020202020204" pitchFamily="34" charset="0"/>
                        </a:rPr>
                        <a:t>†</a:t>
                      </a:r>
                    </a:p>
                  </a:txBody>
                  <a:tcPr marL="54000" marR="54000" marT="0" marB="0" anchor="ctr">
                    <a:lnL>
                      <a:noFill/>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a:solidFill>
                            <a:schemeClr val="tx1"/>
                          </a:solidFill>
                          <a:effectLst/>
                          <a:latin typeface="+mn-lt"/>
                          <a:ea typeface="Arial" panose="020B0604020202020204" pitchFamily="34" charset="0"/>
                        </a:rPr>
                        <a:t>25 (6.5)</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90000"/>
                        </a:lnSpc>
                        <a:spcBef>
                          <a:spcPts val="0"/>
                        </a:spcBef>
                        <a:spcAft>
                          <a:spcPts val="0"/>
                        </a:spcAft>
                      </a:pPr>
                      <a:r>
                        <a:rPr lang="en-US" sz="900">
                          <a:solidFill>
                            <a:schemeClr val="tx1"/>
                          </a:solidFill>
                          <a:effectLst/>
                          <a:latin typeface="+mn-lt"/>
                          <a:ea typeface="Arial" panose="020B0604020202020204" pitchFamily="34" charset="0"/>
                        </a:rPr>
                        <a:t>22 (5.7)</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04898091"/>
                  </a:ext>
                </a:extLst>
              </a:tr>
              <a:tr h="180900">
                <a:tc>
                  <a:txBody>
                    <a:bodyPr/>
                    <a:lstStyle/>
                    <a:p>
                      <a:pPr marL="0" marR="0" lvl="0" indent="0" algn="l" defTabSz="914171" rtl="0" eaLnBrk="1" fontAlgn="auto" latinLnBrk="0" hangingPunct="1">
                        <a:lnSpc>
                          <a:spcPct val="90000"/>
                        </a:lnSpc>
                        <a:spcBef>
                          <a:spcPts val="0"/>
                        </a:spcBef>
                        <a:spcAft>
                          <a:spcPts val="0"/>
                        </a:spcAft>
                        <a:buClrTx/>
                        <a:buSzTx/>
                        <a:buFontTx/>
                        <a:buNone/>
                        <a:tabLst/>
                        <a:defRPr/>
                      </a:pPr>
                      <a:r>
                        <a:rPr lang="en-US" sz="900" b="1" i="0" strike="noStrike">
                          <a:solidFill>
                            <a:schemeClr val="tx1"/>
                          </a:solidFill>
                          <a:effectLst/>
                          <a:latin typeface="+mn-lt"/>
                          <a:cs typeface="Arial" panose="020B0604020202020204" pitchFamily="34" charset="0"/>
                        </a:rPr>
                        <a:t>Visceral metastases, n (%)</a:t>
                      </a:r>
                    </a:p>
                  </a:txBody>
                  <a:tcPr marL="54000" marR="54000" marT="0" marB="0" anchor="ctr">
                    <a:lnL>
                      <a:noFill/>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a:solidFill>
                            <a:schemeClr val="tx1"/>
                          </a:solidFill>
                          <a:effectLst/>
                          <a:latin typeface="+mn-lt"/>
                          <a:ea typeface="Arial" panose="020B0604020202020204" pitchFamily="34" charset="0"/>
                        </a:rPr>
                        <a:t>281 (73.4)</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90000"/>
                        </a:lnSpc>
                        <a:spcBef>
                          <a:spcPts val="0"/>
                        </a:spcBef>
                        <a:spcAft>
                          <a:spcPts val="0"/>
                        </a:spcAft>
                      </a:pPr>
                      <a:r>
                        <a:rPr lang="en-US" sz="900">
                          <a:solidFill>
                            <a:schemeClr val="tx1"/>
                          </a:solidFill>
                          <a:effectLst/>
                          <a:latin typeface="+mn-lt"/>
                          <a:ea typeface="Arial" panose="020B0604020202020204" pitchFamily="34" charset="0"/>
                        </a:rPr>
                        <a:t>268 (69.3)</a:t>
                      </a:r>
                    </a:p>
                  </a:txBody>
                  <a:tcPr marL="54000" marR="5400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0561403"/>
                  </a:ext>
                </a:extLst>
              </a:tr>
            </a:tbl>
          </a:graphicData>
        </a:graphic>
      </p:graphicFrame>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229167" y="1042208"/>
            <a:ext cx="8371385" cy="423529"/>
          </a:xfrm>
        </p:spPr>
        <p:txBody>
          <a:bodyPr>
            <a:normAutofit/>
          </a:bodyPr>
          <a:lstStyle/>
          <a:p>
            <a:r>
              <a:rPr lang="en-US" dirty="0">
                <a:solidFill>
                  <a:srgbClr val="7030A0"/>
                </a:solidFill>
              </a:rPr>
              <a:t>Patient demographics and key baseline characteristics</a:t>
            </a:r>
          </a:p>
        </p:txBody>
      </p:sp>
      <p:sp>
        <p:nvSpPr>
          <p:cNvPr id="10" name="Content Placeholder 9">
            <a:extLst>
              <a:ext uri="{FF2B5EF4-FFF2-40B4-BE49-F238E27FC236}">
                <a16:creationId xmlns:a16="http://schemas.microsoft.com/office/drawing/2014/main" id="{295B4AB6-238B-2824-1EF5-513A2B487C9D}"/>
              </a:ext>
            </a:extLst>
          </p:cNvPr>
          <p:cNvSpPr>
            <a:spLocks noGrp="1"/>
          </p:cNvSpPr>
          <p:nvPr>
            <p:ph sz="quarter" idx="13"/>
          </p:nvPr>
        </p:nvSpPr>
        <p:spPr>
          <a:xfrm>
            <a:off x="228600" y="5200146"/>
            <a:ext cx="8686800" cy="323165"/>
          </a:xfrm>
        </p:spPr>
        <p:txBody>
          <a:bodyPr/>
          <a:lstStyle/>
          <a:p>
            <a:r>
              <a:rPr lang="en-US"/>
              <a:t>*Defined as estrogen receptor–positive and/or progesterone receptor–positive (≥1%); </a:t>
            </a:r>
            <a:r>
              <a:rPr lang="en-US" baseline="30000"/>
              <a:t>†</a:t>
            </a:r>
            <a:r>
              <a:rPr lang="en-US"/>
              <a:t>p</a:t>
            </a:r>
            <a:r>
              <a:rPr lang="en-GB" err="1"/>
              <a:t>articipants</a:t>
            </a:r>
            <a:r>
              <a:rPr lang="en-GB"/>
              <a:t> were eligible if they had brain metastases that were clinically inactive or treated/asymptomatic</a:t>
            </a:r>
          </a:p>
          <a:p>
            <a:r>
              <a:rPr lang="en-US"/>
              <a:t>ECOG, Eastern Cooperative Oncology Group; HER2, human epidermal growth factor receptor 2; HR, hormone receptor; IHC, immunohistochemistry; ISH, in situ hybridization; NR, not recorded; P, </a:t>
            </a:r>
            <a:r>
              <a:rPr lang="en-US" err="1"/>
              <a:t>pertuzumab</a:t>
            </a:r>
            <a:r>
              <a:rPr lang="en-US"/>
              <a:t>; T-DXd, trastuzumab deruxtecan; </a:t>
            </a:r>
            <a:br>
              <a:rPr lang="en-US"/>
            </a:br>
            <a:r>
              <a:rPr lang="en-US"/>
              <a:t>THP, taxane + trastuzumab + </a:t>
            </a:r>
            <a:r>
              <a:rPr lang="en-US" err="1"/>
              <a:t>pertuzumab</a:t>
            </a:r>
            <a:endParaRPr lang="en-US"/>
          </a:p>
        </p:txBody>
      </p:sp>
      <p:sp>
        <p:nvSpPr>
          <p:cNvPr id="3" name="Text Placeholder 14">
            <a:extLst>
              <a:ext uri="{FF2B5EF4-FFF2-40B4-BE49-F238E27FC236}">
                <a16:creationId xmlns:a16="http://schemas.microsoft.com/office/drawing/2014/main" id="{F5B3A120-D7BB-2FAF-0791-4CD485FBE8AD}"/>
              </a:ext>
            </a:extLst>
          </p:cNvPr>
          <p:cNvSpPr txBox="1">
            <a:spLocks/>
          </p:cNvSpPr>
          <p:nvPr/>
        </p:nvSpPr>
        <p:spPr>
          <a:xfrm>
            <a:off x="4431830" y="5753171"/>
            <a:ext cx="2488973" cy="200055"/>
          </a:xfrm>
          <a:prstGeom prst="rect">
            <a:avLst/>
          </a:prstGeom>
        </p:spPr>
        <p:txBody>
          <a:bodyPr anchor="b"/>
          <a:lstStyle>
            <a:lvl1pPr marL="0" indent="0" algn="l" defTabSz="457200" rtl="0" eaLnBrk="1" latinLnBrk="0" hangingPunct="1">
              <a:spcBef>
                <a:spcPct val="20000"/>
              </a:spcBef>
              <a:buFont typeface="Arial"/>
              <a:buNone/>
              <a:defRPr kumimoji="1" sz="7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gn="ctr" defTabSz="457189" fontAlgn="auto">
              <a:spcAft>
                <a:spcPts val="0"/>
              </a:spcAft>
            </a:pPr>
            <a:r>
              <a:rPr lang="en-US" sz="750">
                <a:solidFill>
                  <a:srgbClr val="44546A">
                    <a:lumMod val="60000"/>
                    <a:lumOff val="40000"/>
                  </a:srgbClr>
                </a:solidFill>
                <a:latin typeface="Arial" panose="020B0604020202020204" pitchFamily="34" charset="0"/>
                <a:cs typeface="Arial" panose="020B0604020202020204" pitchFamily="34" charset="0"/>
              </a:rPr>
              <a:t>Confidential. For internal use only.</a:t>
            </a:r>
          </a:p>
        </p:txBody>
      </p:sp>
      <p:sp>
        <p:nvSpPr>
          <p:cNvPr id="4" name="Slide Number Placeholder 1">
            <a:extLst>
              <a:ext uri="{FF2B5EF4-FFF2-40B4-BE49-F238E27FC236}">
                <a16:creationId xmlns:a16="http://schemas.microsoft.com/office/drawing/2014/main" id="{BC78DA23-EBDC-9DBF-AF87-C7C7B05CE184}"/>
              </a:ext>
            </a:extLst>
          </p:cNvPr>
          <p:cNvSpPr txBox="1">
            <a:spLocks/>
          </p:cNvSpPr>
          <p:nvPr/>
        </p:nvSpPr>
        <p:spPr>
          <a:xfrm>
            <a:off x="7289200" y="5753170"/>
            <a:ext cx="396000" cy="151004"/>
          </a:xfrm>
          <a:prstGeom prst="rect">
            <a:avLst/>
          </a:prstGeom>
        </p:spPr>
        <p:txBody>
          <a:bodyPr/>
          <a:lstStyle>
            <a:defPPr>
              <a:defRPr lang="en-US"/>
            </a:defPPr>
            <a:lvl1pPr marL="0" algn="l" defTabSz="457200" rtl="0" eaLnBrk="1" latinLnBrk="0" hangingPunct="1">
              <a:defRPr sz="75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fontAlgn="auto">
              <a:spcBef>
                <a:spcPts val="0"/>
              </a:spcBef>
              <a:spcAft>
                <a:spcPts val="0"/>
              </a:spcAft>
            </a:pPr>
            <a:fld id="{3C4F54F3-C349-4609-AFEE-01462D5C7942}" type="slidenum">
              <a:rPr lang="en-GB">
                <a:solidFill>
                  <a:srgbClr val="44546A">
                    <a:lumMod val="60000"/>
                    <a:lumOff val="40000"/>
                  </a:srgbClr>
                </a:solidFill>
                <a:latin typeface="Arial" panose="020B0604020202020204"/>
              </a:rPr>
              <a:pPr defTabSz="457189" fontAlgn="auto">
                <a:spcBef>
                  <a:spcPts val="0"/>
                </a:spcBef>
                <a:spcAft>
                  <a:spcPts val="0"/>
                </a:spcAft>
              </a:pPr>
              <a:t>31</a:t>
            </a:fld>
            <a:endParaRPr lang="en-GB">
              <a:solidFill>
                <a:srgbClr val="44546A">
                  <a:lumMod val="60000"/>
                  <a:lumOff val="40000"/>
                </a:srgbClr>
              </a:solidFill>
              <a:latin typeface="Arial" panose="020B0604020202020204"/>
            </a:endParaRPr>
          </a:p>
        </p:txBody>
      </p:sp>
      <p:sp>
        <p:nvSpPr>
          <p:cNvPr id="5" name="Rectangle 4">
            <a:extLst>
              <a:ext uri="{FF2B5EF4-FFF2-40B4-BE49-F238E27FC236}">
                <a16:creationId xmlns:a16="http://schemas.microsoft.com/office/drawing/2014/main" id="{810FF3F1-9F37-93C8-0B6B-87EC8EDD5F4F}"/>
              </a:ext>
            </a:extLst>
          </p:cNvPr>
          <p:cNvSpPr/>
          <p:nvPr/>
        </p:nvSpPr>
        <p:spPr>
          <a:xfrm>
            <a:off x="4962293" y="5734836"/>
            <a:ext cx="1661532" cy="218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eaLnBrk="1" fontAlgn="auto" hangingPunct="1">
              <a:spcBef>
                <a:spcPts val="0"/>
              </a:spcBef>
              <a:spcAft>
                <a:spcPts val="0"/>
              </a:spcAft>
            </a:pPr>
            <a:endParaRPr lang="en-US">
              <a:solidFill>
                <a:prstClr val="white"/>
              </a:solidFill>
              <a:latin typeface="Arial" panose="020B0604020202020204"/>
            </a:endParaRPr>
          </a:p>
        </p:txBody>
      </p:sp>
    </p:spTree>
    <p:extLst>
      <p:ext uri="{BB962C8B-B14F-4D97-AF65-F5344CB8AC3E}">
        <p14:creationId xmlns:p14="http://schemas.microsoft.com/office/powerpoint/2010/main" val="1615431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721AA-177D-22A5-A38E-35425B4A51EE}"/>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DB14445A-1406-4DB8-F0C5-5CF886647EA2}"/>
              </a:ext>
            </a:extLst>
          </p:cNvPr>
          <p:cNvGrpSpPr/>
          <p:nvPr/>
        </p:nvGrpSpPr>
        <p:grpSpPr>
          <a:xfrm>
            <a:off x="765019" y="1634715"/>
            <a:ext cx="69643" cy="2581014"/>
            <a:chOff x="1017026" y="865170"/>
            <a:chExt cx="92857" cy="3441352"/>
          </a:xfrm>
        </p:grpSpPr>
        <p:sp>
          <p:nvSpPr>
            <p:cNvPr id="24" name="Freeform: Shape 6058">
              <a:extLst>
                <a:ext uri="{FF2B5EF4-FFF2-40B4-BE49-F238E27FC236}">
                  <a16:creationId xmlns:a16="http://schemas.microsoft.com/office/drawing/2014/main" id="{9F07E561-DDA5-6FB3-7132-10EFC3AA168C}"/>
                </a:ext>
              </a:extLst>
            </p:cNvPr>
            <p:cNvSpPr/>
            <p:nvPr/>
          </p:nvSpPr>
          <p:spPr>
            <a:xfrm>
              <a:off x="1017026" y="4292499"/>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26" name="Freeform: Shape 6060">
              <a:extLst>
                <a:ext uri="{FF2B5EF4-FFF2-40B4-BE49-F238E27FC236}">
                  <a16:creationId xmlns:a16="http://schemas.microsoft.com/office/drawing/2014/main" id="{AA744F18-F811-EF17-0877-B3559D6BC545}"/>
                </a:ext>
              </a:extLst>
            </p:cNvPr>
            <p:cNvSpPr/>
            <p:nvPr/>
          </p:nvSpPr>
          <p:spPr>
            <a:xfrm>
              <a:off x="1017026" y="3612625"/>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27" name="Freeform: Shape 6062">
              <a:extLst>
                <a:ext uri="{FF2B5EF4-FFF2-40B4-BE49-F238E27FC236}">
                  <a16:creationId xmlns:a16="http://schemas.microsoft.com/office/drawing/2014/main" id="{84A63B77-8E1F-A00E-0C77-6A96DEB2F90C}"/>
                </a:ext>
              </a:extLst>
            </p:cNvPr>
            <p:cNvSpPr/>
            <p:nvPr/>
          </p:nvSpPr>
          <p:spPr>
            <a:xfrm>
              <a:off x="1017026" y="2926992"/>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28" name="Freeform: Shape 6064">
              <a:extLst>
                <a:ext uri="{FF2B5EF4-FFF2-40B4-BE49-F238E27FC236}">
                  <a16:creationId xmlns:a16="http://schemas.microsoft.com/office/drawing/2014/main" id="{C57FDF82-1ECF-EA32-5770-30668DB76D03}"/>
                </a:ext>
              </a:extLst>
            </p:cNvPr>
            <p:cNvSpPr/>
            <p:nvPr/>
          </p:nvSpPr>
          <p:spPr>
            <a:xfrm>
              <a:off x="1017026" y="2241360"/>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29" name="Freeform: Shape 6066">
              <a:extLst>
                <a:ext uri="{FF2B5EF4-FFF2-40B4-BE49-F238E27FC236}">
                  <a16:creationId xmlns:a16="http://schemas.microsoft.com/office/drawing/2014/main" id="{B350CF53-BDA4-1BB1-6647-E2FB8D74902E}"/>
                </a:ext>
              </a:extLst>
            </p:cNvPr>
            <p:cNvSpPr/>
            <p:nvPr/>
          </p:nvSpPr>
          <p:spPr>
            <a:xfrm>
              <a:off x="1017026" y="1555727"/>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30" name="Freeform: Shape 1444">
              <a:extLst>
                <a:ext uri="{FF2B5EF4-FFF2-40B4-BE49-F238E27FC236}">
                  <a16:creationId xmlns:a16="http://schemas.microsoft.com/office/drawing/2014/main" id="{B8423B8B-2FCB-1742-0371-3D2FFAE498EC}"/>
                </a:ext>
              </a:extLst>
            </p:cNvPr>
            <p:cNvSpPr/>
            <p:nvPr/>
          </p:nvSpPr>
          <p:spPr>
            <a:xfrm>
              <a:off x="1017026" y="865170"/>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grpSp>
      <p:sp>
        <p:nvSpPr>
          <p:cNvPr id="2" name="Title 1">
            <a:extLst>
              <a:ext uri="{FF2B5EF4-FFF2-40B4-BE49-F238E27FC236}">
                <a16:creationId xmlns:a16="http://schemas.microsoft.com/office/drawing/2014/main" id="{0AE0E03F-B85F-5069-DF0D-ACD716C74D39}"/>
              </a:ext>
            </a:extLst>
          </p:cNvPr>
          <p:cNvSpPr>
            <a:spLocks noGrp="1"/>
          </p:cNvSpPr>
          <p:nvPr>
            <p:ph type="title"/>
          </p:nvPr>
        </p:nvSpPr>
        <p:spPr>
          <a:xfrm>
            <a:off x="229167" y="1042208"/>
            <a:ext cx="8371385" cy="423529"/>
          </a:xfrm>
        </p:spPr>
        <p:txBody>
          <a:bodyPr>
            <a:normAutofit/>
          </a:bodyPr>
          <a:lstStyle/>
          <a:p>
            <a:r>
              <a:rPr lang="en-US" dirty="0">
                <a:solidFill>
                  <a:srgbClr val="7030A0"/>
                </a:solidFill>
              </a:rPr>
              <a:t>PFS (BICR): primary endpoint</a:t>
            </a:r>
          </a:p>
        </p:txBody>
      </p:sp>
      <p:sp>
        <p:nvSpPr>
          <p:cNvPr id="1048" name="Content Placeholder 1047">
            <a:extLst>
              <a:ext uri="{FF2B5EF4-FFF2-40B4-BE49-F238E27FC236}">
                <a16:creationId xmlns:a16="http://schemas.microsoft.com/office/drawing/2014/main" id="{2BE8CABD-0613-7A62-A97F-A061BAF81BD6}"/>
              </a:ext>
            </a:extLst>
          </p:cNvPr>
          <p:cNvSpPr>
            <a:spLocks noGrp="1"/>
          </p:cNvSpPr>
          <p:nvPr>
            <p:ph sz="quarter" idx="13"/>
          </p:nvPr>
        </p:nvSpPr>
        <p:spPr>
          <a:xfrm>
            <a:off x="229166" y="5292977"/>
            <a:ext cx="8685669" cy="230832"/>
          </a:xfrm>
        </p:spPr>
        <p:txBody>
          <a:bodyPr/>
          <a:lstStyle/>
          <a:p>
            <a:r>
              <a:rPr lang="en-GB"/>
              <a:t>*Median PFS estimate for T-DXd + P is likely to change at updated analysis; </a:t>
            </a:r>
            <a:r>
              <a:rPr lang="en-GB" baseline="30000"/>
              <a:t>†</a:t>
            </a:r>
            <a:r>
              <a:rPr lang="en-GB"/>
              <a:t>stratified log-rank test. A P-value of &lt;0.00043 was required for interim analysis superiority</a:t>
            </a:r>
          </a:p>
          <a:p>
            <a:r>
              <a:rPr lang="en-US"/>
              <a:t>BICR, blinded independent central review; CI, confidence interval; </a:t>
            </a:r>
            <a:r>
              <a:rPr lang="en-US" err="1"/>
              <a:t>mo</a:t>
            </a:r>
            <a:r>
              <a:rPr lang="en-US"/>
              <a:t>, months; (m)PFS, (median) progression-free survival; NC, not calculable; P, </a:t>
            </a:r>
            <a:r>
              <a:rPr lang="en-US" err="1"/>
              <a:t>pertuzumab</a:t>
            </a:r>
            <a:r>
              <a:rPr lang="en-US"/>
              <a:t>; T-DXd, trastuzumab deruxtecan; THP, taxane + trastuzumab + </a:t>
            </a:r>
            <a:r>
              <a:rPr lang="en-US" err="1"/>
              <a:t>pertuzumab</a:t>
            </a:r>
            <a:endParaRPr lang="en-US"/>
          </a:p>
        </p:txBody>
      </p:sp>
      <p:grpSp>
        <p:nvGrpSpPr>
          <p:cNvPr id="17" name="Group 16" hidden="1">
            <a:extLst>
              <a:ext uri="{FF2B5EF4-FFF2-40B4-BE49-F238E27FC236}">
                <a16:creationId xmlns:a16="http://schemas.microsoft.com/office/drawing/2014/main" id="{CEFA85D2-70E0-46D9-936B-B90B7A2F9410}"/>
              </a:ext>
            </a:extLst>
          </p:cNvPr>
          <p:cNvGrpSpPr/>
          <p:nvPr/>
        </p:nvGrpSpPr>
        <p:grpSpPr>
          <a:xfrm>
            <a:off x="750521" y="1904376"/>
            <a:ext cx="7990216" cy="2043978"/>
            <a:chOff x="1000693" y="1394906"/>
            <a:chExt cx="10653621" cy="2725304"/>
          </a:xfrm>
        </p:grpSpPr>
        <p:sp>
          <p:nvSpPr>
            <p:cNvPr id="6" name="TextBox 5">
              <a:extLst>
                <a:ext uri="{FF2B5EF4-FFF2-40B4-BE49-F238E27FC236}">
                  <a16:creationId xmlns:a16="http://schemas.microsoft.com/office/drawing/2014/main" id="{ED3025A7-5372-C976-3E4E-5793A8A23CA4}"/>
                </a:ext>
              </a:extLst>
            </p:cNvPr>
            <p:cNvSpPr txBox="1"/>
            <p:nvPr/>
          </p:nvSpPr>
          <p:spPr>
            <a:xfrm>
              <a:off x="9621013" y="1394906"/>
              <a:ext cx="2033301" cy="892552"/>
            </a:xfrm>
            <a:prstGeom prst="rect">
              <a:avLst/>
            </a:prstGeom>
            <a:solidFill>
              <a:schemeClr val="accent3"/>
            </a:solidFill>
          </p:spPr>
          <p:txBody>
            <a:bodyPr wrap="square" rtlCol="0">
              <a:spAutoFit/>
            </a:bodyPr>
            <a:lstStyle/>
            <a:p>
              <a:pPr algn="ctr" defTabSz="685338" eaLnBrk="1" fontAlgn="auto" hangingPunct="1">
                <a:spcBef>
                  <a:spcPts val="0"/>
                </a:spcBef>
                <a:spcAft>
                  <a:spcPts val="0"/>
                </a:spcAft>
                <a:defRPr/>
              </a:pPr>
              <a:r>
                <a:rPr lang="en-US" sz="1350" b="1">
                  <a:solidFill>
                    <a:prstClr val="white"/>
                  </a:solidFill>
                  <a:latin typeface="Arial" panose="020B0604020202020204"/>
                  <a:ea typeface="+mn-ea"/>
                </a:rPr>
                <a:t>T-DXd + P</a:t>
              </a:r>
            </a:p>
            <a:p>
              <a:pPr algn="ctr" defTabSz="685338" eaLnBrk="1" fontAlgn="auto" hangingPunct="1">
                <a:spcBef>
                  <a:spcPts val="0"/>
                </a:spcBef>
                <a:spcAft>
                  <a:spcPts val="0"/>
                </a:spcAft>
                <a:defRPr/>
              </a:pPr>
              <a:r>
                <a:rPr lang="en-US" sz="1350" b="1" err="1">
                  <a:solidFill>
                    <a:prstClr val="white"/>
                  </a:solidFill>
                  <a:latin typeface="Arial" panose="020B0604020202020204"/>
                  <a:ea typeface="+mn-ea"/>
                </a:rPr>
                <a:t>mPFS</a:t>
              </a:r>
              <a:r>
                <a:rPr lang="en-US" sz="1350" b="1">
                  <a:solidFill>
                    <a:prstClr val="white"/>
                  </a:solidFill>
                  <a:latin typeface="Arial" panose="020B0604020202020204"/>
                  <a:ea typeface="+mn-ea"/>
                </a:rPr>
                <a:t>: 40.7 </a:t>
              </a:r>
              <a:r>
                <a:rPr lang="en-US" sz="1350" b="1" err="1">
                  <a:solidFill>
                    <a:prstClr val="white"/>
                  </a:solidFill>
                  <a:latin typeface="Arial" panose="020B0604020202020204"/>
                  <a:ea typeface="+mn-ea"/>
                </a:rPr>
                <a:t>mo</a:t>
              </a:r>
              <a:r>
                <a:rPr lang="en-US" sz="1350" b="1" baseline="30000">
                  <a:solidFill>
                    <a:prstClr val="white"/>
                  </a:solidFill>
                  <a:latin typeface="Arial" panose="020B0604020202020204"/>
                  <a:ea typeface="+mn-ea"/>
                </a:rPr>
                <a:t>† </a:t>
              </a:r>
              <a:r>
                <a:rPr lang="en-US" sz="1050" b="1">
                  <a:solidFill>
                    <a:prstClr val="white"/>
                  </a:solidFill>
                  <a:latin typeface="Arial" panose="020B0604020202020204"/>
                  <a:ea typeface="+mn-ea"/>
                </a:rPr>
                <a:t>(95% CI 36.5, NC)</a:t>
              </a:r>
              <a:endParaRPr lang="en-US" sz="1350" b="1">
                <a:solidFill>
                  <a:prstClr val="white"/>
                </a:solidFill>
                <a:latin typeface="Arial" panose="020B0604020202020204"/>
                <a:ea typeface="+mn-ea"/>
              </a:endParaRPr>
            </a:p>
          </p:txBody>
        </p:sp>
        <p:sp>
          <p:nvSpPr>
            <p:cNvPr id="8" name="TextBox 7">
              <a:extLst>
                <a:ext uri="{FF2B5EF4-FFF2-40B4-BE49-F238E27FC236}">
                  <a16:creationId xmlns:a16="http://schemas.microsoft.com/office/drawing/2014/main" id="{08A2431D-EA1E-600F-6B5E-69B86E651C5E}"/>
                </a:ext>
              </a:extLst>
            </p:cNvPr>
            <p:cNvSpPr txBox="1">
              <a:spLocks/>
            </p:cNvSpPr>
            <p:nvPr/>
          </p:nvSpPr>
          <p:spPr>
            <a:xfrm>
              <a:off x="7685178" y="2291939"/>
              <a:ext cx="1478275" cy="256534"/>
            </a:xfrm>
            <a:prstGeom prst="rect">
              <a:avLst/>
            </a:prstGeom>
            <a:noFill/>
          </p:spPr>
          <p:txBody>
            <a:bodyPr wrap="square" lIns="0" tIns="0" rIns="0" bIns="0" rtlCol="0" anchor="ctr">
              <a:noAutofit/>
            </a:bodyPr>
            <a:lstStyle/>
            <a:p>
              <a:pPr algn="ctr" defTabSz="685338" eaLnBrk="1" fontAlgn="auto" hangingPunct="1">
                <a:spcBef>
                  <a:spcPts val="0"/>
                </a:spcBef>
                <a:spcAft>
                  <a:spcPts val="0"/>
                </a:spcAft>
                <a:defRPr/>
              </a:pPr>
              <a:r>
                <a:rPr lang="en-US" b="1">
                  <a:solidFill>
                    <a:srgbClr val="000000"/>
                  </a:solidFill>
                  <a:latin typeface="Arial" panose="020B0604020202020204"/>
                  <a:ea typeface="+mn-ea"/>
                </a:rPr>
                <a:t>Δ 13.8 </a:t>
              </a:r>
              <a:r>
                <a:rPr lang="en-US" b="1" err="1">
                  <a:solidFill>
                    <a:srgbClr val="000000"/>
                  </a:solidFill>
                  <a:latin typeface="Arial" panose="020B0604020202020204"/>
                  <a:ea typeface="+mn-ea"/>
                </a:rPr>
                <a:t>mo</a:t>
              </a:r>
              <a:r>
                <a:rPr lang="en-US" b="1">
                  <a:solidFill>
                    <a:srgbClr val="000000"/>
                  </a:solidFill>
                  <a:latin typeface="Arial" panose="020B0604020202020204"/>
                  <a:ea typeface="+mn-ea"/>
                </a:rPr>
                <a:t> </a:t>
              </a:r>
            </a:p>
          </p:txBody>
        </p:sp>
        <p:sp>
          <p:nvSpPr>
            <p:cNvPr id="9" name="TextBox 8">
              <a:extLst>
                <a:ext uri="{FF2B5EF4-FFF2-40B4-BE49-F238E27FC236}">
                  <a16:creationId xmlns:a16="http://schemas.microsoft.com/office/drawing/2014/main" id="{96696422-2A2E-3726-1017-7581327F0E8D}"/>
                </a:ext>
              </a:extLst>
            </p:cNvPr>
            <p:cNvSpPr txBox="1">
              <a:spLocks/>
            </p:cNvSpPr>
            <p:nvPr/>
          </p:nvSpPr>
          <p:spPr>
            <a:xfrm>
              <a:off x="1000693" y="3042227"/>
              <a:ext cx="3049355" cy="1046440"/>
            </a:xfrm>
            <a:prstGeom prst="rect">
              <a:avLst/>
            </a:prstGeom>
            <a:noFill/>
          </p:spPr>
          <p:txBody>
            <a:bodyPr wrap="square" rtlCol="0">
              <a:spAutoFit/>
            </a:bodyPr>
            <a:lstStyle/>
            <a:p>
              <a:pPr algn="ctr" defTabSz="685338" eaLnBrk="1" fontAlgn="auto" hangingPunct="1">
                <a:spcBef>
                  <a:spcPts val="0"/>
                </a:spcBef>
                <a:spcAft>
                  <a:spcPts val="0"/>
                </a:spcAft>
                <a:defRPr/>
              </a:pPr>
              <a:r>
                <a:rPr lang="en-US" b="1">
                  <a:solidFill>
                    <a:srgbClr val="002557"/>
                  </a:solidFill>
                  <a:latin typeface="Arial" panose="020B0604020202020204"/>
                  <a:ea typeface="+mn-ea"/>
                </a:rPr>
                <a:t>Hazard ratio 0.56</a:t>
              </a:r>
            </a:p>
            <a:p>
              <a:pPr algn="ctr" defTabSz="685338" eaLnBrk="1" fontAlgn="auto" hangingPunct="1">
                <a:spcBef>
                  <a:spcPts val="0"/>
                </a:spcBef>
                <a:spcAft>
                  <a:spcPts val="0"/>
                </a:spcAft>
                <a:defRPr/>
              </a:pPr>
              <a:r>
                <a:rPr lang="en-US" sz="1350" b="1">
                  <a:solidFill>
                    <a:srgbClr val="002557"/>
                  </a:solidFill>
                  <a:latin typeface="Arial" panose="020B0604020202020204"/>
                  <a:ea typeface="+mn-ea"/>
                </a:rPr>
                <a:t>95% CI 0.44, 0.71</a:t>
              </a:r>
            </a:p>
            <a:p>
              <a:pPr algn="ctr" defTabSz="685338" eaLnBrk="1" fontAlgn="auto" hangingPunct="1">
                <a:spcBef>
                  <a:spcPts val="0"/>
                </a:spcBef>
                <a:spcAft>
                  <a:spcPts val="0"/>
                </a:spcAft>
                <a:defRPr/>
              </a:pPr>
              <a:r>
                <a:rPr lang="en-US" sz="1350" b="1">
                  <a:solidFill>
                    <a:srgbClr val="002557"/>
                  </a:solidFill>
                  <a:latin typeface="Arial" panose="020B0604020202020204"/>
                  <a:ea typeface="+mn-ea"/>
                </a:rPr>
                <a:t>P-value &lt;0.00001*</a:t>
              </a:r>
            </a:p>
          </p:txBody>
        </p:sp>
        <p:cxnSp>
          <p:nvCxnSpPr>
            <p:cNvPr id="1553" name="Straight Connector 1552">
              <a:extLst>
                <a:ext uri="{FF2B5EF4-FFF2-40B4-BE49-F238E27FC236}">
                  <a16:creationId xmlns:a16="http://schemas.microsoft.com/office/drawing/2014/main" id="{0022AA3E-9D05-3D6D-4ED5-9612F149DDB2}"/>
                </a:ext>
              </a:extLst>
            </p:cNvPr>
            <p:cNvCxnSpPr>
              <a:cxnSpLocks/>
            </p:cNvCxnSpPr>
            <p:nvPr/>
          </p:nvCxnSpPr>
          <p:spPr>
            <a:xfrm>
              <a:off x="7035820" y="2555081"/>
              <a:ext cx="0" cy="1564485"/>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554" name="Straight Connector 1553">
              <a:extLst>
                <a:ext uri="{FF2B5EF4-FFF2-40B4-BE49-F238E27FC236}">
                  <a16:creationId xmlns:a16="http://schemas.microsoft.com/office/drawing/2014/main" id="{56DD4168-0DD5-75FC-4C4A-6BACDAB9A512}"/>
                </a:ext>
              </a:extLst>
            </p:cNvPr>
            <p:cNvCxnSpPr>
              <a:cxnSpLocks/>
            </p:cNvCxnSpPr>
            <p:nvPr/>
          </p:nvCxnSpPr>
          <p:spPr>
            <a:xfrm>
              <a:off x="10129838" y="2562947"/>
              <a:ext cx="0" cy="1557263"/>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555" name="Straight Connector 1554">
              <a:extLst>
                <a:ext uri="{FF2B5EF4-FFF2-40B4-BE49-F238E27FC236}">
                  <a16:creationId xmlns:a16="http://schemas.microsoft.com/office/drawing/2014/main" id="{5321BD4D-351D-10EF-0CDD-D29F49AE8753}"/>
                </a:ext>
              </a:extLst>
            </p:cNvPr>
            <p:cNvCxnSpPr>
              <a:cxnSpLocks/>
            </p:cNvCxnSpPr>
            <p:nvPr/>
          </p:nvCxnSpPr>
          <p:spPr>
            <a:xfrm>
              <a:off x="1094409" y="2567635"/>
              <a:ext cx="9040191" cy="0"/>
            </a:xfrm>
            <a:prstGeom prst="line">
              <a:avLst/>
            </a:prstGeom>
            <a:ln w="12700">
              <a:solidFill>
                <a:srgbClr val="000000"/>
              </a:solidFill>
              <a:prstDash val="dash"/>
            </a:ln>
          </p:spPr>
          <p:style>
            <a:lnRef idx="1">
              <a:schemeClr val="accent4"/>
            </a:lnRef>
            <a:fillRef idx="0">
              <a:schemeClr val="accent4"/>
            </a:fillRef>
            <a:effectRef idx="0">
              <a:schemeClr val="accent4"/>
            </a:effectRef>
            <a:fontRef idx="minor">
              <a:schemeClr val="tx1"/>
            </a:fontRef>
          </p:style>
        </p:cxnSp>
        <p:sp>
          <p:nvSpPr>
            <p:cNvPr id="7" name="TextBox 6" hidden="1">
              <a:extLst>
                <a:ext uri="{FF2B5EF4-FFF2-40B4-BE49-F238E27FC236}">
                  <a16:creationId xmlns:a16="http://schemas.microsoft.com/office/drawing/2014/main" id="{8D84C316-DB1E-965E-FF29-60ADE50B63F8}"/>
                </a:ext>
              </a:extLst>
            </p:cNvPr>
            <p:cNvSpPr txBox="1">
              <a:spLocks/>
            </p:cNvSpPr>
            <p:nvPr/>
          </p:nvSpPr>
          <p:spPr>
            <a:xfrm>
              <a:off x="4934828" y="2688110"/>
              <a:ext cx="2034747" cy="892552"/>
            </a:xfrm>
            <a:prstGeom prst="rect">
              <a:avLst/>
            </a:prstGeom>
            <a:solidFill>
              <a:schemeClr val="accent4"/>
            </a:solidFill>
          </p:spPr>
          <p:txBody>
            <a:bodyPr wrap="square" rtlCol="0">
              <a:spAutoFit/>
            </a:bodyPr>
            <a:lstStyle/>
            <a:p>
              <a:pPr algn="ctr" defTabSz="685338" eaLnBrk="1" fontAlgn="auto" hangingPunct="1">
                <a:spcBef>
                  <a:spcPts val="0"/>
                </a:spcBef>
                <a:spcAft>
                  <a:spcPts val="0"/>
                </a:spcAft>
                <a:defRPr/>
              </a:pPr>
              <a:r>
                <a:rPr lang="en-US" sz="1350" b="1">
                  <a:solidFill>
                    <a:prstClr val="white"/>
                  </a:solidFill>
                  <a:latin typeface="Arial" panose="020B0604020202020204"/>
                  <a:ea typeface="+mn-ea"/>
                </a:rPr>
                <a:t>THP</a:t>
              </a:r>
            </a:p>
            <a:p>
              <a:pPr algn="ctr" defTabSz="685338" eaLnBrk="1" fontAlgn="auto" hangingPunct="1">
                <a:spcBef>
                  <a:spcPts val="0"/>
                </a:spcBef>
                <a:spcAft>
                  <a:spcPts val="0"/>
                </a:spcAft>
                <a:defRPr/>
              </a:pPr>
              <a:r>
                <a:rPr lang="en-US" sz="1350" b="1" err="1">
                  <a:solidFill>
                    <a:prstClr val="white"/>
                  </a:solidFill>
                  <a:latin typeface="Arial" panose="020B0604020202020204"/>
                  <a:ea typeface="+mn-ea"/>
                </a:rPr>
                <a:t>mPFS</a:t>
              </a:r>
              <a:r>
                <a:rPr lang="en-US" sz="1350" b="1">
                  <a:solidFill>
                    <a:prstClr val="white"/>
                  </a:solidFill>
                  <a:latin typeface="Arial" panose="020B0604020202020204"/>
                  <a:ea typeface="+mn-ea"/>
                </a:rPr>
                <a:t>: 26.9 </a:t>
              </a:r>
              <a:r>
                <a:rPr lang="en-US" sz="1350" b="1" err="1">
                  <a:solidFill>
                    <a:prstClr val="white"/>
                  </a:solidFill>
                  <a:latin typeface="Arial" panose="020B0604020202020204"/>
                  <a:ea typeface="+mn-ea"/>
                </a:rPr>
                <a:t>mo</a:t>
              </a:r>
              <a:r>
                <a:rPr lang="en-US" sz="1350" b="1">
                  <a:solidFill>
                    <a:prstClr val="white"/>
                  </a:solidFill>
                  <a:latin typeface="Arial" panose="020B0604020202020204"/>
                  <a:ea typeface="+mn-ea"/>
                </a:rPr>
                <a:t> </a:t>
              </a:r>
              <a:br>
                <a:rPr lang="en-US" sz="1350" b="1">
                  <a:solidFill>
                    <a:prstClr val="white"/>
                  </a:solidFill>
                  <a:latin typeface="Arial" panose="020B0604020202020204"/>
                  <a:ea typeface="+mn-ea"/>
                </a:rPr>
              </a:br>
              <a:r>
                <a:rPr lang="en-US" sz="1050" b="1">
                  <a:solidFill>
                    <a:prstClr val="white"/>
                  </a:solidFill>
                  <a:latin typeface="Arial" panose="020B0604020202020204"/>
                  <a:ea typeface="+mn-ea"/>
                </a:rPr>
                <a:t>(95% CI 21.8, NC)</a:t>
              </a:r>
              <a:endParaRPr lang="en-US" sz="1350" b="1">
                <a:solidFill>
                  <a:prstClr val="white"/>
                </a:solidFill>
                <a:latin typeface="Arial" panose="020B0604020202020204"/>
                <a:ea typeface="+mn-ea"/>
              </a:endParaRPr>
            </a:p>
          </p:txBody>
        </p:sp>
      </p:grpSp>
      <p:sp>
        <p:nvSpPr>
          <p:cNvPr id="6241" name="TextBox 6240">
            <a:extLst>
              <a:ext uri="{FF2B5EF4-FFF2-40B4-BE49-F238E27FC236}">
                <a16:creationId xmlns:a16="http://schemas.microsoft.com/office/drawing/2014/main" id="{F4DAF699-B619-5D9E-8AAA-C4E2DA74A78E}"/>
              </a:ext>
            </a:extLst>
          </p:cNvPr>
          <p:cNvSpPr txBox="1">
            <a:spLocks/>
          </p:cNvSpPr>
          <p:nvPr/>
        </p:nvSpPr>
        <p:spPr>
          <a:xfrm>
            <a:off x="774543" y="4396379"/>
            <a:ext cx="8113571" cy="253916"/>
          </a:xfrm>
          <a:prstGeom prst="rect">
            <a:avLst/>
          </a:prstGeom>
          <a:noFill/>
          <a:ln>
            <a:noFill/>
          </a:ln>
        </p:spPr>
        <p:txBody>
          <a:bodyPr wrap="square" rtlCol="0">
            <a:spAutoFit/>
          </a:bodyPr>
          <a:lstStyle/>
          <a:p>
            <a:pPr algn="ctr" defTabSz="685338" eaLnBrk="1" fontAlgn="auto" hangingPunct="1">
              <a:spcBef>
                <a:spcPts val="0"/>
              </a:spcBef>
              <a:spcAft>
                <a:spcPts val="0"/>
              </a:spcAft>
              <a:defRPr/>
            </a:pPr>
            <a:r>
              <a:rPr lang="en-US" sz="1050">
                <a:ln/>
                <a:solidFill>
                  <a:srgbClr val="002557"/>
                </a:solidFill>
                <a:latin typeface="Arial" panose="020B0604020202020204"/>
                <a:ea typeface="+mn-ea"/>
                <a:cs typeface="Arial"/>
                <a:sym typeface="Arial"/>
                <a:rtl val="0"/>
              </a:rPr>
              <a:t>Time from randomization (months)</a:t>
            </a:r>
          </a:p>
        </p:txBody>
      </p:sp>
      <p:sp>
        <p:nvSpPr>
          <p:cNvPr id="6242" name="TextBox 6241">
            <a:extLst>
              <a:ext uri="{FF2B5EF4-FFF2-40B4-BE49-F238E27FC236}">
                <a16:creationId xmlns:a16="http://schemas.microsoft.com/office/drawing/2014/main" id="{A3014243-FFC9-5BF1-5B0E-079FBAF0172E}"/>
              </a:ext>
            </a:extLst>
          </p:cNvPr>
          <p:cNvSpPr txBox="1">
            <a:spLocks/>
          </p:cNvSpPr>
          <p:nvPr/>
        </p:nvSpPr>
        <p:spPr>
          <a:xfrm rot="16200000">
            <a:off x="-327734" y="2793303"/>
            <a:ext cx="1434563" cy="253916"/>
          </a:xfrm>
          <a:prstGeom prst="rect">
            <a:avLst/>
          </a:prstGeom>
          <a:noFill/>
        </p:spPr>
        <p:txBody>
          <a:bodyPr wrap="square" rtlCol="0">
            <a:spAutoFit/>
          </a:bodyPr>
          <a:lstStyle/>
          <a:p>
            <a:pPr algn="ctr" defTabSz="685338" eaLnBrk="1" fontAlgn="auto" hangingPunct="1">
              <a:spcBef>
                <a:spcPts val="0"/>
              </a:spcBef>
              <a:spcAft>
                <a:spcPts val="0"/>
              </a:spcAft>
              <a:defRPr/>
            </a:pPr>
            <a:r>
              <a:rPr lang="en-US" sz="1050">
                <a:ln/>
                <a:solidFill>
                  <a:srgbClr val="002557"/>
                </a:solidFill>
                <a:latin typeface="Arial" panose="020B0604020202020204"/>
                <a:ea typeface="+mn-ea"/>
                <a:cs typeface="Arial"/>
                <a:sym typeface="Arial"/>
                <a:rtl val="0"/>
              </a:rPr>
              <a:t>Probability of PFS</a:t>
            </a:r>
          </a:p>
        </p:txBody>
      </p:sp>
      <p:grpSp>
        <p:nvGrpSpPr>
          <p:cNvPr id="6243" name="Group 6242">
            <a:extLst>
              <a:ext uri="{FF2B5EF4-FFF2-40B4-BE49-F238E27FC236}">
                <a16:creationId xmlns:a16="http://schemas.microsoft.com/office/drawing/2014/main" id="{4754BFAB-64B5-6410-9620-77A2BDB388F9}"/>
              </a:ext>
            </a:extLst>
          </p:cNvPr>
          <p:cNvGrpSpPr/>
          <p:nvPr/>
        </p:nvGrpSpPr>
        <p:grpSpPr>
          <a:xfrm>
            <a:off x="829807" y="1638410"/>
            <a:ext cx="7373408" cy="1708541"/>
            <a:chOff x="966707" y="870095"/>
            <a:chExt cx="9831211" cy="2278054"/>
          </a:xfrm>
        </p:grpSpPr>
        <p:sp>
          <p:nvSpPr>
            <p:cNvPr id="6244" name="Freeform: Shape 6243">
              <a:extLst>
                <a:ext uri="{FF2B5EF4-FFF2-40B4-BE49-F238E27FC236}">
                  <a16:creationId xmlns:a16="http://schemas.microsoft.com/office/drawing/2014/main" id="{E5AD5C8F-18A1-D376-9B01-090C01408AF0}"/>
                </a:ext>
              </a:extLst>
            </p:cNvPr>
            <p:cNvSpPr/>
            <p:nvPr/>
          </p:nvSpPr>
          <p:spPr>
            <a:xfrm>
              <a:off x="4769448"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45" name="Freeform: Shape 6244">
              <a:extLst>
                <a:ext uri="{FF2B5EF4-FFF2-40B4-BE49-F238E27FC236}">
                  <a16:creationId xmlns:a16="http://schemas.microsoft.com/office/drawing/2014/main" id="{4FA483F5-6B86-B1B0-DA56-3AC1CD9CC876}"/>
                </a:ext>
              </a:extLst>
            </p:cNvPr>
            <p:cNvSpPr/>
            <p:nvPr/>
          </p:nvSpPr>
          <p:spPr>
            <a:xfrm>
              <a:off x="4776711"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46" name="Freeform: Shape 6245">
              <a:extLst>
                <a:ext uri="{FF2B5EF4-FFF2-40B4-BE49-F238E27FC236}">
                  <a16:creationId xmlns:a16="http://schemas.microsoft.com/office/drawing/2014/main" id="{EBB55FE2-669A-2AB9-07DB-64DC612C1783}"/>
                </a:ext>
              </a:extLst>
            </p:cNvPr>
            <p:cNvSpPr/>
            <p:nvPr/>
          </p:nvSpPr>
          <p:spPr>
            <a:xfrm>
              <a:off x="966707" y="870095"/>
              <a:ext cx="9816972" cy="2226868"/>
            </a:xfrm>
            <a:custGeom>
              <a:avLst/>
              <a:gdLst>
                <a:gd name="connsiteX0" fmla="*/ 0 w 9050473"/>
                <a:gd name="connsiteY0" fmla="*/ 0 h 2084904"/>
                <a:gd name="connsiteX1" fmla="*/ 60529 w 9050473"/>
                <a:gd name="connsiteY1" fmla="*/ 0 h 2084904"/>
                <a:gd name="connsiteX2" fmla="*/ 60529 w 9050473"/>
                <a:gd name="connsiteY2" fmla="*/ 8534 h 2084904"/>
                <a:gd name="connsiteX3" fmla="*/ 60529 w 9050473"/>
                <a:gd name="connsiteY3" fmla="*/ 8534 h 2084904"/>
                <a:gd name="connsiteX4" fmla="*/ 67225 w 9050473"/>
                <a:gd name="connsiteY4" fmla="*/ 8534 h 2084904"/>
                <a:gd name="connsiteX5" fmla="*/ 67225 w 9050473"/>
                <a:gd name="connsiteY5" fmla="*/ 16938 h 2084904"/>
                <a:gd name="connsiteX6" fmla="*/ 67225 w 9050473"/>
                <a:gd name="connsiteY6" fmla="*/ 16938 h 2084904"/>
                <a:gd name="connsiteX7" fmla="*/ 80749 w 9050473"/>
                <a:gd name="connsiteY7" fmla="*/ 16938 h 2084904"/>
                <a:gd name="connsiteX8" fmla="*/ 80749 w 9050473"/>
                <a:gd name="connsiteY8" fmla="*/ 34007 h 2084904"/>
                <a:gd name="connsiteX9" fmla="*/ 80749 w 9050473"/>
                <a:gd name="connsiteY9" fmla="*/ 34007 h 2084904"/>
                <a:gd name="connsiteX10" fmla="*/ 94142 w 9050473"/>
                <a:gd name="connsiteY10" fmla="*/ 34007 h 2084904"/>
                <a:gd name="connsiteX11" fmla="*/ 94142 w 9050473"/>
                <a:gd name="connsiteY11" fmla="*/ 42410 h 2084904"/>
                <a:gd name="connsiteX12" fmla="*/ 94142 w 9050473"/>
                <a:gd name="connsiteY12" fmla="*/ 42410 h 2084904"/>
                <a:gd name="connsiteX13" fmla="*/ 215331 w 9050473"/>
                <a:gd name="connsiteY13" fmla="*/ 42410 h 2084904"/>
                <a:gd name="connsiteX14" fmla="*/ 215331 w 9050473"/>
                <a:gd name="connsiteY14" fmla="*/ 50944 h 2084904"/>
                <a:gd name="connsiteX15" fmla="*/ 215331 w 9050473"/>
                <a:gd name="connsiteY15" fmla="*/ 50944 h 2084904"/>
                <a:gd name="connsiteX16" fmla="*/ 242248 w 9050473"/>
                <a:gd name="connsiteY16" fmla="*/ 50944 h 2084904"/>
                <a:gd name="connsiteX17" fmla="*/ 242248 w 9050473"/>
                <a:gd name="connsiteY17" fmla="*/ 59479 h 2084904"/>
                <a:gd name="connsiteX18" fmla="*/ 242248 w 9050473"/>
                <a:gd name="connsiteY18" fmla="*/ 59479 h 2084904"/>
                <a:gd name="connsiteX19" fmla="*/ 262336 w 9050473"/>
                <a:gd name="connsiteY19" fmla="*/ 59479 h 2084904"/>
                <a:gd name="connsiteX20" fmla="*/ 262336 w 9050473"/>
                <a:gd name="connsiteY20" fmla="*/ 67882 h 2084904"/>
                <a:gd name="connsiteX21" fmla="*/ 262336 w 9050473"/>
                <a:gd name="connsiteY21" fmla="*/ 67882 h 2084904"/>
                <a:gd name="connsiteX22" fmla="*/ 275860 w 9050473"/>
                <a:gd name="connsiteY22" fmla="*/ 67882 h 2084904"/>
                <a:gd name="connsiteX23" fmla="*/ 275860 w 9050473"/>
                <a:gd name="connsiteY23" fmla="*/ 84951 h 2084904"/>
                <a:gd name="connsiteX24" fmla="*/ 275860 w 9050473"/>
                <a:gd name="connsiteY24" fmla="*/ 84951 h 2084904"/>
                <a:gd name="connsiteX25" fmla="*/ 289253 w 9050473"/>
                <a:gd name="connsiteY25" fmla="*/ 84951 h 2084904"/>
                <a:gd name="connsiteX26" fmla="*/ 289253 w 9050473"/>
                <a:gd name="connsiteY26" fmla="*/ 93485 h 2084904"/>
                <a:gd name="connsiteX27" fmla="*/ 289253 w 9050473"/>
                <a:gd name="connsiteY27" fmla="*/ 93485 h 2084904"/>
                <a:gd name="connsiteX28" fmla="*/ 437359 w 9050473"/>
                <a:gd name="connsiteY28" fmla="*/ 93485 h 2084904"/>
                <a:gd name="connsiteX29" fmla="*/ 437359 w 9050473"/>
                <a:gd name="connsiteY29" fmla="*/ 102151 h 2084904"/>
                <a:gd name="connsiteX30" fmla="*/ 437359 w 9050473"/>
                <a:gd name="connsiteY30" fmla="*/ 102151 h 2084904"/>
                <a:gd name="connsiteX31" fmla="*/ 565244 w 9050473"/>
                <a:gd name="connsiteY31" fmla="*/ 102151 h 2084904"/>
                <a:gd name="connsiteX32" fmla="*/ 565244 w 9050473"/>
                <a:gd name="connsiteY32" fmla="*/ 110685 h 2084904"/>
                <a:gd name="connsiteX33" fmla="*/ 565244 w 9050473"/>
                <a:gd name="connsiteY33" fmla="*/ 110685 h 2084904"/>
                <a:gd name="connsiteX34" fmla="*/ 578637 w 9050473"/>
                <a:gd name="connsiteY34" fmla="*/ 110685 h 2084904"/>
                <a:gd name="connsiteX35" fmla="*/ 578637 w 9050473"/>
                <a:gd name="connsiteY35" fmla="*/ 119220 h 2084904"/>
                <a:gd name="connsiteX36" fmla="*/ 578637 w 9050473"/>
                <a:gd name="connsiteY36" fmla="*/ 119220 h 2084904"/>
                <a:gd name="connsiteX37" fmla="*/ 592161 w 9050473"/>
                <a:gd name="connsiteY37" fmla="*/ 119220 h 2084904"/>
                <a:gd name="connsiteX38" fmla="*/ 592161 w 9050473"/>
                <a:gd name="connsiteY38" fmla="*/ 127886 h 2084904"/>
                <a:gd name="connsiteX39" fmla="*/ 592161 w 9050473"/>
                <a:gd name="connsiteY39" fmla="*/ 127886 h 2084904"/>
                <a:gd name="connsiteX40" fmla="*/ 619077 w 9050473"/>
                <a:gd name="connsiteY40" fmla="*/ 127886 h 2084904"/>
                <a:gd name="connsiteX41" fmla="*/ 619077 w 9050473"/>
                <a:gd name="connsiteY41" fmla="*/ 136420 h 2084904"/>
                <a:gd name="connsiteX42" fmla="*/ 619077 w 9050473"/>
                <a:gd name="connsiteY42" fmla="*/ 136420 h 2084904"/>
                <a:gd name="connsiteX43" fmla="*/ 814188 w 9050473"/>
                <a:gd name="connsiteY43" fmla="*/ 136420 h 2084904"/>
                <a:gd name="connsiteX44" fmla="*/ 814188 w 9050473"/>
                <a:gd name="connsiteY44" fmla="*/ 145086 h 2084904"/>
                <a:gd name="connsiteX45" fmla="*/ 814188 w 9050473"/>
                <a:gd name="connsiteY45" fmla="*/ 145086 h 2084904"/>
                <a:gd name="connsiteX46" fmla="*/ 834408 w 9050473"/>
                <a:gd name="connsiteY46" fmla="*/ 145086 h 2084904"/>
                <a:gd name="connsiteX47" fmla="*/ 834408 w 9050473"/>
                <a:gd name="connsiteY47" fmla="*/ 153883 h 2084904"/>
                <a:gd name="connsiteX48" fmla="*/ 834408 w 9050473"/>
                <a:gd name="connsiteY48" fmla="*/ 153883 h 2084904"/>
                <a:gd name="connsiteX49" fmla="*/ 854497 w 9050473"/>
                <a:gd name="connsiteY49" fmla="*/ 153883 h 2084904"/>
                <a:gd name="connsiteX50" fmla="*/ 854497 w 9050473"/>
                <a:gd name="connsiteY50" fmla="*/ 162680 h 2084904"/>
                <a:gd name="connsiteX51" fmla="*/ 854497 w 9050473"/>
                <a:gd name="connsiteY51" fmla="*/ 162680 h 2084904"/>
                <a:gd name="connsiteX52" fmla="*/ 915157 w 9050473"/>
                <a:gd name="connsiteY52" fmla="*/ 162680 h 2084904"/>
                <a:gd name="connsiteX53" fmla="*/ 915157 w 9050473"/>
                <a:gd name="connsiteY53" fmla="*/ 171477 h 2084904"/>
                <a:gd name="connsiteX54" fmla="*/ 915157 w 9050473"/>
                <a:gd name="connsiteY54" fmla="*/ 171477 h 2084904"/>
                <a:gd name="connsiteX55" fmla="*/ 921854 w 9050473"/>
                <a:gd name="connsiteY55" fmla="*/ 171477 h 2084904"/>
                <a:gd name="connsiteX56" fmla="*/ 921854 w 9050473"/>
                <a:gd name="connsiteY56" fmla="*/ 180274 h 2084904"/>
                <a:gd name="connsiteX57" fmla="*/ 921854 w 9050473"/>
                <a:gd name="connsiteY57" fmla="*/ 180274 h 2084904"/>
                <a:gd name="connsiteX58" fmla="*/ 1110268 w 9050473"/>
                <a:gd name="connsiteY58" fmla="*/ 180274 h 2084904"/>
                <a:gd name="connsiteX59" fmla="*/ 1110268 w 9050473"/>
                <a:gd name="connsiteY59" fmla="*/ 197868 h 2084904"/>
                <a:gd name="connsiteX60" fmla="*/ 1110268 w 9050473"/>
                <a:gd name="connsiteY60" fmla="*/ 197868 h 2084904"/>
                <a:gd name="connsiteX61" fmla="*/ 1123661 w 9050473"/>
                <a:gd name="connsiteY61" fmla="*/ 197868 h 2084904"/>
                <a:gd name="connsiteX62" fmla="*/ 1123661 w 9050473"/>
                <a:gd name="connsiteY62" fmla="*/ 206797 h 2084904"/>
                <a:gd name="connsiteX63" fmla="*/ 1123661 w 9050473"/>
                <a:gd name="connsiteY63" fmla="*/ 206797 h 2084904"/>
                <a:gd name="connsiteX64" fmla="*/ 1170797 w 9050473"/>
                <a:gd name="connsiteY64" fmla="*/ 206797 h 2084904"/>
                <a:gd name="connsiteX65" fmla="*/ 1170797 w 9050473"/>
                <a:gd name="connsiteY65" fmla="*/ 215725 h 2084904"/>
                <a:gd name="connsiteX66" fmla="*/ 1170797 w 9050473"/>
                <a:gd name="connsiteY66" fmla="*/ 215725 h 2084904"/>
                <a:gd name="connsiteX67" fmla="*/ 1191017 w 9050473"/>
                <a:gd name="connsiteY67" fmla="*/ 215725 h 2084904"/>
                <a:gd name="connsiteX68" fmla="*/ 1191017 w 9050473"/>
                <a:gd name="connsiteY68" fmla="*/ 224522 h 2084904"/>
                <a:gd name="connsiteX69" fmla="*/ 1191017 w 9050473"/>
                <a:gd name="connsiteY69" fmla="*/ 224522 h 2084904"/>
                <a:gd name="connsiteX70" fmla="*/ 1379432 w 9050473"/>
                <a:gd name="connsiteY70" fmla="*/ 224522 h 2084904"/>
                <a:gd name="connsiteX71" fmla="*/ 1379432 w 9050473"/>
                <a:gd name="connsiteY71" fmla="*/ 233582 h 2084904"/>
                <a:gd name="connsiteX72" fmla="*/ 1379432 w 9050473"/>
                <a:gd name="connsiteY72" fmla="*/ 233582 h 2084904"/>
                <a:gd name="connsiteX73" fmla="*/ 1419741 w 9050473"/>
                <a:gd name="connsiteY73" fmla="*/ 233582 h 2084904"/>
                <a:gd name="connsiteX74" fmla="*/ 1419741 w 9050473"/>
                <a:gd name="connsiteY74" fmla="*/ 242510 h 2084904"/>
                <a:gd name="connsiteX75" fmla="*/ 1419741 w 9050473"/>
                <a:gd name="connsiteY75" fmla="*/ 242510 h 2084904"/>
                <a:gd name="connsiteX76" fmla="*/ 1426569 w 9050473"/>
                <a:gd name="connsiteY76" fmla="*/ 242510 h 2084904"/>
                <a:gd name="connsiteX77" fmla="*/ 1426569 w 9050473"/>
                <a:gd name="connsiteY77" fmla="*/ 251439 h 2084904"/>
                <a:gd name="connsiteX78" fmla="*/ 1426569 w 9050473"/>
                <a:gd name="connsiteY78" fmla="*/ 251439 h 2084904"/>
                <a:gd name="connsiteX79" fmla="*/ 1473574 w 9050473"/>
                <a:gd name="connsiteY79" fmla="*/ 251439 h 2084904"/>
                <a:gd name="connsiteX80" fmla="*/ 1473574 w 9050473"/>
                <a:gd name="connsiteY80" fmla="*/ 260367 h 2084904"/>
                <a:gd name="connsiteX81" fmla="*/ 1473574 w 9050473"/>
                <a:gd name="connsiteY81" fmla="*/ 260367 h 2084904"/>
                <a:gd name="connsiteX82" fmla="*/ 1527407 w 9050473"/>
                <a:gd name="connsiteY82" fmla="*/ 260367 h 2084904"/>
                <a:gd name="connsiteX83" fmla="*/ 1527407 w 9050473"/>
                <a:gd name="connsiteY83" fmla="*/ 269427 h 2084904"/>
                <a:gd name="connsiteX84" fmla="*/ 1527407 w 9050473"/>
                <a:gd name="connsiteY84" fmla="*/ 269427 h 2084904"/>
                <a:gd name="connsiteX85" fmla="*/ 1655292 w 9050473"/>
                <a:gd name="connsiteY85" fmla="*/ 269427 h 2084904"/>
                <a:gd name="connsiteX86" fmla="*/ 1655292 w 9050473"/>
                <a:gd name="connsiteY86" fmla="*/ 278355 h 2084904"/>
                <a:gd name="connsiteX87" fmla="*/ 1655292 w 9050473"/>
                <a:gd name="connsiteY87" fmla="*/ 278355 h 2084904"/>
                <a:gd name="connsiteX88" fmla="*/ 1709125 w 9050473"/>
                <a:gd name="connsiteY88" fmla="*/ 278355 h 2084904"/>
                <a:gd name="connsiteX89" fmla="*/ 1709125 w 9050473"/>
                <a:gd name="connsiteY89" fmla="*/ 287415 h 2084904"/>
                <a:gd name="connsiteX90" fmla="*/ 1709125 w 9050473"/>
                <a:gd name="connsiteY90" fmla="*/ 287415 h 2084904"/>
                <a:gd name="connsiteX91" fmla="*/ 1729345 w 9050473"/>
                <a:gd name="connsiteY91" fmla="*/ 287415 h 2084904"/>
                <a:gd name="connsiteX92" fmla="*/ 1729345 w 9050473"/>
                <a:gd name="connsiteY92" fmla="*/ 305403 h 2084904"/>
                <a:gd name="connsiteX93" fmla="*/ 1729345 w 9050473"/>
                <a:gd name="connsiteY93" fmla="*/ 305403 h 2084904"/>
                <a:gd name="connsiteX94" fmla="*/ 1863927 w 9050473"/>
                <a:gd name="connsiteY94" fmla="*/ 305403 h 2084904"/>
                <a:gd name="connsiteX95" fmla="*/ 1863927 w 9050473"/>
                <a:gd name="connsiteY95" fmla="*/ 314462 h 2084904"/>
                <a:gd name="connsiteX96" fmla="*/ 1863927 w 9050473"/>
                <a:gd name="connsiteY96" fmla="*/ 314462 h 2084904"/>
                <a:gd name="connsiteX97" fmla="*/ 1958069 w 9050473"/>
                <a:gd name="connsiteY97" fmla="*/ 314462 h 2084904"/>
                <a:gd name="connsiteX98" fmla="*/ 1958069 w 9050473"/>
                <a:gd name="connsiteY98" fmla="*/ 332582 h 2084904"/>
                <a:gd name="connsiteX99" fmla="*/ 1958069 w 9050473"/>
                <a:gd name="connsiteY99" fmla="*/ 332582 h 2084904"/>
                <a:gd name="connsiteX100" fmla="*/ 1978289 w 9050473"/>
                <a:gd name="connsiteY100" fmla="*/ 332582 h 2084904"/>
                <a:gd name="connsiteX101" fmla="*/ 1978289 w 9050473"/>
                <a:gd name="connsiteY101" fmla="*/ 341641 h 2084904"/>
                <a:gd name="connsiteX102" fmla="*/ 1978289 w 9050473"/>
                <a:gd name="connsiteY102" fmla="*/ 341641 h 2084904"/>
                <a:gd name="connsiteX103" fmla="*/ 1991682 w 9050473"/>
                <a:gd name="connsiteY103" fmla="*/ 341641 h 2084904"/>
                <a:gd name="connsiteX104" fmla="*/ 1991682 w 9050473"/>
                <a:gd name="connsiteY104" fmla="*/ 359629 h 2084904"/>
                <a:gd name="connsiteX105" fmla="*/ 1991682 w 9050473"/>
                <a:gd name="connsiteY105" fmla="*/ 359629 h 2084904"/>
                <a:gd name="connsiteX106" fmla="*/ 2011902 w 9050473"/>
                <a:gd name="connsiteY106" fmla="*/ 359629 h 2084904"/>
                <a:gd name="connsiteX107" fmla="*/ 2011902 w 9050473"/>
                <a:gd name="connsiteY107" fmla="*/ 368820 h 2084904"/>
                <a:gd name="connsiteX108" fmla="*/ 2011902 w 9050473"/>
                <a:gd name="connsiteY108" fmla="*/ 368820 h 2084904"/>
                <a:gd name="connsiteX109" fmla="*/ 2133091 w 9050473"/>
                <a:gd name="connsiteY109" fmla="*/ 368820 h 2084904"/>
                <a:gd name="connsiteX110" fmla="*/ 2133091 w 9050473"/>
                <a:gd name="connsiteY110" fmla="*/ 377880 h 2084904"/>
                <a:gd name="connsiteX111" fmla="*/ 2133091 w 9050473"/>
                <a:gd name="connsiteY111" fmla="*/ 377880 h 2084904"/>
                <a:gd name="connsiteX112" fmla="*/ 2173400 w 9050473"/>
                <a:gd name="connsiteY112" fmla="*/ 377880 h 2084904"/>
                <a:gd name="connsiteX113" fmla="*/ 2173400 w 9050473"/>
                <a:gd name="connsiteY113" fmla="*/ 387071 h 2084904"/>
                <a:gd name="connsiteX114" fmla="*/ 2173400 w 9050473"/>
                <a:gd name="connsiteY114" fmla="*/ 387071 h 2084904"/>
                <a:gd name="connsiteX115" fmla="*/ 2247453 w 9050473"/>
                <a:gd name="connsiteY115" fmla="*/ 387071 h 2084904"/>
                <a:gd name="connsiteX116" fmla="*/ 2247453 w 9050473"/>
                <a:gd name="connsiteY116" fmla="*/ 396262 h 2084904"/>
                <a:gd name="connsiteX117" fmla="*/ 2247453 w 9050473"/>
                <a:gd name="connsiteY117" fmla="*/ 396262 h 2084904"/>
                <a:gd name="connsiteX118" fmla="*/ 2254149 w 9050473"/>
                <a:gd name="connsiteY118" fmla="*/ 396262 h 2084904"/>
                <a:gd name="connsiteX119" fmla="*/ 2254149 w 9050473"/>
                <a:gd name="connsiteY119" fmla="*/ 405584 h 2084904"/>
                <a:gd name="connsiteX120" fmla="*/ 2254149 w 9050473"/>
                <a:gd name="connsiteY120" fmla="*/ 405584 h 2084904"/>
                <a:gd name="connsiteX121" fmla="*/ 2267673 w 9050473"/>
                <a:gd name="connsiteY121" fmla="*/ 405584 h 2084904"/>
                <a:gd name="connsiteX122" fmla="*/ 2267673 w 9050473"/>
                <a:gd name="connsiteY122" fmla="*/ 414775 h 2084904"/>
                <a:gd name="connsiteX123" fmla="*/ 2267673 w 9050473"/>
                <a:gd name="connsiteY123" fmla="*/ 414775 h 2084904"/>
                <a:gd name="connsiteX124" fmla="*/ 2287762 w 9050473"/>
                <a:gd name="connsiteY124" fmla="*/ 414775 h 2084904"/>
                <a:gd name="connsiteX125" fmla="*/ 2287762 w 9050473"/>
                <a:gd name="connsiteY125" fmla="*/ 424097 h 2084904"/>
                <a:gd name="connsiteX126" fmla="*/ 2287762 w 9050473"/>
                <a:gd name="connsiteY126" fmla="*/ 424097 h 2084904"/>
                <a:gd name="connsiteX127" fmla="*/ 2307982 w 9050473"/>
                <a:gd name="connsiteY127" fmla="*/ 424097 h 2084904"/>
                <a:gd name="connsiteX128" fmla="*/ 2307982 w 9050473"/>
                <a:gd name="connsiteY128" fmla="*/ 442742 h 2084904"/>
                <a:gd name="connsiteX129" fmla="*/ 2307982 w 9050473"/>
                <a:gd name="connsiteY129" fmla="*/ 442742 h 2084904"/>
                <a:gd name="connsiteX130" fmla="*/ 2314679 w 9050473"/>
                <a:gd name="connsiteY130" fmla="*/ 442742 h 2084904"/>
                <a:gd name="connsiteX131" fmla="*/ 2314679 w 9050473"/>
                <a:gd name="connsiteY131" fmla="*/ 452064 h 2084904"/>
                <a:gd name="connsiteX132" fmla="*/ 2314679 w 9050473"/>
                <a:gd name="connsiteY132" fmla="*/ 452064 h 2084904"/>
                <a:gd name="connsiteX133" fmla="*/ 2610759 w 9050473"/>
                <a:gd name="connsiteY133" fmla="*/ 452064 h 2084904"/>
                <a:gd name="connsiteX134" fmla="*/ 2610759 w 9050473"/>
                <a:gd name="connsiteY134" fmla="*/ 461386 h 2084904"/>
                <a:gd name="connsiteX135" fmla="*/ 2610759 w 9050473"/>
                <a:gd name="connsiteY135" fmla="*/ 461386 h 2084904"/>
                <a:gd name="connsiteX136" fmla="*/ 2624283 w 9050473"/>
                <a:gd name="connsiteY136" fmla="*/ 461386 h 2084904"/>
                <a:gd name="connsiteX137" fmla="*/ 2624283 w 9050473"/>
                <a:gd name="connsiteY137" fmla="*/ 470840 h 2084904"/>
                <a:gd name="connsiteX138" fmla="*/ 2624283 w 9050473"/>
                <a:gd name="connsiteY138" fmla="*/ 470840 h 2084904"/>
                <a:gd name="connsiteX139" fmla="*/ 2671419 w 9050473"/>
                <a:gd name="connsiteY139" fmla="*/ 470840 h 2084904"/>
                <a:gd name="connsiteX140" fmla="*/ 2671419 w 9050473"/>
                <a:gd name="connsiteY140" fmla="*/ 489616 h 2084904"/>
                <a:gd name="connsiteX141" fmla="*/ 2671419 w 9050473"/>
                <a:gd name="connsiteY141" fmla="*/ 489616 h 2084904"/>
                <a:gd name="connsiteX142" fmla="*/ 2678116 w 9050473"/>
                <a:gd name="connsiteY142" fmla="*/ 489616 h 2084904"/>
                <a:gd name="connsiteX143" fmla="*/ 2678116 w 9050473"/>
                <a:gd name="connsiteY143" fmla="*/ 508523 h 2084904"/>
                <a:gd name="connsiteX144" fmla="*/ 2678116 w 9050473"/>
                <a:gd name="connsiteY144" fmla="*/ 508523 h 2084904"/>
                <a:gd name="connsiteX145" fmla="*/ 2691508 w 9050473"/>
                <a:gd name="connsiteY145" fmla="*/ 508523 h 2084904"/>
                <a:gd name="connsiteX146" fmla="*/ 2691508 w 9050473"/>
                <a:gd name="connsiteY146" fmla="*/ 517845 h 2084904"/>
                <a:gd name="connsiteX147" fmla="*/ 2691508 w 9050473"/>
                <a:gd name="connsiteY147" fmla="*/ 517845 h 2084904"/>
                <a:gd name="connsiteX148" fmla="*/ 2698336 w 9050473"/>
                <a:gd name="connsiteY148" fmla="*/ 517845 h 2084904"/>
                <a:gd name="connsiteX149" fmla="*/ 2698336 w 9050473"/>
                <a:gd name="connsiteY149" fmla="*/ 536752 h 2084904"/>
                <a:gd name="connsiteX150" fmla="*/ 2698336 w 9050473"/>
                <a:gd name="connsiteY150" fmla="*/ 536752 h 2084904"/>
                <a:gd name="connsiteX151" fmla="*/ 2731948 w 9050473"/>
                <a:gd name="connsiteY151" fmla="*/ 536752 h 2084904"/>
                <a:gd name="connsiteX152" fmla="*/ 2731948 w 9050473"/>
                <a:gd name="connsiteY152" fmla="*/ 546206 h 2084904"/>
                <a:gd name="connsiteX153" fmla="*/ 2731948 w 9050473"/>
                <a:gd name="connsiteY153" fmla="*/ 546206 h 2084904"/>
                <a:gd name="connsiteX154" fmla="*/ 2866530 w 9050473"/>
                <a:gd name="connsiteY154" fmla="*/ 546206 h 2084904"/>
                <a:gd name="connsiteX155" fmla="*/ 2866530 w 9050473"/>
                <a:gd name="connsiteY155" fmla="*/ 555659 h 2084904"/>
                <a:gd name="connsiteX156" fmla="*/ 2866530 w 9050473"/>
                <a:gd name="connsiteY156" fmla="*/ 555659 h 2084904"/>
                <a:gd name="connsiteX157" fmla="*/ 3007808 w 9050473"/>
                <a:gd name="connsiteY157" fmla="*/ 555659 h 2084904"/>
                <a:gd name="connsiteX158" fmla="*/ 3007808 w 9050473"/>
                <a:gd name="connsiteY158" fmla="*/ 565113 h 2084904"/>
                <a:gd name="connsiteX159" fmla="*/ 3007808 w 9050473"/>
                <a:gd name="connsiteY159" fmla="*/ 565113 h 2084904"/>
                <a:gd name="connsiteX160" fmla="*/ 3041421 w 9050473"/>
                <a:gd name="connsiteY160" fmla="*/ 565113 h 2084904"/>
                <a:gd name="connsiteX161" fmla="*/ 3041421 w 9050473"/>
                <a:gd name="connsiteY161" fmla="*/ 574698 h 2084904"/>
                <a:gd name="connsiteX162" fmla="*/ 3041421 w 9050473"/>
                <a:gd name="connsiteY162" fmla="*/ 574698 h 2084904"/>
                <a:gd name="connsiteX163" fmla="*/ 3108778 w 9050473"/>
                <a:gd name="connsiteY163" fmla="*/ 574698 h 2084904"/>
                <a:gd name="connsiteX164" fmla="*/ 3108778 w 9050473"/>
                <a:gd name="connsiteY164" fmla="*/ 584283 h 2084904"/>
                <a:gd name="connsiteX165" fmla="*/ 3108778 w 9050473"/>
                <a:gd name="connsiteY165" fmla="*/ 584283 h 2084904"/>
                <a:gd name="connsiteX166" fmla="*/ 3128998 w 9050473"/>
                <a:gd name="connsiteY166" fmla="*/ 584283 h 2084904"/>
                <a:gd name="connsiteX167" fmla="*/ 3128998 w 9050473"/>
                <a:gd name="connsiteY167" fmla="*/ 593999 h 2084904"/>
                <a:gd name="connsiteX168" fmla="*/ 3128998 w 9050473"/>
                <a:gd name="connsiteY168" fmla="*/ 593999 h 2084904"/>
                <a:gd name="connsiteX169" fmla="*/ 3162611 w 9050473"/>
                <a:gd name="connsiteY169" fmla="*/ 593999 h 2084904"/>
                <a:gd name="connsiteX170" fmla="*/ 3162611 w 9050473"/>
                <a:gd name="connsiteY170" fmla="*/ 603584 h 2084904"/>
                <a:gd name="connsiteX171" fmla="*/ 3162611 w 9050473"/>
                <a:gd name="connsiteY171" fmla="*/ 603584 h 2084904"/>
                <a:gd name="connsiteX172" fmla="*/ 3169307 w 9050473"/>
                <a:gd name="connsiteY172" fmla="*/ 603584 h 2084904"/>
                <a:gd name="connsiteX173" fmla="*/ 3169307 w 9050473"/>
                <a:gd name="connsiteY173" fmla="*/ 613300 h 2084904"/>
                <a:gd name="connsiteX174" fmla="*/ 3169307 w 9050473"/>
                <a:gd name="connsiteY174" fmla="*/ 613300 h 2084904"/>
                <a:gd name="connsiteX175" fmla="*/ 3189527 w 9050473"/>
                <a:gd name="connsiteY175" fmla="*/ 613300 h 2084904"/>
                <a:gd name="connsiteX176" fmla="*/ 3189527 w 9050473"/>
                <a:gd name="connsiteY176" fmla="*/ 623016 h 2084904"/>
                <a:gd name="connsiteX177" fmla="*/ 3189527 w 9050473"/>
                <a:gd name="connsiteY177" fmla="*/ 623016 h 2084904"/>
                <a:gd name="connsiteX178" fmla="*/ 3283669 w 9050473"/>
                <a:gd name="connsiteY178" fmla="*/ 623016 h 2084904"/>
                <a:gd name="connsiteX179" fmla="*/ 3283669 w 9050473"/>
                <a:gd name="connsiteY179" fmla="*/ 632732 h 2084904"/>
                <a:gd name="connsiteX180" fmla="*/ 3283669 w 9050473"/>
                <a:gd name="connsiteY180" fmla="*/ 632732 h 2084904"/>
                <a:gd name="connsiteX181" fmla="*/ 3344329 w 9050473"/>
                <a:gd name="connsiteY181" fmla="*/ 632732 h 2084904"/>
                <a:gd name="connsiteX182" fmla="*/ 3344329 w 9050473"/>
                <a:gd name="connsiteY182" fmla="*/ 642448 h 2084904"/>
                <a:gd name="connsiteX183" fmla="*/ 3344329 w 9050473"/>
                <a:gd name="connsiteY183" fmla="*/ 642448 h 2084904"/>
                <a:gd name="connsiteX184" fmla="*/ 3364418 w 9050473"/>
                <a:gd name="connsiteY184" fmla="*/ 642448 h 2084904"/>
                <a:gd name="connsiteX185" fmla="*/ 3364418 w 9050473"/>
                <a:gd name="connsiteY185" fmla="*/ 652165 h 2084904"/>
                <a:gd name="connsiteX186" fmla="*/ 3364418 w 9050473"/>
                <a:gd name="connsiteY186" fmla="*/ 652165 h 2084904"/>
                <a:gd name="connsiteX187" fmla="*/ 3398162 w 9050473"/>
                <a:gd name="connsiteY187" fmla="*/ 652165 h 2084904"/>
                <a:gd name="connsiteX188" fmla="*/ 3398162 w 9050473"/>
                <a:gd name="connsiteY188" fmla="*/ 662012 h 2084904"/>
                <a:gd name="connsiteX189" fmla="*/ 3398162 w 9050473"/>
                <a:gd name="connsiteY189" fmla="*/ 662012 h 2084904"/>
                <a:gd name="connsiteX190" fmla="*/ 3499000 w 9050473"/>
                <a:gd name="connsiteY190" fmla="*/ 662012 h 2084904"/>
                <a:gd name="connsiteX191" fmla="*/ 3499000 w 9050473"/>
                <a:gd name="connsiteY191" fmla="*/ 681707 h 2084904"/>
                <a:gd name="connsiteX192" fmla="*/ 3499000 w 9050473"/>
                <a:gd name="connsiteY192" fmla="*/ 681707 h 2084904"/>
                <a:gd name="connsiteX193" fmla="*/ 3505828 w 9050473"/>
                <a:gd name="connsiteY193" fmla="*/ 681707 h 2084904"/>
                <a:gd name="connsiteX194" fmla="*/ 3505828 w 9050473"/>
                <a:gd name="connsiteY194" fmla="*/ 691686 h 2084904"/>
                <a:gd name="connsiteX195" fmla="*/ 3505828 w 9050473"/>
                <a:gd name="connsiteY195" fmla="*/ 691686 h 2084904"/>
                <a:gd name="connsiteX196" fmla="*/ 3559660 w 9050473"/>
                <a:gd name="connsiteY196" fmla="*/ 691686 h 2084904"/>
                <a:gd name="connsiteX197" fmla="*/ 3559660 w 9050473"/>
                <a:gd name="connsiteY197" fmla="*/ 701664 h 2084904"/>
                <a:gd name="connsiteX198" fmla="*/ 3559660 w 9050473"/>
                <a:gd name="connsiteY198" fmla="*/ 701664 h 2084904"/>
                <a:gd name="connsiteX199" fmla="*/ 3640410 w 9050473"/>
                <a:gd name="connsiteY199" fmla="*/ 701664 h 2084904"/>
                <a:gd name="connsiteX200" fmla="*/ 3640410 w 9050473"/>
                <a:gd name="connsiteY200" fmla="*/ 712037 h 2084904"/>
                <a:gd name="connsiteX201" fmla="*/ 3640410 w 9050473"/>
                <a:gd name="connsiteY201" fmla="*/ 712037 h 2084904"/>
                <a:gd name="connsiteX202" fmla="*/ 3788384 w 9050473"/>
                <a:gd name="connsiteY202" fmla="*/ 712037 h 2084904"/>
                <a:gd name="connsiteX203" fmla="*/ 3788384 w 9050473"/>
                <a:gd name="connsiteY203" fmla="*/ 722410 h 2084904"/>
                <a:gd name="connsiteX204" fmla="*/ 3788384 w 9050473"/>
                <a:gd name="connsiteY204" fmla="*/ 722410 h 2084904"/>
                <a:gd name="connsiteX205" fmla="*/ 3795080 w 9050473"/>
                <a:gd name="connsiteY205" fmla="*/ 722410 h 2084904"/>
                <a:gd name="connsiteX206" fmla="*/ 3795080 w 9050473"/>
                <a:gd name="connsiteY206" fmla="*/ 732782 h 2084904"/>
                <a:gd name="connsiteX207" fmla="*/ 3795080 w 9050473"/>
                <a:gd name="connsiteY207" fmla="*/ 732782 h 2084904"/>
                <a:gd name="connsiteX208" fmla="*/ 3842217 w 9050473"/>
                <a:gd name="connsiteY208" fmla="*/ 732782 h 2084904"/>
                <a:gd name="connsiteX209" fmla="*/ 3842217 w 9050473"/>
                <a:gd name="connsiteY209" fmla="*/ 743024 h 2084904"/>
                <a:gd name="connsiteX210" fmla="*/ 3842217 w 9050473"/>
                <a:gd name="connsiteY210" fmla="*/ 743024 h 2084904"/>
                <a:gd name="connsiteX211" fmla="*/ 3909573 w 9050473"/>
                <a:gd name="connsiteY211" fmla="*/ 743024 h 2084904"/>
                <a:gd name="connsiteX212" fmla="*/ 3909573 w 9050473"/>
                <a:gd name="connsiteY212" fmla="*/ 764032 h 2084904"/>
                <a:gd name="connsiteX213" fmla="*/ 3909573 w 9050473"/>
                <a:gd name="connsiteY213" fmla="*/ 764032 h 2084904"/>
                <a:gd name="connsiteX214" fmla="*/ 3936490 w 9050473"/>
                <a:gd name="connsiteY214" fmla="*/ 764032 h 2084904"/>
                <a:gd name="connsiteX215" fmla="*/ 3936490 w 9050473"/>
                <a:gd name="connsiteY215" fmla="*/ 774536 h 2084904"/>
                <a:gd name="connsiteX216" fmla="*/ 3936490 w 9050473"/>
                <a:gd name="connsiteY216" fmla="*/ 774536 h 2084904"/>
                <a:gd name="connsiteX217" fmla="*/ 3943186 w 9050473"/>
                <a:gd name="connsiteY217" fmla="*/ 774536 h 2084904"/>
                <a:gd name="connsiteX218" fmla="*/ 3943186 w 9050473"/>
                <a:gd name="connsiteY218" fmla="*/ 785171 h 2084904"/>
                <a:gd name="connsiteX219" fmla="*/ 3943186 w 9050473"/>
                <a:gd name="connsiteY219" fmla="*/ 785171 h 2084904"/>
                <a:gd name="connsiteX220" fmla="*/ 3976799 w 9050473"/>
                <a:gd name="connsiteY220" fmla="*/ 785171 h 2084904"/>
                <a:gd name="connsiteX221" fmla="*/ 3976799 w 9050473"/>
                <a:gd name="connsiteY221" fmla="*/ 796200 h 2084904"/>
                <a:gd name="connsiteX222" fmla="*/ 3976799 w 9050473"/>
                <a:gd name="connsiteY222" fmla="*/ 796200 h 2084904"/>
                <a:gd name="connsiteX223" fmla="*/ 3990323 w 9050473"/>
                <a:gd name="connsiteY223" fmla="*/ 796200 h 2084904"/>
                <a:gd name="connsiteX224" fmla="*/ 3990323 w 9050473"/>
                <a:gd name="connsiteY224" fmla="*/ 818258 h 2084904"/>
                <a:gd name="connsiteX225" fmla="*/ 3990323 w 9050473"/>
                <a:gd name="connsiteY225" fmla="*/ 818258 h 2084904"/>
                <a:gd name="connsiteX226" fmla="*/ 4023935 w 9050473"/>
                <a:gd name="connsiteY226" fmla="*/ 818258 h 2084904"/>
                <a:gd name="connsiteX227" fmla="*/ 4023935 w 9050473"/>
                <a:gd name="connsiteY227" fmla="*/ 829550 h 2084904"/>
                <a:gd name="connsiteX228" fmla="*/ 4023935 w 9050473"/>
                <a:gd name="connsiteY228" fmla="*/ 829550 h 2084904"/>
                <a:gd name="connsiteX229" fmla="*/ 4064244 w 9050473"/>
                <a:gd name="connsiteY229" fmla="*/ 829550 h 2084904"/>
                <a:gd name="connsiteX230" fmla="*/ 4064244 w 9050473"/>
                <a:gd name="connsiteY230" fmla="*/ 840711 h 2084904"/>
                <a:gd name="connsiteX231" fmla="*/ 4064244 w 9050473"/>
                <a:gd name="connsiteY231" fmla="*/ 840711 h 2084904"/>
                <a:gd name="connsiteX232" fmla="*/ 4151821 w 9050473"/>
                <a:gd name="connsiteY232" fmla="*/ 840711 h 2084904"/>
                <a:gd name="connsiteX233" fmla="*/ 4151821 w 9050473"/>
                <a:gd name="connsiteY233" fmla="*/ 851871 h 2084904"/>
                <a:gd name="connsiteX234" fmla="*/ 4151821 w 9050473"/>
                <a:gd name="connsiteY234" fmla="*/ 851871 h 2084904"/>
                <a:gd name="connsiteX235" fmla="*/ 4158517 w 9050473"/>
                <a:gd name="connsiteY235" fmla="*/ 851871 h 2084904"/>
                <a:gd name="connsiteX236" fmla="*/ 4158517 w 9050473"/>
                <a:gd name="connsiteY236" fmla="*/ 863163 h 2084904"/>
                <a:gd name="connsiteX237" fmla="*/ 4158517 w 9050473"/>
                <a:gd name="connsiteY237" fmla="*/ 863163 h 2084904"/>
                <a:gd name="connsiteX238" fmla="*/ 4360325 w 9050473"/>
                <a:gd name="connsiteY238" fmla="*/ 863163 h 2084904"/>
                <a:gd name="connsiteX239" fmla="*/ 4360325 w 9050473"/>
                <a:gd name="connsiteY239" fmla="*/ 874455 h 2084904"/>
                <a:gd name="connsiteX240" fmla="*/ 4360325 w 9050473"/>
                <a:gd name="connsiteY240" fmla="*/ 874455 h 2084904"/>
                <a:gd name="connsiteX241" fmla="*/ 4387241 w 9050473"/>
                <a:gd name="connsiteY241" fmla="*/ 874455 h 2084904"/>
                <a:gd name="connsiteX242" fmla="*/ 4387241 w 9050473"/>
                <a:gd name="connsiteY242" fmla="*/ 897563 h 2084904"/>
                <a:gd name="connsiteX243" fmla="*/ 4387241 w 9050473"/>
                <a:gd name="connsiteY243" fmla="*/ 897563 h 2084904"/>
                <a:gd name="connsiteX244" fmla="*/ 4575656 w 9050473"/>
                <a:gd name="connsiteY244" fmla="*/ 897563 h 2084904"/>
                <a:gd name="connsiteX245" fmla="*/ 4575656 w 9050473"/>
                <a:gd name="connsiteY245" fmla="*/ 909512 h 2084904"/>
                <a:gd name="connsiteX246" fmla="*/ 4575656 w 9050473"/>
                <a:gd name="connsiteY246" fmla="*/ 909512 h 2084904"/>
                <a:gd name="connsiteX247" fmla="*/ 4764070 w 9050473"/>
                <a:gd name="connsiteY247" fmla="*/ 909512 h 2084904"/>
                <a:gd name="connsiteX248" fmla="*/ 4764070 w 9050473"/>
                <a:gd name="connsiteY248" fmla="*/ 921854 h 2084904"/>
                <a:gd name="connsiteX249" fmla="*/ 4764070 w 9050473"/>
                <a:gd name="connsiteY249" fmla="*/ 921854 h 2084904"/>
                <a:gd name="connsiteX250" fmla="*/ 4784291 w 9050473"/>
                <a:gd name="connsiteY250" fmla="*/ 921854 h 2084904"/>
                <a:gd name="connsiteX251" fmla="*/ 4784291 w 9050473"/>
                <a:gd name="connsiteY251" fmla="*/ 946407 h 2084904"/>
                <a:gd name="connsiteX252" fmla="*/ 4784291 w 9050473"/>
                <a:gd name="connsiteY252" fmla="*/ 946407 h 2084904"/>
                <a:gd name="connsiteX253" fmla="*/ 4811207 w 9050473"/>
                <a:gd name="connsiteY253" fmla="*/ 946407 h 2084904"/>
                <a:gd name="connsiteX254" fmla="*/ 4811207 w 9050473"/>
                <a:gd name="connsiteY254" fmla="*/ 958749 h 2084904"/>
                <a:gd name="connsiteX255" fmla="*/ 4811207 w 9050473"/>
                <a:gd name="connsiteY255" fmla="*/ 958749 h 2084904"/>
                <a:gd name="connsiteX256" fmla="*/ 4932265 w 9050473"/>
                <a:gd name="connsiteY256" fmla="*/ 958749 h 2084904"/>
                <a:gd name="connsiteX257" fmla="*/ 4932265 w 9050473"/>
                <a:gd name="connsiteY257" fmla="*/ 971616 h 2084904"/>
                <a:gd name="connsiteX258" fmla="*/ 4932265 w 9050473"/>
                <a:gd name="connsiteY258" fmla="*/ 971616 h 2084904"/>
                <a:gd name="connsiteX259" fmla="*/ 5181340 w 9050473"/>
                <a:gd name="connsiteY259" fmla="*/ 971616 h 2084904"/>
                <a:gd name="connsiteX260" fmla="*/ 5181340 w 9050473"/>
                <a:gd name="connsiteY260" fmla="*/ 984615 h 2084904"/>
                <a:gd name="connsiteX261" fmla="*/ 5181340 w 9050473"/>
                <a:gd name="connsiteY261" fmla="*/ 984615 h 2084904"/>
                <a:gd name="connsiteX262" fmla="*/ 5194733 w 9050473"/>
                <a:gd name="connsiteY262" fmla="*/ 984615 h 2084904"/>
                <a:gd name="connsiteX263" fmla="*/ 5194733 w 9050473"/>
                <a:gd name="connsiteY263" fmla="*/ 997613 h 2084904"/>
                <a:gd name="connsiteX264" fmla="*/ 5194733 w 9050473"/>
                <a:gd name="connsiteY264" fmla="*/ 997613 h 2084904"/>
                <a:gd name="connsiteX265" fmla="*/ 5228346 w 9050473"/>
                <a:gd name="connsiteY265" fmla="*/ 997613 h 2084904"/>
                <a:gd name="connsiteX266" fmla="*/ 5228346 w 9050473"/>
                <a:gd name="connsiteY266" fmla="*/ 1011006 h 2084904"/>
                <a:gd name="connsiteX267" fmla="*/ 5228346 w 9050473"/>
                <a:gd name="connsiteY267" fmla="*/ 1011006 h 2084904"/>
                <a:gd name="connsiteX268" fmla="*/ 5248565 w 9050473"/>
                <a:gd name="connsiteY268" fmla="*/ 1011006 h 2084904"/>
                <a:gd name="connsiteX269" fmla="*/ 5248565 w 9050473"/>
                <a:gd name="connsiteY269" fmla="*/ 1024530 h 2084904"/>
                <a:gd name="connsiteX270" fmla="*/ 5248565 w 9050473"/>
                <a:gd name="connsiteY270" fmla="*/ 1024530 h 2084904"/>
                <a:gd name="connsiteX271" fmla="*/ 5262089 w 9050473"/>
                <a:gd name="connsiteY271" fmla="*/ 1024530 h 2084904"/>
                <a:gd name="connsiteX272" fmla="*/ 5262089 w 9050473"/>
                <a:gd name="connsiteY272" fmla="*/ 1038054 h 2084904"/>
                <a:gd name="connsiteX273" fmla="*/ 5262089 w 9050473"/>
                <a:gd name="connsiteY273" fmla="*/ 1038054 h 2084904"/>
                <a:gd name="connsiteX274" fmla="*/ 5396671 w 9050473"/>
                <a:gd name="connsiteY274" fmla="*/ 1038054 h 2084904"/>
                <a:gd name="connsiteX275" fmla="*/ 5396671 w 9050473"/>
                <a:gd name="connsiteY275" fmla="*/ 1051971 h 2084904"/>
                <a:gd name="connsiteX276" fmla="*/ 5396671 w 9050473"/>
                <a:gd name="connsiteY276" fmla="*/ 1051971 h 2084904"/>
                <a:gd name="connsiteX277" fmla="*/ 5511033 w 9050473"/>
                <a:gd name="connsiteY277" fmla="*/ 1051971 h 2084904"/>
                <a:gd name="connsiteX278" fmla="*/ 5511033 w 9050473"/>
                <a:gd name="connsiteY278" fmla="*/ 1066021 h 2084904"/>
                <a:gd name="connsiteX279" fmla="*/ 5511033 w 9050473"/>
                <a:gd name="connsiteY279" fmla="*/ 1066021 h 2084904"/>
                <a:gd name="connsiteX280" fmla="*/ 5652311 w 9050473"/>
                <a:gd name="connsiteY280" fmla="*/ 1066021 h 2084904"/>
                <a:gd name="connsiteX281" fmla="*/ 5652311 w 9050473"/>
                <a:gd name="connsiteY281" fmla="*/ 1080989 h 2084904"/>
                <a:gd name="connsiteX282" fmla="*/ 5652311 w 9050473"/>
                <a:gd name="connsiteY282" fmla="*/ 1080989 h 2084904"/>
                <a:gd name="connsiteX283" fmla="*/ 6082974 w 9050473"/>
                <a:gd name="connsiteY283" fmla="*/ 1080989 h 2084904"/>
                <a:gd name="connsiteX284" fmla="*/ 6082974 w 9050473"/>
                <a:gd name="connsiteY284" fmla="*/ 1101209 h 2084904"/>
                <a:gd name="connsiteX285" fmla="*/ 6082974 w 9050473"/>
                <a:gd name="connsiteY285" fmla="*/ 1101209 h 2084904"/>
                <a:gd name="connsiteX286" fmla="*/ 6143503 w 9050473"/>
                <a:gd name="connsiteY286" fmla="*/ 1101209 h 2084904"/>
                <a:gd name="connsiteX287" fmla="*/ 6143503 w 9050473"/>
                <a:gd name="connsiteY287" fmla="*/ 1126681 h 2084904"/>
                <a:gd name="connsiteX288" fmla="*/ 6143503 w 9050473"/>
                <a:gd name="connsiteY288" fmla="*/ 1126681 h 2084904"/>
                <a:gd name="connsiteX289" fmla="*/ 6271388 w 9050473"/>
                <a:gd name="connsiteY289" fmla="*/ 1126681 h 2084904"/>
                <a:gd name="connsiteX290" fmla="*/ 6271388 w 9050473"/>
                <a:gd name="connsiteY290" fmla="*/ 1152678 h 2084904"/>
                <a:gd name="connsiteX291" fmla="*/ 6271388 w 9050473"/>
                <a:gd name="connsiteY291" fmla="*/ 1152678 h 2084904"/>
                <a:gd name="connsiteX292" fmla="*/ 6506940 w 9050473"/>
                <a:gd name="connsiteY292" fmla="*/ 1152678 h 2084904"/>
                <a:gd name="connsiteX293" fmla="*/ 6506940 w 9050473"/>
                <a:gd name="connsiteY293" fmla="*/ 1183796 h 2084904"/>
                <a:gd name="connsiteX294" fmla="*/ 6506940 w 9050473"/>
                <a:gd name="connsiteY294" fmla="*/ 1183796 h 2084904"/>
                <a:gd name="connsiteX295" fmla="*/ 7374960 w 9050473"/>
                <a:gd name="connsiteY295" fmla="*/ 1183796 h 2084904"/>
                <a:gd name="connsiteX296" fmla="*/ 7374960 w 9050473"/>
                <a:gd name="connsiteY296" fmla="*/ 1280301 h 2084904"/>
                <a:gd name="connsiteX297" fmla="*/ 7374960 w 9050473"/>
                <a:gd name="connsiteY297" fmla="*/ 1280301 h 2084904"/>
                <a:gd name="connsiteX298" fmla="*/ 7469102 w 9050473"/>
                <a:gd name="connsiteY298" fmla="*/ 1280301 h 2084904"/>
                <a:gd name="connsiteX299" fmla="*/ 7469102 w 9050473"/>
                <a:gd name="connsiteY299" fmla="*/ 1381796 h 2084904"/>
                <a:gd name="connsiteX300" fmla="*/ 7469102 w 9050473"/>
                <a:gd name="connsiteY300" fmla="*/ 1381796 h 2084904"/>
                <a:gd name="connsiteX301" fmla="*/ 7778706 w 9050473"/>
                <a:gd name="connsiteY301" fmla="*/ 1381796 h 2084904"/>
                <a:gd name="connsiteX302" fmla="*/ 7778706 w 9050473"/>
                <a:gd name="connsiteY302" fmla="*/ 1522418 h 2084904"/>
                <a:gd name="connsiteX303" fmla="*/ 7778706 w 9050473"/>
                <a:gd name="connsiteY303" fmla="*/ 1522418 h 2084904"/>
                <a:gd name="connsiteX304" fmla="*/ 8337255 w 9050473"/>
                <a:gd name="connsiteY304" fmla="*/ 1522418 h 2084904"/>
                <a:gd name="connsiteX305" fmla="*/ 8337255 w 9050473"/>
                <a:gd name="connsiteY305" fmla="*/ 1803661 h 2084904"/>
                <a:gd name="connsiteX306" fmla="*/ 8337255 w 9050473"/>
                <a:gd name="connsiteY306" fmla="*/ 1803661 h 2084904"/>
                <a:gd name="connsiteX307" fmla="*/ 8350647 w 9050473"/>
                <a:gd name="connsiteY307" fmla="*/ 1803661 h 2084904"/>
                <a:gd name="connsiteX308" fmla="*/ 8350647 w 9050473"/>
                <a:gd name="connsiteY308" fmla="*/ 2084905 h 2084904"/>
                <a:gd name="connsiteX309" fmla="*/ 8350647 w 9050473"/>
                <a:gd name="connsiteY309" fmla="*/ 2084905 h 2084904"/>
                <a:gd name="connsiteX310" fmla="*/ 9050473 w 9050473"/>
                <a:gd name="connsiteY310" fmla="*/ 2084905 h 2084904"/>
                <a:gd name="connsiteX311" fmla="*/ 9050473 w 9050473"/>
                <a:gd name="connsiteY311" fmla="*/ 2084905 h 208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9050473" h="2084904">
                  <a:moveTo>
                    <a:pt x="0" y="0"/>
                  </a:moveTo>
                  <a:lnTo>
                    <a:pt x="60529" y="0"/>
                  </a:lnTo>
                  <a:lnTo>
                    <a:pt x="60529" y="8534"/>
                  </a:lnTo>
                  <a:lnTo>
                    <a:pt x="60529" y="8534"/>
                  </a:lnTo>
                  <a:lnTo>
                    <a:pt x="67225" y="8534"/>
                  </a:lnTo>
                  <a:lnTo>
                    <a:pt x="67225" y="16938"/>
                  </a:lnTo>
                  <a:lnTo>
                    <a:pt x="67225" y="16938"/>
                  </a:lnTo>
                  <a:lnTo>
                    <a:pt x="80749" y="16938"/>
                  </a:lnTo>
                  <a:lnTo>
                    <a:pt x="80749" y="34007"/>
                  </a:lnTo>
                  <a:lnTo>
                    <a:pt x="80749" y="34007"/>
                  </a:lnTo>
                  <a:lnTo>
                    <a:pt x="94142" y="34007"/>
                  </a:lnTo>
                  <a:lnTo>
                    <a:pt x="94142" y="42410"/>
                  </a:lnTo>
                  <a:lnTo>
                    <a:pt x="94142" y="42410"/>
                  </a:lnTo>
                  <a:lnTo>
                    <a:pt x="215331" y="42410"/>
                  </a:lnTo>
                  <a:lnTo>
                    <a:pt x="215331" y="50944"/>
                  </a:lnTo>
                  <a:lnTo>
                    <a:pt x="215331" y="50944"/>
                  </a:lnTo>
                  <a:lnTo>
                    <a:pt x="242248" y="50944"/>
                  </a:lnTo>
                  <a:lnTo>
                    <a:pt x="242248" y="59479"/>
                  </a:lnTo>
                  <a:lnTo>
                    <a:pt x="242248" y="59479"/>
                  </a:lnTo>
                  <a:lnTo>
                    <a:pt x="262336" y="59479"/>
                  </a:lnTo>
                  <a:lnTo>
                    <a:pt x="262336" y="67882"/>
                  </a:lnTo>
                  <a:lnTo>
                    <a:pt x="262336" y="67882"/>
                  </a:lnTo>
                  <a:lnTo>
                    <a:pt x="275860" y="67882"/>
                  </a:lnTo>
                  <a:lnTo>
                    <a:pt x="275860" y="84951"/>
                  </a:lnTo>
                  <a:lnTo>
                    <a:pt x="275860" y="84951"/>
                  </a:lnTo>
                  <a:lnTo>
                    <a:pt x="289253" y="84951"/>
                  </a:lnTo>
                  <a:lnTo>
                    <a:pt x="289253" y="93485"/>
                  </a:lnTo>
                  <a:lnTo>
                    <a:pt x="289253" y="93485"/>
                  </a:lnTo>
                  <a:lnTo>
                    <a:pt x="437359" y="93485"/>
                  </a:lnTo>
                  <a:lnTo>
                    <a:pt x="437359" y="102151"/>
                  </a:lnTo>
                  <a:lnTo>
                    <a:pt x="437359" y="102151"/>
                  </a:lnTo>
                  <a:lnTo>
                    <a:pt x="565244" y="102151"/>
                  </a:lnTo>
                  <a:lnTo>
                    <a:pt x="565244" y="110685"/>
                  </a:lnTo>
                  <a:lnTo>
                    <a:pt x="565244" y="110685"/>
                  </a:lnTo>
                  <a:lnTo>
                    <a:pt x="578637" y="110685"/>
                  </a:lnTo>
                  <a:lnTo>
                    <a:pt x="578637" y="119220"/>
                  </a:lnTo>
                  <a:lnTo>
                    <a:pt x="578637" y="119220"/>
                  </a:lnTo>
                  <a:lnTo>
                    <a:pt x="592161" y="119220"/>
                  </a:lnTo>
                  <a:lnTo>
                    <a:pt x="592161" y="127886"/>
                  </a:lnTo>
                  <a:lnTo>
                    <a:pt x="592161" y="127886"/>
                  </a:lnTo>
                  <a:lnTo>
                    <a:pt x="619077" y="127886"/>
                  </a:lnTo>
                  <a:lnTo>
                    <a:pt x="619077" y="136420"/>
                  </a:lnTo>
                  <a:lnTo>
                    <a:pt x="619077" y="136420"/>
                  </a:lnTo>
                  <a:lnTo>
                    <a:pt x="814188" y="136420"/>
                  </a:lnTo>
                  <a:lnTo>
                    <a:pt x="814188" y="145086"/>
                  </a:lnTo>
                  <a:lnTo>
                    <a:pt x="814188" y="145086"/>
                  </a:lnTo>
                  <a:lnTo>
                    <a:pt x="834408" y="145086"/>
                  </a:lnTo>
                  <a:lnTo>
                    <a:pt x="834408" y="153883"/>
                  </a:lnTo>
                  <a:lnTo>
                    <a:pt x="834408" y="153883"/>
                  </a:lnTo>
                  <a:lnTo>
                    <a:pt x="854497" y="153883"/>
                  </a:lnTo>
                  <a:lnTo>
                    <a:pt x="854497" y="162680"/>
                  </a:lnTo>
                  <a:lnTo>
                    <a:pt x="854497" y="162680"/>
                  </a:lnTo>
                  <a:lnTo>
                    <a:pt x="915157" y="162680"/>
                  </a:lnTo>
                  <a:lnTo>
                    <a:pt x="915157" y="171477"/>
                  </a:lnTo>
                  <a:lnTo>
                    <a:pt x="915157" y="171477"/>
                  </a:lnTo>
                  <a:lnTo>
                    <a:pt x="921854" y="171477"/>
                  </a:lnTo>
                  <a:lnTo>
                    <a:pt x="921854" y="180274"/>
                  </a:lnTo>
                  <a:lnTo>
                    <a:pt x="921854" y="180274"/>
                  </a:lnTo>
                  <a:lnTo>
                    <a:pt x="1110268" y="180274"/>
                  </a:lnTo>
                  <a:lnTo>
                    <a:pt x="1110268" y="197868"/>
                  </a:lnTo>
                  <a:lnTo>
                    <a:pt x="1110268" y="197868"/>
                  </a:lnTo>
                  <a:lnTo>
                    <a:pt x="1123661" y="197868"/>
                  </a:lnTo>
                  <a:lnTo>
                    <a:pt x="1123661" y="206797"/>
                  </a:lnTo>
                  <a:lnTo>
                    <a:pt x="1123661" y="206797"/>
                  </a:lnTo>
                  <a:lnTo>
                    <a:pt x="1170797" y="206797"/>
                  </a:lnTo>
                  <a:lnTo>
                    <a:pt x="1170797" y="215725"/>
                  </a:lnTo>
                  <a:lnTo>
                    <a:pt x="1170797" y="215725"/>
                  </a:lnTo>
                  <a:lnTo>
                    <a:pt x="1191017" y="215725"/>
                  </a:lnTo>
                  <a:lnTo>
                    <a:pt x="1191017" y="224522"/>
                  </a:lnTo>
                  <a:lnTo>
                    <a:pt x="1191017" y="224522"/>
                  </a:lnTo>
                  <a:lnTo>
                    <a:pt x="1379432" y="224522"/>
                  </a:lnTo>
                  <a:lnTo>
                    <a:pt x="1379432" y="233582"/>
                  </a:lnTo>
                  <a:lnTo>
                    <a:pt x="1379432" y="233582"/>
                  </a:lnTo>
                  <a:lnTo>
                    <a:pt x="1419741" y="233582"/>
                  </a:lnTo>
                  <a:lnTo>
                    <a:pt x="1419741" y="242510"/>
                  </a:lnTo>
                  <a:lnTo>
                    <a:pt x="1419741" y="242510"/>
                  </a:lnTo>
                  <a:lnTo>
                    <a:pt x="1426569" y="242510"/>
                  </a:lnTo>
                  <a:lnTo>
                    <a:pt x="1426569" y="251439"/>
                  </a:lnTo>
                  <a:lnTo>
                    <a:pt x="1426569" y="251439"/>
                  </a:lnTo>
                  <a:lnTo>
                    <a:pt x="1473574" y="251439"/>
                  </a:lnTo>
                  <a:lnTo>
                    <a:pt x="1473574" y="260367"/>
                  </a:lnTo>
                  <a:lnTo>
                    <a:pt x="1473574" y="260367"/>
                  </a:lnTo>
                  <a:lnTo>
                    <a:pt x="1527407" y="260367"/>
                  </a:lnTo>
                  <a:lnTo>
                    <a:pt x="1527407" y="269427"/>
                  </a:lnTo>
                  <a:lnTo>
                    <a:pt x="1527407" y="269427"/>
                  </a:lnTo>
                  <a:lnTo>
                    <a:pt x="1655292" y="269427"/>
                  </a:lnTo>
                  <a:lnTo>
                    <a:pt x="1655292" y="278355"/>
                  </a:lnTo>
                  <a:lnTo>
                    <a:pt x="1655292" y="278355"/>
                  </a:lnTo>
                  <a:lnTo>
                    <a:pt x="1709125" y="278355"/>
                  </a:lnTo>
                  <a:lnTo>
                    <a:pt x="1709125" y="287415"/>
                  </a:lnTo>
                  <a:lnTo>
                    <a:pt x="1709125" y="287415"/>
                  </a:lnTo>
                  <a:lnTo>
                    <a:pt x="1729345" y="287415"/>
                  </a:lnTo>
                  <a:lnTo>
                    <a:pt x="1729345" y="305403"/>
                  </a:lnTo>
                  <a:lnTo>
                    <a:pt x="1729345" y="305403"/>
                  </a:lnTo>
                  <a:lnTo>
                    <a:pt x="1863927" y="305403"/>
                  </a:lnTo>
                  <a:lnTo>
                    <a:pt x="1863927" y="314462"/>
                  </a:lnTo>
                  <a:lnTo>
                    <a:pt x="1863927" y="314462"/>
                  </a:lnTo>
                  <a:lnTo>
                    <a:pt x="1958069" y="314462"/>
                  </a:lnTo>
                  <a:lnTo>
                    <a:pt x="1958069" y="332582"/>
                  </a:lnTo>
                  <a:lnTo>
                    <a:pt x="1958069" y="332582"/>
                  </a:lnTo>
                  <a:lnTo>
                    <a:pt x="1978289" y="332582"/>
                  </a:lnTo>
                  <a:lnTo>
                    <a:pt x="1978289" y="341641"/>
                  </a:lnTo>
                  <a:lnTo>
                    <a:pt x="1978289" y="341641"/>
                  </a:lnTo>
                  <a:lnTo>
                    <a:pt x="1991682" y="341641"/>
                  </a:lnTo>
                  <a:lnTo>
                    <a:pt x="1991682" y="359629"/>
                  </a:lnTo>
                  <a:lnTo>
                    <a:pt x="1991682" y="359629"/>
                  </a:lnTo>
                  <a:lnTo>
                    <a:pt x="2011902" y="359629"/>
                  </a:lnTo>
                  <a:lnTo>
                    <a:pt x="2011902" y="368820"/>
                  </a:lnTo>
                  <a:lnTo>
                    <a:pt x="2011902" y="368820"/>
                  </a:lnTo>
                  <a:lnTo>
                    <a:pt x="2133091" y="368820"/>
                  </a:lnTo>
                  <a:lnTo>
                    <a:pt x="2133091" y="377880"/>
                  </a:lnTo>
                  <a:lnTo>
                    <a:pt x="2133091" y="377880"/>
                  </a:lnTo>
                  <a:lnTo>
                    <a:pt x="2173400" y="377880"/>
                  </a:lnTo>
                  <a:lnTo>
                    <a:pt x="2173400" y="387071"/>
                  </a:lnTo>
                  <a:lnTo>
                    <a:pt x="2173400" y="387071"/>
                  </a:lnTo>
                  <a:lnTo>
                    <a:pt x="2247453" y="387071"/>
                  </a:lnTo>
                  <a:lnTo>
                    <a:pt x="2247453" y="396262"/>
                  </a:lnTo>
                  <a:lnTo>
                    <a:pt x="2247453" y="396262"/>
                  </a:lnTo>
                  <a:lnTo>
                    <a:pt x="2254149" y="396262"/>
                  </a:lnTo>
                  <a:lnTo>
                    <a:pt x="2254149" y="405584"/>
                  </a:lnTo>
                  <a:lnTo>
                    <a:pt x="2254149" y="405584"/>
                  </a:lnTo>
                  <a:lnTo>
                    <a:pt x="2267673" y="405584"/>
                  </a:lnTo>
                  <a:lnTo>
                    <a:pt x="2267673" y="414775"/>
                  </a:lnTo>
                  <a:lnTo>
                    <a:pt x="2267673" y="414775"/>
                  </a:lnTo>
                  <a:lnTo>
                    <a:pt x="2287762" y="414775"/>
                  </a:lnTo>
                  <a:lnTo>
                    <a:pt x="2287762" y="424097"/>
                  </a:lnTo>
                  <a:lnTo>
                    <a:pt x="2287762" y="424097"/>
                  </a:lnTo>
                  <a:lnTo>
                    <a:pt x="2307982" y="424097"/>
                  </a:lnTo>
                  <a:lnTo>
                    <a:pt x="2307982" y="442742"/>
                  </a:lnTo>
                  <a:lnTo>
                    <a:pt x="2307982" y="442742"/>
                  </a:lnTo>
                  <a:lnTo>
                    <a:pt x="2314679" y="442742"/>
                  </a:lnTo>
                  <a:lnTo>
                    <a:pt x="2314679" y="452064"/>
                  </a:lnTo>
                  <a:lnTo>
                    <a:pt x="2314679" y="452064"/>
                  </a:lnTo>
                  <a:lnTo>
                    <a:pt x="2610759" y="452064"/>
                  </a:lnTo>
                  <a:lnTo>
                    <a:pt x="2610759" y="461386"/>
                  </a:lnTo>
                  <a:lnTo>
                    <a:pt x="2610759" y="461386"/>
                  </a:lnTo>
                  <a:lnTo>
                    <a:pt x="2624283" y="461386"/>
                  </a:lnTo>
                  <a:lnTo>
                    <a:pt x="2624283" y="470840"/>
                  </a:lnTo>
                  <a:lnTo>
                    <a:pt x="2624283" y="470840"/>
                  </a:lnTo>
                  <a:lnTo>
                    <a:pt x="2671419" y="470840"/>
                  </a:lnTo>
                  <a:lnTo>
                    <a:pt x="2671419" y="489616"/>
                  </a:lnTo>
                  <a:lnTo>
                    <a:pt x="2671419" y="489616"/>
                  </a:lnTo>
                  <a:lnTo>
                    <a:pt x="2678116" y="489616"/>
                  </a:lnTo>
                  <a:lnTo>
                    <a:pt x="2678116" y="508523"/>
                  </a:lnTo>
                  <a:lnTo>
                    <a:pt x="2678116" y="508523"/>
                  </a:lnTo>
                  <a:lnTo>
                    <a:pt x="2691508" y="508523"/>
                  </a:lnTo>
                  <a:lnTo>
                    <a:pt x="2691508" y="517845"/>
                  </a:lnTo>
                  <a:lnTo>
                    <a:pt x="2691508" y="517845"/>
                  </a:lnTo>
                  <a:lnTo>
                    <a:pt x="2698336" y="517845"/>
                  </a:lnTo>
                  <a:lnTo>
                    <a:pt x="2698336" y="536752"/>
                  </a:lnTo>
                  <a:lnTo>
                    <a:pt x="2698336" y="536752"/>
                  </a:lnTo>
                  <a:lnTo>
                    <a:pt x="2731948" y="536752"/>
                  </a:lnTo>
                  <a:lnTo>
                    <a:pt x="2731948" y="546206"/>
                  </a:lnTo>
                  <a:lnTo>
                    <a:pt x="2731948" y="546206"/>
                  </a:lnTo>
                  <a:lnTo>
                    <a:pt x="2866530" y="546206"/>
                  </a:lnTo>
                  <a:lnTo>
                    <a:pt x="2866530" y="555659"/>
                  </a:lnTo>
                  <a:lnTo>
                    <a:pt x="2866530" y="555659"/>
                  </a:lnTo>
                  <a:lnTo>
                    <a:pt x="3007808" y="555659"/>
                  </a:lnTo>
                  <a:lnTo>
                    <a:pt x="3007808" y="565113"/>
                  </a:lnTo>
                  <a:lnTo>
                    <a:pt x="3007808" y="565113"/>
                  </a:lnTo>
                  <a:lnTo>
                    <a:pt x="3041421" y="565113"/>
                  </a:lnTo>
                  <a:lnTo>
                    <a:pt x="3041421" y="574698"/>
                  </a:lnTo>
                  <a:lnTo>
                    <a:pt x="3041421" y="574698"/>
                  </a:lnTo>
                  <a:lnTo>
                    <a:pt x="3108778" y="574698"/>
                  </a:lnTo>
                  <a:lnTo>
                    <a:pt x="3108778" y="584283"/>
                  </a:lnTo>
                  <a:lnTo>
                    <a:pt x="3108778" y="584283"/>
                  </a:lnTo>
                  <a:lnTo>
                    <a:pt x="3128998" y="584283"/>
                  </a:lnTo>
                  <a:lnTo>
                    <a:pt x="3128998" y="593999"/>
                  </a:lnTo>
                  <a:lnTo>
                    <a:pt x="3128998" y="593999"/>
                  </a:lnTo>
                  <a:lnTo>
                    <a:pt x="3162611" y="593999"/>
                  </a:lnTo>
                  <a:lnTo>
                    <a:pt x="3162611" y="603584"/>
                  </a:lnTo>
                  <a:lnTo>
                    <a:pt x="3162611" y="603584"/>
                  </a:lnTo>
                  <a:lnTo>
                    <a:pt x="3169307" y="603584"/>
                  </a:lnTo>
                  <a:lnTo>
                    <a:pt x="3169307" y="613300"/>
                  </a:lnTo>
                  <a:lnTo>
                    <a:pt x="3169307" y="613300"/>
                  </a:lnTo>
                  <a:lnTo>
                    <a:pt x="3189527" y="613300"/>
                  </a:lnTo>
                  <a:lnTo>
                    <a:pt x="3189527" y="623016"/>
                  </a:lnTo>
                  <a:lnTo>
                    <a:pt x="3189527" y="623016"/>
                  </a:lnTo>
                  <a:lnTo>
                    <a:pt x="3283669" y="623016"/>
                  </a:lnTo>
                  <a:lnTo>
                    <a:pt x="3283669" y="632732"/>
                  </a:lnTo>
                  <a:lnTo>
                    <a:pt x="3283669" y="632732"/>
                  </a:lnTo>
                  <a:lnTo>
                    <a:pt x="3344329" y="632732"/>
                  </a:lnTo>
                  <a:lnTo>
                    <a:pt x="3344329" y="642448"/>
                  </a:lnTo>
                  <a:lnTo>
                    <a:pt x="3344329" y="642448"/>
                  </a:lnTo>
                  <a:lnTo>
                    <a:pt x="3364418" y="642448"/>
                  </a:lnTo>
                  <a:lnTo>
                    <a:pt x="3364418" y="652165"/>
                  </a:lnTo>
                  <a:lnTo>
                    <a:pt x="3364418" y="652165"/>
                  </a:lnTo>
                  <a:lnTo>
                    <a:pt x="3398162" y="652165"/>
                  </a:lnTo>
                  <a:lnTo>
                    <a:pt x="3398162" y="662012"/>
                  </a:lnTo>
                  <a:lnTo>
                    <a:pt x="3398162" y="662012"/>
                  </a:lnTo>
                  <a:lnTo>
                    <a:pt x="3499000" y="662012"/>
                  </a:lnTo>
                  <a:lnTo>
                    <a:pt x="3499000" y="681707"/>
                  </a:lnTo>
                  <a:lnTo>
                    <a:pt x="3499000" y="681707"/>
                  </a:lnTo>
                  <a:lnTo>
                    <a:pt x="3505828" y="681707"/>
                  </a:lnTo>
                  <a:lnTo>
                    <a:pt x="3505828" y="691686"/>
                  </a:lnTo>
                  <a:lnTo>
                    <a:pt x="3505828" y="691686"/>
                  </a:lnTo>
                  <a:lnTo>
                    <a:pt x="3559660" y="691686"/>
                  </a:lnTo>
                  <a:lnTo>
                    <a:pt x="3559660" y="701664"/>
                  </a:lnTo>
                  <a:lnTo>
                    <a:pt x="3559660" y="701664"/>
                  </a:lnTo>
                  <a:lnTo>
                    <a:pt x="3640410" y="701664"/>
                  </a:lnTo>
                  <a:lnTo>
                    <a:pt x="3640410" y="712037"/>
                  </a:lnTo>
                  <a:lnTo>
                    <a:pt x="3640410" y="712037"/>
                  </a:lnTo>
                  <a:lnTo>
                    <a:pt x="3788384" y="712037"/>
                  </a:lnTo>
                  <a:lnTo>
                    <a:pt x="3788384" y="722410"/>
                  </a:lnTo>
                  <a:lnTo>
                    <a:pt x="3788384" y="722410"/>
                  </a:lnTo>
                  <a:lnTo>
                    <a:pt x="3795080" y="722410"/>
                  </a:lnTo>
                  <a:lnTo>
                    <a:pt x="3795080" y="732782"/>
                  </a:lnTo>
                  <a:lnTo>
                    <a:pt x="3795080" y="732782"/>
                  </a:lnTo>
                  <a:lnTo>
                    <a:pt x="3842217" y="732782"/>
                  </a:lnTo>
                  <a:lnTo>
                    <a:pt x="3842217" y="743024"/>
                  </a:lnTo>
                  <a:lnTo>
                    <a:pt x="3842217" y="743024"/>
                  </a:lnTo>
                  <a:lnTo>
                    <a:pt x="3909573" y="743024"/>
                  </a:lnTo>
                  <a:lnTo>
                    <a:pt x="3909573" y="764032"/>
                  </a:lnTo>
                  <a:lnTo>
                    <a:pt x="3909573" y="764032"/>
                  </a:lnTo>
                  <a:lnTo>
                    <a:pt x="3936490" y="764032"/>
                  </a:lnTo>
                  <a:lnTo>
                    <a:pt x="3936490" y="774536"/>
                  </a:lnTo>
                  <a:lnTo>
                    <a:pt x="3936490" y="774536"/>
                  </a:lnTo>
                  <a:lnTo>
                    <a:pt x="3943186" y="774536"/>
                  </a:lnTo>
                  <a:lnTo>
                    <a:pt x="3943186" y="785171"/>
                  </a:lnTo>
                  <a:lnTo>
                    <a:pt x="3943186" y="785171"/>
                  </a:lnTo>
                  <a:lnTo>
                    <a:pt x="3976799" y="785171"/>
                  </a:lnTo>
                  <a:lnTo>
                    <a:pt x="3976799" y="796200"/>
                  </a:lnTo>
                  <a:lnTo>
                    <a:pt x="3976799" y="796200"/>
                  </a:lnTo>
                  <a:lnTo>
                    <a:pt x="3990323" y="796200"/>
                  </a:lnTo>
                  <a:lnTo>
                    <a:pt x="3990323" y="818258"/>
                  </a:lnTo>
                  <a:lnTo>
                    <a:pt x="3990323" y="818258"/>
                  </a:lnTo>
                  <a:lnTo>
                    <a:pt x="4023935" y="818258"/>
                  </a:lnTo>
                  <a:lnTo>
                    <a:pt x="4023935" y="829550"/>
                  </a:lnTo>
                  <a:lnTo>
                    <a:pt x="4023935" y="829550"/>
                  </a:lnTo>
                  <a:lnTo>
                    <a:pt x="4064244" y="829550"/>
                  </a:lnTo>
                  <a:lnTo>
                    <a:pt x="4064244" y="840711"/>
                  </a:lnTo>
                  <a:lnTo>
                    <a:pt x="4064244" y="840711"/>
                  </a:lnTo>
                  <a:lnTo>
                    <a:pt x="4151821" y="840711"/>
                  </a:lnTo>
                  <a:lnTo>
                    <a:pt x="4151821" y="851871"/>
                  </a:lnTo>
                  <a:lnTo>
                    <a:pt x="4151821" y="851871"/>
                  </a:lnTo>
                  <a:lnTo>
                    <a:pt x="4158517" y="851871"/>
                  </a:lnTo>
                  <a:lnTo>
                    <a:pt x="4158517" y="863163"/>
                  </a:lnTo>
                  <a:lnTo>
                    <a:pt x="4158517" y="863163"/>
                  </a:lnTo>
                  <a:lnTo>
                    <a:pt x="4360325" y="863163"/>
                  </a:lnTo>
                  <a:lnTo>
                    <a:pt x="4360325" y="874455"/>
                  </a:lnTo>
                  <a:lnTo>
                    <a:pt x="4360325" y="874455"/>
                  </a:lnTo>
                  <a:lnTo>
                    <a:pt x="4387241" y="874455"/>
                  </a:lnTo>
                  <a:lnTo>
                    <a:pt x="4387241" y="897563"/>
                  </a:lnTo>
                  <a:lnTo>
                    <a:pt x="4387241" y="897563"/>
                  </a:lnTo>
                  <a:lnTo>
                    <a:pt x="4575656" y="897563"/>
                  </a:lnTo>
                  <a:lnTo>
                    <a:pt x="4575656" y="909512"/>
                  </a:lnTo>
                  <a:lnTo>
                    <a:pt x="4575656" y="909512"/>
                  </a:lnTo>
                  <a:lnTo>
                    <a:pt x="4764070" y="909512"/>
                  </a:lnTo>
                  <a:lnTo>
                    <a:pt x="4764070" y="921854"/>
                  </a:lnTo>
                  <a:lnTo>
                    <a:pt x="4764070" y="921854"/>
                  </a:lnTo>
                  <a:lnTo>
                    <a:pt x="4784291" y="921854"/>
                  </a:lnTo>
                  <a:lnTo>
                    <a:pt x="4784291" y="946407"/>
                  </a:lnTo>
                  <a:lnTo>
                    <a:pt x="4784291" y="946407"/>
                  </a:lnTo>
                  <a:lnTo>
                    <a:pt x="4811207" y="946407"/>
                  </a:lnTo>
                  <a:lnTo>
                    <a:pt x="4811207" y="958749"/>
                  </a:lnTo>
                  <a:lnTo>
                    <a:pt x="4811207" y="958749"/>
                  </a:lnTo>
                  <a:lnTo>
                    <a:pt x="4932265" y="958749"/>
                  </a:lnTo>
                  <a:lnTo>
                    <a:pt x="4932265" y="971616"/>
                  </a:lnTo>
                  <a:lnTo>
                    <a:pt x="4932265" y="971616"/>
                  </a:lnTo>
                  <a:lnTo>
                    <a:pt x="5181340" y="971616"/>
                  </a:lnTo>
                  <a:lnTo>
                    <a:pt x="5181340" y="984615"/>
                  </a:lnTo>
                  <a:lnTo>
                    <a:pt x="5181340" y="984615"/>
                  </a:lnTo>
                  <a:lnTo>
                    <a:pt x="5194733" y="984615"/>
                  </a:lnTo>
                  <a:lnTo>
                    <a:pt x="5194733" y="997613"/>
                  </a:lnTo>
                  <a:lnTo>
                    <a:pt x="5194733" y="997613"/>
                  </a:lnTo>
                  <a:lnTo>
                    <a:pt x="5228346" y="997613"/>
                  </a:lnTo>
                  <a:lnTo>
                    <a:pt x="5228346" y="1011006"/>
                  </a:lnTo>
                  <a:lnTo>
                    <a:pt x="5228346" y="1011006"/>
                  </a:lnTo>
                  <a:lnTo>
                    <a:pt x="5248565" y="1011006"/>
                  </a:lnTo>
                  <a:lnTo>
                    <a:pt x="5248565" y="1024530"/>
                  </a:lnTo>
                  <a:lnTo>
                    <a:pt x="5248565" y="1024530"/>
                  </a:lnTo>
                  <a:lnTo>
                    <a:pt x="5262089" y="1024530"/>
                  </a:lnTo>
                  <a:lnTo>
                    <a:pt x="5262089" y="1038054"/>
                  </a:lnTo>
                  <a:lnTo>
                    <a:pt x="5262089" y="1038054"/>
                  </a:lnTo>
                  <a:lnTo>
                    <a:pt x="5396671" y="1038054"/>
                  </a:lnTo>
                  <a:lnTo>
                    <a:pt x="5396671" y="1051971"/>
                  </a:lnTo>
                  <a:lnTo>
                    <a:pt x="5396671" y="1051971"/>
                  </a:lnTo>
                  <a:lnTo>
                    <a:pt x="5511033" y="1051971"/>
                  </a:lnTo>
                  <a:lnTo>
                    <a:pt x="5511033" y="1066021"/>
                  </a:lnTo>
                  <a:lnTo>
                    <a:pt x="5511033" y="1066021"/>
                  </a:lnTo>
                  <a:lnTo>
                    <a:pt x="5652311" y="1066021"/>
                  </a:lnTo>
                  <a:lnTo>
                    <a:pt x="5652311" y="1080989"/>
                  </a:lnTo>
                  <a:lnTo>
                    <a:pt x="5652311" y="1080989"/>
                  </a:lnTo>
                  <a:lnTo>
                    <a:pt x="6082974" y="1080989"/>
                  </a:lnTo>
                  <a:lnTo>
                    <a:pt x="6082974" y="1101209"/>
                  </a:lnTo>
                  <a:lnTo>
                    <a:pt x="6082974" y="1101209"/>
                  </a:lnTo>
                  <a:lnTo>
                    <a:pt x="6143503" y="1101209"/>
                  </a:lnTo>
                  <a:lnTo>
                    <a:pt x="6143503" y="1126681"/>
                  </a:lnTo>
                  <a:lnTo>
                    <a:pt x="6143503" y="1126681"/>
                  </a:lnTo>
                  <a:lnTo>
                    <a:pt x="6271388" y="1126681"/>
                  </a:lnTo>
                  <a:lnTo>
                    <a:pt x="6271388" y="1152678"/>
                  </a:lnTo>
                  <a:lnTo>
                    <a:pt x="6271388" y="1152678"/>
                  </a:lnTo>
                  <a:lnTo>
                    <a:pt x="6506940" y="1152678"/>
                  </a:lnTo>
                  <a:lnTo>
                    <a:pt x="6506940" y="1183796"/>
                  </a:lnTo>
                  <a:lnTo>
                    <a:pt x="6506940" y="1183796"/>
                  </a:lnTo>
                  <a:lnTo>
                    <a:pt x="7374960" y="1183796"/>
                  </a:lnTo>
                  <a:lnTo>
                    <a:pt x="7374960" y="1280301"/>
                  </a:lnTo>
                  <a:lnTo>
                    <a:pt x="7374960" y="1280301"/>
                  </a:lnTo>
                  <a:lnTo>
                    <a:pt x="7469102" y="1280301"/>
                  </a:lnTo>
                  <a:lnTo>
                    <a:pt x="7469102" y="1381796"/>
                  </a:lnTo>
                  <a:lnTo>
                    <a:pt x="7469102" y="1381796"/>
                  </a:lnTo>
                  <a:lnTo>
                    <a:pt x="7778706" y="1381796"/>
                  </a:lnTo>
                  <a:lnTo>
                    <a:pt x="7778706" y="1522418"/>
                  </a:lnTo>
                  <a:lnTo>
                    <a:pt x="7778706" y="1522418"/>
                  </a:lnTo>
                  <a:lnTo>
                    <a:pt x="8337255" y="1522418"/>
                  </a:lnTo>
                  <a:lnTo>
                    <a:pt x="8337255" y="1803661"/>
                  </a:lnTo>
                  <a:lnTo>
                    <a:pt x="8337255" y="1803661"/>
                  </a:lnTo>
                  <a:lnTo>
                    <a:pt x="8350647" y="1803661"/>
                  </a:lnTo>
                  <a:lnTo>
                    <a:pt x="8350647" y="2084905"/>
                  </a:lnTo>
                  <a:lnTo>
                    <a:pt x="8350647" y="2084905"/>
                  </a:lnTo>
                  <a:lnTo>
                    <a:pt x="9050473" y="2084905"/>
                  </a:lnTo>
                  <a:lnTo>
                    <a:pt x="9050473" y="2084905"/>
                  </a:lnTo>
                </a:path>
              </a:pathLst>
            </a:custGeom>
            <a:noFill/>
            <a:ln w="28575" cap="flat">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47" name="Freeform: Shape 6246">
              <a:extLst>
                <a:ext uri="{FF2B5EF4-FFF2-40B4-BE49-F238E27FC236}">
                  <a16:creationId xmlns:a16="http://schemas.microsoft.com/office/drawing/2014/main" id="{54756B09-1EB7-682D-7EBC-BC1EC9814888}"/>
                </a:ext>
              </a:extLst>
            </p:cNvPr>
            <p:cNvSpPr/>
            <p:nvPr/>
          </p:nvSpPr>
          <p:spPr>
            <a:xfrm>
              <a:off x="10783677" y="3096963"/>
              <a:ext cx="6123" cy="5750"/>
            </a:xfrm>
            <a:custGeom>
              <a:avLst/>
              <a:gdLst>
                <a:gd name="connsiteX0" fmla="*/ 5646 w 5645"/>
                <a:gd name="connsiteY0" fmla="*/ 5383 h 5383"/>
                <a:gd name="connsiteX1" fmla="*/ 0 w 5645"/>
                <a:gd name="connsiteY1" fmla="*/ 0 h 5383"/>
              </a:gdLst>
              <a:ahLst/>
              <a:cxnLst>
                <a:cxn ang="0">
                  <a:pos x="connsiteX0" y="connsiteY0"/>
                </a:cxn>
                <a:cxn ang="0">
                  <a:pos x="connsiteX1" y="connsiteY1"/>
                </a:cxn>
              </a:cxnLst>
              <a:rect l="l" t="t" r="r" b="b"/>
              <a:pathLst>
                <a:path w="5645" h="5383">
                  <a:moveTo>
                    <a:pt x="5646" y="5383"/>
                  </a:moveTo>
                  <a:lnTo>
                    <a:pt x="0" y="0"/>
                  </a:lnTo>
                </a:path>
              </a:pathLst>
            </a:custGeom>
            <a:ln w="19050" cap="flat">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48" name="Freeform: Shape 6247">
              <a:extLst>
                <a:ext uri="{FF2B5EF4-FFF2-40B4-BE49-F238E27FC236}">
                  <a16:creationId xmlns:a16="http://schemas.microsoft.com/office/drawing/2014/main" id="{7CAF2BA2-FF54-34BA-0694-01C55E60E1F6}"/>
                </a:ext>
              </a:extLst>
            </p:cNvPr>
            <p:cNvSpPr/>
            <p:nvPr/>
          </p:nvSpPr>
          <p:spPr>
            <a:xfrm>
              <a:off x="1258665" y="89141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49" name="Freeform: Shape 6248">
              <a:extLst>
                <a:ext uri="{FF2B5EF4-FFF2-40B4-BE49-F238E27FC236}">
                  <a16:creationId xmlns:a16="http://schemas.microsoft.com/office/drawing/2014/main" id="{1F9DF300-2772-3B07-39A2-BE74B51D186F}"/>
                </a:ext>
              </a:extLst>
            </p:cNvPr>
            <p:cNvSpPr/>
            <p:nvPr/>
          </p:nvSpPr>
          <p:spPr>
            <a:xfrm>
              <a:off x="1265929" y="90950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50" name="Freeform: Shape 6249">
              <a:extLst>
                <a:ext uri="{FF2B5EF4-FFF2-40B4-BE49-F238E27FC236}">
                  <a16:creationId xmlns:a16="http://schemas.microsoft.com/office/drawing/2014/main" id="{F516F6EC-B86B-B270-5269-B0E6FBC59066}"/>
                </a:ext>
              </a:extLst>
            </p:cNvPr>
            <p:cNvSpPr/>
            <p:nvPr/>
          </p:nvSpPr>
          <p:spPr>
            <a:xfrm>
              <a:off x="1280455" y="91861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51" name="Freeform: Shape 6250">
              <a:extLst>
                <a:ext uri="{FF2B5EF4-FFF2-40B4-BE49-F238E27FC236}">
                  <a16:creationId xmlns:a16="http://schemas.microsoft.com/office/drawing/2014/main" id="{E58D46EA-1133-7505-1A25-4BFAC9A4F9AA}"/>
                </a:ext>
              </a:extLst>
            </p:cNvPr>
            <p:cNvSpPr/>
            <p:nvPr/>
          </p:nvSpPr>
          <p:spPr>
            <a:xfrm>
              <a:off x="1338848" y="91861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52" name="Freeform: Shape 6251">
              <a:extLst>
                <a:ext uri="{FF2B5EF4-FFF2-40B4-BE49-F238E27FC236}">
                  <a16:creationId xmlns:a16="http://schemas.microsoft.com/office/drawing/2014/main" id="{B1F35BBD-B25C-77D3-E9EE-FE79727C4E31}"/>
                </a:ext>
              </a:extLst>
            </p:cNvPr>
            <p:cNvSpPr/>
            <p:nvPr/>
          </p:nvSpPr>
          <p:spPr>
            <a:xfrm>
              <a:off x="1609017" y="95536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53" name="Freeform: Shape 6252">
              <a:extLst>
                <a:ext uri="{FF2B5EF4-FFF2-40B4-BE49-F238E27FC236}">
                  <a16:creationId xmlns:a16="http://schemas.microsoft.com/office/drawing/2014/main" id="{B161B4CA-9287-943B-F9EA-75C4000327A3}"/>
                </a:ext>
              </a:extLst>
            </p:cNvPr>
            <p:cNvSpPr/>
            <p:nvPr/>
          </p:nvSpPr>
          <p:spPr>
            <a:xfrm>
              <a:off x="1667410" y="9644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54" name="Freeform: Shape 6253">
              <a:extLst>
                <a:ext uri="{FF2B5EF4-FFF2-40B4-BE49-F238E27FC236}">
                  <a16:creationId xmlns:a16="http://schemas.microsoft.com/office/drawing/2014/main" id="{E2562D00-B408-AB82-8C4D-5DCE6F8BED38}"/>
                </a:ext>
              </a:extLst>
            </p:cNvPr>
            <p:cNvSpPr/>
            <p:nvPr/>
          </p:nvSpPr>
          <p:spPr>
            <a:xfrm>
              <a:off x="1733066" y="9644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55" name="Freeform: Shape 6254">
              <a:extLst>
                <a:ext uri="{FF2B5EF4-FFF2-40B4-BE49-F238E27FC236}">
                  <a16:creationId xmlns:a16="http://schemas.microsoft.com/office/drawing/2014/main" id="{8E09F2DD-845D-45FF-E284-945CAEFF10AF}"/>
                </a:ext>
              </a:extLst>
            </p:cNvPr>
            <p:cNvSpPr/>
            <p:nvPr/>
          </p:nvSpPr>
          <p:spPr>
            <a:xfrm>
              <a:off x="1776788" y="9644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56" name="Freeform: Shape 6255">
              <a:extLst>
                <a:ext uri="{FF2B5EF4-FFF2-40B4-BE49-F238E27FC236}">
                  <a16:creationId xmlns:a16="http://schemas.microsoft.com/office/drawing/2014/main" id="{2B7BA46F-3900-210E-D701-5B44A80B4DAC}"/>
                </a:ext>
              </a:extLst>
            </p:cNvPr>
            <p:cNvSpPr/>
            <p:nvPr/>
          </p:nvSpPr>
          <p:spPr>
            <a:xfrm>
              <a:off x="1857113" y="97373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57" name="Freeform: Shape 6256">
              <a:extLst>
                <a:ext uri="{FF2B5EF4-FFF2-40B4-BE49-F238E27FC236}">
                  <a16:creationId xmlns:a16="http://schemas.microsoft.com/office/drawing/2014/main" id="{238E474B-894E-5D0A-29E4-D9A5B2CC00E0}"/>
                </a:ext>
              </a:extLst>
            </p:cNvPr>
            <p:cNvSpPr/>
            <p:nvPr/>
          </p:nvSpPr>
          <p:spPr>
            <a:xfrm>
              <a:off x="1864376" y="97373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58" name="Freeform: Shape 6257">
              <a:extLst>
                <a:ext uri="{FF2B5EF4-FFF2-40B4-BE49-F238E27FC236}">
                  <a16:creationId xmlns:a16="http://schemas.microsoft.com/office/drawing/2014/main" id="{BC7A1B6D-BEC3-881C-AA9F-49E81D3D1160}"/>
                </a:ext>
              </a:extLst>
            </p:cNvPr>
            <p:cNvSpPr/>
            <p:nvPr/>
          </p:nvSpPr>
          <p:spPr>
            <a:xfrm>
              <a:off x="1871782" y="98312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59" name="Freeform: Shape 6258">
              <a:extLst>
                <a:ext uri="{FF2B5EF4-FFF2-40B4-BE49-F238E27FC236}">
                  <a16:creationId xmlns:a16="http://schemas.microsoft.com/office/drawing/2014/main" id="{2FEDE7C8-2E5B-0DC1-DFE1-883E76821D05}"/>
                </a:ext>
              </a:extLst>
            </p:cNvPr>
            <p:cNvSpPr/>
            <p:nvPr/>
          </p:nvSpPr>
          <p:spPr>
            <a:xfrm>
              <a:off x="1879045" y="98312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60" name="Freeform: Shape 6259">
              <a:extLst>
                <a:ext uri="{FF2B5EF4-FFF2-40B4-BE49-F238E27FC236}">
                  <a16:creationId xmlns:a16="http://schemas.microsoft.com/office/drawing/2014/main" id="{46B52881-09A8-A15C-77CD-321D4B34F917}"/>
                </a:ext>
              </a:extLst>
            </p:cNvPr>
            <p:cNvSpPr/>
            <p:nvPr/>
          </p:nvSpPr>
          <p:spPr>
            <a:xfrm>
              <a:off x="1893572" y="99252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61" name="Freeform: Shape 6260">
              <a:extLst>
                <a:ext uri="{FF2B5EF4-FFF2-40B4-BE49-F238E27FC236}">
                  <a16:creationId xmlns:a16="http://schemas.microsoft.com/office/drawing/2014/main" id="{70596FC4-50E8-DC80-955B-94BE150FDA99}"/>
                </a:ext>
              </a:extLst>
            </p:cNvPr>
            <p:cNvSpPr/>
            <p:nvPr/>
          </p:nvSpPr>
          <p:spPr>
            <a:xfrm>
              <a:off x="2010356" y="101131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62" name="Freeform: Shape 6261">
              <a:extLst>
                <a:ext uri="{FF2B5EF4-FFF2-40B4-BE49-F238E27FC236}">
                  <a16:creationId xmlns:a16="http://schemas.microsoft.com/office/drawing/2014/main" id="{5C9A5C41-BE6F-02DC-C89C-F5C5D3A566AA}"/>
                </a:ext>
              </a:extLst>
            </p:cNvPr>
            <p:cNvSpPr/>
            <p:nvPr/>
          </p:nvSpPr>
          <p:spPr>
            <a:xfrm>
              <a:off x="2207465" y="103964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63" name="Freeform: Shape 6262">
              <a:extLst>
                <a:ext uri="{FF2B5EF4-FFF2-40B4-BE49-F238E27FC236}">
                  <a16:creationId xmlns:a16="http://schemas.microsoft.com/office/drawing/2014/main" id="{ED5AEC06-60DB-C046-A600-788FF34099B0}"/>
                </a:ext>
              </a:extLst>
            </p:cNvPr>
            <p:cNvSpPr/>
            <p:nvPr/>
          </p:nvSpPr>
          <p:spPr>
            <a:xfrm>
              <a:off x="2214728" y="103964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64" name="Freeform: Shape 6263">
              <a:extLst>
                <a:ext uri="{FF2B5EF4-FFF2-40B4-BE49-F238E27FC236}">
                  <a16:creationId xmlns:a16="http://schemas.microsoft.com/office/drawing/2014/main" id="{DA0964F5-E1BA-FE8B-27FE-FB1227B3799D}"/>
                </a:ext>
              </a:extLst>
            </p:cNvPr>
            <p:cNvSpPr/>
            <p:nvPr/>
          </p:nvSpPr>
          <p:spPr>
            <a:xfrm>
              <a:off x="2389903" y="1058716"/>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65" name="Freeform: Shape 6264">
              <a:extLst>
                <a:ext uri="{FF2B5EF4-FFF2-40B4-BE49-F238E27FC236}">
                  <a16:creationId xmlns:a16="http://schemas.microsoft.com/office/drawing/2014/main" id="{E7CEDF7D-2901-A80E-5E76-DBA287B34E67}"/>
                </a:ext>
              </a:extLst>
            </p:cNvPr>
            <p:cNvSpPr/>
            <p:nvPr/>
          </p:nvSpPr>
          <p:spPr>
            <a:xfrm>
              <a:off x="2528620" y="10873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66" name="Freeform: Shape 6265">
              <a:extLst>
                <a:ext uri="{FF2B5EF4-FFF2-40B4-BE49-F238E27FC236}">
                  <a16:creationId xmlns:a16="http://schemas.microsoft.com/office/drawing/2014/main" id="{8CA288B0-778D-9002-2F04-63290E80FC06}"/>
                </a:ext>
              </a:extLst>
            </p:cNvPr>
            <p:cNvSpPr/>
            <p:nvPr/>
          </p:nvSpPr>
          <p:spPr>
            <a:xfrm>
              <a:off x="2557816" y="10873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67" name="Freeform: Shape 6266">
              <a:extLst>
                <a:ext uri="{FF2B5EF4-FFF2-40B4-BE49-F238E27FC236}">
                  <a16:creationId xmlns:a16="http://schemas.microsoft.com/office/drawing/2014/main" id="{F2450937-EB5F-C07B-4233-EBB80F1D7326}"/>
                </a:ext>
              </a:extLst>
            </p:cNvPr>
            <p:cNvSpPr/>
            <p:nvPr/>
          </p:nvSpPr>
          <p:spPr>
            <a:xfrm>
              <a:off x="2820580" y="112575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68" name="Freeform: Shape 6267">
              <a:extLst>
                <a:ext uri="{FF2B5EF4-FFF2-40B4-BE49-F238E27FC236}">
                  <a16:creationId xmlns:a16="http://schemas.microsoft.com/office/drawing/2014/main" id="{07AC13F2-89F0-6F40-D22B-972784E1840E}"/>
                </a:ext>
              </a:extLst>
            </p:cNvPr>
            <p:cNvSpPr/>
            <p:nvPr/>
          </p:nvSpPr>
          <p:spPr>
            <a:xfrm>
              <a:off x="2864445" y="114496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69" name="Freeform: Shape 6268">
              <a:extLst>
                <a:ext uri="{FF2B5EF4-FFF2-40B4-BE49-F238E27FC236}">
                  <a16:creationId xmlns:a16="http://schemas.microsoft.com/office/drawing/2014/main" id="{CD5FECB5-3064-A013-1902-6AE8144ED0DF}"/>
                </a:ext>
              </a:extLst>
            </p:cNvPr>
            <p:cNvSpPr/>
            <p:nvPr/>
          </p:nvSpPr>
          <p:spPr>
            <a:xfrm>
              <a:off x="3127066" y="120288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70" name="Freeform: Shape 6269">
              <a:extLst>
                <a:ext uri="{FF2B5EF4-FFF2-40B4-BE49-F238E27FC236}">
                  <a16:creationId xmlns:a16="http://schemas.microsoft.com/office/drawing/2014/main" id="{ED20FCF8-9C87-F92B-2744-9480E0FC2915}"/>
                </a:ext>
              </a:extLst>
            </p:cNvPr>
            <p:cNvSpPr/>
            <p:nvPr/>
          </p:nvSpPr>
          <p:spPr>
            <a:xfrm>
              <a:off x="3163668" y="121270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71" name="Freeform: Shape 6270">
              <a:extLst>
                <a:ext uri="{FF2B5EF4-FFF2-40B4-BE49-F238E27FC236}">
                  <a16:creationId xmlns:a16="http://schemas.microsoft.com/office/drawing/2014/main" id="{5299D1C2-D5C0-7D4B-56F3-50DCF5447F8D}"/>
                </a:ext>
              </a:extLst>
            </p:cNvPr>
            <p:cNvSpPr/>
            <p:nvPr/>
          </p:nvSpPr>
          <p:spPr>
            <a:xfrm>
              <a:off x="3170933" y="121270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72" name="Freeform: Shape 6271">
              <a:extLst>
                <a:ext uri="{FF2B5EF4-FFF2-40B4-BE49-F238E27FC236}">
                  <a16:creationId xmlns:a16="http://schemas.microsoft.com/office/drawing/2014/main" id="{EFC1C4D7-F702-5F4B-6551-8AB3966734F5}"/>
                </a:ext>
              </a:extLst>
            </p:cNvPr>
            <p:cNvSpPr/>
            <p:nvPr/>
          </p:nvSpPr>
          <p:spPr>
            <a:xfrm>
              <a:off x="3214654" y="121270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73" name="Freeform: Shape 6272">
              <a:extLst>
                <a:ext uri="{FF2B5EF4-FFF2-40B4-BE49-F238E27FC236}">
                  <a16:creationId xmlns:a16="http://schemas.microsoft.com/office/drawing/2014/main" id="{580BC938-C707-F8CE-D28A-20FED4458AD6}"/>
                </a:ext>
              </a:extLst>
            </p:cNvPr>
            <p:cNvSpPr/>
            <p:nvPr/>
          </p:nvSpPr>
          <p:spPr>
            <a:xfrm>
              <a:off x="3382567" y="123219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74" name="Freeform: Shape 6273">
              <a:extLst>
                <a:ext uri="{FF2B5EF4-FFF2-40B4-BE49-F238E27FC236}">
                  <a16:creationId xmlns:a16="http://schemas.microsoft.com/office/drawing/2014/main" id="{60E6E71E-A17E-6D7D-8618-4CE6D2A76423}"/>
                </a:ext>
              </a:extLst>
            </p:cNvPr>
            <p:cNvSpPr/>
            <p:nvPr/>
          </p:nvSpPr>
          <p:spPr>
            <a:xfrm>
              <a:off x="3397235" y="123219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75" name="Freeform: Shape 6274">
              <a:extLst>
                <a:ext uri="{FF2B5EF4-FFF2-40B4-BE49-F238E27FC236}">
                  <a16:creationId xmlns:a16="http://schemas.microsoft.com/office/drawing/2014/main" id="{36C31732-5360-5F43-46F5-2D9F1A721F8A}"/>
                </a:ext>
              </a:extLst>
            </p:cNvPr>
            <p:cNvSpPr/>
            <p:nvPr/>
          </p:nvSpPr>
          <p:spPr>
            <a:xfrm>
              <a:off x="3419027" y="125196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76" name="Freeform: Shape 6275">
              <a:extLst>
                <a:ext uri="{FF2B5EF4-FFF2-40B4-BE49-F238E27FC236}">
                  <a16:creationId xmlns:a16="http://schemas.microsoft.com/office/drawing/2014/main" id="{09FE1306-3452-4118-BB2C-9DE5C0CE47A8}"/>
                </a:ext>
              </a:extLst>
            </p:cNvPr>
            <p:cNvSpPr/>
            <p:nvPr/>
          </p:nvSpPr>
          <p:spPr>
            <a:xfrm>
              <a:off x="3440959" y="126178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77" name="Freeform: Shape 6276">
              <a:extLst>
                <a:ext uri="{FF2B5EF4-FFF2-40B4-BE49-F238E27FC236}">
                  <a16:creationId xmlns:a16="http://schemas.microsoft.com/office/drawing/2014/main" id="{2102C6A5-A8E4-85A4-4A47-B9A2AE9AF239}"/>
                </a:ext>
              </a:extLst>
            </p:cNvPr>
            <p:cNvSpPr/>
            <p:nvPr/>
          </p:nvSpPr>
          <p:spPr>
            <a:xfrm>
              <a:off x="3455628" y="127174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78" name="Freeform: Shape 6277">
              <a:extLst>
                <a:ext uri="{FF2B5EF4-FFF2-40B4-BE49-F238E27FC236}">
                  <a16:creationId xmlns:a16="http://schemas.microsoft.com/office/drawing/2014/main" id="{189BACC0-30B7-710F-DF5D-25794BC08A0A}"/>
                </a:ext>
              </a:extLst>
            </p:cNvPr>
            <p:cNvSpPr/>
            <p:nvPr/>
          </p:nvSpPr>
          <p:spPr>
            <a:xfrm>
              <a:off x="3521284" y="13016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79" name="Freeform: Shape 6278">
              <a:extLst>
                <a:ext uri="{FF2B5EF4-FFF2-40B4-BE49-F238E27FC236}">
                  <a16:creationId xmlns:a16="http://schemas.microsoft.com/office/drawing/2014/main" id="{E3DD22E2-FC50-88CB-DCD7-23A6C8A1E5B1}"/>
                </a:ext>
              </a:extLst>
            </p:cNvPr>
            <p:cNvSpPr/>
            <p:nvPr/>
          </p:nvSpPr>
          <p:spPr>
            <a:xfrm>
              <a:off x="3550480" y="13016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80" name="Freeform: Shape 6279">
              <a:extLst>
                <a:ext uri="{FF2B5EF4-FFF2-40B4-BE49-F238E27FC236}">
                  <a16:creationId xmlns:a16="http://schemas.microsoft.com/office/drawing/2014/main" id="{8A219B0F-0191-7E88-AFBA-F1EC3CB999A6}"/>
                </a:ext>
              </a:extLst>
            </p:cNvPr>
            <p:cNvSpPr/>
            <p:nvPr/>
          </p:nvSpPr>
          <p:spPr>
            <a:xfrm>
              <a:off x="3601608" y="13016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81" name="Freeform: Shape 6280">
              <a:extLst>
                <a:ext uri="{FF2B5EF4-FFF2-40B4-BE49-F238E27FC236}">
                  <a16:creationId xmlns:a16="http://schemas.microsoft.com/office/drawing/2014/main" id="{DA4CA9B3-8E1E-0144-8432-80578355B24F}"/>
                </a:ext>
              </a:extLst>
            </p:cNvPr>
            <p:cNvSpPr/>
            <p:nvPr/>
          </p:nvSpPr>
          <p:spPr>
            <a:xfrm>
              <a:off x="3893568" y="139206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82" name="Freeform: Shape 6281">
              <a:extLst>
                <a:ext uri="{FF2B5EF4-FFF2-40B4-BE49-F238E27FC236}">
                  <a16:creationId xmlns:a16="http://schemas.microsoft.com/office/drawing/2014/main" id="{3DD2CE61-30EB-470F-8314-AAB57B010DC9}"/>
                </a:ext>
              </a:extLst>
            </p:cNvPr>
            <p:cNvSpPr/>
            <p:nvPr/>
          </p:nvSpPr>
          <p:spPr>
            <a:xfrm>
              <a:off x="4148926" y="14122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83" name="Freeform: Shape 6282">
              <a:extLst>
                <a:ext uri="{FF2B5EF4-FFF2-40B4-BE49-F238E27FC236}">
                  <a16:creationId xmlns:a16="http://schemas.microsoft.com/office/drawing/2014/main" id="{0482E284-1456-FBEF-4272-A157A926B812}"/>
                </a:ext>
              </a:extLst>
            </p:cNvPr>
            <p:cNvSpPr/>
            <p:nvPr/>
          </p:nvSpPr>
          <p:spPr>
            <a:xfrm>
              <a:off x="4178121" y="14122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84" name="Freeform: Shape 6283">
              <a:extLst>
                <a:ext uri="{FF2B5EF4-FFF2-40B4-BE49-F238E27FC236}">
                  <a16:creationId xmlns:a16="http://schemas.microsoft.com/office/drawing/2014/main" id="{BAE165CD-CDFC-76A7-21B9-D4CA53A97325}"/>
                </a:ext>
              </a:extLst>
            </p:cNvPr>
            <p:cNvSpPr/>
            <p:nvPr/>
          </p:nvSpPr>
          <p:spPr>
            <a:xfrm>
              <a:off x="4236514" y="142235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85" name="Freeform: Shape 6284">
              <a:extLst>
                <a:ext uri="{FF2B5EF4-FFF2-40B4-BE49-F238E27FC236}">
                  <a16:creationId xmlns:a16="http://schemas.microsoft.com/office/drawing/2014/main" id="{D2CA1FCA-98CE-8DEF-9A96-0265EEEB0322}"/>
                </a:ext>
              </a:extLst>
            </p:cNvPr>
            <p:cNvSpPr/>
            <p:nvPr/>
          </p:nvSpPr>
          <p:spPr>
            <a:xfrm>
              <a:off x="4243920" y="142235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86" name="Freeform: Shape 6285">
              <a:extLst>
                <a:ext uri="{FF2B5EF4-FFF2-40B4-BE49-F238E27FC236}">
                  <a16:creationId xmlns:a16="http://schemas.microsoft.com/office/drawing/2014/main" id="{5AA2E687-B110-9022-3D17-8A7B86CA8156}"/>
                </a:ext>
              </a:extLst>
            </p:cNvPr>
            <p:cNvSpPr/>
            <p:nvPr/>
          </p:nvSpPr>
          <p:spPr>
            <a:xfrm>
              <a:off x="4316839" y="14325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87" name="Freeform: Shape 6286">
              <a:extLst>
                <a:ext uri="{FF2B5EF4-FFF2-40B4-BE49-F238E27FC236}">
                  <a16:creationId xmlns:a16="http://schemas.microsoft.com/office/drawing/2014/main" id="{BBABDB23-7328-5438-13E9-873D52301888}"/>
                </a:ext>
              </a:extLst>
            </p:cNvPr>
            <p:cNvSpPr/>
            <p:nvPr/>
          </p:nvSpPr>
          <p:spPr>
            <a:xfrm>
              <a:off x="4346034" y="144283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88" name="Freeform: Shape 6287">
              <a:extLst>
                <a:ext uri="{FF2B5EF4-FFF2-40B4-BE49-F238E27FC236}">
                  <a16:creationId xmlns:a16="http://schemas.microsoft.com/office/drawing/2014/main" id="{7AFDA12C-5D07-EDE3-88A9-420CBD03E96F}"/>
                </a:ext>
              </a:extLst>
            </p:cNvPr>
            <p:cNvSpPr/>
            <p:nvPr/>
          </p:nvSpPr>
          <p:spPr>
            <a:xfrm>
              <a:off x="4397164" y="146344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89" name="Freeform: Shape 6288">
              <a:extLst>
                <a:ext uri="{FF2B5EF4-FFF2-40B4-BE49-F238E27FC236}">
                  <a16:creationId xmlns:a16="http://schemas.microsoft.com/office/drawing/2014/main" id="{E2F383F7-B8C3-C831-7E8E-0199A7B1EE35}"/>
                </a:ext>
              </a:extLst>
            </p:cNvPr>
            <p:cNvSpPr/>
            <p:nvPr/>
          </p:nvSpPr>
          <p:spPr>
            <a:xfrm>
              <a:off x="4448292" y="148420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90" name="Freeform: Shape 6289">
              <a:extLst>
                <a:ext uri="{FF2B5EF4-FFF2-40B4-BE49-F238E27FC236}">
                  <a16:creationId xmlns:a16="http://schemas.microsoft.com/office/drawing/2014/main" id="{B30081D0-CCB0-FB22-D1F5-92E45F1EDE75}"/>
                </a:ext>
              </a:extLst>
            </p:cNvPr>
            <p:cNvSpPr/>
            <p:nvPr/>
          </p:nvSpPr>
          <p:spPr>
            <a:xfrm>
              <a:off x="4601535" y="150496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91" name="Freeform: Shape 6290">
              <a:extLst>
                <a:ext uri="{FF2B5EF4-FFF2-40B4-BE49-F238E27FC236}">
                  <a16:creationId xmlns:a16="http://schemas.microsoft.com/office/drawing/2014/main" id="{43969079-6035-2F3D-03EB-79FBD0914B1E}"/>
                </a:ext>
              </a:extLst>
            </p:cNvPr>
            <p:cNvSpPr/>
            <p:nvPr/>
          </p:nvSpPr>
          <p:spPr>
            <a:xfrm>
              <a:off x="4616061" y="1515478"/>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92" name="Freeform: Shape 6291">
              <a:extLst>
                <a:ext uri="{FF2B5EF4-FFF2-40B4-BE49-F238E27FC236}">
                  <a16:creationId xmlns:a16="http://schemas.microsoft.com/office/drawing/2014/main" id="{99A7E1A5-38E9-91BA-1DE3-4C470356B1F3}"/>
                </a:ext>
              </a:extLst>
            </p:cNvPr>
            <p:cNvSpPr/>
            <p:nvPr/>
          </p:nvSpPr>
          <p:spPr>
            <a:xfrm>
              <a:off x="4747516" y="152585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93" name="Freeform: Shape 6292">
              <a:extLst>
                <a:ext uri="{FF2B5EF4-FFF2-40B4-BE49-F238E27FC236}">
                  <a16:creationId xmlns:a16="http://schemas.microsoft.com/office/drawing/2014/main" id="{EBD1FD50-DB4D-B9EA-6D5F-FB53894B1629}"/>
                </a:ext>
              </a:extLst>
            </p:cNvPr>
            <p:cNvSpPr/>
            <p:nvPr/>
          </p:nvSpPr>
          <p:spPr>
            <a:xfrm>
              <a:off x="4798643"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94" name="Freeform: Shape 6293">
              <a:extLst>
                <a:ext uri="{FF2B5EF4-FFF2-40B4-BE49-F238E27FC236}">
                  <a16:creationId xmlns:a16="http://schemas.microsoft.com/office/drawing/2014/main" id="{98718E6F-457C-412D-17CF-0F146B01E5A4}"/>
                </a:ext>
              </a:extLst>
            </p:cNvPr>
            <p:cNvSpPr/>
            <p:nvPr/>
          </p:nvSpPr>
          <p:spPr>
            <a:xfrm>
              <a:off x="4813170"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95" name="Freeform: Shape 6294">
              <a:extLst>
                <a:ext uri="{FF2B5EF4-FFF2-40B4-BE49-F238E27FC236}">
                  <a16:creationId xmlns:a16="http://schemas.microsoft.com/office/drawing/2014/main" id="{7B2C1E45-F521-6733-C05C-01A8CCD6538B}"/>
                </a:ext>
              </a:extLst>
            </p:cNvPr>
            <p:cNvSpPr/>
            <p:nvPr/>
          </p:nvSpPr>
          <p:spPr>
            <a:xfrm>
              <a:off x="4820433"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96" name="Freeform: Shape 6295">
              <a:extLst>
                <a:ext uri="{FF2B5EF4-FFF2-40B4-BE49-F238E27FC236}">
                  <a16:creationId xmlns:a16="http://schemas.microsoft.com/office/drawing/2014/main" id="{16886C94-4FC4-05A4-B24A-5A1B7E7901C5}"/>
                </a:ext>
              </a:extLst>
            </p:cNvPr>
            <p:cNvSpPr/>
            <p:nvPr/>
          </p:nvSpPr>
          <p:spPr>
            <a:xfrm>
              <a:off x="4842366"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97" name="Freeform: Shape 6296">
              <a:extLst>
                <a:ext uri="{FF2B5EF4-FFF2-40B4-BE49-F238E27FC236}">
                  <a16:creationId xmlns:a16="http://schemas.microsoft.com/office/drawing/2014/main" id="{98AE832B-1E11-7C68-78D6-0FD0DDD92F2E}"/>
                </a:ext>
              </a:extLst>
            </p:cNvPr>
            <p:cNvSpPr/>
            <p:nvPr/>
          </p:nvSpPr>
          <p:spPr>
            <a:xfrm>
              <a:off x="4857036"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98" name="Freeform: Shape 6297">
              <a:extLst>
                <a:ext uri="{FF2B5EF4-FFF2-40B4-BE49-F238E27FC236}">
                  <a16:creationId xmlns:a16="http://schemas.microsoft.com/office/drawing/2014/main" id="{26533810-1CF1-82D4-F5EA-E405BFAAE833}"/>
                </a:ext>
              </a:extLst>
            </p:cNvPr>
            <p:cNvSpPr/>
            <p:nvPr/>
          </p:nvSpPr>
          <p:spPr>
            <a:xfrm>
              <a:off x="4864299"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99" name="Freeform: Shape 6298">
              <a:extLst>
                <a:ext uri="{FF2B5EF4-FFF2-40B4-BE49-F238E27FC236}">
                  <a16:creationId xmlns:a16="http://schemas.microsoft.com/office/drawing/2014/main" id="{7E3B1A39-F77C-BF8B-457A-B46D56735D08}"/>
                </a:ext>
              </a:extLst>
            </p:cNvPr>
            <p:cNvSpPr/>
            <p:nvPr/>
          </p:nvSpPr>
          <p:spPr>
            <a:xfrm>
              <a:off x="4893495"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00" name="Freeform: Shape 6299">
              <a:extLst>
                <a:ext uri="{FF2B5EF4-FFF2-40B4-BE49-F238E27FC236}">
                  <a16:creationId xmlns:a16="http://schemas.microsoft.com/office/drawing/2014/main" id="{951D40F7-77C6-AAAF-5CE5-0CC893A78A51}"/>
                </a:ext>
              </a:extLst>
            </p:cNvPr>
            <p:cNvSpPr/>
            <p:nvPr/>
          </p:nvSpPr>
          <p:spPr>
            <a:xfrm>
              <a:off x="4908021"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01" name="Freeform: Shape 6300">
              <a:extLst>
                <a:ext uri="{FF2B5EF4-FFF2-40B4-BE49-F238E27FC236}">
                  <a16:creationId xmlns:a16="http://schemas.microsoft.com/office/drawing/2014/main" id="{4033D00E-BAF6-CA2C-36BD-3541105BFA1A}"/>
                </a:ext>
              </a:extLst>
            </p:cNvPr>
            <p:cNvSpPr/>
            <p:nvPr/>
          </p:nvSpPr>
          <p:spPr>
            <a:xfrm>
              <a:off x="4937218" y="157928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02" name="Freeform: Shape 6301">
              <a:extLst>
                <a:ext uri="{FF2B5EF4-FFF2-40B4-BE49-F238E27FC236}">
                  <a16:creationId xmlns:a16="http://schemas.microsoft.com/office/drawing/2014/main" id="{1077C0DA-B443-EDCF-2765-1219FD05E21A}"/>
                </a:ext>
              </a:extLst>
            </p:cNvPr>
            <p:cNvSpPr/>
            <p:nvPr/>
          </p:nvSpPr>
          <p:spPr>
            <a:xfrm>
              <a:off x="5068671" y="157928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03" name="Freeform: Shape 6302">
              <a:extLst>
                <a:ext uri="{FF2B5EF4-FFF2-40B4-BE49-F238E27FC236}">
                  <a16:creationId xmlns:a16="http://schemas.microsoft.com/office/drawing/2014/main" id="{F0B808E3-1821-066D-C0B2-A1A366709A86}"/>
                </a:ext>
              </a:extLst>
            </p:cNvPr>
            <p:cNvSpPr/>
            <p:nvPr/>
          </p:nvSpPr>
          <p:spPr>
            <a:xfrm>
              <a:off x="5141589" y="161252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04" name="Freeform: Shape 6303">
              <a:extLst>
                <a:ext uri="{FF2B5EF4-FFF2-40B4-BE49-F238E27FC236}">
                  <a16:creationId xmlns:a16="http://schemas.microsoft.com/office/drawing/2014/main" id="{144952B3-B0B7-6C42-D871-AE9E8B547ADA}"/>
                </a:ext>
              </a:extLst>
            </p:cNvPr>
            <p:cNvSpPr/>
            <p:nvPr/>
          </p:nvSpPr>
          <p:spPr>
            <a:xfrm>
              <a:off x="5163521" y="161252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05" name="Freeform: Shape 6304">
              <a:extLst>
                <a:ext uri="{FF2B5EF4-FFF2-40B4-BE49-F238E27FC236}">
                  <a16:creationId xmlns:a16="http://schemas.microsoft.com/office/drawing/2014/main" id="{B0DCBDB4-43D9-D605-2C4A-CD58198B6C41}"/>
                </a:ext>
              </a:extLst>
            </p:cNvPr>
            <p:cNvSpPr/>
            <p:nvPr/>
          </p:nvSpPr>
          <p:spPr>
            <a:xfrm>
              <a:off x="5207388" y="163482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06" name="Freeform: Shape 6305">
              <a:extLst>
                <a:ext uri="{FF2B5EF4-FFF2-40B4-BE49-F238E27FC236}">
                  <a16:creationId xmlns:a16="http://schemas.microsoft.com/office/drawing/2014/main" id="{0F60FBFC-0FF1-9AAE-2CA3-E833515F08B6}"/>
                </a:ext>
              </a:extLst>
            </p:cNvPr>
            <p:cNvSpPr/>
            <p:nvPr/>
          </p:nvSpPr>
          <p:spPr>
            <a:xfrm>
              <a:off x="5214651" y="163482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07" name="Freeform: Shape 6306">
              <a:extLst>
                <a:ext uri="{FF2B5EF4-FFF2-40B4-BE49-F238E27FC236}">
                  <a16:creationId xmlns:a16="http://schemas.microsoft.com/office/drawing/2014/main" id="{D0C4A1BA-A267-D51A-C823-AA7C7F7A0BFB}"/>
                </a:ext>
              </a:extLst>
            </p:cNvPr>
            <p:cNvSpPr/>
            <p:nvPr/>
          </p:nvSpPr>
          <p:spPr>
            <a:xfrm>
              <a:off x="5221914" y="163482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08" name="Freeform: Shape 6307">
              <a:extLst>
                <a:ext uri="{FF2B5EF4-FFF2-40B4-BE49-F238E27FC236}">
                  <a16:creationId xmlns:a16="http://schemas.microsoft.com/office/drawing/2014/main" id="{F0A2E431-EDF0-A468-DBD2-EE5029CB844E}"/>
                </a:ext>
              </a:extLst>
            </p:cNvPr>
            <p:cNvSpPr/>
            <p:nvPr/>
          </p:nvSpPr>
          <p:spPr>
            <a:xfrm>
              <a:off x="5243846" y="16574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09" name="Freeform: Shape 6308">
              <a:extLst>
                <a:ext uri="{FF2B5EF4-FFF2-40B4-BE49-F238E27FC236}">
                  <a16:creationId xmlns:a16="http://schemas.microsoft.com/office/drawing/2014/main" id="{7108AAE2-78F1-BC89-A3F0-1D04229C284E}"/>
                </a:ext>
              </a:extLst>
            </p:cNvPr>
            <p:cNvSpPr/>
            <p:nvPr/>
          </p:nvSpPr>
          <p:spPr>
            <a:xfrm>
              <a:off x="5258373" y="16574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10" name="Freeform: Shape 6309">
              <a:extLst>
                <a:ext uri="{FF2B5EF4-FFF2-40B4-BE49-F238E27FC236}">
                  <a16:creationId xmlns:a16="http://schemas.microsoft.com/office/drawing/2014/main" id="{433099A6-71EB-C853-CCC4-4C87AE9E431A}"/>
                </a:ext>
              </a:extLst>
            </p:cNvPr>
            <p:cNvSpPr/>
            <p:nvPr/>
          </p:nvSpPr>
          <p:spPr>
            <a:xfrm>
              <a:off x="5265779" y="16574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11" name="Freeform: Shape 6310">
              <a:extLst>
                <a:ext uri="{FF2B5EF4-FFF2-40B4-BE49-F238E27FC236}">
                  <a16:creationId xmlns:a16="http://schemas.microsoft.com/office/drawing/2014/main" id="{453E8983-8F93-76EC-ED59-B42805841775}"/>
                </a:ext>
              </a:extLst>
            </p:cNvPr>
            <p:cNvSpPr/>
            <p:nvPr/>
          </p:nvSpPr>
          <p:spPr>
            <a:xfrm>
              <a:off x="5273042" y="16574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12" name="Freeform: Shape 6311">
              <a:extLst>
                <a:ext uri="{FF2B5EF4-FFF2-40B4-BE49-F238E27FC236}">
                  <a16:creationId xmlns:a16="http://schemas.microsoft.com/office/drawing/2014/main" id="{08111118-6DAE-17BA-8E8D-22A45A0B34E2}"/>
                </a:ext>
              </a:extLst>
            </p:cNvPr>
            <p:cNvSpPr/>
            <p:nvPr/>
          </p:nvSpPr>
          <p:spPr>
            <a:xfrm>
              <a:off x="5280305" y="166918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13" name="Freeform: Shape 6312">
              <a:extLst>
                <a:ext uri="{FF2B5EF4-FFF2-40B4-BE49-F238E27FC236}">
                  <a16:creationId xmlns:a16="http://schemas.microsoft.com/office/drawing/2014/main" id="{6EC2A129-CE7D-8E65-2DD3-BC9E5D9CD16C}"/>
                </a:ext>
              </a:extLst>
            </p:cNvPr>
            <p:cNvSpPr/>
            <p:nvPr/>
          </p:nvSpPr>
          <p:spPr>
            <a:xfrm>
              <a:off x="5294976" y="1692882"/>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14" name="Freeform: Shape 6313">
              <a:extLst>
                <a:ext uri="{FF2B5EF4-FFF2-40B4-BE49-F238E27FC236}">
                  <a16:creationId xmlns:a16="http://schemas.microsoft.com/office/drawing/2014/main" id="{3939D307-FEA4-E424-60E6-870DE4A30E7C}"/>
                </a:ext>
              </a:extLst>
            </p:cNvPr>
            <p:cNvSpPr/>
            <p:nvPr/>
          </p:nvSpPr>
          <p:spPr>
            <a:xfrm>
              <a:off x="5316766" y="1692882"/>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15" name="Freeform: Shape 6314">
              <a:extLst>
                <a:ext uri="{FF2B5EF4-FFF2-40B4-BE49-F238E27FC236}">
                  <a16:creationId xmlns:a16="http://schemas.microsoft.com/office/drawing/2014/main" id="{F75280AF-FD82-5AEA-6052-DC157E2F7B65}"/>
                </a:ext>
              </a:extLst>
            </p:cNvPr>
            <p:cNvSpPr/>
            <p:nvPr/>
          </p:nvSpPr>
          <p:spPr>
            <a:xfrm>
              <a:off x="5433549" y="171672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16" name="Freeform: Shape 6315">
              <a:extLst>
                <a:ext uri="{FF2B5EF4-FFF2-40B4-BE49-F238E27FC236}">
                  <a16:creationId xmlns:a16="http://schemas.microsoft.com/office/drawing/2014/main" id="{E0F61AA3-B524-AF3A-5580-5B5E4BC5B789}"/>
                </a:ext>
              </a:extLst>
            </p:cNvPr>
            <p:cNvSpPr/>
            <p:nvPr/>
          </p:nvSpPr>
          <p:spPr>
            <a:xfrm>
              <a:off x="5608725" y="174070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17" name="Freeform: Shape 6316">
              <a:extLst>
                <a:ext uri="{FF2B5EF4-FFF2-40B4-BE49-F238E27FC236}">
                  <a16:creationId xmlns:a16="http://schemas.microsoft.com/office/drawing/2014/main" id="{7FA59E25-E0A0-798E-9524-B74BEB344E95}"/>
                </a:ext>
              </a:extLst>
            </p:cNvPr>
            <p:cNvSpPr/>
            <p:nvPr/>
          </p:nvSpPr>
          <p:spPr>
            <a:xfrm>
              <a:off x="5689050" y="174070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18" name="Freeform: Shape 6317">
              <a:extLst>
                <a:ext uri="{FF2B5EF4-FFF2-40B4-BE49-F238E27FC236}">
                  <a16:creationId xmlns:a16="http://schemas.microsoft.com/office/drawing/2014/main" id="{99137599-0F8D-F073-9905-68BFFBF0C236}"/>
                </a:ext>
              </a:extLst>
            </p:cNvPr>
            <p:cNvSpPr/>
            <p:nvPr/>
          </p:nvSpPr>
          <p:spPr>
            <a:xfrm>
              <a:off x="5696313" y="175276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19" name="Freeform: Shape 6318">
              <a:extLst>
                <a:ext uri="{FF2B5EF4-FFF2-40B4-BE49-F238E27FC236}">
                  <a16:creationId xmlns:a16="http://schemas.microsoft.com/office/drawing/2014/main" id="{F3757745-3237-33CE-8BE1-22940FBCDFC9}"/>
                </a:ext>
              </a:extLst>
            </p:cNvPr>
            <p:cNvSpPr/>
            <p:nvPr/>
          </p:nvSpPr>
          <p:spPr>
            <a:xfrm>
              <a:off x="5703576" y="175276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20" name="Freeform: Shape 6319">
              <a:extLst>
                <a:ext uri="{FF2B5EF4-FFF2-40B4-BE49-F238E27FC236}">
                  <a16:creationId xmlns:a16="http://schemas.microsoft.com/office/drawing/2014/main" id="{D82168EE-C9BF-69D6-80AB-7D96C754379E}"/>
                </a:ext>
              </a:extLst>
            </p:cNvPr>
            <p:cNvSpPr/>
            <p:nvPr/>
          </p:nvSpPr>
          <p:spPr>
            <a:xfrm>
              <a:off x="5718245" y="175276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21" name="Freeform: Shape 6320">
              <a:extLst>
                <a:ext uri="{FF2B5EF4-FFF2-40B4-BE49-F238E27FC236}">
                  <a16:creationId xmlns:a16="http://schemas.microsoft.com/office/drawing/2014/main" id="{536C1547-ECBB-D7AE-4E08-6F107DE9CF33}"/>
                </a:ext>
              </a:extLst>
            </p:cNvPr>
            <p:cNvSpPr/>
            <p:nvPr/>
          </p:nvSpPr>
          <p:spPr>
            <a:xfrm>
              <a:off x="5725508"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22" name="Freeform: Shape 6321">
              <a:extLst>
                <a:ext uri="{FF2B5EF4-FFF2-40B4-BE49-F238E27FC236}">
                  <a16:creationId xmlns:a16="http://schemas.microsoft.com/office/drawing/2014/main" id="{150FE646-D2F7-08E1-4C6E-DD6873EA3233}"/>
                </a:ext>
              </a:extLst>
            </p:cNvPr>
            <p:cNvSpPr/>
            <p:nvPr/>
          </p:nvSpPr>
          <p:spPr>
            <a:xfrm>
              <a:off x="5761969"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23" name="Freeform: Shape 6322">
              <a:extLst>
                <a:ext uri="{FF2B5EF4-FFF2-40B4-BE49-F238E27FC236}">
                  <a16:creationId xmlns:a16="http://schemas.microsoft.com/office/drawing/2014/main" id="{86AA18A3-E05D-E0B1-8195-B88644B210C5}"/>
                </a:ext>
              </a:extLst>
            </p:cNvPr>
            <p:cNvSpPr/>
            <p:nvPr/>
          </p:nvSpPr>
          <p:spPr>
            <a:xfrm>
              <a:off x="5776638"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24" name="Freeform: Shape 6323">
              <a:extLst>
                <a:ext uri="{FF2B5EF4-FFF2-40B4-BE49-F238E27FC236}">
                  <a16:creationId xmlns:a16="http://schemas.microsoft.com/office/drawing/2014/main" id="{190AFCA0-DABB-5501-F1AC-EBE06D6AB7E4}"/>
                </a:ext>
              </a:extLst>
            </p:cNvPr>
            <p:cNvSpPr/>
            <p:nvPr/>
          </p:nvSpPr>
          <p:spPr>
            <a:xfrm>
              <a:off x="5783901"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25" name="Freeform: Shape 6324">
              <a:extLst>
                <a:ext uri="{FF2B5EF4-FFF2-40B4-BE49-F238E27FC236}">
                  <a16:creationId xmlns:a16="http://schemas.microsoft.com/office/drawing/2014/main" id="{FEBE77C5-82D2-920B-FE22-2BFE550CC274}"/>
                </a:ext>
              </a:extLst>
            </p:cNvPr>
            <p:cNvSpPr/>
            <p:nvPr/>
          </p:nvSpPr>
          <p:spPr>
            <a:xfrm>
              <a:off x="5813096"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26" name="Freeform: Shape 6325">
              <a:extLst>
                <a:ext uri="{FF2B5EF4-FFF2-40B4-BE49-F238E27FC236}">
                  <a16:creationId xmlns:a16="http://schemas.microsoft.com/office/drawing/2014/main" id="{5A0CDF4D-3FB5-5F06-E20E-EACE50BC9E72}"/>
                </a:ext>
              </a:extLst>
            </p:cNvPr>
            <p:cNvSpPr/>
            <p:nvPr/>
          </p:nvSpPr>
          <p:spPr>
            <a:xfrm>
              <a:off x="5973746" y="1790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27" name="Freeform: Shape 6326">
              <a:extLst>
                <a:ext uri="{FF2B5EF4-FFF2-40B4-BE49-F238E27FC236}">
                  <a16:creationId xmlns:a16="http://schemas.microsoft.com/office/drawing/2014/main" id="{B7E91965-F8A7-79FD-CA07-8C0E1D1713DD}"/>
                </a:ext>
              </a:extLst>
            </p:cNvPr>
            <p:cNvSpPr/>
            <p:nvPr/>
          </p:nvSpPr>
          <p:spPr>
            <a:xfrm>
              <a:off x="6002943" y="1790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28" name="Freeform: Shape 6327">
              <a:extLst>
                <a:ext uri="{FF2B5EF4-FFF2-40B4-BE49-F238E27FC236}">
                  <a16:creationId xmlns:a16="http://schemas.microsoft.com/office/drawing/2014/main" id="{0090BB43-76DF-2022-80C2-3F5831AC26B3}"/>
                </a:ext>
              </a:extLst>
            </p:cNvPr>
            <p:cNvSpPr/>
            <p:nvPr/>
          </p:nvSpPr>
          <p:spPr>
            <a:xfrm>
              <a:off x="6032138" y="1790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29" name="Freeform: Shape 6328">
              <a:extLst>
                <a:ext uri="{FF2B5EF4-FFF2-40B4-BE49-F238E27FC236}">
                  <a16:creationId xmlns:a16="http://schemas.microsoft.com/office/drawing/2014/main" id="{087E52CF-4BFA-F5BC-D076-26941E3AF614}"/>
                </a:ext>
              </a:extLst>
            </p:cNvPr>
            <p:cNvSpPr/>
            <p:nvPr/>
          </p:nvSpPr>
          <p:spPr>
            <a:xfrm>
              <a:off x="6053928" y="1790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30" name="Freeform: Shape 6329">
              <a:extLst>
                <a:ext uri="{FF2B5EF4-FFF2-40B4-BE49-F238E27FC236}">
                  <a16:creationId xmlns:a16="http://schemas.microsoft.com/office/drawing/2014/main" id="{7B839B75-816B-1E03-1A27-C42671337A99}"/>
                </a:ext>
              </a:extLst>
            </p:cNvPr>
            <p:cNvSpPr/>
            <p:nvPr/>
          </p:nvSpPr>
          <p:spPr>
            <a:xfrm>
              <a:off x="6148922" y="18033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31" name="Freeform: Shape 6330">
              <a:extLst>
                <a:ext uri="{FF2B5EF4-FFF2-40B4-BE49-F238E27FC236}">
                  <a16:creationId xmlns:a16="http://schemas.microsoft.com/office/drawing/2014/main" id="{2B24FD29-F12C-C25A-1925-D3AB9D196DC6}"/>
                </a:ext>
              </a:extLst>
            </p:cNvPr>
            <p:cNvSpPr/>
            <p:nvPr/>
          </p:nvSpPr>
          <p:spPr>
            <a:xfrm>
              <a:off x="6170712" y="182961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32" name="Freeform: Shape 6331">
              <a:extLst>
                <a:ext uri="{FF2B5EF4-FFF2-40B4-BE49-F238E27FC236}">
                  <a16:creationId xmlns:a16="http://schemas.microsoft.com/office/drawing/2014/main" id="{FE65F577-3B00-CBAF-B129-91DE4C1D69E8}"/>
                </a:ext>
              </a:extLst>
            </p:cNvPr>
            <p:cNvSpPr/>
            <p:nvPr/>
          </p:nvSpPr>
          <p:spPr>
            <a:xfrm>
              <a:off x="6185382"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33" name="Freeform: Shape 6332">
              <a:extLst>
                <a:ext uri="{FF2B5EF4-FFF2-40B4-BE49-F238E27FC236}">
                  <a16:creationId xmlns:a16="http://schemas.microsoft.com/office/drawing/2014/main" id="{7A98CE3B-5D73-B8D3-DF6F-56ADA4D4B994}"/>
                </a:ext>
              </a:extLst>
            </p:cNvPr>
            <p:cNvSpPr/>
            <p:nvPr/>
          </p:nvSpPr>
          <p:spPr>
            <a:xfrm>
              <a:off x="6199909"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34" name="Freeform: Shape 6333">
              <a:extLst>
                <a:ext uri="{FF2B5EF4-FFF2-40B4-BE49-F238E27FC236}">
                  <a16:creationId xmlns:a16="http://schemas.microsoft.com/office/drawing/2014/main" id="{CDE364F4-F8E7-F7FE-D5A2-024AE96F9F2E}"/>
                </a:ext>
              </a:extLst>
            </p:cNvPr>
            <p:cNvSpPr/>
            <p:nvPr/>
          </p:nvSpPr>
          <p:spPr>
            <a:xfrm>
              <a:off x="6229104"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35" name="Freeform: Shape 6334">
              <a:extLst>
                <a:ext uri="{FF2B5EF4-FFF2-40B4-BE49-F238E27FC236}">
                  <a16:creationId xmlns:a16="http://schemas.microsoft.com/office/drawing/2014/main" id="{023A4840-87D7-0554-91D7-2DA51E1CD8DE}"/>
                </a:ext>
              </a:extLst>
            </p:cNvPr>
            <p:cNvSpPr/>
            <p:nvPr/>
          </p:nvSpPr>
          <p:spPr>
            <a:xfrm>
              <a:off x="6236510"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36" name="Freeform: Shape 6335">
              <a:extLst>
                <a:ext uri="{FF2B5EF4-FFF2-40B4-BE49-F238E27FC236}">
                  <a16:creationId xmlns:a16="http://schemas.microsoft.com/office/drawing/2014/main" id="{989E307B-DFA1-7EFE-5C03-7E24D6D0ADEF}"/>
                </a:ext>
              </a:extLst>
            </p:cNvPr>
            <p:cNvSpPr/>
            <p:nvPr/>
          </p:nvSpPr>
          <p:spPr>
            <a:xfrm>
              <a:off x="6280233"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37" name="Freeform: Shape 6336">
              <a:extLst>
                <a:ext uri="{FF2B5EF4-FFF2-40B4-BE49-F238E27FC236}">
                  <a16:creationId xmlns:a16="http://schemas.microsoft.com/office/drawing/2014/main" id="{0E991877-594A-E234-6027-0EA0E5D96605}"/>
                </a:ext>
              </a:extLst>
            </p:cNvPr>
            <p:cNvSpPr/>
            <p:nvPr/>
          </p:nvSpPr>
          <p:spPr>
            <a:xfrm>
              <a:off x="6382490" y="185654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38" name="Freeform: Shape 6337">
              <a:extLst>
                <a:ext uri="{FF2B5EF4-FFF2-40B4-BE49-F238E27FC236}">
                  <a16:creationId xmlns:a16="http://schemas.microsoft.com/office/drawing/2014/main" id="{F17B7595-6021-CC67-0C0A-AA4384F713ED}"/>
                </a:ext>
              </a:extLst>
            </p:cNvPr>
            <p:cNvSpPr/>
            <p:nvPr/>
          </p:nvSpPr>
          <p:spPr>
            <a:xfrm>
              <a:off x="6586861" y="187042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39" name="Freeform: Shape 6338">
              <a:extLst>
                <a:ext uri="{FF2B5EF4-FFF2-40B4-BE49-F238E27FC236}">
                  <a16:creationId xmlns:a16="http://schemas.microsoft.com/office/drawing/2014/main" id="{05064620-53F8-8555-BD82-62B612909052}"/>
                </a:ext>
              </a:extLst>
            </p:cNvPr>
            <p:cNvSpPr/>
            <p:nvPr/>
          </p:nvSpPr>
          <p:spPr>
            <a:xfrm>
              <a:off x="6594125" y="187042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40" name="Freeform: Shape 6339">
              <a:extLst>
                <a:ext uri="{FF2B5EF4-FFF2-40B4-BE49-F238E27FC236}">
                  <a16:creationId xmlns:a16="http://schemas.microsoft.com/office/drawing/2014/main" id="{FBD22E01-9432-9DE1-00C2-514DBC37BCBF}"/>
                </a:ext>
              </a:extLst>
            </p:cNvPr>
            <p:cNvSpPr/>
            <p:nvPr/>
          </p:nvSpPr>
          <p:spPr>
            <a:xfrm>
              <a:off x="6601388" y="18843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41" name="Freeform: Shape 6340">
              <a:extLst>
                <a:ext uri="{FF2B5EF4-FFF2-40B4-BE49-F238E27FC236}">
                  <a16:creationId xmlns:a16="http://schemas.microsoft.com/office/drawing/2014/main" id="{A197ECC0-206D-F646-96C8-F1259B68F18A}"/>
                </a:ext>
              </a:extLst>
            </p:cNvPr>
            <p:cNvSpPr/>
            <p:nvPr/>
          </p:nvSpPr>
          <p:spPr>
            <a:xfrm>
              <a:off x="6623322" y="18843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42" name="Freeform: Shape 6341">
              <a:extLst>
                <a:ext uri="{FF2B5EF4-FFF2-40B4-BE49-F238E27FC236}">
                  <a16:creationId xmlns:a16="http://schemas.microsoft.com/office/drawing/2014/main" id="{53235D06-B6A6-5872-AADF-EF51684B8989}"/>
                </a:ext>
              </a:extLst>
            </p:cNvPr>
            <p:cNvSpPr/>
            <p:nvPr/>
          </p:nvSpPr>
          <p:spPr>
            <a:xfrm>
              <a:off x="6637849" y="189861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43" name="Freeform: Shape 6342">
              <a:extLst>
                <a:ext uri="{FF2B5EF4-FFF2-40B4-BE49-F238E27FC236}">
                  <a16:creationId xmlns:a16="http://schemas.microsoft.com/office/drawing/2014/main" id="{DD6CDF9C-8AD4-5A31-690A-312AE95AA5C5}"/>
                </a:ext>
              </a:extLst>
            </p:cNvPr>
            <p:cNvSpPr/>
            <p:nvPr/>
          </p:nvSpPr>
          <p:spPr>
            <a:xfrm>
              <a:off x="6645254" y="189861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44" name="Freeform: Shape 6343">
              <a:extLst>
                <a:ext uri="{FF2B5EF4-FFF2-40B4-BE49-F238E27FC236}">
                  <a16:creationId xmlns:a16="http://schemas.microsoft.com/office/drawing/2014/main" id="{68BF5980-7C2C-484A-C9A3-B83BB06026C9}"/>
                </a:ext>
              </a:extLst>
            </p:cNvPr>
            <p:cNvSpPr/>
            <p:nvPr/>
          </p:nvSpPr>
          <p:spPr>
            <a:xfrm>
              <a:off x="6659781" y="1913058"/>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45" name="Freeform: Shape 6344">
              <a:extLst>
                <a:ext uri="{FF2B5EF4-FFF2-40B4-BE49-F238E27FC236}">
                  <a16:creationId xmlns:a16="http://schemas.microsoft.com/office/drawing/2014/main" id="{94478DDE-6015-735F-5591-8394E1D2EF96}"/>
                </a:ext>
              </a:extLst>
            </p:cNvPr>
            <p:cNvSpPr/>
            <p:nvPr/>
          </p:nvSpPr>
          <p:spPr>
            <a:xfrm>
              <a:off x="6696239" y="192750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46" name="Freeform: Shape 6345">
              <a:extLst>
                <a:ext uri="{FF2B5EF4-FFF2-40B4-BE49-F238E27FC236}">
                  <a16:creationId xmlns:a16="http://schemas.microsoft.com/office/drawing/2014/main" id="{14EC4F29-588C-A2AC-2B7B-683C89993D4E}"/>
                </a:ext>
              </a:extLst>
            </p:cNvPr>
            <p:cNvSpPr/>
            <p:nvPr/>
          </p:nvSpPr>
          <p:spPr>
            <a:xfrm>
              <a:off x="6798497" y="192750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47" name="Freeform: Shape 6346">
              <a:extLst>
                <a:ext uri="{FF2B5EF4-FFF2-40B4-BE49-F238E27FC236}">
                  <a16:creationId xmlns:a16="http://schemas.microsoft.com/office/drawing/2014/main" id="{51D63C01-CABD-573F-18EC-FE5F83143D7F}"/>
                </a:ext>
              </a:extLst>
            </p:cNvPr>
            <p:cNvSpPr/>
            <p:nvPr/>
          </p:nvSpPr>
          <p:spPr>
            <a:xfrm>
              <a:off x="6908018" y="194236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48" name="Freeform: Shape 6347">
              <a:extLst>
                <a:ext uri="{FF2B5EF4-FFF2-40B4-BE49-F238E27FC236}">
                  <a16:creationId xmlns:a16="http://schemas.microsoft.com/office/drawing/2014/main" id="{A459E3B7-C1D3-0233-0B35-CFEAF644FAA7}"/>
                </a:ext>
              </a:extLst>
            </p:cNvPr>
            <p:cNvSpPr/>
            <p:nvPr/>
          </p:nvSpPr>
          <p:spPr>
            <a:xfrm>
              <a:off x="7046591"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49" name="Freeform: Shape 6348">
              <a:extLst>
                <a:ext uri="{FF2B5EF4-FFF2-40B4-BE49-F238E27FC236}">
                  <a16:creationId xmlns:a16="http://schemas.microsoft.com/office/drawing/2014/main" id="{363FD9D5-2ECD-7D85-4849-CAC5C977580E}"/>
                </a:ext>
              </a:extLst>
            </p:cNvPr>
            <p:cNvSpPr/>
            <p:nvPr/>
          </p:nvSpPr>
          <p:spPr>
            <a:xfrm>
              <a:off x="7053997"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50" name="Freeform: Shape 6349">
              <a:extLst>
                <a:ext uri="{FF2B5EF4-FFF2-40B4-BE49-F238E27FC236}">
                  <a16:creationId xmlns:a16="http://schemas.microsoft.com/office/drawing/2014/main" id="{451809E4-AFD8-E5FE-57F3-80B0A9B650A6}"/>
                </a:ext>
              </a:extLst>
            </p:cNvPr>
            <p:cNvSpPr/>
            <p:nvPr/>
          </p:nvSpPr>
          <p:spPr>
            <a:xfrm>
              <a:off x="7061261"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51" name="Freeform: Shape 6350">
              <a:extLst>
                <a:ext uri="{FF2B5EF4-FFF2-40B4-BE49-F238E27FC236}">
                  <a16:creationId xmlns:a16="http://schemas.microsoft.com/office/drawing/2014/main" id="{C211BBEA-FE9A-5A3F-9A21-9CC5D8C380F6}"/>
                </a:ext>
              </a:extLst>
            </p:cNvPr>
            <p:cNvSpPr/>
            <p:nvPr/>
          </p:nvSpPr>
          <p:spPr>
            <a:xfrm>
              <a:off x="7068524"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52" name="Freeform: Shape 6351">
              <a:extLst>
                <a:ext uri="{FF2B5EF4-FFF2-40B4-BE49-F238E27FC236}">
                  <a16:creationId xmlns:a16="http://schemas.microsoft.com/office/drawing/2014/main" id="{112F240D-B1FC-F14F-91EE-7C037D8A9A05}"/>
                </a:ext>
              </a:extLst>
            </p:cNvPr>
            <p:cNvSpPr/>
            <p:nvPr/>
          </p:nvSpPr>
          <p:spPr>
            <a:xfrm>
              <a:off x="7090457"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53" name="Freeform: Shape 6352">
              <a:extLst>
                <a:ext uri="{FF2B5EF4-FFF2-40B4-BE49-F238E27FC236}">
                  <a16:creationId xmlns:a16="http://schemas.microsoft.com/office/drawing/2014/main" id="{6B4DFE27-FC25-B020-066C-E3E164B49A24}"/>
                </a:ext>
              </a:extLst>
            </p:cNvPr>
            <p:cNvSpPr/>
            <p:nvPr/>
          </p:nvSpPr>
          <p:spPr>
            <a:xfrm>
              <a:off x="7097721"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54" name="Freeform: Shape 6353">
              <a:extLst>
                <a:ext uri="{FF2B5EF4-FFF2-40B4-BE49-F238E27FC236}">
                  <a16:creationId xmlns:a16="http://schemas.microsoft.com/office/drawing/2014/main" id="{8781017C-C9D7-9A8F-87FA-68B713135A13}"/>
                </a:ext>
              </a:extLst>
            </p:cNvPr>
            <p:cNvSpPr/>
            <p:nvPr/>
          </p:nvSpPr>
          <p:spPr>
            <a:xfrm>
              <a:off x="710498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55" name="Freeform: Shape 6354">
              <a:extLst>
                <a:ext uri="{FF2B5EF4-FFF2-40B4-BE49-F238E27FC236}">
                  <a16:creationId xmlns:a16="http://schemas.microsoft.com/office/drawing/2014/main" id="{B086AD6A-2B72-E0E2-E801-3A787FD84342}"/>
                </a:ext>
              </a:extLst>
            </p:cNvPr>
            <p:cNvSpPr/>
            <p:nvPr/>
          </p:nvSpPr>
          <p:spPr>
            <a:xfrm>
              <a:off x="7112390"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56" name="Freeform: Shape 6355">
              <a:extLst>
                <a:ext uri="{FF2B5EF4-FFF2-40B4-BE49-F238E27FC236}">
                  <a16:creationId xmlns:a16="http://schemas.microsoft.com/office/drawing/2014/main" id="{0AA41E01-2700-22F5-8A83-3647D524EB54}"/>
                </a:ext>
              </a:extLst>
            </p:cNvPr>
            <p:cNvSpPr/>
            <p:nvPr/>
          </p:nvSpPr>
          <p:spPr>
            <a:xfrm>
              <a:off x="7119653"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57" name="Freeform: Shape 6356">
              <a:extLst>
                <a:ext uri="{FF2B5EF4-FFF2-40B4-BE49-F238E27FC236}">
                  <a16:creationId xmlns:a16="http://schemas.microsoft.com/office/drawing/2014/main" id="{F8D487CA-69F8-2D4D-687C-037E354C0F7B}"/>
                </a:ext>
              </a:extLst>
            </p:cNvPr>
            <p:cNvSpPr/>
            <p:nvPr/>
          </p:nvSpPr>
          <p:spPr>
            <a:xfrm>
              <a:off x="7134179"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58" name="Freeform: Shape 6357">
              <a:extLst>
                <a:ext uri="{FF2B5EF4-FFF2-40B4-BE49-F238E27FC236}">
                  <a16:creationId xmlns:a16="http://schemas.microsoft.com/office/drawing/2014/main" id="{068277EC-120C-7B13-7371-F7E98FB0B02A}"/>
                </a:ext>
              </a:extLst>
            </p:cNvPr>
            <p:cNvSpPr/>
            <p:nvPr/>
          </p:nvSpPr>
          <p:spPr>
            <a:xfrm>
              <a:off x="7141585"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59" name="Freeform: Shape 6358">
              <a:extLst>
                <a:ext uri="{FF2B5EF4-FFF2-40B4-BE49-F238E27FC236}">
                  <a16:creationId xmlns:a16="http://schemas.microsoft.com/office/drawing/2014/main" id="{9E986F6F-75D7-2F81-73A9-0FD6FED853E4}"/>
                </a:ext>
              </a:extLst>
            </p:cNvPr>
            <p:cNvSpPr/>
            <p:nvPr/>
          </p:nvSpPr>
          <p:spPr>
            <a:xfrm>
              <a:off x="7148849"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60" name="Freeform: Shape 6359">
              <a:extLst>
                <a:ext uri="{FF2B5EF4-FFF2-40B4-BE49-F238E27FC236}">
                  <a16:creationId xmlns:a16="http://schemas.microsoft.com/office/drawing/2014/main" id="{E3DAE970-4F18-EEB2-1B5B-EEE65E6E33C1}"/>
                </a:ext>
              </a:extLst>
            </p:cNvPr>
            <p:cNvSpPr/>
            <p:nvPr/>
          </p:nvSpPr>
          <p:spPr>
            <a:xfrm>
              <a:off x="7156112"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61" name="Freeform: Shape 6360">
              <a:extLst>
                <a:ext uri="{FF2B5EF4-FFF2-40B4-BE49-F238E27FC236}">
                  <a16:creationId xmlns:a16="http://schemas.microsoft.com/office/drawing/2014/main" id="{4BFB99BC-BFB2-D4A0-2E21-947B10229169}"/>
                </a:ext>
              </a:extLst>
            </p:cNvPr>
            <p:cNvSpPr/>
            <p:nvPr/>
          </p:nvSpPr>
          <p:spPr>
            <a:xfrm>
              <a:off x="7199978"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62" name="Freeform: Shape 6361">
              <a:extLst>
                <a:ext uri="{FF2B5EF4-FFF2-40B4-BE49-F238E27FC236}">
                  <a16:creationId xmlns:a16="http://schemas.microsoft.com/office/drawing/2014/main" id="{D5E74C7A-804F-537D-D369-6ECD08015246}"/>
                </a:ext>
              </a:extLst>
            </p:cNvPr>
            <p:cNvSpPr/>
            <p:nvPr/>
          </p:nvSpPr>
          <p:spPr>
            <a:xfrm>
              <a:off x="725096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63" name="Freeform: Shape 6362">
              <a:extLst>
                <a:ext uri="{FF2B5EF4-FFF2-40B4-BE49-F238E27FC236}">
                  <a16:creationId xmlns:a16="http://schemas.microsoft.com/office/drawing/2014/main" id="{02A09444-4892-8AA5-7B5E-C075AED7C98F}"/>
                </a:ext>
              </a:extLst>
            </p:cNvPr>
            <p:cNvSpPr/>
            <p:nvPr/>
          </p:nvSpPr>
          <p:spPr>
            <a:xfrm>
              <a:off x="7316761"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64" name="Freeform: Shape 6363">
              <a:extLst>
                <a:ext uri="{FF2B5EF4-FFF2-40B4-BE49-F238E27FC236}">
                  <a16:creationId xmlns:a16="http://schemas.microsoft.com/office/drawing/2014/main" id="{8475534C-747E-28E5-6B24-0C08ADE3D65C}"/>
                </a:ext>
              </a:extLst>
            </p:cNvPr>
            <p:cNvSpPr/>
            <p:nvPr/>
          </p:nvSpPr>
          <p:spPr>
            <a:xfrm>
              <a:off x="736048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65" name="Freeform: Shape 6364">
              <a:extLst>
                <a:ext uri="{FF2B5EF4-FFF2-40B4-BE49-F238E27FC236}">
                  <a16:creationId xmlns:a16="http://schemas.microsoft.com/office/drawing/2014/main" id="{649EB976-68C0-255B-D617-5656EE0AB862}"/>
                </a:ext>
              </a:extLst>
            </p:cNvPr>
            <p:cNvSpPr/>
            <p:nvPr/>
          </p:nvSpPr>
          <p:spPr>
            <a:xfrm>
              <a:off x="750646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66" name="Freeform: Shape 6365">
              <a:extLst>
                <a:ext uri="{FF2B5EF4-FFF2-40B4-BE49-F238E27FC236}">
                  <a16:creationId xmlns:a16="http://schemas.microsoft.com/office/drawing/2014/main" id="{0D9A7E5A-0938-EE14-7C17-57D6550BB011}"/>
                </a:ext>
              </a:extLst>
            </p:cNvPr>
            <p:cNvSpPr/>
            <p:nvPr/>
          </p:nvSpPr>
          <p:spPr>
            <a:xfrm>
              <a:off x="7513727"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67" name="Freeform: Shape 6366">
              <a:extLst>
                <a:ext uri="{FF2B5EF4-FFF2-40B4-BE49-F238E27FC236}">
                  <a16:creationId xmlns:a16="http://schemas.microsoft.com/office/drawing/2014/main" id="{7279B61F-4854-51B7-0161-CE6598B0AB6D}"/>
                </a:ext>
              </a:extLst>
            </p:cNvPr>
            <p:cNvSpPr/>
            <p:nvPr/>
          </p:nvSpPr>
          <p:spPr>
            <a:xfrm>
              <a:off x="752113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68" name="Freeform: Shape 6367">
              <a:extLst>
                <a:ext uri="{FF2B5EF4-FFF2-40B4-BE49-F238E27FC236}">
                  <a16:creationId xmlns:a16="http://schemas.microsoft.com/office/drawing/2014/main" id="{C26752BA-D403-0195-426C-BC149F652DDA}"/>
                </a:ext>
              </a:extLst>
            </p:cNvPr>
            <p:cNvSpPr/>
            <p:nvPr/>
          </p:nvSpPr>
          <p:spPr>
            <a:xfrm>
              <a:off x="7528397"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69" name="Freeform: Shape 6368">
              <a:extLst>
                <a:ext uri="{FF2B5EF4-FFF2-40B4-BE49-F238E27FC236}">
                  <a16:creationId xmlns:a16="http://schemas.microsoft.com/office/drawing/2014/main" id="{4CA09727-A8AC-BD37-F43D-5EF8CF452CEA}"/>
                </a:ext>
              </a:extLst>
            </p:cNvPr>
            <p:cNvSpPr/>
            <p:nvPr/>
          </p:nvSpPr>
          <p:spPr>
            <a:xfrm>
              <a:off x="7535661"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70" name="Freeform: Shape 6369">
              <a:extLst>
                <a:ext uri="{FF2B5EF4-FFF2-40B4-BE49-F238E27FC236}">
                  <a16:creationId xmlns:a16="http://schemas.microsoft.com/office/drawing/2014/main" id="{599B44C5-326E-9D46-0E01-7DEC89079CAB}"/>
                </a:ext>
              </a:extLst>
            </p:cNvPr>
            <p:cNvSpPr/>
            <p:nvPr/>
          </p:nvSpPr>
          <p:spPr>
            <a:xfrm>
              <a:off x="754292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71" name="Freeform: Shape 6370">
              <a:extLst>
                <a:ext uri="{FF2B5EF4-FFF2-40B4-BE49-F238E27FC236}">
                  <a16:creationId xmlns:a16="http://schemas.microsoft.com/office/drawing/2014/main" id="{497F360D-2F73-9546-77CD-1B0AE33D22C2}"/>
                </a:ext>
              </a:extLst>
            </p:cNvPr>
            <p:cNvSpPr/>
            <p:nvPr/>
          </p:nvSpPr>
          <p:spPr>
            <a:xfrm>
              <a:off x="7550329"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72" name="Freeform: Shape 6371">
              <a:extLst>
                <a:ext uri="{FF2B5EF4-FFF2-40B4-BE49-F238E27FC236}">
                  <a16:creationId xmlns:a16="http://schemas.microsoft.com/office/drawing/2014/main" id="{319A1100-6BA0-060B-4278-423D4197A10A}"/>
                </a:ext>
              </a:extLst>
            </p:cNvPr>
            <p:cNvSpPr/>
            <p:nvPr/>
          </p:nvSpPr>
          <p:spPr>
            <a:xfrm>
              <a:off x="7557593"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73" name="Freeform: Shape 6372">
              <a:extLst>
                <a:ext uri="{FF2B5EF4-FFF2-40B4-BE49-F238E27FC236}">
                  <a16:creationId xmlns:a16="http://schemas.microsoft.com/office/drawing/2014/main" id="{A9265DE3-2B6B-1412-EC27-16C67CFDD2C9}"/>
                </a:ext>
              </a:extLst>
            </p:cNvPr>
            <p:cNvSpPr/>
            <p:nvPr/>
          </p:nvSpPr>
          <p:spPr>
            <a:xfrm>
              <a:off x="7564856"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74" name="Freeform: Shape 6373">
              <a:extLst>
                <a:ext uri="{FF2B5EF4-FFF2-40B4-BE49-F238E27FC236}">
                  <a16:creationId xmlns:a16="http://schemas.microsoft.com/office/drawing/2014/main" id="{D17B4078-C174-3055-FF40-0D3D5D47520D}"/>
                </a:ext>
              </a:extLst>
            </p:cNvPr>
            <p:cNvSpPr/>
            <p:nvPr/>
          </p:nvSpPr>
          <p:spPr>
            <a:xfrm>
              <a:off x="7572119"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75" name="Freeform: Shape 6374">
              <a:extLst>
                <a:ext uri="{FF2B5EF4-FFF2-40B4-BE49-F238E27FC236}">
                  <a16:creationId xmlns:a16="http://schemas.microsoft.com/office/drawing/2014/main" id="{9FC044A4-A1F2-101E-8482-FCBD6EC45A0E}"/>
                </a:ext>
              </a:extLst>
            </p:cNvPr>
            <p:cNvSpPr/>
            <p:nvPr/>
          </p:nvSpPr>
          <p:spPr>
            <a:xfrm>
              <a:off x="7579525"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76" name="Freeform: Shape 6375">
              <a:extLst>
                <a:ext uri="{FF2B5EF4-FFF2-40B4-BE49-F238E27FC236}">
                  <a16:creationId xmlns:a16="http://schemas.microsoft.com/office/drawing/2014/main" id="{91742594-9350-A9EE-BF2F-808AB2FAFA7D}"/>
                </a:ext>
              </a:extLst>
            </p:cNvPr>
            <p:cNvSpPr/>
            <p:nvPr/>
          </p:nvSpPr>
          <p:spPr>
            <a:xfrm>
              <a:off x="7586788"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77" name="Freeform: Shape 6376">
              <a:extLst>
                <a:ext uri="{FF2B5EF4-FFF2-40B4-BE49-F238E27FC236}">
                  <a16:creationId xmlns:a16="http://schemas.microsoft.com/office/drawing/2014/main" id="{B51EF731-3EB0-60FC-3E7B-9CCC2B195652}"/>
                </a:ext>
              </a:extLst>
            </p:cNvPr>
            <p:cNvSpPr/>
            <p:nvPr/>
          </p:nvSpPr>
          <p:spPr>
            <a:xfrm>
              <a:off x="7594052"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78" name="Freeform: Shape 6377">
              <a:extLst>
                <a:ext uri="{FF2B5EF4-FFF2-40B4-BE49-F238E27FC236}">
                  <a16:creationId xmlns:a16="http://schemas.microsoft.com/office/drawing/2014/main" id="{9AC0C1A8-014C-AE51-E7A8-A97D02E124B3}"/>
                </a:ext>
              </a:extLst>
            </p:cNvPr>
            <p:cNvSpPr/>
            <p:nvPr/>
          </p:nvSpPr>
          <p:spPr>
            <a:xfrm>
              <a:off x="7601316"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79" name="Freeform: Shape 6378">
              <a:extLst>
                <a:ext uri="{FF2B5EF4-FFF2-40B4-BE49-F238E27FC236}">
                  <a16:creationId xmlns:a16="http://schemas.microsoft.com/office/drawing/2014/main" id="{FB780322-D5F4-C501-DF65-F2D6949AA121}"/>
                </a:ext>
              </a:extLst>
            </p:cNvPr>
            <p:cNvSpPr/>
            <p:nvPr/>
          </p:nvSpPr>
          <p:spPr>
            <a:xfrm>
              <a:off x="7608721"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80" name="Freeform: Shape 6379">
              <a:extLst>
                <a:ext uri="{FF2B5EF4-FFF2-40B4-BE49-F238E27FC236}">
                  <a16:creationId xmlns:a16="http://schemas.microsoft.com/office/drawing/2014/main" id="{319D2A95-F952-D655-BAA9-F85DD0C028B1}"/>
                </a:ext>
              </a:extLst>
            </p:cNvPr>
            <p:cNvSpPr/>
            <p:nvPr/>
          </p:nvSpPr>
          <p:spPr>
            <a:xfrm>
              <a:off x="7615984"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81" name="Freeform: Shape 6380">
              <a:extLst>
                <a:ext uri="{FF2B5EF4-FFF2-40B4-BE49-F238E27FC236}">
                  <a16:creationId xmlns:a16="http://schemas.microsoft.com/office/drawing/2014/main" id="{421FFB41-328A-50DD-0937-5E9B2B837FAA}"/>
                </a:ext>
              </a:extLst>
            </p:cNvPr>
            <p:cNvSpPr/>
            <p:nvPr/>
          </p:nvSpPr>
          <p:spPr>
            <a:xfrm>
              <a:off x="7659707" y="202216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82" name="Freeform: Shape 6381">
              <a:extLst>
                <a:ext uri="{FF2B5EF4-FFF2-40B4-BE49-F238E27FC236}">
                  <a16:creationId xmlns:a16="http://schemas.microsoft.com/office/drawing/2014/main" id="{C4D48A63-F3C1-E3EE-9297-CCBEAE35DCAA}"/>
                </a:ext>
              </a:extLst>
            </p:cNvPr>
            <p:cNvSpPr/>
            <p:nvPr/>
          </p:nvSpPr>
          <p:spPr>
            <a:xfrm>
              <a:off x="7688904" y="202216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83" name="Freeform: Shape 6382">
              <a:extLst>
                <a:ext uri="{FF2B5EF4-FFF2-40B4-BE49-F238E27FC236}">
                  <a16:creationId xmlns:a16="http://schemas.microsoft.com/office/drawing/2014/main" id="{05912627-4FCE-B2AB-CB72-4DB270D75592}"/>
                </a:ext>
              </a:extLst>
            </p:cNvPr>
            <p:cNvSpPr/>
            <p:nvPr/>
          </p:nvSpPr>
          <p:spPr>
            <a:xfrm>
              <a:off x="7769229"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84" name="Freeform: Shape 6383">
              <a:extLst>
                <a:ext uri="{FF2B5EF4-FFF2-40B4-BE49-F238E27FC236}">
                  <a16:creationId xmlns:a16="http://schemas.microsoft.com/office/drawing/2014/main" id="{3BA55F22-DAA1-E679-F683-A3813B64143A}"/>
                </a:ext>
              </a:extLst>
            </p:cNvPr>
            <p:cNvSpPr/>
            <p:nvPr/>
          </p:nvSpPr>
          <p:spPr>
            <a:xfrm>
              <a:off x="7783898"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85" name="Freeform: Shape 6384">
              <a:extLst>
                <a:ext uri="{FF2B5EF4-FFF2-40B4-BE49-F238E27FC236}">
                  <a16:creationId xmlns:a16="http://schemas.microsoft.com/office/drawing/2014/main" id="{073089AA-DBC7-021F-890C-AEE8564BB78B}"/>
                </a:ext>
              </a:extLst>
            </p:cNvPr>
            <p:cNvSpPr/>
            <p:nvPr/>
          </p:nvSpPr>
          <p:spPr>
            <a:xfrm>
              <a:off x="7864080"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86" name="Freeform: Shape 6385">
              <a:extLst>
                <a:ext uri="{FF2B5EF4-FFF2-40B4-BE49-F238E27FC236}">
                  <a16:creationId xmlns:a16="http://schemas.microsoft.com/office/drawing/2014/main" id="{ED02BC9A-250C-A006-E1D7-1E2541EF3CE1}"/>
                </a:ext>
              </a:extLst>
            </p:cNvPr>
            <p:cNvSpPr/>
            <p:nvPr/>
          </p:nvSpPr>
          <p:spPr>
            <a:xfrm>
              <a:off x="7871486"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87" name="Freeform: Shape 6386">
              <a:extLst>
                <a:ext uri="{FF2B5EF4-FFF2-40B4-BE49-F238E27FC236}">
                  <a16:creationId xmlns:a16="http://schemas.microsoft.com/office/drawing/2014/main" id="{4D9C0438-DC58-61DE-957C-635BC142B71F}"/>
                </a:ext>
              </a:extLst>
            </p:cNvPr>
            <p:cNvSpPr/>
            <p:nvPr/>
          </p:nvSpPr>
          <p:spPr>
            <a:xfrm>
              <a:off x="7937140"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88" name="Freeform: Shape 6387">
              <a:extLst>
                <a:ext uri="{FF2B5EF4-FFF2-40B4-BE49-F238E27FC236}">
                  <a16:creationId xmlns:a16="http://schemas.microsoft.com/office/drawing/2014/main" id="{933358CA-6BA1-FD7F-9E4E-880FD6363987}"/>
                </a:ext>
              </a:extLst>
            </p:cNvPr>
            <p:cNvSpPr/>
            <p:nvPr/>
          </p:nvSpPr>
          <p:spPr>
            <a:xfrm>
              <a:off x="7959074"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89" name="Freeform: Shape 6388">
              <a:extLst>
                <a:ext uri="{FF2B5EF4-FFF2-40B4-BE49-F238E27FC236}">
                  <a16:creationId xmlns:a16="http://schemas.microsoft.com/office/drawing/2014/main" id="{4D9BC162-7980-486F-89D9-1D5937E8542E}"/>
                </a:ext>
              </a:extLst>
            </p:cNvPr>
            <p:cNvSpPr/>
            <p:nvPr/>
          </p:nvSpPr>
          <p:spPr>
            <a:xfrm>
              <a:off x="7966337"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90" name="Freeform: Shape 6389">
              <a:extLst>
                <a:ext uri="{FF2B5EF4-FFF2-40B4-BE49-F238E27FC236}">
                  <a16:creationId xmlns:a16="http://schemas.microsoft.com/office/drawing/2014/main" id="{6DEAE8AD-68C5-19AD-AF46-04CB17A246FA}"/>
                </a:ext>
              </a:extLst>
            </p:cNvPr>
            <p:cNvSpPr/>
            <p:nvPr/>
          </p:nvSpPr>
          <p:spPr>
            <a:xfrm>
              <a:off x="7973600"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91" name="Freeform: Shape 6390">
              <a:extLst>
                <a:ext uri="{FF2B5EF4-FFF2-40B4-BE49-F238E27FC236}">
                  <a16:creationId xmlns:a16="http://schemas.microsoft.com/office/drawing/2014/main" id="{95FFAC0B-AEA8-7D50-A7DF-11D296F58674}"/>
                </a:ext>
              </a:extLst>
            </p:cNvPr>
            <p:cNvSpPr/>
            <p:nvPr/>
          </p:nvSpPr>
          <p:spPr>
            <a:xfrm>
              <a:off x="7980864"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92" name="Freeform: Shape 6391">
              <a:extLst>
                <a:ext uri="{FF2B5EF4-FFF2-40B4-BE49-F238E27FC236}">
                  <a16:creationId xmlns:a16="http://schemas.microsoft.com/office/drawing/2014/main" id="{837F91EB-6762-9A4B-D750-BA7753A81CCA}"/>
                </a:ext>
              </a:extLst>
            </p:cNvPr>
            <p:cNvSpPr/>
            <p:nvPr/>
          </p:nvSpPr>
          <p:spPr>
            <a:xfrm>
              <a:off x="8002796"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93" name="Freeform: Shape 6392">
              <a:extLst>
                <a:ext uri="{FF2B5EF4-FFF2-40B4-BE49-F238E27FC236}">
                  <a16:creationId xmlns:a16="http://schemas.microsoft.com/office/drawing/2014/main" id="{51F0FF1C-F802-353F-335B-F91B5BA68BCB}"/>
                </a:ext>
              </a:extLst>
            </p:cNvPr>
            <p:cNvSpPr/>
            <p:nvPr/>
          </p:nvSpPr>
          <p:spPr>
            <a:xfrm>
              <a:off x="802472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94" name="Freeform: Shape 6393">
              <a:extLst>
                <a:ext uri="{FF2B5EF4-FFF2-40B4-BE49-F238E27FC236}">
                  <a16:creationId xmlns:a16="http://schemas.microsoft.com/office/drawing/2014/main" id="{3961798D-B998-D871-DCFD-BBDBB69410C9}"/>
                </a:ext>
              </a:extLst>
            </p:cNvPr>
            <p:cNvSpPr/>
            <p:nvPr/>
          </p:nvSpPr>
          <p:spPr>
            <a:xfrm>
              <a:off x="803199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95" name="Freeform: Shape 6394">
              <a:extLst>
                <a:ext uri="{FF2B5EF4-FFF2-40B4-BE49-F238E27FC236}">
                  <a16:creationId xmlns:a16="http://schemas.microsoft.com/office/drawing/2014/main" id="{A8F1D685-0BE5-C0EC-0CF6-3EBD2E5C7FA6}"/>
                </a:ext>
              </a:extLst>
            </p:cNvPr>
            <p:cNvSpPr/>
            <p:nvPr/>
          </p:nvSpPr>
          <p:spPr>
            <a:xfrm>
              <a:off x="8039256"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96" name="Freeform: Shape 6395">
              <a:extLst>
                <a:ext uri="{FF2B5EF4-FFF2-40B4-BE49-F238E27FC236}">
                  <a16:creationId xmlns:a16="http://schemas.microsoft.com/office/drawing/2014/main" id="{369D3566-C5A3-5280-0216-D2BA6932C008}"/>
                </a:ext>
              </a:extLst>
            </p:cNvPr>
            <p:cNvSpPr/>
            <p:nvPr/>
          </p:nvSpPr>
          <p:spPr>
            <a:xfrm>
              <a:off x="804666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97" name="Freeform: Shape 6396">
              <a:extLst>
                <a:ext uri="{FF2B5EF4-FFF2-40B4-BE49-F238E27FC236}">
                  <a16:creationId xmlns:a16="http://schemas.microsoft.com/office/drawing/2014/main" id="{9E9D8926-7241-1896-D50A-35B1251FD6F3}"/>
                </a:ext>
              </a:extLst>
            </p:cNvPr>
            <p:cNvSpPr/>
            <p:nvPr/>
          </p:nvSpPr>
          <p:spPr>
            <a:xfrm>
              <a:off x="806118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98" name="Freeform: Shape 6397">
              <a:extLst>
                <a:ext uri="{FF2B5EF4-FFF2-40B4-BE49-F238E27FC236}">
                  <a16:creationId xmlns:a16="http://schemas.microsoft.com/office/drawing/2014/main" id="{F4869795-F36A-718F-B84B-1FAE380FBB31}"/>
                </a:ext>
              </a:extLst>
            </p:cNvPr>
            <p:cNvSpPr/>
            <p:nvPr/>
          </p:nvSpPr>
          <p:spPr>
            <a:xfrm>
              <a:off x="806845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99" name="Freeform: Shape 6398">
              <a:extLst>
                <a:ext uri="{FF2B5EF4-FFF2-40B4-BE49-F238E27FC236}">
                  <a16:creationId xmlns:a16="http://schemas.microsoft.com/office/drawing/2014/main" id="{098457DE-0416-116A-579E-B0B437EF736D}"/>
                </a:ext>
              </a:extLst>
            </p:cNvPr>
            <p:cNvSpPr/>
            <p:nvPr/>
          </p:nvSpPr>
          <p:spPr>
            <a:xfrm>
              <a:off x="8075857"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00" name="Freeform: Shape 6399">
              <a:extLst>
                <a:ext uri="{FF2B5EF4-FFF2-40B4-BE49-F238E27FC236}">
                  <a16:creationId xmlns:a16="http://schemas.microsoft.com/office/drawing/2014/main" id="{FD3B3A3F-EC7C-E4D4-8C08-4BB4F7BA2EB9}"/>
                </a:ext>
              </a:extLst>
            </p:cNvPr>
            <p:cNvSpPr/>
            <p:nvPr/>
          </p:nvSpPr>
          <p:spPr>
            <a:xfrm>
              <a:off x="808312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01" name="Freeform: Shape 6400">
              <a:extLst>
                <a:ext uri="{FF2B5EF4-FFF2-40B4-BE49-F238E27FC236}">
                  <a16:creationId xmlns:a16="http://schemas.microsoft.com/office/drawing/2014/main" id="{F3A456B3-2941-285A-8487-D218F15D7D20}"/>
                </a:ext>
              </a:extLst>
            </p:cNvPr>
            <p:cNvSpPr/>
            <p:nvPr/>
          </p:nvSpPr>
          <p:spPr>
            <a:xfrm>
              <a:off x="812684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02" name="Freeform: Shape 6401">
              <a:extLst>
                <a:ext uri="{FF2B5EF4-FFF2-40B4-BE49-F238E27FC236}">
                  <a16:creationId xmlns:a16="http://schemas.microsoft.com/office/drawing/2014/main" id="{388FAB8F-29C3-66EC-E577-6918A5AA7CE7}"/>
                </a:ext>
              </a:extLst>
            </p:cNvPr>
            <p:cNvSpPr/>
            <p:nvPr/>
          </p:nvSpPr>
          <p:spPr>
            <a:xfrm>
              <a:off x="8148776"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03" name="Freeform: Shape 6402">
              <a:extLst>
                <a:ext uri="{FF2B5EF4-FFF2-40B4-BE49-F238E27FC236}">
                  <a16:creationId xmlns:a16="http://schemas.microsoft.com/office/drawing/2014/main" id="{7566A3A0-FE3B-157F-775C-039BAE31C8BC}"/>
                </a:ext>
              </a:extLst>
            </p:cNvPr>
            <p:cNvSpPr/>
            <p:nvPr/>
          </p:nvSpPr>
          <p:spPr>
            <a:xfrm>
              <a:off x="8214432"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04" name="Freeform: Shape 6403">
              <a:extLst>
                <a:ext uri="{FF2B5EF4-FFF2-40B4-BE49-F238E27FC236}">
                  <a16:creationId xmlns:a16="http://schemas.microsoft.com/office/drawing/2014/main" id="{0936C94A-8F9B-A58D-CCBD-6D1D5955C00A}"/>
                </a:ext>
              </a:extLst>
            </p:cNvPr>
            <p:cNvSpPr/>
            <p:nvPr/>
          </p:nvSpPr>
          <p:spPr>
            <a:xfrm>
              <a:off x="8389607"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05" name="Freeform: Shape 6404">
              <a:extLst>
                <a:ext uri="{FF2B5EF4-FFF2-40B4-BE49-F238E27FC236}">
                  <a16:creationId xmlns:a16="http://schemas.microsoft.com/office/drawing/2014/main" id="{A05BDDF4-EC3E-2739-46E7-37F9E030A43A}"/>
                </a:ext>
              </a:extLst>
            </p:cNvPr>
            <p:cNvSpPr/>
            <p:nvPr/>
          </p:nvSpPr>
          <p:spPr>
            <a:xfrm>
              <a:off x="8433472"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06" name="Freeform: Shape 6405">
              <a:extLst>
                <a:ext uri="{FF2B5EF4-FFF2-40B4-BE49-F238E27FC236}">
                  <a16:creationId xmlns:a16="http://schemas.microsoft.com/office/drawing/2014/main" id="{9960C237-6A90-CBB3-7B54-84EF3BE6F9DD}"/>
                </a:ext>
              </a:extLst>
            </p:cNvPr>
            <p:cNvSpPr/>
            <p:nvPr/>
          </p:nvSpPr>
          <p:spPr>
            <a:xfrm>
              <a:off x="8447999"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07" name="Freeform: Shape 6406">
              <a:extLst>
                <a:ext uri="{FF2B5EF4-FFF2-40B4-BE49-F238E27FC236}">
                  <a16:creationId xmlns:a16="http://schemas.microsoft.com/office/drawing/2014/main" id="{9402CF46-A4A1-621C-1E92-074559FA8257}"/>
                </a:ext>
              </a:extLst>
            </p:cNvPr>
            <p:cNvSpPr/>
            <p:nvPr/>
          </p:nvSpPr>
          <p:spPr>
            <a:xfrm>
              <a:off x="846266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08" name="Freeform: Shape 6407">
              <a:extLst>
                <a:ext uri="{FF2B5EF4-FFF2-40B4-BE49-F238E27FC236}">
                  <a16:creationId xmlns:a16="http://schemas.microsoft.com/office/drawing/2014/main" id="{0CE44C17-630C-86F2-F5E9-CC33EFB57377}"/>
                </a:ext>
              </a:extLst>
            </p:cNvPr>
            <p:cNvSpPr/>
            <p:nvPr/>
          </p:nvSpPr>
          <p:spPr>
            <a:xfrm>
              <a:off x="846993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09" name="Freeform: Shape 6408">
              <a:extLst>
                <a:ext uri="{FF2B5EF4-FFF2-40B4-BE49-F238E27FC236}">
                  <a16:creationId xmlns:a16="http://schemas.microsoft.com/office/drawing/2014/main" id="{25EA7343-359B-D940-BF60-2C794AE8478B}"/>
                </a:ext>
              </a:extLst>
            </p:cNvPr>
            <p:cNvSpPr/>
            <p:nvPr/>
          </p:nvSpPr>
          <p:spPr>
            <a:xfrm>
              <a:off x="847719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10" name="Freeform: Shape 6409">
              <a:extLst>
                <a:ext uri="{FF2B5EF4-FFF2-40B4-BE49-F238E27FC236}">
                  <a16:creationId xmlns:a16="http://schemas.microsoft.com/office/drawing/2014/main" id="{53B443FB-37FF-A7D7-42EA-32303A31C0BC}"/>
                </a:ext>
              </a:extLst>
            </p:cNvPr>
            <p:cNvSpPr/>
            <p:nvPr/>
          </p:nvSpPr>
          <p:spPr>
            <a:xfrm>
              <a:off x="8484459"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11" name="Freeform: Shape 6410">
              <a:extLst>
                <a:ext uri="{FF2B5EF4-FFF2-40B4-BE49-F238E27FC236}">
                  <a16:creationId xmlns:a16="http://schemas.microsoft.com/office/drawing/2014/main" id="{3372393B-9A83-21F0-A136-3E4F87D0A293}"/>
                </a:ext>
              </a:extLst>
            </p:cNvPr>
            <p:cNvSpPr/>
            <p:nvPr/>
          </p:nvSpPr>
          <p:spPr>
            <a:xfrm>
              <a:off x="849186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12" name="Freeform: Shape 6411">
              <a:extLst>
                <a:ext uri="{FF2B5EF4-FFF2-40B4-BE49-F238E27FC236}">
                  <a16:creationId xmlns:a16="http://schemas.microsoft.com/office/drawing/2014/main" id="{F66924D2-D3C1-F6A1-1FE2-887C715F6001}"/>
                </a:ext>
              </a:extLst>
            </p:cNvPr>
            <p:cNvSpPr/>
            <p:nvPr/>
          </p:nvSpPr>
          <p:spPr>
            <a:xfrm>
              <a:off x="849912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13" name="Freeform: Shape 6412">
              <a:extLst>
                <a:ext uri="{FF2B5EF4-FFF2-40B4-BE49-F238E27FC236}">
                  <a16:creationId xmlns:a16="http://schemas.microsoft.com/office/drawing/2014/main" id="{CDEC4FF2-4F37-7B49-07EA-117FE187F6EF}"/>
                </a:ext>
              </a:extLst>
            </p:cNvPr>
            <p:cNvSpPr/>
            <p:nvPr/>
          </p:nvSpPr>
          <p:spPr>
            <a:xfrm>
              <a:off x="851365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14" name="Freeform: Shape 6413">
              <a:extLst>
                <a:ext uri="{FF2B5EF4-FFF2-40B4-BE49-F238E27FC236}">
                  <a16:creationId xmlns:a16="http://schemas.microsoft.com/office/drawing/2014/main" id="{9A079DF6-5CD9-0BB3-D792-90301F54F212}"/>
                </a:ext>
              </a:extLst>
            </p:cNvPr>
            <p:cNvSpPr/>
            <p:nvPr/>
          </p:nvSpPr>
          <p:spPr>
            <a:xfrm>
              <a:off x="852832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15" name="Freeform: Shape 6414">
              <a:extLst>
                <a:ext uri="{FF2B5EF4-FFF2-40B4-BE49-F238E27FC236}">
                  <a16:creationId xmlns:a16="http://schemas.microsoft.com/office/drawing/2014/main" id="{75D7F9D9-2D6F-3BFC-C448-2A9ADADA068D}"/>
                </a:ext>
              </a:extLst>
            </p:cNvPr>
            <p:cNvSpPr/>
            <p:nvPr/>
          </p:nvSpPr>
          <p:spPr>
            <a:xfrm>
              <a:off x="8535587"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16" name="Freeform: Shape 6415">
              <a:extLst>
                <a:ext uri="{FF2B5EF4-FFF2-40B4-BE49-F238E27FC236}">
                  <a16:creationId xmlns:a16="http://schemas.microsoft.com/office/drawing/2014/main" id="{D7C412DE-FADE-FFB3-4C64-DA9D4AC75C26}"/>
                </a:ext>
              </a:extLst>
            </p:cNvPr>
            <p:cNvSpPr/>
            <p:nvPr/>
          </p:nvSpPr>
          <p:spPr>
            <a:xfrm>
              <a:off x="8542850"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17" name="Freeform: Shape 6416">
              <a:extLst>
                <a:ext uri="{FF2B5EF4-FFF2-40B4-BE49-F238E27FC236}">
                  <a16:creationId xmlns:a16="http://schemas.microsoft.com/office/drawing/2014/main" id="{27A5BF70-A94E-277E-9CAE-E325B3A3DC30}"/>
                </a:ext>
              </a:extLst>
            </p:cNvPr>
            <p:cNvSpPr/>
            <p:nvPr/>
          </p:nvSpPr>
          <p:spPr>
            <a:xfrm>
              <a:off x="860864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18" name="Freeform: Shape 6417">
              <a:extLst>
                <a:ext uri="{FF2B5EF4-FFF2-40B4-BE49-F238E27FC236}">
                  <a16:creationId xmlns:a16="http://schemas.microsoft.com/office/drawing/2014/main" id="{04571205-3D82-3FA5-1066-DB23AC00B23E}"/>
                </a:ext>
              </a:extLst>
            </p:cNvPr>
            <p:cNvSpPr/>
            <p:nvPr/>
          </p:nvSpPr>
          <p:spPr>
            <a:xfrm>
              <a:off x="8849480"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19" name="Freeform: Shape 6418">
              <a:extLst>
                <a:ext uri="{FF2B5EF4-FFF2-40B4-BE49-F238E27FC236}">
                  <a16:creationId xmlns:a16="http://schemas.microsoft.com/office/drawing/2014/main" id="{34532E79-9A37-8418-F238-F3F0C3F91E02}"/>
                </a:ext>
              </a:extLst>
            </p:cNvPr>
            <p:cNvSpPr/>
            <p:nvPr/>
          </p:nvSpPr>
          <p:spPr>
            <a:xfrm>
              <a:off x="8871412"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20" name="Freeform: Shape 6419">
              <a:extLst>
                <a:ext uri="{FF2B5EF4-FFF2-40B4-BE49-F238E27FC236}">
                  <a16:creationId xmlns:a16="http://schemas.microsoft.com/office/drawing/2014/main" id="{5E5C7452-7E88-DE68-7598-1DDB07901060}"/>
                </a:ext>
              </a:extLst>
            </p:cNvPr>
            <p:cNvSpPr/>
            <p:nvPr/>
          </p:nvSpPr>
          <p:spPr>
            <a:xfrm>
              <a:off x="8893202"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21" name="Freeform: Shape 6420">
              <a:extLst>
                <a:ext uri="{FF2B5EF4-FFF2-40B4-BE49-F238E27FC236}">
                  <a16:creationId xmlns:a16="http://schemas.microsoft.com/office/drawing/2014/main" id="{603850FD-D542-1BC7-EB74-96797B9DA265}"/>
                </a:ext>
              </a:extLst>
            </p:cNvPr>
            <p:cNvSpPr/>
            <p:nvPr/>
          </p:nvSpPr>
          <p:spPr>
            <a:xfrm>
              <a:off x="8922399"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22" name="Freeform: Shape 6421">
              <a:extLst>
                <a:ext uri="{FF2B5EF4-FFF2-40B4-BE49-F238E27FC236}">
                  <a16:creationId xmlns:a16="http://schemas.microsoft.com/office/drawing/2014/main" id="{34E98459-3958-361C-278E-0C1EE72C3E69}"/>
                </a:ext>
              </a:extLst>
            </p:cNvPr>
            <p:cNvSpPr/>
            <p:nvPr/>
          </p:nvSpPr>
          <p:spPr>
            <a:xfrm>
              <a:off x="895159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23" name="Freeform: Shape 6422">
              <a:extLst>
                <a:ext uri="{FF2B5EF4-FFF2-40B4-BE49-F238E27FC236}">
                  <a16:creationId xmlns:a16="http://schemas.microsoft.com/office/drawing/2014/main" id="{C6D8D110-39B7-804E-DB69-CFDDAEF5342A}"/>
                </a:ext>
              </a:extLst>
            </p:cNvPr>
            <p:cNvSpPr/>
            <p:nvPr/>
          </p:nvSpPr>
          <p:spPr>
            <a:xfrm>
              <a:off x="9002722" y="218624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24" name="Freeform: Shape 6423">
              <a:extLst>
                <a:ext uri="{FF2B5EF4-FFF2-40B4-BE49-F238E27FC236}">
                  <a16:creationId xmlns:a16="http://schemas.microsoft.com/office/drawing/2014/main" id="{34FEFCE3-2A07-7721-9ACD-E25A934D87EE}"/>
                </a:ext>
              </a:extLst>
            </p:cNvPr>
            <p:cNvSpPr/>
            <p:nvPr/>
          </p:nvSpPr>
          <p:spPr>
            <a:xfrm>
              <a:off x="9353074" y="22947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25" name="Freeform: Shape 6424">
              <a:extLst>
                <a:ext uri="{FF2B5EF4-FFF2-40B4-BE49-F238E27FC236}">
                  <a16:creationId xmlns:a16="http://schemas.microsoft.com/office/drawing/2014/main" id="{0A5A37B8-CADA-1296-8BD5-220A15922374}"/>
                </a:ext>
              </a:extLst>
            </p:cNvPr>
            <p:cNvSpPr/>
            <p:nvPr/>
          </p:nvSpPr>
          <p:spPr>
            <a:xfrm>
              <a:off x="9360337" y="22947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26" name="Freeform: Shape 6425">
              <a:extLst>
                <a:ext uri="{FF2B5EF4-FFF2-40B4-BE49-F238E27FC236}">
                  <a16:creationId xmlns:a16="http://schemas.microsoft.com/office/drawing/2014/main" id="{10FF0B1C-A337-B60C-E7D7-7163BAD42243}"/>
                </a:ext>
              </a:extLst>
            </p:cNvPr>
            <p:cNvSpPr/>
            <p:nvPr/>
          </p:nvSpPr>
          <p:spPr>
            <a:xfrm>
              <a:off x="9382271" y="22947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27" name="Freeform: Shape 6426">
              <a:extLst>
                <a:ext uri="{FF2B5EF4-FFF2-40B4-BE49-F238E27FC236}">
                  <a16:creationId xmlns:a16="http://schemas.microsoft.com/office/drawing/2014/main" id="{D9088621-544F-17C2-65AB-15002DD2717C}"/>
                </a:ext>
              </a:extLst>
            </p:cNvPr>
            <p:cNvSpPr/>
            <p:nvPr/>
          </p:nvSpPr>
          <p:spPr>
            <a:xfrm>
              <a:off x="9396939" y="22947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28" name="Freeform: Shape 6427">
              <a:extLst>
                <a:ext uri="{FF2B5EF4-FFF2-40B4-BE49-F238E27FC236}">
                  <a16:creationId xmlns:a16="http://schemas.microsoft.com/office/drawing/2014/main" id="{0A006470-A916-D63A-6736-CE7E54681147}"/>
                </a:ext>
              </a:extLst>
            </p:cNvPr>
            <p:cNvSpPr/>
            <p:nvPr/>
          </p:nvSpPr>
          <p:spPr>
            <a:xfrm>
              <a:off x="9411467"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29" name="Freeform: Shape 6428">
              <a:extLst>
                <a:ext uri="{FF2B5EF4-FFF2-40B4-BE49-F238E27FC236}">
                  <a16:creationId xmlns:a16="http://schemas.microsoft.com/office/drawing/2014/main" id="{0ACEC9FA-3A93-5FFE-FB8A-03582C72FBB0}"/>
                </a:ext>
              </a:extLst>
            </p:cNvPr>
            <p:cNvSpPr/>
            <p:nvPr/>
          </p:nvSpPr>
          <p:spPr>
            <a:xfrm>
              <a:off x="9433399"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30" name="Freeform: Shape 6429">
              <a:extLst>
                <a:ext uri="{FF2B5EF4-FFF2-40B4-BE49-F238E27FC236}">
                  <a16:creationId xmlns:a16="http://schemas.microsoft.com/office/drawing/2014/main" id="{786C9436-9EE9-EFF2-C2B2-43990FA9D822}"/>
                </a:ext>
              </a:extLst>
            </p:cNvPr>
            <p:cNvSpPr/>
            <p:nvPr/>
          </p:nvSpPr>
          <p:spPr>
            <a:xfrm>
              <a:off x="9812947"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31" name="Freeform: Shape 6430">
              <a:extLst>
                <a:ext uri="{FF2B5EF4-FFF2-40B4-BE49-F238E27FC236}">
                  <a16:creationId xmlns:a16="http://schemas.microsoft.com/office/drawing/2014/main" id="{DE280F7A-6D3C-96BD-12A1-C489129C1671}"/>
                </a:ext>
              </a:extLst>
            </p:cNvPr>
            <p:cNvSpPr/>
            <p:nvPr/>
          </p:nvSpPr>
          <p:spPr>
            <a:xfrm>
              <a:off x="9864076"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32" name="Freeform: Shape 6431">
              <a:extLst>
                <a:ext uri="{FF2B5EF4-FFF2-40B4-BE49-F238E27FC236}">
                  <a16:creationId xmlns:a16="http://schemas.microsoft.com/office/drawing/2014/main" id="{A64E35C9-945F-4A9B-DA08-AB89451C00FD}"/>
                </a:ext>
              </a:extLst>
            </p:cNvPr>
            <p:cNvSpPr/>
            <p:nvPr/>
          </p:nvSpPr>
          <p:spPr>
            <a:xfrm>
              <a:off x="9893271"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33" name="Freeform: Shape 6432">
              <a:extLst>
                <a:ext uri="{FF2B5EF4-FFF2-40B4-BE49-F238E27FC236}">
                  <a16:creationId xmlns:a16="http://schemas.microsoft.com/office/drawing/2014/main" id="{45A61CFE-A415-64EE-10FD-BE4B1470A704}"/>
                </a:ext>
              </a:extLst>
            </p:cNvPr>
            <p:cNvSpPr/>
            <p:nvPr/>
          </p:nvSpPr>
          <p:spPr>
            <a:xfrm>
              <a:off x="10061041" y="30456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34" name="Freeform: Shape 6433">
              <a:extLst>
                <a:ext uri="{FF2B5EF4-FFF2-40B4-BE49-F238E27FC236}">
                  <a16:creationId xmlns:a16="http://schemas.microsoft.com/office/drawing/2014/main" id="{69BF850D-E72C-BF41-B014-D9BCB3BA0434}"/>
                </a:ext>
              </a:extLst>
            </p:cNvPr>
            <p:cNvSpPr/>
            <p:nvPr/>
          </p:nvSpPr>
          <p:spPr>
            <a:xfrm>
              <a:off x="10251314" y="3096963"/>
              <a:ext cx="115929" cy="14023"/>
            </a:xfrm>
            <a:custGeom>
              <a:avLst/>
              <a:gdLst>
                <a:gd name="connsiteX0" fmla="*/ 0 w 106877"/>
                <a:gd name="connsiteY0" fmla="*/ 0 h 13129"/>
                <a:gd name="connsiteX1" fmla="*/ 106878 w 106877"/>
                <a:gd name="connsiteY1" fmla="*/ 0 h 13129"/>
              </a:gdLst>
              <a:ahLst/>
              <a:cxnLst>
                <a:cxn ang="0">
                  <a:pos x="connsiteX0" y="connsiteY0"/>
                </a:cxn>
                <a:cxn ang="0">
                  <a:pos x="connsiteX1" y="connsiteY1"/>
                </a:cxn>
              </a:cxnLst>
              <a:rect l="l" t="t" r="r" b="b"/>
              <a:pathLst>
                <a:path w="106877" h="13129">
                  <a:moveTo>
                    <a:pt x="0" y="0"/>
                  </a:moveTo>
                  <a:lnTo>
                    <a:pt x="106878" y="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35" name="Freeform: Shape 6434">
              <a:extLst>
                <a:ext uri="{FF2B5EF4-FFF2-40B4-BE49-F238E27FC236}">
                  <a16:creationId xmlns:a16="http://schemas.microsoft.com/office/drawing/2014/main" id="{4F0E58F0-0DD4-436E-2873-2930675B55B2}"/>
                </a:ext>
              </a:extLst>
            </p:cNvPr>
            <p:cNvSpPr/>
            <p:nvPr/>
          </p:nvSpPr>
          <p:spPr>
            <a:xfrm>
              <a:off x="10309279" y="30456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36" name="Freeform: Shape 6435">
              <a:extLst>
                <a:ext uri="{FF2B5EF4-FFF2-40B4-BE49-F238E27FC236}">
                  <a16:creationId xmlns:a16="http://schemas.microsoft.com/office/drawing/2014/main" id="{0B899AF5-3001-E267-0814-AA44A91F12FE}"/>
                </a:ext>
              </a:extLst>
            </p:cNvPr>
            <p:cNvSpPr/>
            <p:nvPr/>
          </p:nvSpPr>
          <p:spPr>
            <a:xfrm>
              <a:off x="10323805" y="30456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37" name="Freeform: Shape 6436">
              <a:extLst>
                <a:ext uri="{FF2B5EF4-FFF2-40B4-BE49-F238E27FC236}">
                  <a16:creationId xmlns:a16="http://schemas.microsoft.com/office/drawing/2014/main" id="{9346CF66-CC46-ABB0-3691-4F073EBB6B19}"/>
                </a:ext>
              </a:extLst>
            </p:cNvPr>
            <p:cNvSpPr/>
            <p:nvPr/>
          </p:nvSpPr>
          <p:spPr>
            <a:xfrm>
              <a:off x="10783677" y="30456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grpSp>
      <p:sp>
        <p:nvSpPr>
          <p:cNvPr id="6438" name="Freeform: Shape 6437">
            <a:extLst>
              <a:ext uri="{FF2B5EF4-FFF2-40B4-BE49-F238E27FC236}">
                <a16:creationId xmlns:a16="http://schemas.microsoft.com/office/drawing/2014/main" id="{05BCBEAB-5FB1-0B8D-566D-9D205CC6CCF1}"/>
              </a:ext>
            </a:extLst>
          </p:cNvPr>
          <p:cNvSpPr/>
          <p:nvPr/>
        </p:nvSpPr>
        <p:spPr>
          <a:xfrm>
            <a:off x="829807" y="4207790"/>
            <a:ext cx="106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39" name="Freeform: Shape 6438">
            <a:extLst>
              <a:ext uri="{FF2B5EF4-FFF2-40B4-BE49-F238E27FC236}">
                <a16:creationId xmlns:a16="http://schemas.microsoft.com/office/drawing/2014/main" id="{D2855C27-EC37-89E5-FCBD-99EF38500856}"/>
              </a:ext>
            </a:extLst>
          </p:cNvPr>
          <p:cNvSpPr/>
          <p:nvPr/>
        </p:nvSpPr>
        <p:spPr>
          <a:xfrm>
            <a:off x="1329592" y="4207790"/>
            <a:ext cx="106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40" name="Freeform: Shape 6439">
            <a:extLst>
              <a:ext uri="{FF2B5EF4-FFF2-40B4-BE49-F238E27FC236}">
                <a16:creationId xmlns:a16="http://schemas.microsoft.com/office/drawing/2014/main" id="{33CAE83A-51DD-CE77-F0ED-EDEA544D1FB4}"/>
              </a:ext>
            </a:extLst>
          </p:cNvPr>
          <p:cNvSpPr/>
          <p:nvPr/>
        </p:nvSpPr>
        <p:spPr>
          <a:xfrm>
            <a:off x="1829483" y="4207790"/>
            <a:ext cx="106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41" name="Freeform: Shape 6440">
            <a:extLst>
              <a:ext uri="{FF2B5EF4-FFF2-40B4-BE49-F238E27FC236}">
                <a16:creationId xmlns:a16="http://schemas.microsoft.com/office/drawing/2014/main" id="{339C5FA0-38B0-629E-814B-8B5728985ED4}"/>
              </a:ext>
            </a:extLst>
          </p:cNvPr>
          <p:cNvSpPr/>
          <p:nvPr/>
        </p:nvSpPr>
        <p:spPr>
          <a:xfrm>
            <a:off x="2329375" y="4207790"/>
            <a:ext cx="106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42" name="Freeform: Shape 6441">
            <a:extLst>
              <a:ext uri="{FF2B5EF4-FFF2-40B4-BE49-F238E27FC236}">
                <a16:creationId xmlns:a16="http://schemas.microsoft.com/office/drawing/2014/main" id="{38F46470-3298-41FD-A79A-392ADEF27492}"/>
              </a:ext>
            </a:extLst>
          </p:cNvPr>
          <p:cNvSpPr/>
          <p:nvPr/>
        </p:nvSpPr>
        <p:spPr>
          <a:xfrm>
            <a:off x="2829161" y="4207790"/>
            <a:ext cx="106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43" name="Freeform: Shape 6442">
            <a:extLst>
              <a:ext uri="{FF2B5EF4-FFF2-40B4-BE49-F238E27FC236}">
                <a16:creationId xmlns:a16="http://schemas.microsoft.com/office/drawing/2014/main" id="{C28046D3-D581-975A-B32B-B8D6D8BEC819}"/>
              </a:ext>
            </a:extLst>
          </p:cNvPr>
          <p:cNvSpPr/>
          <p:nvPr/>
        </p:nvSpPr>
        <p:spPr>
          <a:xfrm>
            <a:off x="3329054" y="4207790"/>
            <a:ext cx="106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44" name="Freeform: Shape 6443">
            <a:extLst>
              <a:ext uri="{FF2B5EF4-FFF2-40B4-BE49-F238E27FC236}">
                <a16:creationId xmlns:a16="http://schemas.microsoft.com/office/drawing/2014/main" id="{360F8AC4-DC4D-30A9-651B-10ED95064733}"/>
              </a:ext>
            </a:extLst>
          </p:cNvPr>
          <p:cNvSpPr/>
          <p:nvPr/>
        </p:nvSpPr>
        <p:spPr>
          <a:xfrm>
            <a:off x="3828946" y="4207790"/>
            <a:ext cx="106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45" name="Freeform: Shape 6444">
            <a:extLst>
              <a:ext uri="{FF2B5EF4-FFF2-40B4-BE49-F238E27FC236}">
                <a16:creationId xmlns:a16="http://schemas.microsoft.com/office/drawing/2014/main" id="{6CF714AA-4DE3-4624-5FD1-9179E0DD0535}"/>
              </a:ext>
            </a:extLst>
          </p:cNvPr>
          <p:cNvSpPr/>
          <p:nvPr/>
        </p:nvSpPr>
        <p:spPr>
          <a:xfrm>
            <a:off x="4328838" y="4207790"/>
            <a:ext cx="106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46" name="Freeform: Shape 6445">
            <a:extLst>
              <a:ext uri="{FF2B5EF4-FFF2-40B4-BE49-F238E27FC236}">
                <a16:creationId xmlns:a16="http://schemas.microsoft.com/office/drawing/2014/main" id="{4DD06088-6FE3-6545-8A64-34372321A0C6}"/>
              </a:ext>
            </a:extLst>
          </p:cNvPr>
          <p:cNvSpPr/>
          <p:nvPr/>
        </p:nvSpPr>
        <p:spPr>
          <a:xfrm>
            <a:off x="4828624" y="4207790"/>
            <a:ext cx="106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47" name="Freeform: Shape 6446">
            <a:extLst>
              <a:ext uri="{FF2B5EF4-FFF2-40B4-BE49-F238E27FC236}">
                <a16:creationId xmlns:a16="http://schemas.microsoft.com/office/drawing/2014/main" id="{CCCEAD47-9397-31FE-2033-D11F8F293AD1}"/>
              </a:ext>
            </a:extLst>
          </p:cNvPr>
          <p:cNvSpPr/>
          <p:nvPr/>
        </p:nvSpPr>
        <p:spPr>
          <a:xfrm>
            <a:off x="5328516" y="4207790"/>
            <a:ext cx="106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48" name="Freeform: Shape 6447">
            <a:extLst>
              <a:ext uri="{FF2B5EF4-FFF2-40B4-BE49-F238E27FC236}">
                <a16:creationId xmlns:a16="http://schemas.microsoft.com/office/drawing/2014/main" id="{C6C7456E-CC8B-7D98-56E5-A01B8B138AC6}"/>
              </a:ext>
            </a:extLst>
          </p:cNvPr>
          <p:cNvSpPr/>
          <p:nvPr/>
        </p:nvSpPr>
        <p:spPr>
          <a:xfrm>
            <a:off x="5828407" y="4207790"/>
            <a:ext cx="106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49" name="Freeform: Shape 6448">
            <a:extLst>
              <a:ext uri="{FF2B5EF4-FFF2-40B4-BE49-F238E27FC236}">
                <a16:creationId xmlns:a16="http://schemas.microsoft.com/office/drawing/2014/main" id="{C7144382-436E-625F-A5E6-C484A9A5B2D9}"/>
              </a:ext>
            </a:extLst>
          </p:cNvPr>
          <p:cNvSpPr/>
          <p:nvPr/>
        </p:nvSpPr>
        <p:spPr>
          <a:xfrm>
            <a:off x="6328192" y="4207790"/>
            <a:ext cx="106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50" name="Freeform: Shape 6449">
            <a:extLst>
              <a:ext uri="{FF2B5EF4-FFF2-40B4-BE49-F238E27FC236}">
                <a16:creationId xmlns:a16="http://schemas.microsoft.com/office/drawing/2014/main" id="{A80BB396-8360-E120-7FA3-C6A6CCC16C2B}"/>
              </a:ext>
            </a:extLst>
          </p:cNvPr>
          <p:cNvSpPr/>
          <p:nvPr/>
        </p:nvSpPr>
        <p:spPr>
          <a:xfrm>
            <a:off x="6828086" y="4207790"/>
            <a:ext cx="106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51" name="Freeform: Shape 6450">
            <a:extLst>
              <a:ext uri="{FF2B5EF4-FFF2-40B4-BE49-F238E27FC236}">
                <a16:creationId xmlns:a16="http://schemas.microsoft.com/office/drawing/2014/main" id="{3772E82D-FB81-51FB-90DA-AB497615CA89}"/>
              </a:ext>
            </a:extLst>
          </p:cNvPr>
          <p:cNvSpPr/>
          <p:nvPr/>
        </p:nvSpPr>
        <p:spPr>
          <a:xfrm>
            <a:off x="7327978" y="4207790"/>
            <a:ext cx="106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52" name="Freeform: Shape 6451">
            <a:extLst>
              <a:ext uri="{FF2B5EF4-FFF2-40B4-BE49-F238E27FC236}">
                <a16:creationId xmlns:a16="http://schemas.microsoft.com/office/drawing/2014/main" id="{B6D938FF-9F08-76B9-8357-412F2708ABD4}"/>
              </a:ext>
            </a:extLst>
          </p:cNvPr>
          <p:cNvSpPr/>
          <p:nvPr/>
        </p:nvSpPr>
        <p:spPr>
          <a:xfrm>
            <a:off x="7827870" y="4207790"/>
            <a:ext cx="106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53" name="Freeform: Shape 6452">
            <a:extLst>
              <a:ext uri="{FF2B5EF4-FFF2-40B4-BE49-F238E27FC236}">
                <a16:creationId xmlns:a16="http://schemas.microsoft.com/office/drawing/2014/main" id="{30B42583-353F-5F63-2518-EACDE4CD91B5}"/>
              </a:ext>
            </a:extLst>
          </p:cNvPr>
          <p:cNvSpPr/>
          <p:nvPr/>
        </p:nvSpPr>
        <p:spPr>
          <a:xfrm>
            <a:off x="8327655" y="4207790"/>
            <a:ext cx="106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54" name="Freeform: Shape 6453">
            <a:extLst>
              <a:ext uri="{FF2B5EF4-FFF2-40B4-BE49-F238E27FC236}">
                <a16:creationId xmlns:a16="http://schemas.microsoft.com/office/drawing/2014/main" id="{2D72F027-8BE9-F9DE-A225-990CFE9DC57E}"/>
              </a:ext>
            </a:extLst>
          </p:cNvPr>
          <p:cNvSpPr/>
          <p:nvPr/>
        </p:nvSpPr>
        <p:spPr>
          <a:xfrm>
            <a:off x="8827548" y="4207790"/>
            <a:ext cx="106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grpSp>
        <p:nvGrpSpPr>
          <p:cNvPr id="25" name="Group 24">
            <a:extLst>
              <a:ext uri="{FF2B5EF4-FFF2-40B4-BE49-F238E27FC236}">
                <a16:creationId xmlns:a16="http://schemas.microsoft.com/office/drawing/2014/main" id="{7F25629E-F58D-B0DE-C765-3F5E98DE4977}"/>
              </a:ext>
            </a:extLst>
          </p:cNvPr>
          <p:cNvGrpSpPr/>
          <p:nvPr/>
        </p:nvGrpSpPr>
        <p:grpSpPr>
          <a:xfrm>
            <a:off x="299392" y="1541585"/>
            <a:ext cx="442118" cy="2789162"/>
            <a:chOff x="380139" y="912446"/>
            <a:chExt cx="589490" cy="3718883"/>
          </a:xfrm>
        </p:grpSpPr>
        <p:sp>
          <p:nvSpPr>
            <p:cNvPr id="6460" name="TextBox 6459">
              <a:extLst>
                <a:ext uri="{FF2B5EF4-FFF2-40B4-BE49-F238E27FC236}">
                  <a16:creationId xmlns:a16="http://schemas.microsoft.com/office/drawing/2014/main" id="{E84D9C50-4B52-F919-217F-0F0FD0843F94}"/>
                </a:ext>
              </a:extLst>
            </p:cNvPr>
            <p:cNvSpPr txBox="1">
              <a:spLocks/>
            </p:cNvSpPr>
            <p:nvPr/>
          </p:nvSpPr>
          <p:spPr>
            <a:xfrm>
              <a:off x="380139" y="912446"/>
              <a:ext cx="589490" cy="284780"/>
            </a:xfrm>
            <a:prstGeom prst="rect">
              <a:avLst/>
            </a:prstGeom>
            <a:noFill/>
          </p:spPr>
          <p:txBody>
            <a:bodyPr wrap="square" lIns="0" rIns="0" rtlCol="0">
              <a:spAutoFit/>
            </a:bodyPr>
            <a:lstStyle/>
            <a:p>
              <a:pPr algn="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1.0</a:t>
              </a:r>
            </a:p>
          </p:txBody>
        </p:sp>
        <p:sp>
          <p:nvSpPr>
            <p:cNvPr id="6461" name="TextBox 6460">
              <a:extLst>
                <a:ext uri="{FF2B5EF4-FFF2-40B4-BE49-F238E27FC236}">
                  <a16:creationId xmlns:a16="http://schemas.microsoft.com/office/drawing/2014/main" id="{BBD4C52F-F02A-0486-BD92-7DD128E8BD1F}"/>
                </a:ext>
              </a:extLst>
            </p:cNvPr>
            <p:cNvSpPr txBox="1">
              <a:spLocks/>
            </p:cNvSpPr>
            <p:nvPr/>
          </p:nvSpPr>
          <p:spPr>
            <a:xfrm>
              <a:off x="425928" y="4346549"/>
              <a:ext cx="543701" cy="284780"/>
            </a:xfrm>
            <a:prstGeom prst="rect">
              <a:avLst/>
            </a:prstGeom>
            <a:noFill/>
          </p:spPr>
          <p:txBody>
            <a:bodyPr wrap="square" lIns="0" rIns="0" rtlCol="0">
              <a:spAutoFit/>
            </a:bodyPr>
            <a:lstStyle/>
            <a:p>
              <a:pPr algn="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0</a:t>
              </a:r>
            </a:p>
          </p:txBody>
        </p:sp>
        <p:sp>
          <p:nvSpPr>
            <p:cNvPr id="6462" name="TextBox 6461">
              <a:extLst>
                <a:ext uri="{FF2B5EF4-FFF2-40B4-BE49-F238E27FC236}">
                  <a16:creationId xmlns:a16="http://schemas.microsoft.com/office/drawing/2014/main" id="{10D98161-6AFD-8149-D01F-72F05047482E}"/>
                </a:ext>
              </a:extLst>
            </p:cNvPr>
            <p:cNvSpPr txBox="1">
              <a:spLocks/>
            </p:cNvSpPr>
            <p:nvPr/>
          </p:nvSpPr>
          <p:spPr>
            <a:xfrm>
              <a:off x="470482" y="1603986"/>
              <a:ext cx="499147" cy="284780"/>
            </a:xfrm>
            <a:prstGeom prst="rect">
              <a:avLst/>
            </a:prstGeom>
            <a:noFill/>
          </p:spPr>
          <p:txBody>
            <a:bodyPr wrap="square" lIns="0" rIns="0" rtlCol="0">
              <a:spAutoFit/>
            </a:bodyPr>
            <a:lstStyle/>
            <a:p>
              <a:pPr algn="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0.8</a:t>
              </a:r>
            </a:p>
          </p:txBody>
        </p:sp>
        <p:sp>
          <p:nvSpPr>
            <p:cNvPr id="6463" name="TextBox 6462">
              <a:extLst>
                <a:ext uri="{FF2B5EF4-FFF2-40B4-BE49-F238E27FC236}">
                  <a16:creationId xmlns:a16="http://schemas.microsoft.com/office/drawing/2014/main" id="{709D873B-1F17-E296-FC1E-1EF44F24A6C6}"/>
                </a:ext>
              </a:extLst>
            </p:cNvPr>
            <p:cNvSpPr txBox="1">
              <a:spLocks/>
            </p:cNvSpPr>
            <p:nvPr/>
          </p:nvSpPr>
          <p:spPr>
            <a:xfrm>
              <a:off x="470482" y="2290373"/>
              <a:ext cx="499147" cy="284780"/>
            </a:xfrm>
            <a:prstGeom prst="rect">
              <a:avLst/>
            </a:prstGeom>
            <a:noFill/>
          </p:spPr>
          <p:txBody>
            <a:bodyPr wrap="square" lIns="0" rIns="0" rtlCol="0">
              <a:spAutoFit/>
            </a:bodyPr>
            <a:lstStyle/>
            <a:p>
              <a:pPr algn="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0.6</a:t>
              </a:r>
            </a:p>
          </p:txBody>
        </p:sp>
        <p:sp>
          <p:nvSpPr>
            <p:cNvPr id="6464" name="TextBox 6463">
              <a:extLst>
                <a:ext uri="{FF2B5EF4-FFF2-40B4-BE49-F238E27FC236}">
                  <a16:creationId xmlns:a16="http://schemas.microsoft.com/office/drawing/2014/main" id="{2082B377-4F84-00FF-5A09-6C2FCAC66256}"/>
                </a:ext>
              </a:extLst>
            </p:cNvPr>
            <p:cNvSpPr txBox="1">
              <a:spLocks/>
            </p:cNvSpPr>
            <p:nvPr/>
          </p:nvSpPr>
          <p:spPr>
            <a:xfrm>
              <a:off x="470482" y="2979337"/>
              <a:ext cx="499147" cy="284780"/>
            </a:xfrm>
            <a:prstGeom prst="rect">
              <a:avLst/>
            </a:prstGeom>
            <a:noFill/>
          </p:spPr>
          <p:txBody>
            <a:bodyPr wrap="square" lIns="0" rIns="0" rtlCol="0">
              <a:spAutoFit/>
            </a:bodyPr>
            <a:lstStyle/>
            <a:p>
              <a:pPr algn="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0.4</a:t>
              </a:r>
            </a:p>
          </p:txBody>
        </p:sp>
        <p:sp>
          <p:nvSpPr>
            <p:cNvPr id="6465" name="TextBox 6464">
              <a:extLst>
                <a:ext uri="{FF2B5EF4-FFF2-40B4-BE49-F238E27FC236}">
                  <a16:creationId xmlns:a16="http://schemas.microsoft.com/office/drawing/2014/main" id="{C2BC1A0D-19A2-0654-C928-2E34F2E2167B}"/>
                </a:ext>
              </a:extLst>
            </p:cNvPr>
            <p:cNvSpPr txBox="1">
              <a:spLocks/>
            </p:cNvSpPr>
            <p:nvPr/>
          </p:nvSpPr>
          <p:spPr>
            <a:xfrm>
              <a:off x="470482" y="3663149"/>
              <a:ext cx="499147" cy="284780"/>
            </a:xfrm>
            <a:prstGeom prst="rect">
              <a:avLst/>
            </a:prstGeom>
            <a:noFill/>
          </p:spPr>
          <p:txBody>
            <a:bodyPr wrap="square" lIns="0" rIns="0" rtlCol="0">
              <a:spAutoFit/>
            </a:bodyPr>
            <a:lstStyle/>
            <a:p>
              <a:pPr algn="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0.2</a:t>
              </a:r>
            </a:p>
          </p:txBody>
        </p:sp>
      </p:grpSp>
      <p:sp>
        <p:nvSpPr>
          <p:cNvPr id="6466" name="TextBox 6465">
            <a:extLst>
              <a:ext uri="{FF2B5EF4-FFF2-40B4-BE49-F238E27FC236}">
                <a16:creationId xmlns:a16="http://schemas.microsoft.com/office/drawing/2014/main" id="{8A469425-11AB-E44C-6C15-95D78C0479AB}"/>
              </a:ext>
            </a:extLst>
          </p:cNvPr>
          <p:cNvSpPr txBox="1">
            <a:spLocks/>
          </p:cNvSpPr>
          <p:nvPr/>
        </p:nvSpPr>
        <p:spPr>
          <a:xfrm>
            <a:off x="1000303" y="4265791"/>
            <a:ext cx="650670"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3</a:t>
            </a:r>
          </a:p>
        </p:txBody>
      </p:sp>
      <p:sp>
        <p:nvSpPr>
          <p:cNvPr id="6467" name="TextBox 6466">
            <a:extLst>
              <a:ext uri="{FF2B5EF4-FFF2-40B4-BE49-F238E27FC236}">
                <a16:creationId xmlns:a16="http://schemas.microsoft.com/office/drawing/2014/main" id="{9E9BB381-99ED-FD73-7C4A-C473F48CE84F}"/>
              </a:ext>
            </a:extLst>
          </p:cNvPr>
          <p:cNvSpPr txBox="1">
            <a:spLocks/>
          </p:cNvSpPr>
          <p:nvPr/>
        </p:nvSpPr>
        <p:spPr>
          <a:xfrm>
            <a:off x="2004113" y="4265791"/>
            <a:ext cx="650670"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9</a:t>
            </a:r>
          </a:p>
        </p:txBody>
      </p:sp>
      <p:sp>
        <p:nvSpPr>
          <p:cNvPr id="6468" name="TextBox 6467">
            <a:extLst>
              <a:ext uri="{FF2B5EF4-FFF2-40B4-BE49-F238E27FC236}">
                <a16:creationId xmlns:a16="http://schemas.microsoft.com/office/drawing/2014/main" id="{5DF8590E-3C50-A343-2237-C48B14C668C7}"/>
              </a:ext>
            </a:extLst>
          </p:cNvPr>
          <p:cNvSpPr txBox="1">
            <a:spLocks/>
          </p:cNvSpPr>
          <p:nvPr/>
        </p:nvSpPr>
        <p:spPr>
          <a:xfrm>
            <a:off x="2507290" y="4265791"/>
            <a:ext cx="650670"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12</a:t>
            </a:r>
          </a:p>
        </p:txBody>
      </p:sp>
      <p:sp>
        <p:nvSpPr>
          <p:cNvPr id="6469" name="TextBox 6468">
            <a:extLst>
              <a:ext uri="{FF2B5EF4-FFF2-40B4-BE49-F238E27FC236}">
                <a16:creationId xmlns:a16="http://schemas.microsoft.com/office/drawing/2014/main" id="{B5E9E8D3-2319-CF45-FA34-A50043BBC064}"/>
              </a:ext>
            </a:extLst>
          </p:cNvPr>
          <p:cNvSpPr txBox="1">
            <a:spLocks/>
          </p:cNvSpPr>
          <p:nvPr/>
        </p:nvSpPr>
        <p:spPr>
          <a:xfrm>
            <a:off x="3002837" y="4265791"/>
            <a:ext cx="650670"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15</a:t>
            </a:r>
          </a:p>
        </p:txBody>
      </p:sp>
      <p:sp>
        <p:nvSpPr>
          <p:cNvPr id="6470" name="TextBox 6469">
            <a:extLst>
              <a:ext uri="{FF2B5EF4-FFF2-40B4-BE49-F238E27FC236}">
                <a16:creationId xmlns:a16="http://schemas.microsoft.com/office/drawing/2014/main" id="{E0ED8A57-49A7-AB63-6E8D-0B339B00E605}"/>
              </a:ext>
            </a:extLst>
          </p:cNvPr>
          <p:cNvSpPr txBox="1">
            <a:spLocks/>
          </p:cNvSpPr>
          <p:nvPr/>
        </p:nvSpPr>
        <p:spPr>
          <a:xfrm>
            <a:off x="3503471" y="4265791"/>
            <a:ext cx="650670"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18</a:t>
            </a:r>
          </a:p>
        </p:txBody>
      </p:sp>
      <p:sp>
        <p:nvSpPr>
          <p:cNvPr id="6471" name="TextBox 6470">
            <a:extLst>
              <a:ext uri="{FF2B5EF4-FFF2-40B4-BE49-F238E27FC236}">
                <a16:creationId xmlns:a16="http://schemas.microsoft.com/office/drawing/2014/main" id="{C33AA3E5-F714-51CA-6DEF-F3E0672C8C3E}"/>
              </a:ext>
            </a:extLst>
          </p:cNvPr>
          <p:cNvSpPr txBox="1">
            <a:spLocks/>
          </p:cNvSpPr>
          <p:nvPr/>
        </p:nvSpPr>
        <p:spPr>
          <a:xfrm>
            <a:off x="4004104" y="4265791"/>
            <a:ext cx="650670"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21</a:t>
            </a:r>
          </a:p>
        </p:txBody>
      </p:sp>
      <p:sp>
        <p:nvSpPr>
          <p:cNvPr id="6472" name="TextBox 6471">
            <a:extLst>
              <a:ext uri="{FF2B5EF4-FFF2-40B4-BE49-F238E27FC236}">
                <a16:creationId xmlns:a16="http://schemas.microsoft.com/office/drawing/2014/main" id="{475D6D5D-5439-847E-5275-9C4D3C498813}"/>
              </a:ext>
            </a:extLst>
          </p:cNvPr>
          <p:cNvSpPr txBox="1">
            <a:spLocks/>
          </p:cNvSpPr>
          <p:nvPr/>
        </p:nvSpPr>
        <p:spPr>
          <a:xfrm>
            <a:off x="4504737" y="4265791"/>
            <a:ext cx="650670"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24</a:t>
            </a:r>
          </a:p>
        </p:txBody>
      </p:sp>
      <p:sp>
        <p:nvSpPr>
          <p:cNvPr id="6473" name="TextBox 6472">
            <a:extLst>
              <a:ext uri="{FF2B5EF4-FFF2-40B4-BE49-F238E27FC236}">
                <a16:creationId xmlns:a16="http://schemas.microsoft.com/office/drawing/2014/main" id="{2344011C-2256-CEA5-9ADE-3474DC6C8BC8}"/>
              </a:ext>
            </a:extLst>
          </p:cNvPr>
          <p:cNvSpPr txBox="1">
            <a:spLocks/>
          </p:cNvSpPr>
          <p:nvPr/>
        </p:nvSpPr>
        <p:spPr>
          <a:xfrm>
            <a:off x="5005370" y="4265791"/>
            <a:ext cx="650670"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27</a:t>
            </a:r>
          </a:p>
        </p:txBody>
      </p:sp>
      <p:sp>
        <p:nvSpPr>
          <p:cNvPr id="6474" name="TextBox 6473">
            <a:extLst>
              <a:ext uri="{FF2B5EF4-FFF2-40B4-BE49-F238E27FC236}">
                <a16:creationId xmlns:a16="http://schemas.microsoft.com/office/drawing/2014/main" id="{E257CD0B-3D93-D8DF-CEFA-DA60868DF927}"/>
              </a:ext>
            </a:extLst>
          </p:cNvPr>
          <p:cNvSpPr txBox="1">
            <a:spLocks/>
          </p:cNvSpPr>
          <p:nvPr/>
        </p:nvSpPr>
        <p:spPr>
          <a:xfrm>
            <a:off x="5506004" y="4265791"/>
            <a:ext cx="650670"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30</a:t>
            </a:r>
          </a:p>
        </p:txBody>
      </p:sp>
      <p:sp>
        <p:nvSpPr>
          <p:cNvPr id="6475" name="TextBox 6474">
            <a:extLst>
              <a:ext uri="{FF2B5EF4-FFF2-40B4-BE49-F238E27FC236}">
                <a16:creationId xmlns:a16="http://schemas.microsoft.com/office/drawing/2014/main" id="{1C3BD81D-3A4F-6DDB-4E57-723B7C0B7E78}"/>
              </a:ext>
            </a:extLst>
          </p:cNvPr>
          <p:cNvSpPr txBox="1">
            <a:spLocks/>
          </p:cNvSpPr>
          <p:nvPr/>
        </p:nvSpPr>
        <p:spPr>
          <a:xfrm>
            <a:off x="6004094" y="4265791"/>
            <a:ext cx="650670"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33</a:t>
            </a:r>
          </a:p>
        </p:txBody>
      </p:sp>
      <p:sp>
        <p:nvSpPr>
          <p:cNvPr id="6476" name="TextBox 6475">
            <a:extLst>
              <a:ext uri="{FF2B5EF4-FFF2-40B4-BE49-F238E27FC236}">
                <a16:creationId xmlns:a16="http://schemas.microsoft.com/office/drawing/2014/main" id="{B6E9AD17-8E28-B6A5-4A0C-34168929154D}"/>
              </a:ext>
            </a:extLst>
          </p:cNvPr>
          <p:cNvSpPr txBox="1">
            <a:spLocks/>
          </p:cNvSpPr>
          <p:nvPr/>
        </p:nvSpPr>
        <p:spPr>
          <a:xfrm>
            <a:off x="6504728" y="4265791"/>
            <a:ext cx="650670"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36</a:t>
            </a:r>
          </a:p>
        </p:txBody>
      </p:sp>
      <p:sp>
        <p:nvSpPr>
          <p:cNvPr id="6477" name="TextBox 6476">
            <a:extLst>
              <a:ext uri="{FF2B5EF4-FFF2-40B4-BE49-F238E27FC236}">
                <a16:creationId xmlns:a16="http://schemas.microsoft.com/office/drawing/2014/main" id="{2DF358C6-D368-D8E5-7B82-9F47807246AC}"/>
              </a:ext>
            </a:extLst>
          </p:cNvPr>
          <p:cNvSpPr txBox="1">
            <a:spLocks/>
          </p:cNvSpPr>
          <p:nvPr/>
        </p:nvSpPr>
        <p:spPr>
          <a:xfrm>
            <a:off x="7503451" y="4265791"/>
            <a:ext cx="650670"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42</a:t>
            </a:r>
          </a:p>
        </p:txBody>
      </p:sp>
      <p:sp>
        <p:nvSpPr>
          <p:cNvPr id="6478" name="TextBox 6477">
            <a:extLst>
              <a:ext uri="{FF2B5EF4-FFF2-40B4-BE49-F238E27FC236}">
                <a16:creationId xmlns:a16="http://schemas.microsoft.com/office/drawing/2014/main" id="{B9F75F36-CD93-0552-BAF2-C258E10EEE02}"/>
              </a:ext>
            </a:extLst>
          </p:cNvPr>
          <p:cNvSpPr txBox="1">
            <a:spLocks/>
          </p:cNvSpPr>
          <p:nvPr/>
        </p:nvSpPr>
        <p:spPr>
          <a:xfrm>
            <a:off x="502213" y="4265791"/>
            <a:ext cx="650670"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0</a:t>
            </a:r>
          </a:p>
        </p:txBody>
      </p:sp>
      <p:sp>
        <p:nvSpPr>
          <p:cNvPr id="6479" name="TextBox 6478">
            <a:extLst>
              <a:ext uri="{FF2B5EF4-FFF2-40B4-BE49-F238E27FC236}">
                <a16:creationId xmlns:a16="http://schemas.microsoft.com/office/drawing/2014/main" id="{4527AC1C-B281-2D12-265B-47024A6F7C7F}"/>
              </a:ext>
            </a:extLst>
          </p:cNvPr>
          <p:cNvSpPr txBox="1">
            <a:spLocks/>
          </p:cNvSpPr>
          <p:nvPr/>
        </p:nvSpPr>
        <p:spPr>
          <a:xfrm>
            <a:off x="8504798" y="4265791"/>
            <a:ext cx="650670"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48</a:t>
            </a:r>
          </a:p>
        </p:txBody>
      </p:sp>
      <p:sp>
        <p:nvSpPr>
          <p:cNvPr id="6480" name="TextBox 6479">
            <a:extLst>
              <a:ext uri="{FF2B5EF4-FFF2-40B4-BE49-F238E27FC236}">
                <a16:creationId xmlns:a16="http://schemas.microsoft.com/office/drawing/2014/main" id="{5876E656-1D9D-F665-9D23-B9DEAD6E34F8}"/>
              </a:ext>
            </a:extLst>
          </p:cNvPr>
          <p:cNvSpPr txBox="1">
            <a:spLocks/>
          </p:cNvSpPr>
          <p:nvPr/>
        </p:nvSpPr>
        <p:spPr>
          <a:xfrm>
            <a:off x="1503480" y="4265791"/>
            <a:ext cx="650670"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6</a:t>
            </a:r>
          </a:p>
        </p:txBody>
      </p:sp>
      <p:sp>
        <p:nvSpPr>
          <p:cNvPr id="6481" name="TextBox 6480">
            <a:extLst>
              <a:ext uri="{FF2B5EF4-FFF2-40B4-BE49-F238E27FC236}">
                <a16:creationId xmlns:a16="http://schemas.microsoft.com/office/drawing/2014/main" id="{09AAB0D6-0D3E-999B-CAAE-EFF343CD4316}"/>
              </a:ext>
            </a:extLst>
          </p:cNvPr>
          <p:cNvSpPr txBox="1">
            <a:spLocks/>
          </p:cNvSpPr>
          <p:nvPr/>
        </p:nvSpPr>
        <p:spPr>
          <a:xfrm>
            <a:off x="8004085" y="4265791"/>
            <a:ext cx="650670"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45</a:t>
            </a:r>
          </a:p>
        </p:txBody>
      </p:sp>
      <p:sp>
        <p:nvSpPr>
          <p:cNvPr id="6482" name="TextBox 6481">
            <a:extLst>
              <a:ext uri="{FF2B5EF4-FFF2-40B4-BE49-F238E27FC236}">
                <a16:creationId xmlns:a16="http://schemas.microsoft.com/office/drawing/2014/main" id="{488DAF57-2F3A-A596-F844-60E088488AEC}"/>
              </a:ext>
            </a:extLst>
          </p:cNvPr>
          <p:cNvSpPr txBox="1">
            <a:spLocks/>
          </p:cNvSpPr>
          <p:nvPr/>
        </p:nvSpPr>
        <p:spPr>
          <a:xfrm>
            <a:off x="7002818" y="4265791"/>
            <a:ext cx="650670"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39</a:t>
            </a:r>
          </a:p>
        </p:txBody>
      </p:sp>
      <p:sp>
        <p:nvSpPr>
          <p:cNvPr id="6483" name="Free-form: Shape 201">
            <a:extLst>
              <a:ext uri="{FF2B5EF4-FFF2-40B4-BE49-F238E27FC236}">
                <a16:creationId xmlns:a16="http://schemas.microsoft.com/office/drawing/2014/main" id="{E813F11D-7C10-3A60-C11B-B805AB4A0B82}"/>
              </a:ext>
            </a:extLst>
          </p:cNvPr>
          <p:cNvSpPr/>
          <p:nvPr/>
        </p:nvSpPr>
        <p:spPr>
          <a:xfrm>
            <a:off x="829807" y="1630412"/>
            <a:ext cx="7997741" cy="2575949"/>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sq">
            <a:solidFill>
              <a:schemeClr val="tx1"/>
            </a:solidFill>
            <a:prstDash val="solid"/>
            <a:miter/>
          </a:ln>
        </p:spPr>
        <p:txBody>
          <a:bodyPr rtlCol="0" anchor="ctr"/>
          <a:lstStyle/>
          <a:p>
            <a:pPr defTabSz="685338" eaLnBrk="1" fontAlgn="auto" hangingPunct="1">
              <a:spcBef>
                <a:spcPts val="0"/>
              </a:spcBef>
              <a:spcAft>
                <a:spcPts val="0"/>
              </a:spcAft>
              <a:defRPr/>
            </a:pPr>
            <a:endParaRPr lang="en-US" sz="1350">
              <a:solidFill>
                <a:srgbClr val="002557"/>
              </a:solidFill>
              <a:latin typeface="Arial" panose="020B0604020202020204"/>
              <a:ea typeface="+mn-ea"/>
            </a:endParaRPr>
          </a:p>
        </p:txBody>
      </p:sp>
      <p:grpSp>
        <p:nvGrpSpPr>
          <p:cNvPr id="6485" name="Group 6484">
            <a:extLst>
              <a:ext uri="{FF2B5EF4-FFF2-40B4-BE49-F238E27FC236}">
                <a16:creationId xmlns:a16="http://schemas.microsoft.com/office/drawing/2014/main" id="{8D967027-6C0C-AAFD-8606-B4D9DF84C972}"/>
              </a:ext>
            </a:extLst>
          </p:cNvPr>
          <p:cNvGrpSpPr/>
          <p:nvPr/>
        </p:nvGrpSpPr>
        <p:grpSpPr>
          <a:xfrm>
            <a:off x="829807" y="1599913"/>
            <a:ext cx="7028504" cy="1511540"/>
            <a:chOff x="966707" y="818766"/>
            <a:chExt cx="9371339" cy="2015387"/>
          </a:xfrm>
        </p:grpSpPr>
        <p:sp>
          <p:nvSpPr>
            <p:cNvPr id="6486" name="Freeform: Shape 6485">
              <a:extLst>
                <a:ext uri="{FF2B5EF4-FFF2-40B4-BE49-F238E27FC236}">
                  <a16:creationId xmlns:a16="http://schemas.microsoft.com/office/drawing/2014/main" id="{7D363191-1C40-5EEE-175B-35A3C72E7DC5}"/>
                </a:ext>
              </a:extLst>
            </p:cNvPr>
            <p:cNvSpPr/>
            <p:nvPr/>
          </p:nvSpPr>
          <p:spPr>
            <a:xfrm>
              <a:off x="966707" y="870095"/>
              <a:ext cx="9357098" cy="1912731"/>
            </a:xfrm>
            <a:custGeom>
              <a:avLst/>
              <a:gdLst>
                <a:gd name="connsiteX0" fmla="*/ 0 w 8626506"/>
                <a:gd name="connsiteY0" fmla="*/ 0 h 1790793"/>
                <a:gd name="connsiteX1" fmla="*/ 248944 w 8626506"/>
                <a:gd name="connsiteY1" fmla="*/ 0 h 1790793"/>
                <a:gd name="connsiteX2" fmla="*/ 248944 w 8626506"/>
                <a:gd name="connsiteY2" fmla="*/ 8534 h 1790793"/>
                <a:gd name="connsiteX3" fmla="*/ 248944 w 8626506"/>
                <a:gd name="connsiteY3" fmla="*/ 8534 h 1790793"/>
                <a:gd name="connsiteX4" fmla="*/ 282556 w 8626506"/>
                <a:gd name="connsiteY4" fmla="*/ 8534 h 1790793"/>
                <a:gd name="connsiteX5" fmla="*/ 282556 w 8626506"/>
                <a:gd name="connsiteY5" fmla="*/ 17069 h 1790793"/>
                <a:gd name="connsiteX6" fmla="*/ 282556 w 8626506"/>
                <a:gd name="connsiteY6" fmla="*/ 17069 h 1790793"/>
                <a:gd name="connsiteX7" fmla="*/ 289253 w 8626506"/>
                <a:gd name="connsiteY7" fmla="*/ 17069 h 1790793"/>
                <a:gd name="connsiteX8" fmla="*/ 289253 w 8626506"/>
                <a:gd name="connsiteY8" fmla="*/ 51207 h 1790793"/>
                <a:gd name="connsiteX9" fmla="*/ 289253 w 8626506"/>
                <a:gd name="connsiteY9" fmla="*/ 51207 h 1790793"/>
                <a:gd name="connsiteX10" fmla="*/ 296080 w 8626506"/>
                <a:gd name="connsiteY10" fmla="*/ 51207 h 1790793"/>
                <a:gd name="connsiteX11" fmla="*/ 296080 w 8626506"/>
                <a:gd name="connsiteY11" fmla="*/ 68407 h 1790793"/>
                <a:gd name="connsiteX12" fmla="*/ 296080 w 8626506"/>
                <a:gd name="connsiteY12" fmla="*/ 68407 h 1790793"/>
                <a:gd name="connsiteX13" fmla="*/ 302777 w 8626506"/>
                <a:gd name="connsiteY13" fmla="*/ 68407 h 1790793"/>
                <a:gd name="connsiteX14" fmla="*/ 302777 w 8626506"/>
                <a:gd name="connsiteY14" fmla="*/ 76941 h 1790793"/>
                <a:gd name="connsiteX15" fmla="*/ 302777 w 8626506"/>
                <a:gd name="connsiteY15" fmla="*/ 76941 h 1790793"/>
                <a:gd name="connsiteX16" fmla="*/ 336389 w 8626506"/>
                <a:gd name="connsiteY16" fmla="*/ 76941 h 1790793"/>
                <a:gd name="connsiteX17" fmla="*/ 336389 w 8626506"/>
                <a:gd name="connsiteY17" fmla="*/ 85607 h 1790793"/>
                <a:gd name="connsiteX18" fmla="*/ 336389 w 8626506"/>
                <a:gd name="connsiteY18" fmla="*/ 85607 h 1790793"/>
                <a:gd name="connsiteX19" fmla="*/ 356609 w 8626506"/>
                <a:gd name="connsiteY19" fmla="*/ 85607 h 1790793"/>
                <a:gd name="connsiteX20" fmla="*/ 356609 w 8626506"/>
                <a:gd name="connsiteY20" fmla="*/ 94142 h 1790793"/>
                <a:gd name="connsiteX21" fmla="*/ 356609 w 8626506"/>
                <a:gd name="connsiteY21" fmla="*/ 94142 h 1790793"/>
                <a:gd name="connsiteX22" fmla="*/ 457579 w 8626506"/>
                <a:gd name="connsiteY22" fmla="*/ 94142 h 1790793"/>
                <a:gd name="connsiteX23" fmla="*/ 457579 w 8626506"/>
                <a:gd name="connsiteY23" fmla="*/ 102808 h 1790793"/>
                <a:gd name="connsiteX24" fmla="*/ 457579 w 8626506"/>
                <a:gd name="connsiteY24" fmla="*/ 102808 h 1790793"/>
                <a:gd name="connsiteX25" fmla="*/ 484495 w 8626506"/>
                <a:gd name="connsiteY25" fmla="*/ 102808 h 1790793"/>
                <a:gd name="connsiteX26" fmla="*/ 484495 w 8626506"/>
                <a:gd name="connsiteY26" fmla="*/ 111342 h 1790793"/>
                <a:gd name="connsiteX27" fmla="*/ 484495 w 8626506"/>
                <a:gd name="connsiteY27" fmla="*/ 111342 h 1790793"/>
                <a:gd name="connsiteX28" fmla="*/ 524804 w 8626506"/>
                <a:gd name="connsiteY28" fmla="*/ 111342 h 1790793"/>
                <a:gd name="connsiteX29" fmla="*/ 524804 w 8626506"/>
                <a:gd name="connsiteY29" fmla="*/ 120008 h 1790793"/>
                <a:gd name="connsiteX30" fmla="*/ 524804 w 8626506"/>
                <a:gd name="connsiteY30" fmla="*/ 120008 h 1790793"/>
                <a:gd name="connsiteX31" fmla="*/ 551720 w 8626506"/>
                <a:gd name="connsiteY31" fmla="*/ 120008 h 1790793"/>
                <a:gd name="connsiteX32" fmla="*/ 551720 w 8626506"/>
                <a:gd name="connsiteY32" fmla="*/ 128673 h 1790793"/>
                <a:gd name="connsiteX33" fmla="*/ 551720 w 8626506"/>
                <a:gd name="connsiteY33" fmla="*/ 128673 h 1790793"/>
                <a:gd name="connsiteX34" fmla="*/ 571941 w 8626506"/>
                <a:gd name="connsiteY34" fmla="*/ 128673 h 1790793"/>
                <a:gd name="connsiteX35" fmla="*/ 571941 w 8626506"/>
                <a:gd name="connsiteY35" fmla="*/ 145874 h 1790793"/>
                <a:gd name="connsiteX36" fmla="*/ 571941 w 8626506"/>
                <a:gd name="connsiteY36" fmla="*/ 145874 h 1790793"/>
                <a:gd name="connsiteX37" fmla="*/ 605553 w 8626506"/>
                <a:gd name="connsiteY37" fmla="*/ 145874 h 1790793"/>
                <a:gd name="connsiteX38" fmla="*/ 605553 w 8626506"/>
                <a:gd name="connsiteY38" fmla="*/ 154539 h 1790793"/>
                <a:gd name="connsiteX39" fmla="*/ 605553 w 8626506"/>
                <a:gd name="connsiteY39" fmla="*/ 154539 h 1790793"/>
                <a:gd name="connsiteX40" fmla="*/ 767052 w 8626506"/>
                <a:gd name="connsiteY40" fmla="*/ 154539 h 1790793"/>
                <a:gd name="connsiteX41" fmla="*/ 767052 w 8626506"/>
                <a:gd name="connsiteY41" fmla="*/ 163205 h 1790793"/>
                <a:gd name="connsiteX42" fmla="*/ 767052 w 8626506"/>
                <a:gd name="connsiteY42" fmla="*/ 163205 h 1790793"/>
                <a:gd name="connsiteX43" fmla="*/ 814188 w 8626506"/>
                <a:gd name="connsiteY43" fmla="*/ 163205 h 1790793"/>
                <a:gd name="connsiteX44" fmla="*/ 814188 w 8626506"/>
                <a:gd name="connsiteY44" fmla="*/ 171871 h 1790793"/>
                <a:gd name="connsiteX45" fmla="*/ 814188 w 8626506"/>
                <a:gd name="connsiteY45" fmla="*/ 171871 h 1790793"/>
                <a:gd name="connsiteX46" fmla="*/ 827581 w 8626506"/>
                <a:gd name="connsiteY46" fmla="*/ 171871 h 1790793"/>
                <a:gd name="connsiteX47" fmla="*/ 827581 w 8626506"/>
                <a:gd name="connsiteY47" fmla="*/ 180537 h 1790793"/>
                <a:gd name="connsiteX48" fmla="*/ 827581 w 8626506"/>
                <a:gd name="connsiteY48" fmla="*/ 180537 h 1790793"/>
                <a:gd name="connsiteX49" fmla="*/ 834408 w 8626506"/>
                <a:gd name="connsiteY49" fmla="*/ 180537 h 1790793"/>
                <a:gd name="connsiteX50" fmla="*/ 834408 w 8626506"/>
                <a:gd name="connsiteY50" fmla="*/ 206534 h 1790793"/>
                <a:gd name="connsiteX51" fmla="*/ 834408 w 8626506"/>
                <a:gd name="connsiteY51" fmla="*/ 206534 h 1790793"/>
                <a:gd name="connsiteX52" fmla="*/ 854497 w 8626506"/>
                <a:gd name="connsiteY52" fmla="*/ 206534 h 1790793"/>
                <a:gd name="connsiteX53" fmla="*/ 854497 w 8626506"/>
                <a:gd name="connsiteY53" fmla="*/ 215331 h 1790793"/>
                <a:gd name="connsiteX54" fmla="*/ 854497 w 8626506"/>
                <a:gd name="connsiteY54" fmla="*/ 215331 h 1790793"/>
                <a:gd name="connsiteX55" fmla="*/ 868021 w 8626506"/>
                <a:gd name="connsiteY55" fmla="*/ 215331 h 1790793"/>
                <a:gd name="connsiteX56" fmla="*/ 868021 w 8626506"/>
                <a:gd name="connsiteY56" fmla="*/ 232794 h 1790793"/>
                <a:gd name="connsiteX57" fmla="*/ 868021 w 8626506"/>
                <a:gd name="connsiteY57" fmla="*/ 232794 h 1790793"/>
                <a:gd name="connsiteX58" fmla="*/ 881413 w 8626506"/>
                <a:gd name="connsiteY58" fmla="*/ 232794 h 1790793"/>
                <a:gd name="connsiteX59" fmla="*/ 881413 w 8626506"/>
                <a:gd name="connsiteY59" fmla="*/ 241591 h 1790793"/>
                <a:gd name="connsiteX60" fmla="*/ 881413 w 8626506"/>
                <a:gd name="connsiteY60" fmla="*/ 241591 h 1790793"/>
                <a:gd name="connsiteX61" fmla="*/ 888241 w 8626506"/>
                <a:gd name="connsiteY61" fmla="*/ 241591 h 1790793"/>
                <a:gd name="connsiteX62" fmla="*/ 888241 w 8626506"/>
                <a:gd name="connsiteY62" fmla="*/ 250257 h 1790793"/>
                <a:gd name="connsiteX63" fmla="*/ 888241 w 8626506"/>
                <a:gd name="connsiteY63" fmla="*/ 250257 h 1790793"/>
                <a:gd name="connsiteX64" fmla="*/ 928550 w 8626506"/>
                <a:gd name="connsiteY64" fmla="*/ 250257 h 1790793"/>
                <a:gd name="connsiteX65" fmla="*/ 928550 w 8626506"/>
                <a:gd name="connsiteY65" fmla="*/ 259054 h 1790793"/>
                <a:gd name="connsiteX66" fmla="*/ 928550 w 8626506"/>
                <a:gd name="connsiteY66" fmla="*/ 259054 h 1790793"/>
                <a:gd name="connsiteX67" fmla="*/ 989079 w 8626506"/>
                <a:gd name="connsiteY67" fmla="*/ 259054 h 1790793"/>
                <a:gd name="connsiteX68" fmla="*/ 989079 w 8626506"/>
                <a:gd name="connsiteY68" fmla="*/ 267851 h 1790793"/>
                <a:gd name="connsiteX69" fmla="*/ 989079 w 8626506"/>
                <a:gd name="connsiteY69" fmla="*/ 267851 h 1790793"/>
                <a:gd name="connsiteX70" fmla="*/ 1015995 w 8626506"/>
                <a:gd name="connsiteY70" fmla="*/ 267851 h 1790793"/>
                <a:gd name="connsiteX71" fmla="*/ 1015995 w 8626506"/>
                <a:gd name="connsiteY71" fmla="*/ 276648 h 1790793"/>
                <a:gd name="connsiteX72" fmla="*/ 1015995 w 8626506"/>
                <a:gd name="connsiteY72" fmla="*/ 276648 h 1790793"/>
                <a:gd name="connsiteX73" fmla="*/ 1083352 w 8626506"/>
                <a:gd name="connsiteY73" fmla="*/ 276648 h 1790793"/>
                <a:gd name="connsiteX74" fmla="*/ 1083352 w 8626506"/>
                <a:gd name="connsiteY74" fmla="*/ 285445 h 1790793"/>
                <a:gd name="connsiteX75" fmla="*/ 1083352 w 8626506"/>
                <a:gd name="connsiteY75" fmla="*/ 285445 h 1790793"/>
                <a:gd name="connsiteX76" fmla="*/ 1090048 w 8626506"/>
                <a:gd name="connsiteY76" fmla="*/ 285445 h 1790793"/>
                <a:gd name="connsiteX77" fmla="*/ 1090048 w 8626506"/>
                <a:gd name="connsiteY77" fmla="*/ 294242 h 1790793"/>
                <a:gd name="connsiteX78" fmla="*/ 1090048 w 8626506"/>
                <a:gd name="connsiteY78" fmla="*/ 294242 h 1790793"/>
                <a:gd name="connsiteX79" fmla="*/ 1110268 w 8626506"/>
                <a:gd name="connsiteY79" fmla="*/ 294242 h 1790793"/>
                <a:gd name="connsiteX80" fmla="*/ 1110268 w 8626506"/>
                <a:gd name="connsiteY80" fmla="*/ 311836 h 1790793"/>
                <a:gd name="connsiteX81" fmla="*/ 1110268 w 8626506"/>
                <a:gd name="connsiteY81" fmla="*/ 311836 h 1790793"/>
                <a:gd name="connsiteX82" fmla="*/ 1116965 w 8626506"/>
                <a:gd name="connsiteY82" fmla="*/ 311836 h 1790793"/>
                <a:gd name="connsiteX83" fmla="*/ 1116965 w 8626506"/>
                <a:gd name="connsiteY83" fmla="*/ 320633 h 1790793"/>
                <a:gd name="connsiteX84" fmla="*/ 1116965 w 8626506"/>
                <a:gd name="connsiteY84" fmla="*/ 320633 h 1790793"/>
                <a:gd name="connsiteX85" fmla="*/ 1130489 w 8626506"/>
                <a:gd name="connsiteY85" fmla="*/ 320633 h 1790793"/>
                <a:gd name="connsiteX86" fmla="*/ 1130489 w 8626506"/>
                <a:gd name="connsiteY86" fmla="*/ 329430 h 1790793"/>
                <a:gd name="connsiteX87" fmla="*/ 1130489 w 8626506"/>
                <a:gd name="connsiteY87" fmla="*/ 329430 h 1790793"/>
                <a:gd name="connsiteX88" fmla="*/ 1137185 w 8626506"/>
                <a:gd name="connsiteY88" fmla="*/ 329430 h 1790793"/>
                <a:gd name="connsiteX89" fmla="*/ 1137185 w 8626506"/>
                <a:gd name="connsiteY89" fmla="*/ 356084 h 1790793"/>
                <a:gd name="connsiteX90" fmla="*/ 1137185 w 8626506"/>
                <a:gd name="connsiteY90" fmla="*/ 356084 h 1790793"/>
                <a:gd name="connsiteX91" fmla="*/ 1143881 w 8626506"/>
                <a:gd name="connsiteY91" fmla="*/ 356084 h 1790793"/>
                <a:gd name="connsiteX92" fmla="*/ 1143881 w 8626506"/>
                <a:gd name="connsiteY92" fmla="*/ 365013 h 1790793"/>
                <a:gd name="connsiteX93" fmla="*/ 1143881 w 8626506"/>
                <a:gd name="connsiteY93" fmla="*/ 365013 h 1790793"/>
                <a:gd name="connsiteX94" fmla="*/ 1150577 w 8626506"/>
                <a:gd name="connsiteY94" fmla="*/ 365013 h 1790793"/>
                <a:gd name="connsiteX95" fmla="*/ 1150577 w 8626506"/>
                <a:gd name="connsiteY95" fmla="*/ 382738 h 1790793"/>
                <a:gd name="connsiteX96" fmla="*/ 1150577 w 8626506"/>
                <a:gd name="connsiteY96" fmla="*/ 382738 h 1790793"/>
                <a:gd name="connsiteX97" fmla="*/ 1170797 w 8626506"/>
                <a:gd name="connsiteY97" fmla="*/ 382738 h 1790793"/>
                <a:gd name="connsiteX98" fmla="*/ 1170797 w 8626506"/>
                <a:gd name="connsiteY98" fmla="*/ 391798 h 1790793"/>
                <a:gd name="connsiteX99" fmla="*/ 1170797 w 8626506"/>
                <a:gd name="connsiteY99" fmla="*/ 391798 h 1790793"/>
                <a:gd name="connsiteX100" fmla="*/ 1379432 w 8626506"/>
                <a:gd name="connsiteY100" fmla="*/ 391798 h 1790793"/>
                <a:gd name="connsiteX101" fmla="*/ 1379432 w 8626506"/>
                <a:gd name="connsiteY101" fmla="*/ 409917 h 1790793"/>
                <a:gd name="connsiteX102" fmla="*/ 1379432 w 8626506"/>
                <a:gd name="connsiteY102" fmla="*/ 409917 h 1790793"/>
                <a:gd name="connsiteX103" fmla="*/ 1399653 w 8626506"/>
                <a:gd name="connsiteY103" fmla="*/ 409917 h 1790793"/>
                <a:gd name="connsiteX104" fmla="*/ 1399653 w 8626506"/>
                <a:gd name="connsiteY104" fmla="*/ 419108 h 1790793"/>
                <a:gd name="connsiteX105" fmla="*/ 1399653 w 8626506"/>
                <a:gd name="connsiteY105" fmla="*/ 419108 h 1790793"/>
                <a:gd name="connsiteX106" fmla="*/ 1413045 w 8626506"/>
                <a:gd name="connsiteY106" fmla="*/ 419108 h 1790793"/>
                <a:gd name="connsiteX107" fmla="*/ 1413045 w 8626506"/>
                <a:gd name="connsiteY107" fmla="*/ 446418 h 1790793"/>
                <a:gd name="connsiteX108" fmla="*/ 1413045 w 8626506"/>
                <a:gd name="connsiteY108" fmla="*/ 446418 h 1790793"/>
                <a:gd name="connsiteX109" fmla="*/ 1419741 w 8626506"/>
                <a:gd name="connsiteY109" fmla="*/ 446418 h 1790793"/>
                <a:gd name="connsiteX110" fmla="*/ 1419741 w 8626506"/>
                <a:gd name="connsiteY110" fmla="*/ 455478 h 1790793"/>
                <a:gd name="connsiteX111" fmla="*/ 1419741 w 8626506"/>
                <a:gd name="connsiteY111" fmla="*/ 455478 h 1790793"/>
                <a:gd name="connsiteX112" fmla="*/ 1433265 w 8626506"/>
                <a:gd name="connsiteY112" fmla="*/ 455478 h 1790793"/>
                <a:gd name="connsiteX113" fmla="*/ 1433265 w 8626506"/>
                <a:gd name="connsiteY113" fmla="*/ 473860 h 1790793"/>
                <a:gd name="connsiteX114" fmla="*/ 1433265 w 8626506"/>
                <a:gd name="connsiteY114" fmla="*/ 473860 h 1790793"/>
                <a:gd name="connsiteX115" fmla="*/ 1453485 w 8626506"/>
                <a:gd name="connsiteY115" fmla="*/ 473860 h 1790793"/>
                <a:gd name="connsiteX116" fmla="*/ 1453485 w 8626506"/>
                <a:gd name="connsiteY116" fmla="*/ 483051 h 1790793"/>
                <a:gd name="connsiteX117" fmla="*/ 1453485 w 8626506"/>
                <a:gd name="connsiteY117" fmla="*/ 483051 h 1790793"/>
                <a:gd name="connsiteX118" fmla="*/ 1534235 w 8626506"/>
                <a:gd name="connsiteY118" fmla="*/ 483051 h 1790793"/>
                <a:gd name="connsiteX119" fmla="*/ 1534235 w 8626506"/>
                <a:gd name="connsiteY119" fmla="*/ 501301 h 1790793"/>
                <a:gd name="connsiteX120" fmla="*/ 1534235 w 8626506"/>
                <a:gd name="connsiteY120" fmla="*/ 501301 h 1790793"/>
                <a:gd name="connsiteX121" fmla="*/ 1540931 w 8626506"/>
                <a:gd name="connsiteY121" fmla="*/ 501301 h 1790793"/>
                <a:gd name="connsiteX122" fmla="*/ 1540931 w 8626506"/>
                <a:gd name="connsiteY122" fmla="*/ 510492 h 1790793"/>
                <a:gd name="connsiteX123" fmla="*/ 1540931 w 8626506"/>
                <a:gd name="connsiteY123" fmla="*/ 510492 h 1790793"/>
                <a:gd name="connsiteX124" fmla="*/ 1561151 w 8626506"/>
                <a:gd name="connsiteY124" fmla="*/ 510492 h 1790793"/>
                <a:gd name="connsiteX125" fmla="*/ 1561151 w 8626506"/>
                <a:gd name="connsiteY125" fmla="*/ 528874 h 1790793"/>
                <a:gd name="connsiteX126" fmla="*/ 1561151 w 8626506"/>
                <a:gd name="connsiteY126" fmla="*/ 528874 h 1790793"/>
                <a:gd name="connsiteX127" fmla="*/ 1574543 w 8626506"/>
                <a:gd name="connsiteY127" fmla="*/ 528874 h 1790793"/>
                <a:gd name="connsiteX128" fmla="*/ 1574543 w 8626506"/>
                <a:gd name="connsiteY128" fmla="*/ 538065 h 1790793"/>
                <a:gd name="connsiteX129" fmla="*/ 1574543 w 8626506"/>
                <a:gd name="connsiteY129" fmla="*/ 538065 h 1790793"/>
                <a:gd name="connsiteX130" fmla="*/ 1601460 w 8626506"/>
                <a:gd name="connsiteY130" fmla="*/ 538065 h 1790793"/>
                <a:gd name="connsiteX131" fmla="*/ 1601460 w 8626506"/>
                <a:gd name="connsiteY131" fmla="*/ 547256 h 1790793"/>
                <a:gd name="connsiteX132" fmla="*/ 1601460 w 8626506"/>
                <a:gd name="connsiteY132" fmla="*/ 547256 h 1790793"/>
                <a:gd name="connsiteX133" fmla="*/ 1608156 w 8626506"/>
                <a:gd name="connsiteY133" fmla="*/ 547256 h 1790793"/>
                <a:gd name="connsiteX134" fmla="*/ 1608156 w 8626506"/>
                <a:gd name="connsiteY134" fmla="*/ 556447 h 1790793"/>
                <a:gd name="connsiteX135" fmla="*/ 1608156 w 8626506"/>
                <a:gd name="connsiteY135" fmla="*/ 556447 h 1790793"/>
                <a:gd name="connsiteX136" fmla="*/ 1668816 w 8626506"/>
                <a:gd name="connsiteY136" fmla="*/ 556447 h 1790793"/>
                <a:gd name="connsiteX137" fmla="*/ 1668816 w 8626506"/>
                <a:gd name="connsiteY137" fmla="*/ 565638 h 1790793"/>
                <a:gd name="connsiteX138" fmla="*/ 1668816 w 8626506"/>
                <a:gd name="connsiteY138" fmla="*/ 565638 h 1790793"/>
                <a:gd name="connsiteX139" fmla="*/ 1695733 w 8626506"/>
                <a:gd name="connsiteY139" fmla="*/ 565638 h 1790793"/>
                <a:gd name="connsiteX140" fmla="*/ 1695733 w 8626506"/>
                <a:gd name="connsiteY140" fmla="*/ 584151 h 1790793"/>
                <a:gd name="connsiteX141" fmla="*/ 1695733 w 8626506"/>
                <a:gd name="connsiteY141" fmla="*/ 584151 h 1790793"/>
                <a:gd name="connsiteX142" fmla="*/ 1702429 w 8626506"/>
                <a:gd name="connsiteY142" fmla="*/ 584151 h 1790793"/>
                <a:gd name="connsiteX143" fmla="*/ 1702429 w 8626506"/>
                <a:gd name="connsiteY143" fmla="*/ 602533 h 1790793"/>
                <a:gd name="connsiteX144" fmla="*/ 1702429 w 8626506"/>
                <a:gd name="connsiteY144" fmla="*/ 602533 h 1790793"/>
                <a:gd name="connsiteX145" fmla="*/ 1709125 w 8626506"/>
                <a:gd name="connsiteY145" fmla="*/ 602533 h 1790793"/>
                <a:gd name="connsiteX146" fmla="*/ 1709125 w 8626506"/>
                <a:gd name="connsiteY146" fmla="*/ 611856 h 1790793"/>
                <a:gd name="connsiteX147" fmla="*/ 1709125 w 8626506"/>
                <a:gd name="connsiteY147" fmla="*/ 611856 h 1790793"/>
                <a:gd name="connsiteX148" fmla="*/ 1715822 w 8626506"/>
                <a:gd name="connsiteY148" fmla="*/ 611856 h 1790793"/>
                <a:gd name="connsiteX149" fmla="*/ 1715822 w 8626506"/>
                <a:gd name="connsiteY149" fmla="*/ 621178 h 1790793"/>
                <a:gd name="connsiteX150" fmla="*/ 1715822 w 8626506"/>
                <a:gd name="connsiteY150" fmla="*/ 621178 h 1790793"/>
                <a:gd name="connsiteX151" fmla="*/ 1722649 w 8626506"/>
                <a:gd name="connsiteY151" fmla="*/ 621178 h 1790793"/>
                <a:gd name="connsiteX152" fmla="*/ 1722649 w 8626506"/>
                <a:gd name="connsiteY152" fmla="*/ 639691 h 1790793"/>
                <a:gd name="connsiteX153" fmla="*/ 1722649 w 8626506"/>
                <a:gd name="connsiteY153" fmla="*/ 639691 h 1790793"/>
                <a:gd name="connsiteX154" fmla="*/ 1742738 w 8626506"/>
                <a:gd name="connsiteY154" fmla="*/ 639691 h 1790793"/>
                <a:gd name="connsiteX155" fmla="*/ 1742738 w 8626506"/>
                <a:gd name="connsiteY155" fmla="*/ 658204 h 1790793"/>
                <a:gd name="connsiteX156" fmla="*/ 1742738 w 8626506"/>
                <a:gd name="connsiteY156" fmla="*/ 658204 h 1790793"/>
                <a:gd name="connsiteX157" fmla="*/ 1756262 w 8626506"/>
                <a:gd name="connsiteY157" fmla="*/ 658204 h 1790793"/>
                <a:gd name="connsiteX158" fmla="*/ 1756262 w 8626506"/>
                <a:gd name="connsiteY158" fmla="*/ 667527 h 1790793"/>
                <a:gd name="connsiteX159" fmla="*/ 1756262 w 8626506"/>
                <a:gd name="connsiteY159" fmla="*/ 667527 h 1790793"/>
                <a:gd name="connsiteX160" fmla="*/ 1837011 w 8626506"/>
                <a:gd name="connsiteY160" fmla="*/ 667527 h 1790793"/>
                <a:gd name="connsiteX161" fmla="*/ 1837011 w 8626506"/>
                <a:gd name="connsiteY161" fmla="*/ 676849 h 1790793"/>
                <a:gd name="connsiteX162" fmla="*/ 1837011 w 8626506"/>
                <a:gd name="connsiteY162" fmla="*/ 676849 h 1790793"/>
                <a:gd name="connsiteX163" fmla="*/ 1937849 w 8626506"/>
                <a:gd name="connsiteY163" fmla="*/ 676849 h 1790793"/>
                <a:gd name="connsiteX164" fmla="*/ 1937849 w 8626506"/>
                <a:gd name="connsiteY164" fmla="*/ 686040 h 1790793"/>
                <a:gd name="connsiteX165" fmla="*/ 1937849 w 8626506"/>
                <a:gd name="connsiteY165" fmla="*/ 686040 h 1790793"/>
                <a:gd name="connsiteX166" fmla="*/ 1951373 w 8626506"/>
                <a:gd name="connsiteY166" fmla="*/ 686040 h 1790793"/>
                <a:gd name="connsiteX167" fmla="*/ 1951373 w 8626506"/>
                <a:gd name="connsiteY167" fmla="*/ 695362 h 1790793"/>
                <a:gd name="connsiteX168" fmla="*/ 1951373 w 8626506"/>
                <a:gd name="connsiteY168" fmla="*/ 695362 h 1790793"/>
                <a:gd name="connsiteX169" fmla="*/ 1971593 w 8626506"/>
                <a:gd name="connsiteY169" fmla="*/ 695362 h 1790793"/>
                <a:gd name="connsiteX170" fmla="*/ 1971593 w 8626506"/>
                <a:gd name="connsiteY170" fmla="*/ 704684 h 1790793"/>
                <a:gd name="connsiteX171" fmla="*/ 1971593 w 8626506"/>
                <a:gd name="connsiteY171" fmla="*/ 704684 h 1790793"/>
                <a:gd name="connsiteX172" fmla="*/ 1978289 w 8626506"/>
                <a:gd name="connsiteY172" fmla="*/ 704684 h 1790793"/>
                <a:gd name="connsiteX173" fmla="*/ 1978289 w 8626506"/>
                <a:gd name="connsiteY173" fmla="*/ 714007 h 1790793"/>
                <a:gd name="connsiteX174" fmla="*/ 1978289 w 8626506"/>
                <a:gd name="connsiteY174" fmla="*/ 714007 h 1790793"/>
                <a:gd name="connsiteX175" fmla="*/ 1991682 w 8626506"/>
                <a:gd name="connsiteY175" fmla="*/ 714007 h 1790793"/>
                <a:gd name="connsiteX176" fmla="*/ 1991682 w 8626506"/>
                <a:gd name="connsiteY176" fmla="*/ 723329 h 1790793"/>
                <a:gd name="connsiteX177" fmla="*/ 1991682 w 8626506"/>
                <a:gd name="connsiteY177" fmla="*/ 723329 h 1790793"/>
                <a:gd name="connsiteX178" fmla="*/ 2005206 w 8626506"/>
                <a:gd name="connsiteY178" fmla="*/ 723329 h 1790793"/>
                <a:gd name="connsiteX179" fmla="*/ 2005206 w 8626506"/>
                <a:gd name="connsiteY179" fmla="*/ 732782 h 1790793"/>
                <a:gd name="connsiteX180" fmla="*/ 2005206 w 8626506"/>
                <a:gd name="connsiteY180" fmla="*/ 732782 h 1790793"/>
                <a:gd name="connsiteX181" fmla="*/ 2038818 w 8626506"/>
                <a:gd name="connsiteY181" fmla="*/ 732782 h 1790793"/>
                <a:gd name="connsiteX182" fmla="*/ 2038818 w 8626506"/>
                <a:gd name="connsiteY182" fmla="*/ 742236 h 1790793"/>
                <a:gd name="connsiteX183" fmla="*/ 2038818 w 8626506"/>
                <a:gd name="connsiteY183" fmla="*/ 742236 h 1790793"/>
                <a:gd name="connsiteX184" fmla="*/ 2126264 w 8626506"/>
                <a:gd name="connsiteY184" fmla="*/ 742236 h 1790793"/>
                <a:gd name="connsiteX185" fmla="*/ 2126264 w 8626506"/>
                <a:gd name="connsiteY185" fmla="*/ 751690 h 1790793"/>
                <a:gd name="connsiteX186" fmla="*/ 2126264 w 8626506"/>
                <a:gd name="connsiteY186" fmla="*/ 751690 h 1790793"/>
                <a:gd name="connsiteX187" fmla="*/ 2133091 w 8626506"/>
                <a:gd name="connsiteY187" fmla="*/ 751690 h 1790793"/>
                <a:gd name="connsiteX188" fmla="*/ 2133091 w 8626506"/>
                <a:gd name="connsiteY188" fmla="*/ 761143 h 1790793"/>
                <a:gd name="connsiteX189" fmla="*/ 2133091 w 8626506"/>
                <a:gd name="connsiteY189" fmla="*/ 761143 h 1790793"/>
                <a:gd name="connsiteX190" fmla="*/ 2227233 w 8626506"/>
                <a:gd name="connsiteY190" fmla="*/ 761143 h 1790793"/>
                <a:gd name="connsiteX191" fmla="*/ 2227233 w 8626506"/>
                <a:gd name="connsiteY191" fmla="*/ 780182 h 1790793"/>
                <a:gd name="connsiteX192" fmla="*/ 2227233 w 8626506"/>
                <a:gd name="connsiteY192" fmla="*/ 780182 h 1790793"/>
                <a:gd name="connsiteX193" fmla="*/ 2254149 w 8626506"/>
                <a:gd name="connsiteY193" fmla="*/ 780182 h 1790793"/>
                <a:gd name="connsiteX194" fmla="*/ 2254149 w 8626506"/>
                <a:gd name="connsiteY194" fmla="*/ 789635 h 1790793"/>
                <a:gd name="connsiteX195" fmla="*/ 2254149 w 8626506"/>
                <a:gd name="connsiteY195" fmla="*/ 789635 h 1790793"/>
                <a:gd name="connsiteX196" fmla="*/ 2267673 w 8626506"/>
                <a:gd name="connsiteY196" fmla="*/ 789635 h 1790793"/>
                <a:gd name="connsiteX197" fmla="*/ 2267673 w 8626506"/>
                <a:gd name="connsiteY197" fmla="*/ 799089 h 1790793"/>
                <a:gd name="connsiteX198" fmla="*/ 2267673 w 8626506"/>
                <a:gd name="connsiteY198" fmla="*/ 799089 h 1790793"/>
                <a:gd name="connsiteX199" fmla="*/ 2274370 w 8626506"/>
                <a:gd name="connsiteY199" fmla="*/ 799089 h 1790793"/>
                <a:gd name="connsiteX200" fmla="*/ 2274370 w 8626506"/>
                <a:gd name="connsiteY200" fmla="*/ 818127 h 1790793"/>
                <a:gd name="connsiteX201" fmla="*/ 2274370 w 8626506"/>
                <a:gd name="connsiteY201" fmla="*/ 818127 h 1790793"/>
                <a:gd name="connsiteX202" fmla="*/ 2281066 w 8626506"/>
                <a:gd name="connsiteY202" fmla="*/ 818127 h 1790793"/>
                <a:gd name="connsiteX203" fmla="*/ 2281066 w 8626506"/>
                <a:gd name="connsiteY203" fmla="*/ 837165 h 1790793"/>
                <a:gd name="connsiteX204" fmla="*/ 2281066 w 8626506"/>
                <a:gd name="connsiteY204" fmla="*/ 837165 h 1790793"/>
                <a:gd name="connsiteX205" fmla="*/ 2314679 w 8626506"/>
                <a:gd name="connsiteY205" fmla="*/ 837165 h 1790793"/>
                <a:gd name="connsiteX206" fmla="*/ 2314679 w 8626506"/>
                <a:gd name="connsiteY206" fmla="*/ 846750 h 1790793"/>
                <a:gd name="connsiteX207" fmla="*/ 2314679 w 8626506"/>
                <a:gd name="connsiteY207" fmla="*/ 846750 h 1790793"/>
                <a:gd name="connsiteX208" fmla="*/ 2321506 w 8626506"/>
                <a:gd name="connsiteY208" fmla="*/ 846750 h 1790793"/>
                <a:gd name="connsiteX209" fmla="*/ 2321506 w 8626506"/>
                <a:gd name="connsiteY209" fmla="*/ 856204 h 1790793"/>
                <a:gd name="connsiteX210" fmla="*/ 2321506 w 8626506"/>
                <a:gd name="connsiteY210" fmla="*/ 856204 h 1790793"/>
                <a:gd name="connsiteX211" fmla="*/ 2341595 w 8626506"/>
                <a:gd name="connsiteY211" fmla="*/ 856204 h 1790793"/>
                <a:gd name="connsiteX212" fmla="*/ 2341595 w 8626506"/>
                <a:gd name="connsiteY212" fmla="*/ 865789 h 1790793"/>
                <a:gd name="connsiteX213" fmla="*/ 2341595 w 8626506"/>
                <a:gd name="connsiteY213" fmla="*/ 865789 h 1790793"/>
                <a:gd name="connsiteX214" fmla="*/ 2415648 w 8626506"/>
                <a:gd name="connsiteY214" fmla="*/ 865789 h 1790793"/>
                <a:gd name="connsiteX215" fmla="*/ 2415648 w 8626506"/>
                <a:gd name="connsiteY215" fmla="*/ 875374 h 1790793"/>
                <a:gd name="connsiteX216" fmla="*/ 2415648 w 8626506"/>
                <a:gd name="connsiteY216" fmla="*/ 875374 h 1790793"/>
                <a:gd name="connsiteX217" fmla="*/ 2422344 w 8626506"/>
                <a:gd name="connsiteY217" fmla="*/ 875374 h 1790793"/>
                <a:gd name="connsiteX218" fmla="*/ 2422344 w 8626506"/>
                <a:gd name="connsiteY218" fmla="*/ 885090 h 1790793"/>
                <a:gd name="connsiteX219" fmla="*/ 2422344 w 8626506"/>
                <a:gd name="connsiteY219" fmla="*/ 885090 h 1790793"/>
                <a:gd name="connsiteX220" fmla="*/ 2489701 w 8626506"/>
                <a:gd name="connsiteY220" fmla="*/ 885090 h 1790793"/>
                <a:gd name="connsiteX221" fmla="*/ 2489701 w 8626506"/>
                <a:gd name="connsiteY221" fmla="*/ 894675 h 1790793"/>
                <a:gd name="connsiteX222" fmla="*/ 2489701 w 8626506"/>
                <a:gd name="connsiteY222" fmla="*/ 894675 h 1790793"/>
                <a:gd name="connsiteX223" fmla="*/ 2617586 w 8626506"/>
                <a:gd name="connsiteY223" fmla="*/ 894675 h 1790793"/>
                <a:gd name="connsiteX224" fmla="*/ 2617586 w 8626506"/>
                <a:gd name="connsiteY224" fmla="*/ 904391 h 1790793"/>
                <a:gd name="connsiteX225" fmla="*/ 2617586 w 8626506"/>
                <a:gd name="connsiteY225" fmla="*/ 904391 h 1790793"/>
                <a:gd name="connsiteX226" fmla="*/ 2624283 w 8626506"/>
                <a:gd name="connsiteY226" fmla="*/ 904391 h 1790793"/>
                <a:gd name="connsiteX227" fmla="*/ 2624283 w 8626506"/>
                <a:gd name="connsiteY227" fmla="*/ 914107 h 1790793"/>
                <a:gd name="connsiteX228" fmla="*/ 2624283 w 8626506"/>
                <a:gd name="connsiteY228" fmla="*/ 914107 h 1790793"/>
                <a:gd name="connsiteX229" fmla="*/ 2630979 w 8626506"/>
                <a:gd name="connsiteY229" fmla="*/ 914107 h 1790793"/>
                <a:gd name="connsiteX230" fmla="*/ 2630979 w 8626506"/>
                <a:gd name="connsiteY230" fmla="*/ 923954 h 1790793"/>
                <a:gd name="connsiteX231" fmla="*/ 2630979 w 8626506"/>
                <a:gd name="connsiteY231" fmla="*/ 923954 h 1790793"/>
                <a:gd name="connsiteX232" fmla="*/ 2664592 w 8626506"/>
                <a:gd name="connsiteY232" fmla="*/ 923954 h 1790793"/>
                <a:gd name="connsiteX233" fmla="*/ 2664592 w 8626506"/>
                <a:gd name="connsiteY233" fmla="*/ 933671 h 1790793"/>
                <a:gd name="connsiteX234" fmla="*/ 2664592 w 8626506"/>
                <a:gd name="connsiteY234" fmla="*/ 933671 h 1790793"/>
                <a:gd name="connsiteX235" fmla="*/ 2684812 w 8626506"/>
                <a:gd name="connsiteY235" fmla="*/ 933671 h 1790793"/>
                <a:gd name="connsiteX236" fmla="*/ 2684812 w 8626506"/>
                <a:gd name="connsiteY236" fmla="*/ 953234 h 1790793"/>
                <a:gd name="connsiteX237" fmla="*/ 2684812 w 8626506"/>
                <a:gd name="connsiteY237" fmla="*/ 953234 h 1790793"/>
                <a:gd name="connsiteX238" fmla="*/ 2691508 w 8626506"/>
                <a:gd name="connsiteY238" fmla="*/ 953234 h 1790793"/>
                <a:gd name="connsiteX239" fmla="*/ 2691508 w 8626506"/>
                <a:gd name="connsiteY239" fmla="*/ 972929 h 1790793"/>
                <a:gd name="connsiteX240" fmla="*/ 2691508 w 8626506"/>
                <a:gd name="connsiteY240" fmla="*/ 972929 h 1790793"/>
                <a:gd name="connsiteX241" fmla="*/ 2698336 w 8626506"/>
                <a:gd name="connsiteY241" fmla="*/ 972929 h 1790793"/>
                <a:gd name="connsiteX242" fmla="*/ 2698336 w 8626506"/>
                <a:gd name="connsiteY242" fmla="*/ 982908 h 1790793"/>
                <a:gd name="connsiteX243" fmla="*/ 2698336 w 8626506"/>
                <a:gd name="connsiteY243" fmla="*/ 982908 h 1790793"/>
                <a:gd name="connsiteX244" fmla="*/ 2711728 w 8626506"/>
                <a:gd name="connsiteY244" fmla="*/ 982908 h 1790793"/>
                <a:gd name="connsiteX245" fmla="*/ 2711728 w 8626506"/>
                <a:gd name="connsiteY245" fmla="*/ 992755 h 1790793"/>
                <a:gd name="connsiteX246" fmla="*/ 2711728 w 8626506"/>
                <a:gd name="connsiteY246" fmla="*/ 992755 h 1790793"/>
                <a:gd name="connsiteX247" fmla="*/ 2725252 w 8626506"/>
                <a:gd name="connsiteY247" fmla="*/ 992755 h 1790793"/>
                <a:gd name="connsiteX248" fmla="*/ 2725252 w 8626506"/>
                <a:gd name="connsiteY248" fmla="*/ 1002603 h 1790793"/>
                <a:gd name="connsiteX249" fmla="*/ 2725252 w 8626506"/>
                <a:gd name="connsiteY249" fmla="*/ 1002603 h 1790793"/>
                <a:gd name="connsiteX250" fmla="*/ 2738644 w 8626506"/>
                <a:gd name="connsiteY250" fmla="*/ 1002603 h 1790793"/>
                <a:gd name="connsiteX251" fmla="*/ 2738644 w 8626506"/>
                <a:gd name="connsiteY251" fmla="*/ 1012450 h 1790793"/>
                <a:gd name="connsiteX252" fmla="*/ 2738644 w 8626506"/>
                <a:gd name="connsiteY252" fmla="*/ 1012450 h 1790793"/>
                <a:gd name="connsiteX253" fmla="*/ 2846310 w 8626506"/>
                <a:gd name="connsiteY253" fmla="*/ 1012450 h 1790793"/>
                <a:gd name="connsiteX254" fmla="*/ 2846310 w 8626506"/>
                <a:gd name="connsiteY254" fmla="*/ 1022298 h 1790793"/>
                <a:gd name="connsiteX255" fmla="*/ 2846310 w 8626506"/>
                <a:gd name="connsiteY255" fmla="*/ 1022298 h 1790793"/>
                <a:gd name="connsiteX256" fmla="*/ 2893447 w 8626506"/>
                <a:gd name="connsiteY256" fmla="*/ 1022298 h 1790793"/>
                <a:gd name="connsiteX257" fmla="*/ 2893447 w 8626506"/>
                <a:gd name="connsiteY257" fmla="*/ 1032145 h 1790793"/>
                <a:gd name="connsiteX258" fmla="*/ 2893447 w 8626506"/>
                <a:gd name="connsiteY258" fmla="*/ 1032145 h 1790793"/>
                <a:gd name="connsiteX259" fmla="*/ 2987589 w 8626506"/>
                <a:gd name="connsiteY259" fmla="*/ 1032145 h 1790793"/>
                <a:gd name="connsiteX260" fmla="*/ 2987589 w 8626506"/>
                <a:gd name="connsiteY260" fmla="*/ 1042124 h 1790793"/>
                <a:gd name="connsiteX261" fmla="*/ 2987589 w 8626506"/>
                <a:gd name="connsiteY261" fmla="*/ 1042124 h 1790793"/>
                <a:gd name="connsiteX262" fmla="*/ 2994416 w 8626506"/>
                <a:gd name="connsiteY262" fmla="*/ 1042124 h 1790793"/>
                <a:gd name="connsiteX263" fmla="*/ 2994416 w 8626506"/>
                <a:gd name="connsiteY263" fmla="*/ 1051971 h 1790793"/>
                <a:gd name="connsiteX264" fmla="*/ 2994416 w 8626506"/>
                <a:gd name="connsiteY264" fmla="*/ 1051971 h 1790793"/>
                <a:gd name="connsiteX265" fmla="*/ 3021332 w 8626506"/>
                <a:gd name="connsiteY265" fmla="*/ 1051971 h 1790793"/>
                <a:gd name="connsiteX266" fmla="*/ 3021332 w 8626506"/>
                <a:gd name="connsiteY266" fmla="*/ 1061950 h 1790793"/>
                <a:gd name="connsiteX267" fmla="*/ 3021332 w 8626506"/>
                <a:gd name="connsiteY267" fmla="*/ 1061950 h 1790793"/>
                <a:gd name="connsiteX268" fmla="*/ 3068338 w 8626506"/>
                <a:gd name="connsiteY268" fmla="*/ 1061950 h 1790793"/>
                <a:gd name="connsiteX269" fmla="*/ 3068338 w 8626506"/>
                <a:gd name="connsiteY269" fmla="*/ 1071929 h 1790793"/>
                <a:gd name="connsiteX270" fmla="*/ 3068338 w 8626506"/>
                <a:gd name="connsiteY270" fmla="*/ 1071929 h 1790793"/>
                <a:gd name="connsiteX271" fmla="*/ 3075165 w 8626506"/>
                <a:gd name="connsiteY271" fmla="*/ 1071929 h 1790793"/>
                <a:gd name="connsiteX272" fmla="*/ 3075165 w 8626506"/>
                <a:gd name="connsiteY272" fmla="*/ 1081777 h 1790793"/>
                <a:gd name="connsiteX273" fmla="*/ 3075165 w 8626506"/>
                <a:gd name="connsiteY273" fmla="*/ 1081777 h 1790793"/>
                <a:gd name="connsiteX274" fmla="*/ 3088558 w 8626506"/>
                <a:gd name="connsiteY274" fmla="*/ 1081777 h 1790793"/>
                <a:gd name="connsiteX275" fmla="*/ 3088558 w 8626506"/>
                <a:gd name="connsiteY275" fmla="*/ 1091755 h 1790793"/>
                <a:gd name="connsiteX276" fmla="*/ 3088558 w 8626506"/>
                <a:gd name="connsiteY276" fmla="*/ 1091755 h 1790793"/>
                <a:gd name="connsiteX277" fmla="*/ 3115474 w 8626506"/>
                <a:gd name="connsiteY277" fmla="*/ 1091755 h 1790793"/>
                <a:gd name="connsiteX278" fmla="*/ 3115474 w 8626506"/>
                <a:gd name="connsiteY278" fmla="*/ 1101734 h 1790793"/>
                <a:gd name="connsiteX279" fmla="*/ 3115474 w 8626506"/>
                <a:gd name="connsiteY279" fmla="*/ 1101734 h 1790793"/>
                <a:gd name="connsiteX280" fmla="*/ 3128998 w 8626506"/>
                <a:gd name="connsiteY280" fmla="*/ 1101734 h 1790793"/>
                <a:gd name="connsiteX281" fmla="*/ 3128998 w 8626506"/>
                <a:gd name="connsiteY281" fmla="*/ 1111713 h 1790793"/>
                <a:gd name="connsiteX282" fmla="*/ 3128998 w 8626506"/>
                <a:gd name="connsiteY282" fmla="*/ 1111713 h 1790793"/>
                <a:gd name="connsiteX283" fmla="*/ 3142390 w 8626506"/>
                <a:gd name="connsiteY283" fmla="*/ 1111713 h 1790793"/>
                <a:gd name="connsiteX284" fmla="*/ 3142390 w 8626506"/>
                <a:gd name="connsiteY284" fmla="*/ 1131539 h 1790793"/>
                <a:gd name="connsiteX285" fmla="*/ 3142390 w 8626506"/>
                <a:gd name="connsiteY285" fmla="*/ 1131539 h 1790793"/>
                <a:gd name="connsiteX286" fmla="*/ 3162611 w 8626506"/>
                <a:gd name="connsiteY286" fmla="*/ 1131539 h 1790793"/>
                <a:gd name="connsiteX287" fmla="*/ 3162611 w 8626506"/>
                <a:gd name="connsiteY287" fmla="*/ 1141518 h 1790793"/>
                <a:gd name="connsiteX288" fmla="*/ 3162611 w 8626506"/>
                <a:gd name="connsiteY288" fmla="*/ 1141518 h 1790793"/>
                <a:gd name="connsiteX289" fmla="*/ 3182831 w 8626506"/>
                <a:gd name="connsiteY289" fmla="*/ 1141518 h 1790793"/>
                <a:gd name="connsiteX290" fmla="*/ 3182831 w 8626506"/>
                <a:gd name="connsiteY290" fmla="*/ 1151628 h 1790793"/>
                <a:gd name="connsiteX291" fmla="*/ 3182831 w 8626506"/>
                <a:gd name="connsiteY291" fmla="*/ 1151628 h 1790793"/>
                <a:gd name="connsiteX292" fmla="*/ 3229836 w 8626506"/>
                <a:gd name="connsiteY292" fmla="*/ 1151628 h 1790793"/>
                <a:gd name="connsiteX293" fmla="*/ 3229836 w 8626506"/>
                <a:gd name="connsiteY293" fmla="*/ 1161738 h 1790793"/>
                <a:gd name="connsiteX294" fmla="*/ 3229836 w 8626506"/>
                <a:gd name="connsiteY294" fmla="*/ 1161738 h 1790793"/>
                <a:gd name="connsiteX295" fmla="*/ 3243360 w 8626506"/>
                <a:gd name="connsiteY295" fmla="*/ 1161738 h 1790793"/>
                <a:gd name="connsiteX296" fmla="*/ 3243360 w 8626506"/>
                <a:gd name="connsiteY296" fmla="*/ 1171848 h 1790793"/>
                <a:gd name="connsiteX297" fmla="*/ 3243360 w 8626506"/>
                <a:gd name="connsiteY297" fmla="*/ 1171848 h 1790793"/>
                <a:gd name="connsiteX298" fmla="*/ 3250056 w 8626506"/>
                <a:gd name="connsiteY298" fmla="*/ 1171848 h 1790793"/>
                <a:gd name="connsiteX299" fmla="*/ 3250056 w 8626506"/>
                <a:gd name="connsiteY299" fmla="*/ 1181827 h 1790793"/>
                <a:gd name="connsiteX300" fmla="*/ 3250056 w 8626506"/>
                <a:gd name="connsiteY300" fmla="*/ 1181827 h 1790793"/>
                <a:gd name="connsiteX301" fmla="*/ 3256752 w 8626506"/>
                <a:gd name="connsiteY301" fmla="*/ 1181827 h 1790793"/>
                <a:gd name="connsiteX302" fmla="*/ 3256752 w 8626506"/>
                <a:gd name="connsiteY302" fmla="*/ 1191937 h 1790793"/>
                <a:gd name="connsiteX303" fmla="*/ 3256752 w 8626506"/>
                <a:gd name="connsiteY303" fmla="*/ 1191937 h 1790793"/>
                <a:gd name="connsiteX304" fmla="*/ 3310585 w 8626506"/>
                <a:gd name="connsiteY304" fmla="*/ 1191937 h 1790793"/>
                <a:gd name="connsiteX305" fmla="*/ 3310585 w 8626506"/>
                <a:gd name="connsiteY305" fmla="*/ 1202047 h 1790793"/>
                <a:gd name="connsiteX306" fmla="*/ 3310585 w 8626506"/>
                <a:gd name="connsiteY306" fmla="*/ 1202047 h 1790793"/>
                <a:gd name="connsiteX307" fmla="*/ 3512524 w 8626506"/>
                <a:gd name="connsiteY307" fmla="*/ 1202047 h 1790793"/>
                <a:gd name="connsiteX308" fmla="*/ 3512524 w 8626506"/>
                <a:gd name="connsiteY308" fmla="*/ 1212288 h 1790793"/>
                <a:gd name="connsiteX309" fmla="*/ 3512524 w 8626506"/>
                <a:gd name="connsiteY309" fmla="*/ 1212288 h 1790793"/>
                <a:gd name="connsiteX310" fmla="*/ 3546136 w 8626506"/>
                <a:gd name="connsiteY310" fmla="*/ 1212288 h 1790793"/>
                <a:gd name="connsiteX311" fmla="*/ 3546136 w 8626506"/>
                <a:gd name="connsiteY311" fmla="*/ 1222661 h 1790793"/>
                <a:gd name="connsiteX312" fmla="*/ 3546136 w 8626506"/>
                <a:gd name="connsiteY312" fmla="*/ 1222661 h 1790793"/>
                <a:gd name="connsiteX313" fmla="*/ 3552833 w 8626506"/>
                <a:gd name="connsiteY313" fmla="*/ 1222661 h 1790793"/>
                <a:gd name="connsiteX314" fmla="*/ 3552833 w 8626506"/>
                <a:gd name="connsiteY314" fmla="*/ 1232902 h 1790793"/>
                <a:gd name="connsiteX315" fmla="*/ 3552833 w 8626506"/>
                <a:gd name="connsiteY315" fmla="*/ 1232902 h 1790793"/>
                <a:gd name="connsiteX316" fmla="*/ 3599969 w 8626506"/>
                <a:gd name="connsiteY316" fmla="*/ 1232902 h 1790793"/>
                <a:gd name="connsiteX317" fmla="*/ 3599969 w 8626506"/>
                <a:gd name="connsiteY317" fmla="*/ 1243406 h 1790793"/>
                <a:gd name="connsiteX318" fmla="*/ 3599969 w 8626506"/>
                <a:gd name="connsiteY318" fmla="*/ 1243406 h 1790793"/>
                <a:gd name="connsiteX319" fmla="*/ 3714331 w 8626506"/>
                <a:gd name="connsiteY319" fmla="*/ 1243406 h 1790793"/>
                <a:gd name="connsiteX320" fmla="*/ 3714331 w 8626506"/>
                <a:gd name="connsiteY320" fmla="*/ 1264414 h 1790793"/>
                <a:gd name="connsiteX321" fmla="*/ 3714331 w 8626506"/>
                <a:gd name="connsiteY321" fmla="*/ 1264414 h 1790793"/>
                <a:gd name="connsiteX322" fmla="*/ 3815300 w 8626506"/>
                <a:gd name="connsiteY322" fmla="*/ 1264414 h 1790793"/>
                <a:gd name="connsiteX323" fmla="*/ 3815300 w 8626506"/>
                <a:gd name="connsiteY323" fmla="*/ 1275049 h 1790793"/>
                <a:gd name="connsiteX324" fmla="*/ 3815300 w 8626506"/>
                <a:gd name="connsiteY324" fmla="*/ 1275049 h 1790793"/>
                <a:gd name="connsiteX325" fmla="*/ 3922966 w 8626506"/>
                <a:gd name="connsiteY325" fmla="*/ 1275049 h 1790793"/>
                <a:gd name="connsiteX326" fmla="*/ 3922966 w 8626506"/>
                <a:gd name="connsiteY326" fmla="*/ 1285685 h 1790793"/>
                <a:gd name="connsiteX327" fmla="*/ 3922966 w 8626506"/>
                <a:gd name="connsiteY327" fmla="*/ 1285685 h 1790793"/>
                <a:gd name="connsiteX328" fmla="*/ 3963406 w 8626506"/>
                <a:gd name="connsiteY328" fmla="*/ 1285685 h 1790793"/>
                <a:gd name="connsiteX329" fmla="*/ 3963406 w 8626506"/>
                <a:gd name="connsiteY329" fmla="*/ 1307086 h 1790793"/>
                <a:gd name="connsiteX330" fmla="*/ 3963406 w 8626506"/>
                <a:gd name="connsiteY330" fmla="*/ 1307086 h 1790793"/>
                <a:gd name="connsiteX331" fmla="*/ 4003715 w 8626506"/>
                <a:gd name="connsiteY331" fmla="*/ 1307086 h 1790793"/>
                <a:gd name="connsiteX332" fmla="*/ 4003715 w 8626506"/>
                <a:gd name="connsiteY332" fmla="*/ 1318247 h 1790793"/>
                <a:gd name="connsiteX333" fmla="*/ 4003715 w 8626506"/>
                <a:gd name="connsiteY333" fmla="*/ 1318247 h 1790793"/>
                <a:gd name="connsiteX334" fmla="*/ 4057548 w 8626506"/>
                <a:gd name="connsiteY334" fmla="*/ 1318247 h 1790793"/>
                <a:gd name="connsiteX335" fmla="*/ 4057548 w 8626506"/>
                <a:gd name="connsiteY335" fmla="*/ 1329539 h 1790793"/>
                <a:gd name="connsiteX336" fmla="*/ 4057548 w 8626506"/>
                <a:gd name="connsiteY336" fmla="*/ 1329539 h 1790793"/>
                <a:gd name="connsiteX337" fmla="*/ 4131601 w 8626506"/>
                <a:gd name="connsiteY337" fmla="*/ 1329539 h 1790793"/>
                <a:gd name="connsiteX338" fmla="*/ 4131601 w 8626506"/>
                <a:gd name="connsiteY338" fmla="*/ 1340962 h 1790793"/>
                <a:gd name="connsiteX339" fmla="*/ 4131601 w 8626506"/>
                <a:gd name="connsiteY339" fmla="*/ 1340962 h 1790793"/>
                <a:gd name="connsiteX340" fmla="*/ 4144993 w 8626506"/>
                <a:gd name="connsiteY340" fmla="*/ 1340962 h 1790793"/>
                <a:gd name="connsiteX341" fmla="*/ 4144993 w 8626506"/>
                <a:gd name="connsiteY341" fmla="*/ 1352516 h 1790793"/>
                <a:gd name="connsiteX342" fmla="*/ 4144993 w 8626506"/>
                <a:gd name="connsiteY342" fmla="*/ 1352516 h 1790793"/>
                <a:gd name="connsiteX343" fmla="*/ 4340104 w 8626506"/>
                <a:gd name="connsiteY343" fmla="*/ 1352516 h 1790793"/>
                <a:gd name="connsiteX344" fmla="*/ 4340104 w 8626506"/>
                <a:gd name="connsiteY344" fmla="*/ 1364070 h 1790793"/>
                <a:gd name="connsiteX345" fmla="*/ 4340104 w 8626506"/>
                <a:gd name="connsiteY345" fmla="*/ 1364070 h 1790793"/>
                <a:gd name="connsiteX346" fmla="*/ 4380545 w 8626506"/>
                <a:gd name="connsiteY346" fmla="*/ 1364070 h 1790793"/>
                <a:gd name="connsiteX347" fmla="*/ 4380545 w 8626506"/>
                <a:gd name="connsiteY347" fmla="*/ 1375887 h 1790793"/>
                <a:gd name="connsiteX348" fmla="*/ 4380545 w 8626506"/>
                <a:gd name="connsiteY348" fmla="*/ 1375887 h 1790793"/>
                <a:gd name="connsiteX349" fmla="*/ 4387241 w 8626506"/>
                <a:gd name="connsiteY349" fmla="*/ 1375887 h 1790793"/>
                <a:gd name="connsiteX350" fmla="*/ 4387241 w 8626506"/>
                <a:gd name="connsiteY350" fmla="*/ 1399390 h 1790793"/>
                <a:gd name="connsiteX351" fmla="*/ 4387241 w 8626506"/>
                <a:gd name="connsiteY351" fmla="*/ 1399390 h 1790793"/>
                <a:gd name="connsiteX352" fmla="*/ 4400765 w 8626506"/>
                <a:gd name="connsiteY352" fmla="*/ 1399390 h 1790793"/>
                <a:gd name="connsiteX353" fmla="*/ 4400765 w 8626506"/>
                <a:gd name="connsiteY353" fmla="*/ 1423418 h 1790793"/>
                <a:gd name="connsiteX354" fmla="*/ 4400765 w 8626506"/>
                <a:gd name="connsiteY354" fmla="*/ 1423418 h 1790793"/>
                <a:gd name="connsiteX355" fmla="*/ 4474686 w 8626506"/>
                <a:gd name="connsiteY355" fmla="*/ 1423418 h 1790793"/>
                <a:gd name="connsiteX356" fmla="*/ 4474686 w 8626506"/>
                <a:gd name="connsiteY356" fmla="*/ 1435629 h 1790793"/>
                <a:gd name="connsiteX357" fmla="*/ 4474686 w 8626506"/>
                <a:gd name="connsiteY357" fmla="*/ 1435629 h 1790793"/>
                <a:gd name="connsiteX358" fmla="*/ 4535347 w 8626506"/>
                <a:gd name="connsiteY358" fmla="*/ 1435629 h 1790793"/>
                <a:gd name="connsiteX359" fmla="*/ 4535347 w 8626506"/>
                <a:gd name="connsiteY359" fmla="*/ 1447971 h 1790793"/>
                <a:gd name="connsiteX360" fmla="*/ 4535347 w 8626506"/>
                <a:gd name="connsiteY360" fmla="*/ 1447971 h 1790793"/>
                <a:gd name="connsiteX361" fmla="*/ 4589179 w 8626506"/>
                <a:gd name="connsiteY361" fmla="*/ 1447971 h 1790793"/>
                <a:gd name="connsiteX362" fmla="*/ 4589179 w 8626506"/>
                <a:gd name="connsiteY362" fmla="*/ 1460313 h 1790793"/>
                <a:gd name="connsiteX363" fmla="*/ 4589179 w 8626506"/>
                <a:gd name="connsiteY363" fmla="*/ 1460313 h 1790793"/>
                <a:gd name="connsiteX364" fmla="*/ 4602572 w 8626506"/>
                <a:gd name="connsiteY364" fmla="*/ 1460313 h 1790793"/>
                <a:gd name="connsiteX365" fmla="*/ 4602572 w 8626506"/>
                <a:gd name="connsiteY365" fmla="*/ 1472524 h 1790793"/>
                <a:gd name="connsiteX366" fmla="*/ 4602572 w 8626506"/>
                <a:gd name="connsiteY366" fmla="*/ 1472524 h 1790793"/>
                <a:gd name="connsiteX367" fmla="*/ 4636185 w 8626506"/>
                <a:gd name="connsiteY367" fmla="*/ 1472524 h 1790793"/>
                <a:gd name="connsiteX368" fmla="*/ 4636185 w 8626506"/>
                <a:gd name="connsiteY368" fmla="*/ 1484866 h 1790793"/>
                <a:gd name="connsiteX369" fmla="*/ 4636185 w 8626506"/>
                <a:gd name="connsiteY369" fmla="*/ 1484866 h 1790793"/>
                <a:gd name="connsiteX370" fmla="*/ 4764070 w 8626506"/>
                <a:gd name="connsiteY370" fmla="*/ 1484866 h 1790793"/>
                <a:gd name="connsiteX371" fmla="*/ 4764070 w 8626506"/>
                <a:gd name="connsiteY371" fmla="*/ 1497339 h 1790793"/>
                <a:gd name="connsiteX372" fmla="*/ 4764070 w 8626506"/>
                <a:gd name="connsiteY372" fmla="*/ 1497339 h 1790793"/>
                <a:gd name="connsiteX373" fmla="*/ 4804511 w 8626506"/>
                <a:gd name="connsiteY373" fmla="*/ 1497339 h 1790793"/>
                <a:gd name="connsiteX374" fmla="*/ 4804511 w 8626506"/>
                <a:gd name="connsiteY374" fmla="*/ 1510338 h 1790793"/>
                <a:gd name="connsiteX375" fmla="*/ 4804511 w 8626506"/>
                <a:gd name="connsiteY375" fmla="*/ 1510338 h 1790793"/>
                <a:gd name="connsiteX376" fmla="*/ 4858343 w 8626506"/>
                <a:gd name="connsiteY376" fmla="*/ 1510338 h 1790793"/>
                <a:gd name="connsiteX377" fmla="*/ 4858343 w 8626506"/>
                <a:gd name="connsiteY377" fmla="*/ 1537386 h 1790793"/>
                <a:gd name="connsiteX378" fmla="*/ 4858343 w 8626506"/>
                <a:gd name="connsiteY378" fmla="*/ 1537386 h 1790793"/>
                <a:gd name="connsiteX379" fmla="*/ 5006318 w 8626506"/>
                <a:gd name="connsiteY379" fmla="*/ 1537386 h 1790793"/>
                <a:gd name="connsiteX380" fmla="*/ 5006318 w 8626506"/>
                <a:gd name="connsiteY380" fmla="*/ 1551041 h 1790793"/>
                <a:gd name="connsiteX381" fmla="*/ 5006318 w 8626506"/>
                <a:gd name="connsiteY381" fmla="*/ 1551041 h 1790793"/>
                <a:gd name="connsiteX382" fmla="*/ 5235173 w 8626506"/>
                <a:gd name="connsiteY382" fmla="*/ 1551041 h 1790793"/>
                <a:gd name="connsiteX383" fmla="*/ 5235173 w 8626506"/>
                <a:gd name="connsiteY383" fmla="*/ 1565090 h 1790793"/>
                <a:gd name="connsiteX384" fmla="*/ 5235173 w 8626506"/>
                <a:gd name="connsiteY384" fmla="*/ 1565090 h 1790793"/>
                <a:gd name="connsiteX385" fmla="*/ 5275482 w 8626506"/>
                <a:gd name="connsiteY385" fmla="*/ 1565090 h 1790793"/>
                <a:gd name="connsiteX386" fmla="*/ 5275482 w 8626506"/>
                <a:gd name="connsiteY386" fmla="*/ 1579664 h 1790793"/>
                <a:gd name="connsiteX387" fmla="*/ 5275482 w 8626506"/>
                <a:gd name="connsiteY387" fmla="*/ 1579664 h 1790793"/>
                <a:gd name="connsiteX388" fmla="*/ 5289006 w 8626506"/>
                <a:gd name="connsiteY388" fmla="*/ 1579664 h 1790793"/>
                <a:gd name="connsiteX389" fmla="*/ 5289006 w 8626506"/>
                <a:gd name="connsiteY389" fmla="*/ 1594501 h 1790793"/>
                <a:gd name="connsiteX390" fmla="*/ 5289006 w 8626506"/>
                <a:gd name="connsiteY390" fmla="*/ 1594501 h 1790793"/>
                <a:gd name="connsiteX391" fmla="*/ 5517729 w 8626506"/>
                <a:gd name="connsiteY391" fmla="*/ 1594501 h 1790793"/>
                <a:gd name="connsiteX392" fmla="*/ 5517729 w 8626506"/>
                <a:gd name="connsiteY392" fmla="*/ 1609600 h 1790793"/>
                <a:gd name="connsiteX393" fmla="*/ 5517729 w 8626506"/>
                <a:gd name="connsiteY393" fmla="*/ 1609600 h 1790793"/>
                <a:gd name="connsiteX394" fmla="*/ 5578259 w 8626506"/>
                <a:gd name="connsiteY394" fmla="*/ 1609600 h 1790793"/>
                <a:gd name="connsiteX395" fmla="*/ 5578259 w 8626506"/>
                <a:gd name="connsiteY395" fmla="*/ 1624700 h 1790793"/>
                <a:gd name="connsiteX396" fmla="*/ 5578259 w 8626506"/>
                <a:gd name="connsiteY396" fmla="*/ 1624700 h 1790793"/>
                <a:gd name="connsiteX397" fmla="*/ 5618699 w 8626506"/>
                <a:gd name="connsiteY397" fmla="*/ 1624700 h 1790793"/>
                <a:gd name="connsiteX398" fmla="*/ 5618699 w 8626506"/>
                <a:gd name="connsiteY398" fmla="*/ 1639931 h 1790793"/>
                <a:gd name="connsiteX399" fmla="*/ 5618699 w 8626506"/>
                <a:gd name="connsiteY399" fmla="*/ 1639931 h 1790793"/>
                <a:gd name="connsiteX400" fmla="*/ 5638919 w 8626506"/>
                <a:gd name="connsiteY400" fmla="*/ 1639931 h 1790793"/>
                <a:gd name="connsiteX401" fmla="*/ 5638919 w 8626506"/>
                <a:gd name="connsiteY401" fmla="*/ 1655293 h 1790793"/>
                <a:gd name="connsiteX402" fmla="*/ 5638919 w 8626506"/>
                <a:gd name="connsiteY402" fmla="*/ 1655293 h 1790793"/>
                <a:gd name="connsiteX403" fmla="*/ 5659008 w 8626506"/>
                <a:gd name="connsiteY403" fmla="*/ 1655293 h 1790793"/>
                <a:gd name="connsiteX404" fmla="*/ 5659008 w 8626506"/>
                <a:gd name="connsiteY404" fmla="*/ 1671311 h 1790793"/>
                <a:gd name="connsiteX405" fmla="*/ 5659008 w 8626506"/>
                <a:gd name="connsiteY405" fmla="*/ 1671311 h 1790793"/>
                <a:gd name="connsiteX406" fmla="*/ 5679228 w 8626506"/>
                <a:gd name="connsiteY406" fmla="*/ 1671311 h 1790793"/>
                <a:gd name="connsiteX407" fmla="*/ 5679228 w 8626506"/>
                <a:gd name="connsiteY407" fmla="*/ 1688643 h 1790793"/>
                <a:gd name="connsiteX408" fmla="*/ 5679228 w 8626506"/>
                <a:gd name="connsiteY408" fmla="*/ 1688643 h 1790793"/>
                <a:gd name="connsiteX409" fmla="*/ 6096497 w 8626506"/>
                <a:gd name="connsiteY409" fmla="*/ 1688643 h 1790793"/>
                <a:gd name="connsiteX410" fmla="*/ 6096497 w 8626506"/>
                <a:gd name="connsiteY410" fmla="*/ 1713984 h 1790793"/>
                <a:gd name="connsiteX411" fmla="*/ 6096497 w 8626506"/>
                <a:gd name="connsiteY411" fmla="*/ 1713984 h 1790793"/>
                <a:gd name="connsiteX412" fmla="*/ 6385750 w 8626506"/>
                <a:gd name="connsiteY412" fmla="*/ 1713984 h 1790793"/>
                <a:gd name="connsiteX413" fmla="*/ 6385750 w 8626506"/>
                <a:gd name="connsiteY413" fmla="*/ 1746415 h 1790793"/>
                <a:gd name="connsiteX414" fmla="*/ 6385750 w 8626506"/>
                <a:gd name="connsiteY414" fmla="*/ 1746415 h 1790793"/>
                <a:gd name="connsiteX415" fmla="*/ 6695355 w 8626506"/>
                <a:gd name="connsiteY415" fmla="*/ 1746415 h 1790793"/>
                <a:gd name="connsiteX416" fmla="*/ 6695355 w 8626506"/>
                <a:gd name="connsiteY416" fmla="*/ 1790794 h 1790793"/>
                <a:gd name="connsiteX417" fmla="*/ 6695355 w 8626506"/>
                <a:gd name="connsiteY417" fmla="*/ 1790794 h 1790793"/>
                <a:gd name="connsiteX418" fmla="*/ 8626507 w 8626506"/>
                <a:gd name="connsiteY418" fmla="*/ 1790794 h 1790793"/>
                <a:gd name="connsiteX419" fmla="*/ 8626507 w 8626506"/>
                <a:gd name="connsiteY419" fmla="*/ 1790794 h 179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8626506" h="1790793">
                  <a:moveTo>
                    <a:pt x="0" y="0"/>
                  </a:moveTo>
                  <a:lnTo>
                    <a:pt x="248944" y="0"/>
                  </a:lnTo>
                  <a:lnTo>
                    <a:pt x="248944" y="8534"/>
                  </a:lnTo>
                  <a:lnTo>
                    <a:pt x="248944" y="8534"/>
                  </a:lnTo>
                  <a:lnTo>
                    <a:pt x="282556" y="8534"/>
                  </a:lnTo>
                  <a:lnTo>
                    <a:pt x="282556" y="17069"/>
                  </a:lnTo>
                  <a:lnTo>
                    <a:pt x="282556" y="17069"/>
                  </a:lnTo>
                  <a:lnTo>
                    <a:pt x="289253" y="17069"/>
                  </a:lnTo>
                  <a:lnTo>
                    <a:pt x="289253" y="51207"/>
                  </a:lnTo>
                  <a:lnTo>
                    <a:pt x="289253" y="51207"/>
                  </a:lnTo>
                  <a:lnTo>
                    <a:pt x="296080" y="51207"/>
                  </a:lnTo>
                  <a:lnTo>
                    <a:pt x="296080" y="68407"/>
                  </a:lnTo>
                  <a:lnTo>
                    <a:pt x="296080" y="68407"/>
                  </a:lnTo>
                  <a:lnTo>
                    <a:pt x="302777" y="68407"/>
                  </a:lnTo>
                  <a:lnTo>
                    <a:pt x="302777" y="76941"/>
                  </a:lnTo>
                  <a:lnTo>
                    <a:pt x="302777" y="76941"/>
                  </a:lnTo>
                  <a:lnTo>
                    <a:pt x="336389" y="76941"/>
                  </a:lnTo>
                  <a:lnTo>
                    <a:pt x="336389" y="85607"/>
                  </a:lnTo>
                  <a:lnTo>
                    <a:pt x="336389" y="85607"/>
                  </a:lnTo>
                  <a:lnTo>
                    <a:pt x="356609" y="85607"/>
                  </a:lnTo>
                  <a:lnTo>
                    <a:pt x="356609" y="94142"/>
                  </a:lnTo>
                  <a:lnTo>
                    <a:pt x="356609" y="94142"/>
                  </a:lnTo>
                  <a:lnTo>
                    <a:pt x="457579" y="94142"/>
                  </a:lnTo>
                  <a:lnTo>
                    <a:pt x="457579" y="102808"/>
                  </a:lnTo>
                  <a:lnTo>
                    <a:pt x="457579" y="102808"/>
                  </a:lnTo>
                  <a:lnTo>
                    <a:pt x="484495" y="102808"/>
                  </a:lnTo>
                  <a:lnTo>
                    <a:pt x="484495" y="111342"/>
                  </a:lnTo>
                  <a:lnTo>
                    <a:pt x="484495" y="111342"/>
                  </a:lnTo>
                  <a:lnTo>
                    <a:pt x="524804" y="111342"/>
                  </a:lnTo>
                  <a:lnTo>
                    <a:pt x="524804" y="120008"/>
                  </a:lnTo>
                  <a:lnTo>
                    <a:pt x="524804" y="120008"/>
                  </a:lnTo>
                  <a:lnTo>
                    <a:pt x="551720" y="120008"/>
                  </a:lnTo>
                  <a:lnTo>
                    <a:pt x="551720" y="128673"/>
                  </a:lnTo>
                  <a:lnTo>
                    <a:pt x="551720" y="128673"/>
                  </a:lnTo>
                  <a:lnTo>
                    <a:pt x="571941" y="128673"/>
                  </a:lnTo>
                  <a:lnTo>
                    <a:pt x="571941" y="145874"/>
                  </a:lnTo>
                  <a:lnTo>
                    <a:pt x="571941" y="145874"/>
                  </a:lnTo>
                  <a:lnTo>
                    <a:pt x="605553" y="145874"/>
                  </a:lnTo>
                  <a:lnTo>
                    <a:pt x="605553" y="154539"/>
                  </a:lnTo>
                  <a:lnTo>
                    <a:pt x="605553" y="154539"/>
                  </a:lnTo>
                  <a:lnTo>
                    <a:pt x="767052" y="154539"/>
                  </a:lnTo>
                  <a:lnTo>
                    <a:pt x="767052" y="163205"/>
                  </a:lnTo>
                  <a:lnTo>
                    <a:pt x="767052" y="163205"/>
                  </a:lnTo>
                  <a:lnTo>
                    <a:pt x="814188" y="163205"/>
                  </a:lnTo>
                  <a:lnTo>
                    <a:pt x="814188" y="171871"/>
                  </a:lnTo>
                  <a:lnTo>
                    <a:pt x="814188" y="171871"/>
                  </a:lnTo>
                  <a:lnTo>
                    <a:pt x="827581" y="171871"/>
                  </a:lnTo>
                  <a:lnTo>
                    <a:pt x="827581" y="180537"/>
                  </a:lnTo>
                  <a:lnTo>
                    <a:pt x="827581" y="180537"/>
                  </a:lnTo>
                  <a:lnTo>
                    <a:pt x="834408" y="180537"/>
                  </a:lnTo>
                  <a:lnTo>
                    <a:pt x="834408" y="206534"/>
                  </a:lnTo>
                  <a:lnTo>
                    <a:pt x="834408" y="206534"/>
                  </a:lnTo>
                  <a:lnTo>
                    <a:pt x="854497" y="206534"/>
                  </a:lnTo>
                  <a:lnTo>
                    <a:pt x="854497" y="215331"/>
                  </a:lnTo>
                  <a:lnTo>
                    <a:pt x="854497" y="215331"/>
                  </a:lnTo>
                  <a:lnTo>
                    <a:pt x="868021" y="215331"/>
                  </a:lnTo>
                  <a:lnTo>
                    <a:pt x="868021" y="232794"/>
                  </a:lnTo>
                  <a:lnTo>
                    <a:pt x="868021" y="232794"/>
                  </a:lnTo>
                  <a:lnTo>
                    <a:pt x="881413" y="232794"/>
                  </a:lnTo>
                  <a:lnTo>
                    <a:pt x="881413" y="241591"/>
                  </a:lnTo>
                  <a:lnTo>
                    <a:pt x="881413" y="241591"/>
                  </a:lnTo>
                  <a:lnTo>
                    <a:pt x="888241" y="241591"/>
                  </a:lnTo>
                  <a:lnTo>
                    <a:pt x="888241" y="250257"/>
                  </a:lnTo>
                  <a:lnTo>
                    <a:pt x="888241" y="250257"/>
                  </a:lnTo>
                  <a:lnTo>
                    <a:pt x="928550" y="250257"/>
                  </a:lnTo>
                  <a:lnTo>
                    <a:pt x="928550" y="259054"/>
                  </a:lnTo>
                  <a:lnTo>
                    <a:pt x="928550" y="259054"/>
                  </a:lnTo>
                  <a:lnTo>
                    <a:pt x="989079" y="259054"/>
                  </a:lnTo>
                  <a:lnTo>
                    <a:pt x="989079" y="267851"/>
                  </a:lnTo>
                  <a:lnTo>
                    <a:pt x="989079" y="267851"/>
                  </a:lnTo>
                  <a:lnTo>
                    <a:pt x="1015995" y="267851"/>
                  </a:lnTo>
                  <a:lnTo>
                    <a:pt x="1015995" y="276648"/>
                  </a:lnTo>
                  <a:lnTo>
                    <a:pt x="1015995" y="276648"/>
                  </a:lnTo>
                  <a:lnTo>
                    <a:pt x="1083352" y="276648"/>
                  </a:lnTo>
                  <a:lnTo>
                    <a:pt x="1083352" y="285445"/>
                  </a:lnTo>
                  <a:lnTo>
                    <a:pt x="1083352" y="285445"/>
                  </a:lnTo>
                  <a:lnTo>
                    <a:pt x="1090048" y="285445"/>
                  </a:lnTo>
                  <a:lnTo>
                    <a:pt x="1090048" y="294242"/>
                  </a:lnTo>
                  <a:lnTo>
                    <a:pt x="1090048" y="294242"/>
                  </a:lnTo>
                  <a:lnTo>
                    <a:pt x="1110268" y="294242"/>
                  </a:lnTo>
                  <a:lnTo>
                    <a:pt x="1110268" y="311836"/>
                  </a:lnTo>
                  <a:lnTo>
                    <a:pt x="1110268" y="311836"/>
                  </a:lnTo>
                  <a:lnTo>
                    <a:pt x="1116965" y="311836"/>
                  </a:lnTo>
                  <a:lnTo>
                    <a:pt x="1116965" y="320633"/>
                  </a:lnTo>
                  <a:lnTo>
                    <a:pt x="1116965" y="320633"/>
                  </a:lnTo>
                  <a:lnTo>
                    <a:pt x="1130489" y="320633"/>
                  </a:lnTo>
                  <a:lnTo>
                    <a:pt x="1130489" y="329430"/>
                  </a:lnTo>
                  <a:lnTo>
                    <a:pt x="1130489" y="329430"/>
                  </a:lnTo>
                  <a:lnTo>
                    <a:pt x="1137185" y="329430"/>
                  </a:lnTo>
                  <a:lnTo>
                    <a:pt x="1137185" y="356084"/>
                  </a:lnTo>
                  <a:lnTo>
                    <a:pt x="1137185" y="356084"/>
                  </a:lnTo>
                  <a:lnTo>
                    <a:pt x="1143881" y="356084"/>
                  </a:lnTo>
                  <a:lnTo>
                    <a:pt x="1143881" y="365013"/>
                  </a:lnTo>
                  <a:lnTo>
                    <a:pt x="1143881" y="365013"/>
                  </a:lnTo>
                  <a:lnTo>
                    <a:pt x="1150577" y="365013"/>
                  </a:lnTo>
                  <a:lnTo>
                    <a:pt x="1150577" y="382738"/>
                  </a:lnTo>
                  <a:lnTo>
                    <a:pt x="1150577" y="382738"/>
                  </a:lnTo>
                  <a:lnTo>
                    <a:pt x="1170797" y="382738"/>
                  </a:lnTo>
                  <a:lnTo>
                    <a:pt x="1170797" y="391798"/>
                  </a:lnTo>
                  <a:lnTo>
                    <a:pt x="1170797" y="391798"/>
                  </a:lnTo>
                  <a:lnTo>
                    <a:pt x="1379432" y="391798"/>
                  </a:lnTo>
                  <a:lnTo>
                    <a:pt x="1379432" y="409917"/>
                  </a:lnTo>
                  <a:lnTo>
                    <a:pt x="1379432" y="409917"/>
                  </a:lnTo>
                  <a:lnTo>
                    <a:pt x="1399653" y="409917"/>
                  </a:lnTo>
                  <a:lnTo>
                    <a:pt x="1399653" y="419108"/>
                  </a:lnTo>
                  <a:lnTo>
                    <a:pt x="1399653" y="419108"/>
                  </a:lnTo>
                  <a:lnTo>
                    <a:pt x="1413045" y="419108"/>
                  </a:lnTo>
                  <a:lnTo>
                    <a:pt x="1413045" y="446418"/>
                  </a:lnTo>
                  <a:lnTo>
                    <a:pt x="1413045" y="446418"/>
                  </a:lnTo>
                  <a:lnTo>
                    <a:pt x="1419741" y="446418"/>
                  </a:lnTo>
                  <a:lnTo>
                    <a:pt x="1419741" y="455478"/>
                  </a:lnTo>
                  <a:lnTo>
                    <a:pt x="1419741" y="455478"/>
                  </a:lnTo>
                  <a:lnTo>
                    <a:pt x="1433265" y="455478"/>
                  </a:lnTo>
                  <a:lnTo>
                    <a:pt x="1433265" y="473860"/>
                  </a:lnTo>
                  <a:lnTo>
                    <a:pt x="1433265" y="473860"/>
                  </a:lnTo>
                  <a:lnTo>
                    <a:pt x="1453485" y="473860"/>
                  </a:lnTo>
                  <a:lnTo>
                    <a:pt x="1453485" y="483051"/>
                  </a:lnTo>
                  <a:lnTo>
                    <a:pt x="1453485" y="483051"/>
                  </a:lnTo>
                  <a:lnTo>
                    <a:pt x="1534235" y="483051"/>
                  </a:lnTo>
                  <a:lnTo>
                    <a:pt x="1534235" y="501301"/>
                  </a:lnTo>
                  <a:lnTo>
                    <a:pt x="1534235" y="501301"/>
                  </a:lnTo>
                  <a:lnTo>
                    <a:pt x="1540931" y="501301"/>
                  </a:lnTo>
                  <a:lnTo>
                    <a:pt x="1540931" y="510492"/>
                  </a:lnTo>
                  <a:lnTo>
                    <a:pt x="1540931" y="510492"/>
                  </a:lnTo>
                  <a:lnTo>
                    <a:pt x="1561151" y="510492"/>
                  </a:lnTo>
                  <a:lnTo>
                    <a:pt x="1561151" y="528874"/>
                  </a:lnTo>
                  <a:lnTo>
                    <a:pt x="1561151" y="528874"/>
                  </a:lnTo>
                  <a:lnTo>
                    <a:pt x="1574543" y="528874"/>
                  </a:lnTo>
                  <a:lnTo>
                    <a:pt x="1574543" y="538065"/>
                  </a:lnTo>
                  <a:lnTo>
                    <a:pt x="1574543" y="538065"/>
                  </a:lnTo>
                  <a:lnTo>
                    <a:pt x="1601460" y="538065"/>
                  </a:lnTo>
                  <a:lnTo>
                    <a:pt x="1601460" y="547256"/>
                  </a:lnTo>
                  <a:lnTo>
                    <a:pt x="1601460" y="547256"/>
                  </a:lnTo>
                  <a:lnTo>
                    <a:pt x="1608156" y="547256"/>
                  </a:lnTo>
                  <a:lnTo>
                    <a:pt x="1608156" y="556447"/>
                  </a:lnTo>
                  <a:lnTo>
                    <a:pt x="1608156" y="556447"/>
                  </a:lnTo>
                  <a:lnTo>
                    <a:pt x="1668816" y="556447"/>
                  </a:lnTo>
                  <a:lnTo>
                    <a:pt x="1668816" y="565638"/>
                  </a:lnTo>
                  <a:lnTo>
                    <a:pt x="1668816" y="565638"/>
                  </a:lnTo>
                  <a:lnTo>
                    <a:pt x="1695733" y="565638"/>
                  </a:lnTo>
                  <a:lnTo>
                    <a:pt x="1695733" y="584151"/>
                  </a:lnTo>
                  <a:lnTo>
                    <a:pt x="1695733" y="584151"/>
                  </a:lnTo>
                  <a:lnTo>
                    <a:pt x="1702429" y="584151"/>
                  </a:lnTo>
                  <a:lnTo>
                    <a:pt x="1702429" y="602533"/>
                  </a:lnTo>
                  <a:lnTo>
                    <a:pt x="1702429" y="602533"/>
                  </a:lnTo>
                  <a:lnTo>
                    <a:pt x="1709125" y="602533"/>
                  </a:lnTo>
                  <a:lnTo>
                    <a:pt x="1709125" y="611856"/>
                  </a:lnTo>
                  <a:lnTo>
                    <a:pt x="1709125" y="611856"/>
                  </a:lnTo>
                  <a:lnTo>
                    <a:pt x="1715822" y="611856"/>
                  </a:lnTo>
                  <a:lnTo>
                    <a:pt x="1715822" y="621178"/>
                  </a:lnTo>
                  <a:lnTo>
                    <a:pt x="1715822" y="621178"/>
                  </a:lnTo>
                  <a:lnTo>
                    <a:pt x="1722649" y="621178"/>
                  </a:lnTo>
                  <a:lnTo>
                    <a:pt x="1722649" y="639691"/>
                  </a:lnTo>
                  <a:lnTo>
                    <a:pt x="1722649" y="639691"/>
                  </a:lnTo>
                  <a:lnTo>
                    <a:pt x="1742738" y="639691"/>
                  </a:lnTo>
                  <a:lnTo>
                    <a:pt x="1742738" y="658204"/>
                  </a:lnTo>
                  <a:lnTo>
                    <a:pt x="1742738" y="658204"/>
                  </a:lnTo>
                  <a:lnTo>
                    <a:pt x="1756262" y="658204"/>
                  </a:lnTo>
                  <a:lnTo>
                    <a:pt x="1756262" y="667527"/>
                  </a:lnTo>
                  <a:lnTo>
                    <a:pt x="1756262" y="667527"/>
                  </a:lnTo>
                  <a:lnTo>
                    <a:pt x="1837011" y="667527"/>
                  </a:lnTo>
                  <a:lnTo>
                    <a:pt x="1837011" y="676849"/>
                  </a:lnTo>
                  <a:lnTo>
                    <a:pt x="1837011" y="676849"/>
                  </a:lnTo>
                  <a:lnTo>
                    <a:pt x="1937849" y="676849"/>
                  </a:lnTo>
                  <a:lnTo>
                    <a:pt x="1937849" y="686040"/>
                  </a:lnTo>
                  <a:lnTo>
                    <a:pt x="1937849" y="686040"/>
                  </a:lnTo>
                  <a:lnTo>
                    <a:pt x="1951373" y="686040"/>
                  </a:lnTo>
                  <a:lnTo>
                    <a:pt x="1951373" y="695362"/>
                  </a:lnTo>
                  <a:lnTo>
                    <a:pt x="1951373" y="695362"/>
                  </a:lnTo>
                  <a:lnTo>
                    <a:pt x="1971593" y="695362"/>
                  </a:lnTo>
                  <a:lnTo>
                    <a:pt x="1971593" y="704684"/>
                  </a:lnTo>
                  <a:lnTo>
                    <a:pt x="1971593" y="704684"/>
                  </a:lnTo>
                  <a:lnTo>
                    <a:pt x="1978289" y="704684"/>
                  </a:lnTo>
                  <a:lnTo>
                    <a:pt x="1978289" y="714007"/>
                  </a:lnTo>
                  <a:lnTo>
                    <a:pt x="1978289" y="714007"/>
                  </a:lnTo>
                  <a:lnTo>
                    <a:pt x="1991682" y="714007"/>
                  </a:lnTo>
                  <a:lnTo>
                    <a:pt x="1991682" y="723329"/>
                  </a:lnTo>
                  <a:lnTo>
                    <a:pt x="1991682" y="723329"/>
                  </a:lnTo>
                  <a:lnTo>
                    <a:pt x="2005206" y="723329"/>
                  </a:lnTo>
                  <a:lnTo>
                    <a:pt x="2005206" y="732782"/>
                  </a:lnTo>
                  <a:lnTo>
                    <a:pt x="2005206" y="732782"/>
                  </a:lnTo>
                  <a:lnTo>
                    <a:pt x="2038818" y="732782"/>
                  </a:lnTo>
                  <a:lnTo>
                    <a:pt x="2038818" y="742236"/>
                  </a:lnTo>
                  <a:lnTo>
                    <a:pt x="2038818" y="742236"/>
                  </a:lnTo>
                  <a:lnTo>
                    <a:pt x="2126264" y="742236"/>
                  </a:lnTo>
                  <a:lnTo>
                    <a:pt x="2126264" y="751690"/>
                  </a:lnTo>
                  <a:lnTo>
                    <a:pt x="2126264" y="751690"/>
                  </a:lnTo>
                  <a:lnTo>
                    <a:pt x="2133091" y="751690"/>
                  </a:lnTo>
                  <a:lnTo>
                    <a:pt x="2133091" y="761143"/>
                  </a:lnTo>
                  <a:lnTo>
                    <a:pt x="2133091" y="761143"/>
                  </a:lnTo>
                  <a:lnTo>
                    <a:pt x="2227233" y="761143"/>
                  </a:lnTo>
                  <a:lnTo>
                    <a:pt x="2227233" y="780182"/>
                  </a:lnTo>
                  <a:lnTo>
                    <a:pt x="2227233" y="780182"/>
                  </a:lnTo>
                  <a:lnTo>
                    <a:pt x="2254149" y="780182"/>
                  </a:lnTo>
                  <a:lnTo>
                    <a:pt x="2254149" y="789635"/>
                  </a:lnTo>
                  <a:lnTo>
                    <a:pt x="2254149" y="789635"/>
                  </a:lnTo>
                  <a:lnTo>
                    <a:pt x="2267673" y="789635"/>
                  </a:lnTo>
                  <a:lnTo>
                    <a:pt x="2267673" y="799089"/>
                  </a:lnTo>
                  <a:lnTo>
                    <a:pt x="2267673" y="799089"/>
                  </a:lnTo>
                  <a:lnTo>
                    <a:pt x="2274370" y="799089"/>
                  </a:lnTo>
                  <a:lnTo>
                    <a:pt x="2274370" y="818127"/>
                  </a:lnTo>
                  <a:lnTo>
                    <a:pt x="2274370" y="818127"/>
                  </a:lnTo>
                  <a:lnTo>
                    <a:pt x="2281066" y="818127"/>
                  </a:lnTo>
                  <a:lnTo>
                    <a:pt x="2281066" y="837165"/>
                  </a:lnTo>
                  <a:lnTo>
                    <a:pt x="2281066" y="837165"/>
                  </a:lnTo>
                  <a:lnTo>
                    <a:pt x="2314679" y="837165"/>
                  </a:lnTo>
                  <a:lnTo>
                    <a:pt x="2314679" y="846750"/>
                  </a:lnTo>
                  <a:lnTo>
                    <a:pt x="2314679" y="846750"/>
                  </a:lnTo>
                  <a:lnTo>
                    <a:pt x="2321506" y="846750"/>
                  </a:lnTo>
                  <a:lnTo>
                    <a:pt x="2321506" y="856204"/>
                  </a:lnTo>
                  <a:lnTo>
                    <a:pt x="2321506" y="856204"/>
                  </a:lnTo>
                  <a:lnTo>
                    <a:pt x="2341595" y="856204"/>
                  </a:lnTo>
                  <a:lnTo>
                    <a:pt x="2341595" y="865789"/>
                  </a:lnTo>
                  <a:lnTo>
                    <a:pt x="2341595" y="865789"/>
                  </a:lnTo>
                  <a:lnTo>
                    <a:pt x="2415648" y="865789"/>
                  </a:lnTo>
                  <a:lnTo>
                    <a:pt x="2415648" y="875374"/>
                  </a:lnTo>
                  <a:lnTo>
                    <a:pt x="2415648" y="875374"/>
                  </a:lnTo>
                  <a:lnTo>
                    <a:pt x="2422344" y="875374"/>
                  </a:lnTo>
                  <a:lnTo>
                    <a:pt x="2422344" y="885090"/>
                  </a:lnTo>
                  <a:lnTo>
                    <a:pt x="2422344" y="885090"/>
                  </a:lnTo>
                  <a:lnTo>
                    <a:pt x="2489701" y="885090"/>
                  </a:lnTo>
                  <a:lnTo>
                    <a:pt x="2489701" y="894675"/>
                  </a:lnTo>
                  <a:lnTo>
                    <a:pt x="2489701" y="894675"/>
                  </a:lnTo>
                  <a:lnTo>
                    <a:pt x="2617586" y="894675"/>
                  </a:lnTo>
                  <a:lnTo>
                    <a:pt x="2617586" y="904391"/>
                  </a:lnTo>
                  <a:lnTo>
                    <a:pt x="2617586" y="904391"/>
                  </a:lnTo>
                  <a:lnTo>
                    <a:pt x="2624283" y="904391"/>
                  </a:lnTo>
                  <a:lnTo>
                    <a:pt x="2624283" y="914107"/>
                  </a:lnTo>
                  <a:lnTo>
                    <a:pt x="2624283" y="914107"/>
                  </a:lnTo>
                  <a:lnTo>
                    <a:pt x="2630979" y="914107"/>
                  </a:lnTo>
                  <a:lnTo>
                    <a:pt x="2630979" y="923954"/>
                  </a:lnTo>
                  <a:lnTo>
                    <a:pt x="2630979" y="923954"/>
                  </a:lnTo>
                  <a:lnTo>
                    <a:pt x="2664592" y="923954"/>
                  </a:lnTo>
                  <a:lnTo>
                    <a:pt x="2664592" y="933671"/>
                  </a:lnTo>
                  <a:lnTo>
                    <a:pt x="2664592" y="933671"/>
                  </a:lnTo>
                  <a:lnTo>
                    <a:pt x="2684812" y="933671"/>
                  </a:lnTo>
                  <a:lnTo>
                    <a:pt x="2684812" y="953234"/>
                  </a:lnTo>
                  <a:lnTo>
                    <a:pt x="2684812" y="953234"/>
                  </a:lnTo>
                  <a:lnTo>
                    <a:pt x="2691508" y="953234"/>
                  </a:lnTo>
                  <a:lnTo>
                    <a:pt x="2691508" y="972929"/>
                  </a:lnTo>
                  <a:lnTo>
                    <a:pt x="2691508" y="972929"/>
                  </a:lnTo>
                  <a:lnTo>
                    <a:pt x="2698336" y="972929"/>
                  </a:lnTo>
                  <a:lnTo>
                    <a:pt x="2698336" y="982908"/>
                  </a:lnTo>
                  <a:lnTo>
                    <a:pt x="2698336" y="982908"/>
                  </a:lnTo>
                  <a:lnTo>
                    <a:pt x="2711728" y="982908"/>
                  </a:lnTo>
                  <a:lnTo>
                    <a:pt x="2711728" y="992755"/>
                  </a:lnTo>
                  <a:lnTo>
                    <a:pt x="2711728" y="992755"/>
                  </a:lnTo>
                  <a:lnTo>
                    <a:pt x="2725252" y="992755"/>
                  </a:lnTo>
                  <a:lnTo>
                    <a:pt x="2725252" y="1002603"/>
                  </a:lnTo>
                  <a:lnTo>
                    <a:pt x="2725252" y="1002603"/>
                  </a:lnTo>
                  <a:lnTo>
                    <a:pt x="2738644" y="1002603"/>
                  </a:lnTo>
                  <a:lnTo>
                    <a:pt x="2738644" y="1012450"/>
                  </a:lnTo>
                  <a:lnTo>
                    <a:pt x="2738644" y="1012450"/>
                  </a:lnTo>
                  <a:lnTo>
                    <a:pt x="2846310" y="1012450"/>
                  </a:lnTo>
                  <a:lnTo>
                    <a:pt x="2846310" y="1022298"/>
                  </a:lnTo>
                  <a:lnTo>
                    <a:pt x="2846310" y="1022298"/>
                  </a:lnTo>
                  <a:lnTo>
                    <a:pt x="2893447" y="1022298"/>
                  </a:lnTo>
                  <a:lnTo>
                    <a:pt x="2893447" y="1032145"/>
                  </a:lnTo>
                  <a:lnTo>
                    <a:pt x="2893447" y="1032145"/>
                  </a:lnTo>
                  <a:lnTo>
                    <a:pt x="2987589" y="1032145"/>
                  </a:lnTo>
                  <a:lnTo>
                    <a:pt x="2987589" y="1042124"/>
                  </a:lnTo>
                  <a:lnTo>
                    <a:pt x="2987589" y="1042124"/>
                  </a:lnTo>
                  <a:lnTo>
                    <a:pt x="2994416" y="1042124"/>
                  </a:lnTo>
                  <a:lnTo>
                    <a:pt x="2994416" y="1051971"/>
                  </a:lnTo>
                  <a:lnTo>
                    <a:pt x="2994416" y="1051971"/>
                  </a:lnTo>
                  <a:lnTo>
                    <a:pt x="3021332" y="1051971"/>
                  </a:lnTo>
                  <a:lnTo>
                    <a:pt x="3021332" y="1061950"/>
                  </a:lnTo>
                  <a:lnTo>
                    <a:pt x="3021332" y="1061950"/>
                  </a:lnTo>
                  <a:lnTo>
                    <a:pt x="3068338" y="1061950"/>
                  </a:lnTo>
                  <a:lnTo>
                    <a:pt x="3068338" y="1071929"/>
                  </a:lnTo>
                  <a:lnTo>
                    <a:pt x="3068338" y="1071929"/>
                  </a:lnTo>
                  <a:lnTo>
                    <a:pt x="3075165" y="1071929"/>
                  </a:lnTo>
                  <a:lnTo>
                    <a:pt x="3075165" y="1081777"/>
                  </a:lnTo>
                  <a:lnTo>
                    <a:pt x="3075165" y="1081777"/>
                  </a:lnTo>
                  <a:lnTo>
                    <a:pt x="3088558" y="1081777"/>
                  </a:lnTo>
                  <a:lnTo>
                    <a:pt x="3088558" y="1091755"/>
                  </a:lnTo>
                  <a:lnTo>
                    <a:pt x="3088558" y="1091755"/>
                  </a:lnTo>
                  <a:lnTo>
                    <a:pt x="3115474" y="1091755"/>
                  </a:lnTo>
                  <a:lnTo>
                    <a:pt x="3115474" y="1101734"/>
                  </a:lnTo>
                  <a:lnTo>
                    <a:pt x="3115474" y="1101734"/>
                  </a:lnTo>
                  <a:lnTo>
                    <a:pt x="3128998" y="1101734"/>
                  </a:lnTo>
                  <a:lnTo>
                    <a:pt x="3128998" y="1111713"/>
                  </a:lnTo>
                  <a:lnTo>
                    <a:pt x="3128998" y="1111713"/>
                  </a:lnTo>
                  <a:lnTo>
                    <a:pt x="3142390" y="1111713"/>
                  </a:lnTo>
                  <a:lnTo>
                    <a:pt x="3142390" y="1131539"/>
                  </a:lnTo>
                  <a:lnTo>
                    <a:pt x="3142390" y="1131539"/>
                  </a:lnTo>
                  <a:lnTo>
                    <a:pt x="3162611" y="1131539"/>
                  </a:lnTo>
                  <a:lnTo>
                    <a:pt x="3162611" y="1141518"/>
                  </a:lnTo>
                  <a:lnTo>
                    <a:pt x="3162611" y="1141518"/>
                  </a:lnTo>
                  <a:lnTo>
                    <a:pt x="3182831" y="1141518"/>
                  </a:lnTo>
                  <a:lnTo>
                    <a:pt x="3182831" y="1151628"/>
                  </a:lnTo>
                  <a:lnTo>
                    <a:pt x="3182831" y="1151628"/>
                  </a:lnTo>
                  <a:lnTo>
                    <a:pt x="3229836" y="1151628"/>
                  </a:lnTo>
                  <a:lnTo>
                    <a:pt x="3229836" y="1161738"/>
                  </a:lnTo>
                  <a:lnTo>
                    <a:pt x="3229836" y="1161738"/>
                  </a:lnTo>
                  <a:lnTo>
                    <a:pt x="3243360" y="1161738"/>
                  </a:lnTo>
                  <a:lnTo>
                    <a:pt x="3243360" y="1171848"/>
                  </a:lnTo>
                  <a:lnTo>
                    <a:pt x="3243360" y="1171848"/>
                  </a:lnTo>
                  <a:lnTo>
                    <a:pt x="3250056" y="1171848"/>
                  </a:lnTo>
                  <a:lnTo>
                    <a:pt x="3250056" y="1181827"/>
                  </a:lnTo>
                  <a:lnTo>
                    <a:pt x="3250056" y="1181827"/>
                  </a:lnTo>
                  <a:lnTo>
                    <a:pt x="3256752" y="1181827"/>
                  </a:lnTo>
                  <a:lnTo>
                    <a:pt x="3256752" y="1191937"/>
                  </a:lnTo>
                  <a:lnTo>
                    <a:pt x="3256752" y="1191937"/>
                  </a:lnTo>
                  <a:lnTo>
                    <a:pt x="3310585" y="1191937"/>
                  </a:lnTo>
                  <a:lnTo>
                    <a:pt x="3310585" y="1202047"/>
                  </a:lnTo>
                  <a:lnTo>
                    <a:pt x="3310585" y="1202047"/>
                  </a:lnTo>
                  <a:lnTo>
                    <a:pt x="3512524" y="1202047"/>
                  </a:lnTo>
                  <a:lnTo>
                    <a:pt x="3512524" y="1212288"/>
                  </a:lnTo>
                  <a:lnTo>
                    <a:pt x="3512524" y="1212288"/>
                  </a:lnTo>
                  <a:lnTo>
                    <a:pt x="3546136" y="1212288"/>
                  </a:lnTo>
                  <a:lnTo>
                    <a:pt x="3546136" y="1222661"/>
                  </a:lnTo>
                  <a:lnTo>
                    <a:pt x="3546136" y="1222661"/>
                  </a:lnTo>
                  <a:lnTo>
                    <a:pt x="3552833" y="1222661"/>
                  </a:lnTo>
                  <a:lnTo>
                    <a:pt x="3552833" y="1232902"/>
                  </a:lnTo>
                  <a:lnTo>
                    <a:pt x="3552833" y="1232902"/>
                  </a:lnTo>
                  <a:lnTo>
                    <a:pt x="3599969" y="1232902"/>
                  </a:lnTo>
                  <a:lnTo>
                    <a:pt x="3599969" y="1243406"/>
                  </a:lnTo>
                  <a:lnTo>
                    <a:pt x="3599969" y="1243406"/>
                  </a:lnTo>
                  <a:lnTo>
                    <a:pt x="3714331" y="1243406"/>
                  </a:lnTo>
                  <a:lnTo>
                    <a:pt x="3714331" y="1264414"/>
                  </a:lnTo>
                  <a:lnTo>
                    <a:pt x="3714331" y="1264414"/>
                  </a:lnTo>
                  <a:lnTo>
                    <a:pt x="3815300" y="1264414"/>
                  </a:lnTo>
                  <a:lnTo>
                    <a:pt x="3815300" y="1275049"/>
                  </a:lnTo>
                  <a:lnTo>
                    <a:pt x="3815300" y="1275049"/>
                  </a:lnTo>
                  <a:lnTo>
                    <a:pt x="3922966" y="1275049"/>
                  </a:lnTo>
                  <a:lnTo>
                    <a:pt x="3922966" y="1285685"/>
                  </a:lnTo>
                  <a:lnTo>
                    <a:pt x="3922966" y="1285685"/>
                  </a:lnTo>
                  <a:lnTo>
                    <a:pt x="3963406" y="1285685"/>
                  </a:lnTo>
                  <a:lnTo>
                    <a:pt x="3963406" y="1307086"/>
                  </a:lnTo>
                  <a:lnTo>
                    <a:pt x="3963406" y="1307086"/>
                  </a:lnTo>
                  <a:lnTo>
                    <a:pt x="4003715" y="1307086"/>
                  </a:lnTo>
                  <a:lnTo>
                    <a:pt x="4003715" y="1318247"/>
                  </a:lnTo>
                  <a:lnTo>
                    <a:pt x="4003715" y="1318247"/>
                  </a:lnTo>
                  <a:lnTo>
                    <a:pt x="4057548" y="1318247"/>
                  </a:lnTo>
                  <a:lnTo>
                    <a:pt x="4057548" y="1329539"/>
                  </a:lnTo>
                  <a:lnTo>
                    <a:pt x="4057548" y="1329539"/>
                  </a:lnTo>
                  <a:lnTo>
                    <a:pt x="4131601" y="1329539"/>
                  </a:lnTo>
                  <a:lnTo>
                    <a:pt x="4131601" y="1340962"/>
                  </a:lnTo>
                  <a:lnTo>
                    <a:pt x="4131601" y="1340962"/>
                  </a:lnTo>
                  <a:lnTo>
                    <a:pt x="4144993" y="1340962"/>
                  </a:lnTo>
                  <a:lnTo>
                    <a:pt x="4144993" y="1352516"/>
                  </a:lnTo>
                  <a:lnTo>
                    <a:pt x="4144993" y="1352516"/>
                  </a:lnTo>
                  <a:lnTo>
                    <a:pt x="4340104" y="1352516"/>
                  </a:lnTo>
                  <a:lnTo>
                    <a:pt x="4340104" y="1364070"/>
                  </a:lnTo>
                  <a:lnTo>
                    <a:pt x="4340104" y="1364070"/>
                  </a:lnTo>
                  <a:lnTo>
                    <a:pt x="4380545" y="1364070"/>
                  </a:lnTo>
                  <a:lnTo>
                    <a:pt x="4380545" y="1375887"/>
                  </a:lnTo>
                  <a:lnTo>
                    <a:pt x="4380545" y="1375887"/>
                  </a:lnTo>
                  <a:lnTo>
                    <a:pt x="4387241" y="1375887"/>
                  </a:lnTo>
                  <a:lnTo>
                    <a:pt x="4387241" y="1399390"/>
                  </a:lnTo>
                  <a:lnTo>
                    <a:pt x="4387241" y="1399390"/>
                  </a:lnTo>
                  <a:lnTo>
                    <a:pt x="4400765" y="1399390"/>
                  </a:lnTo>
                  <a:lnTo>
                    <a:pt x="4400765" y="1423418"/>
                  </a:lnTo>
                  <a:lnTo>
                    <a:pt x="4400765" y="1423418"/>
                  </a:lnTo>
                  <a:lnTo>
                    <a:pt x="4474686" y="1423418"/>
                  </a:lnTo>
                  <a:lnTo>
                    <a:pt x="4474686" y="1435629"/>
                  </a:lnTo>
                  <a:lnTo>
                    <a:pt x="4474686" y="1435629"/>
                  </a:lnTo>
                  <a:lnTo>
                    <a:pt x="4535347" y="1435629"/>
                  </a:lnTo>
                  <a:lnTo>
                    <a:pt x="4535347" y="1447971"/>
                  </a:lnTo>
                  <a:lnTo>
                    <a:pt x="4535347" y="1447971"/>
                  </a:lnTo>
                  <a:lnTo>
                    <a:pt x="4589179" y="1447971"/>
                  </a:lnTo>
                  <a:lnTo>
                    <a:pt x="4589179" y="1460313"/>
                  </a:lnTo>
                  <a:lnTo>
                    <a:pt x="4589179" y="1460313"/>
                  </a:lnTo>
                  <a:lnTo>
                    <a:pt x="4602572" y="1460313"/>
                  </a:lnTo>
                  <a:lnTo>
                    <a:pt x="4602572" y="1472524"/>
                  </a:lnTo>
                  <a:lnTo>
                    <a:pt x="4602572" y="1472524"/>
                  </a:lnTo>
                  <a:lnTo>
                    <a:pt x="4636185" y="1472524"/>
                  </a:lnTo>
                  <a:lnTo>
                    <a:pt x="4636185" y="1484866"/>
                  </a:lnTo>
                  <a:lnTo>
                    <a:pt x="4636185" y="1484866"/>
                  </a:lnTo>
                  <a:lnTo>
                    <a:pt x="4764070" y="1484866"/>
                  </a:lnTo>
                  <a:lnTo>
                    <a:pt x="4764070" y="1497339"/>
                  </a:lnTo>
                  <a:lnTo>
                    <a:pt x="4764070" y="1497339"/>
                  </a:lnTo>
                  <a:lnTo>
                    <a:pt x="4804511" y="1497339"/>
                  </a:lnTo>
                  <a:lnTo>
                    <a:pt x="4804511" y="1510338"/>
                  </a:lnTo>
                  <a:lnTo>
                    <a:pt x="4804511" y="1510338"/>
                  </a:lnTo>
                  <a:lnTo>
                    <a:pt x="4858343" y="1510338"/>
                  </a:lnTo>
                  <a:lnTo>
                    <a:pt x="4858343" y="1537386"/>
                  </a:lnTo>
                  <a:lnTo>
                    <a:pt x="4858343" y="1537386"/>
                  </a:lnTo>
                  <a:lnTo>
                    <a:pt x="5006318" y="1537386"/>
                  </a:lnTo>
                  <a:lnTo>
                    <a:pt x="5006318" y="1551041"/>
                  </a:lnTo>
                  <a:lnTo>
                    <a:pt x="5006318" y="1551041"/>
                  </a:lnTo>
                  <a:lnTo>
                    <a:pt x="5235173" y="1551041"/>
                  </a:lnTo>
                  <a:lnTo>
                    <a:pt x="5235173" y="1565090"/>
                  </a:lnTo>
                  <a:lnTo>
                    <a:pt x="5235173" y="1565090"/>
                  </a:lnTo>
                  <a:lnTo>
                    <a:pt x="5275482" y="1565090"/>
                  </a:lnTo>
                  <a:lnTo>
                    <a:pt x="5275482" y="1579664"/>
                  </a:lnTo>
                  <a:lnTo>
                    <a:pt x="5275482" y="1579664"/>
                  </a:lnTo>
                  <a:lnTo>
                    <a:pt x="5289006" y="1579664"/>
                  </a:lnTo>
                  <a:lnTo>
                    <a:pt x="5289006" y="1594501"/>
                  </a:lnTo>
                  <a:lnTo>
                    <a:pt x="5289006" y="1594501"/>
                  </a:lnTo>
                  <a:lnTo>
                    <a:pt x="5517729" y="1594501"/>
                  </a:lnTo>
                  <a:lnTo>
                    <a:pt x="5517729" y="1609600"/>
                  </a:lnTo>
                  <a:lnTo>
                    <a:pt x="5517729" y="1609600"/>
                  </a:lnTo>
                  <a:lnTo>
                    <a:pt x="5578259" y="1609600"/>
                  </a:lnTo>
                  <a:lnTo>
                    <a:pt x="5578259" y="1624700"/>
                  </a:lnTo>
                  <a:lnTo>
                    <a:pt x="5578259" y="1624700"/>
                  </a:lnTo>
                  <a:lnTo>
                    <a:pt x="5618699" y="1624700"/>
                  </a:lnTo>
                  <a:lnTo>
                    <a:pt x="5618699" y="1639931"/>
                  </a:lnTo>
                  <a:lnTo>
                    <a:pt x="5618699" y="1639931"/>
                  </a:lnTo>
                  <a:lnTo>
                    <a:pt x="5638919" y="1639931"/>
                  </a:lnTo>
                  <a:lnTo>
                    <a:pt x="5638919" y="1655293"/>
                  </a:lnTo>
                  <a:lnTo>
                    <a:pt x="5638919" y="1655293"/>
                  </a:lnTo>
                  <a:lnTo>
                    <a:pt x="5659008" y="1655293"/>
                  </a:lnTo>
                  <a:lnTo>
                    <a:pt x="5659008" y="1671311"/>
                  </a:lnTo>
                  <a:lnTo>
                    <a:pt x="5659008" y="1671311"/>
                  </a:lnTo>
                  <a:lnTo>
                    <a:pt x="5679228" y="1671311"/>
                  </a:lnTo>
                  <a:lnTo>
                    <a:pt x="5679228" y="1688643"/>
                  </a:lnTo>
                  <a:lnTo>
                    <a:pt x="5679228" y="1688643"/>
                  </a:lnTo>
                  <a:lnTo>
                    <a:pt x="6096497" y="1688643"/>
                  </a:lnTo>
                  <a:lnTo>
                    <a:pt x="6096497" y="1713984"/>
                  </a:lnTo>
                  <a:lnTo>
                    <a:pt x="6096497" y="1713984"/>
                  </a:lnTo>
                  <a:lnTo>
                    <a:pt x="6385750" y="1713984"/>
                  </a:lnTo>
                  <a:lnTo>
                    <a:pt x="6385750" y="1746415"/>
                  </a:lnTo>
                  <a:lnTo>
                    <a:pt x="6385750" y="1746415"/>
                  </a:lnTo>
                  <a:lnTo>
                    <a:pt x="6695355" y="1746415"/>
                  </a:lnTo>
                  <a:lnTo>
                    <a:pt x="6695355" y="1790794"/>
                  </a:lnTo>
                  <a:lnTo>
                    <a:pt x="6695355" y="1790794"/>
                  </a:lnTo>
                  <a:lnTo>
                    <a:pt x="8626507" y="1790794"/>
                  </a:lnTo>
                  <a:lnTo>
                    <a:pt x="8626507" y="1790794"/>
                  </a:lnTo>
                </a:path>
              </a:pathLst>
            </a:custGeom>
            <a:noFill/>
            <a:ln w="28575" cap="flat">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87" name="Freeform: Shape 6486">
              <a:extLst>
                <a:ext uri="{FF2B5EF4-FFF2-40B4-BE49-F238E27FC236}">
                  <a16:creationId xmlns:a16="http://schemas.microsoft.com/office/drawing/2014/main" id="{EA148E8C-BCF4-512C-608F-CDED659DC940}"/>
                </a:ext>
              </a:extLst>
            </p:cNvPr>
            <p:cNvSpPr/>
            <p:nvPr/>
          </p:nvSpPr>
          <p:spPr>
            <a:xfrm>
              <a:off x="973970" y="81876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88" name="Freeform: Shape 6487">
              <a:extLst>
                <a:ext uri="{FF2B5EF4-FFF2-40B4-BE49-F238E27FC236}">
                  <a16:creationId xmlns:a16="http://schemas.microsoft.com/office/drawing/2014/main" id="{25F8A8D1-A083-0588-05F2-E82F20F60851}"/>
                </a:ext>
              </a:extLst>
            </p:cNvPr>
            <p:cNvSpPr/>
            <p:nvPr/>
          </p:nvSpPr>
          <p:spPr>
            <a:xfrm>
              <a:off x="1280455" y="87346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89" name="Freeform: Shape 6488">
              <a:extLst>
                <a:ext uri="{FF2B5EF4-FFF2-40B4-BE49-F238E27FC236}">
                  <a16:creationId xmlns:a16="http://schemas.microsoft.com/office/drawing/2014/main" id="{E3771BBB-C3A2-4BB5-C282-3651D5761AF3}"/>
                </a:ext>
              </a:extLst>
            </p:cNvPr>
            <p:cNvSpPr/>
            <p:nvPr/>
          </p:nvSpPr>
          <p:spPr>
            <a:xfrm>
              <a:off x="1324322" y="9009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90" name="Freeform: Shape 6489">
              <a:extLst>
                <a:ext uri="{FF2B5EF4-FFF2-40B4-BE49-F238E27FC236}">
                  <a16:creationId xmlns:a16="http://schemas.microsoft.com/office/drawing/2014/main" id="{EDEED0DB-9B04-E02F-AF91-FB605FC1CAC0}"/>
                </a:ext>
              </a:extLst>
            </p:cNvPr>
            <p:cNvSpPr/>
            <p:nvPr/>
          </p:nvSpPr>
          <p:spPr>
            <a:xfrm>
              <a:off x="1579822" y="95620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91" name="Freeform: Shape 6490">
              <a:extLst>
                <a:ext uri="{FF2B5EF4-FFF2-40B4-BE49-F238E27FC236}">
                  <a16:creationId xmlns:a16="http://schemas.microsoft.com/office/drawing/2014/main" id="{05461D69-7BCC-DBD5-2984-ED054DE9DA04}"/>
                </a:ext>
              </a:extLst>
            </p:cNvPr>
            <p:cNvSpPr/>
            <p:nvPr/>
          </p:nvSpPr>
          <p:spPr>
            <a:xfrm>
              <a:off x="1616280" y="9745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92" name="Freeform: Shape 6491">
              <a:extLst>
                <a:ext uri="{FF2B5EF4-FFF2-40B4-BE49-F238E27FC236}">
                  <a16:creationId xmlns:a16="http://schemas.microsoft.com/office/drawing/2014/main" id="{A0A4D186-0FAE-81D3-2737-A62A425303E4}"/>
                </a:ext>
              </a:extLst>
            </p:cNvPr>
            <p:cNvSpPr/>
            <p:nvPr/>
          </p:nvSpPr>
          <p:spPr>
            <a:xfrm>
              <a:off x="1835180" y="99308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93" name="Freeform: Shape 6492">
              <a:extLst>
                <a:ext uri="{FF2B5EF4-FFF2-40B4-BE49-F238E27FC236}">
                  <a16:creationId xmlns:a16="http://schemas.microsoft.com/office/drawing/2014/main" id="{A7A82299-E653-CBEC-88BF-4A81D38FD06B}"/>
                </a:ext>
              </a:extLst>
            </p:cNvPr>
            <p:cNvSpPr/>
            <p:nvPr/>
          </p:nvSpPr>
          <p:spPr>
            <a:xfrm>
              <a:off x="1886308" y="103936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94" name="Freeform: Shape 6493">
              <a:extLst>
                <a:ext uri="{FF2B5EF4-FFF2-40B4-BE49-F238E27FC236}">
                  <a16:creationId xmlns:a16="http://schemas.microsoft.com/office/drawing/2014/main" id="{6AB5E84F-A097-F902-EA70-A560B07FF078}"/>
                </a:ext>
              </a:extLst>
            </p:cNvPr>
            <p:cNvSpPr/>
            <p:nvPr/>
          </p:nvSpPr>
          <p:spPr>
            <a:xfrm>
              <a:off x="1893572" y="104876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95" name="Freeform: Shape 6494">
              <a:extLst>
                <a:ext uri="{FF2B5EF4-FFF2-40B4-BE49-F238E27FC236}">
                  <a16:creationId xmlns:a16="http://schemas.microsoft.com/office/drawing/2014/main" id="{BBEAE89C-905A-4C4D-C31D-3ED46B6A272D}"/>
                </a:ext>
              </a:extLst>
            </p:cNvPr>
            <p:cNvSpPr/>
            <p:nvPr/>
          </p:nvSpPr>
          <p:spPr>
            <a:xfrm>
              <a:off x="1930173" y="108620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96" name="Freeform: Shape 6495">
              <a:extLst>
                <a:ext uri="{FF2B5EF4-FFF2-40B4-BE49-F238E27FC236}">
                  <a16:creationId xmlns:a16="http://schemas.microsoft.com/office/drawing/2014/main" id="{8C8EC3F2-CDAB-ABC9-28CC-B028FFA56793}"/>
                </a:ext>
              </a:extLst>
            </p:cNvPr>
            <p:cNvSpPr/>
            <p:nvPr/>
          </p:nvSpPr>
          <p:spPr>
            <a:xfrm>
              <a:off x="2156335" y="113304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97" name="Freeform: Shape 6496">
              <a:extLst>
                <a:ext uri="{FF2B5EF4-FFF2-40B4-BE49-F238E27FC236}">
                  <a16:creationId xmlns:a16="http://schemas.microsoft.com/office/drawing/2014/main" id="{1C14C5DE-C3BF-4E1B-AF31-952E3C3D4BDC}"/>
                </a:ext>
              </a:extLst>
            </p:cNvPr>
            <p:cNvSpPr/>
            <p:nvPr/>
          </p:nvSpPr>
          <p:spPr>
            <a:xfrm>
              <a:off x="2178269" y="11612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98" name="Freeform: Shape 6497">
              <a:extLst>
                <a:ext uri="{FF2B5EF4-FFF2-40B4-BE49-F238E27FC236}">
                  <a16:creationId xmlns:a16="http://schemas.microsoft.com/office/drawing/2014/main" id="{1E516B5D-29CF-6749-DEA7-871C4FD433FC}"/>
                </a:ext>
              </a:extLst>
            </p:cNvPr>
            <p:cNvSpPr/>
            <p:nvPr/>
          </p:nvSpPr>
          <p:spPr>
            <a:xfrm>
              <a:off x="2192938" y="117062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99" name="Freeform: Shape 6498">
              <a:extLst>
                <a:ext uri="{FF2B5EF4-FFF2-40B4-BE49-F238E27FC236}">
                  <a16:creationId xmlns:a16="http://schemas.microsoft.com/office/drawing/2014/main" id="{6978A1D8-ABC2-012B-9915-6E5525FAE4C0}"/>
                </a:ext>
              </a:extLst>
            </p:cNvPr>
            <p:cNvSpPr/>
            <p:nvPr/>
          </p:nvSpPr>
          <p:spPr>
            <a:xfrm>
              <a:off x="2200201" y="119909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00" name="Freeform: Shape 6499">
              <a:extLst>
                <a:ext uri="{FF2B5EF4-FFF2-40B4-BE49-F238E27FC236}">
                  <a16:creationId xmlns:a16="http://schemas.microsoft.com/office/drawing/2014/main" id="{F42BC5C7-5E09-1763-FED1-0271CED16D88}"/>
                </a:ext>
              </a:extLst>
            </p:cNvPr>
            <p:cNvSpPr/>
            <p:nvPr/>
          </p:nvSpPr>
          <p:spPr>
            <a:xfrm>
              <a:off x="2207465" y="120863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01" name="Freeform: Shape 6500">
              <a:extLst>
                <a:ext uri="{FF2B5EF4-FFF2-40B4-BE49-F238E27FC236}">
                  <a16:creationId xmlns:a16="http://schemas.microsoft.com/office/drawing/2014/main" id="{3B4B4CDE-F2B6-6EAD-4E58-33602CD3578D}"/>
                </a:ext>
              </a:extLst>
            </p:cNvPr>
            <p:cNvSpPr/>
            <p:nvPr/>
          </p:nvSpPr>
          <p:spPr>
            <a:xfrm>
              <a:off x="2222133" y="122756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02" name="Freeform: Shape 6501">
              <a:extLst>
                <a:ext uri="{FF2B5EF4-FFF2-40B4-BE49-F238E27FC236}">
                  <a16:creationId xmlns:a16="http://schemas.microsoft.com/office/drawing/2014/main" id="{D6AAE102-86A7-D29B-A8ED-13D3A1BDB4DC}"/>
                </a:ext>
              </a:extLst>
            </p:cNvPr>
            <p:cNvSpPr/>
            <p:nvPr/>
          </p:nvSpPr>
          <p:spPr>
            <a:xfrm>
              <a:off x="2229397" y="122756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03" name="Freeform: Shape 6502">
              <a:extLst>
                <a:ext uri="{FF2B5EF4-FFF2-40B4-BE49-F238E27FC236}">
                  <a16:creationId xmlns:a16="http://schemas.microsoft.com/office/drawing/2014/main" id="{6C96C806-944C-C4D3-9AEA-F94716803EE5}"/>
                </a:ext>
              </a:extLst>
            </p:cNvPr>
            <p:cNvSpPr/>
            <p:nvPr/>
          </p:nvSpPr>
          <p:spPr>
            <a:xfrm>
              <a:off x="2243923" y="123724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04" name="Freeform: Shape 6503">
              <a:extLst>
                <a:ext uri="{FF2B5EF4-FFF2-40B4-BE49-F238E27FC236}">
                  <a16:creationId xmlns:a16="http://schemas.microsoft.com/office/drawing/2014/main" id="{E67DA504-EE22-4F55-54DC-67CC1A5C2B1F}"/>
                </a:ext>
              </a:extLst>
            </p:cNvPr>
            <p:cNvSpPr/>
            <p:nvPr/>
          </p:nvSpPr>
          <p:spPr>
            <a:xfrm>
              <a:off x="2265856" y="123724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05" name="Freeform: Shape 6504">
              <a:extLst>
                <a:ext uri="{FF2B5EF4-FFF2-40B4-BE49-F238E27FC236}">
                  <a16:creationId xmlns:a16="http://schemas.microsoft.com/office/drawing/2014/main" id="{30A8A110-C991-0F1E-FC61-25C86A8999AA}"/>
                </a:ext>
              </a:extLst>
            </p:cNvPr>
            <p:cNvSpPr/>
            <p:nvPr/>
          </p:nvSpPr>
          <p:spPr>
            <a:xfrm>
              <a:off x="2382640" y="123724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06" name="Freeform: Shape 6505">
              <a:extLst>
                <a:ext uri="{FF2B5EF4-FFF2-40B4-BE49-F238E27FC236}">
                  <a16:creationId xmlns:a16="http://schemas.microsoft.com/office/drawing/2014/main" id="{D02C2111-0776-C376-0CE2-4E3572CF824B}"/>
                </a:ext>
              </a:extLst>
            </p:cNvPr>
            <p:cNvSpPr/>
            <p:nvPr/>
          </p:nvSpPr>
          <p:spPr>
            <a:xfrm>
              <a:off x="2433768" y="123724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07" name="Freeform: Shape 6506">
              <a:extLst>
                <a:ext uri="{FF2B5EF4-FFF2-40B4-BE49-F238E27FC236}">
                  <a16:creationId xmlns:a16="http://schemas.microsoft.com/office/drawing/2014/main" id="{8547F725-FBA0-2A36-781C-ED1CF2A813B9}"/>
                </a:ext>
              </a:extLst>
            </p:cNvPr>
            <p:cNvSpPr/>
            <p:nvPr/>
          </p:nvSpPr>
          <p:spPr>
            <a:xfrm>
              <a:off x="2470228" y="125659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08" name="Freeform: Shape 6507">
              <a:extLst>
                <a:ext uri="{FF2B5EF4-FFF2-40B4-BE49-F238E27FC236}">
                  <a16:creationId xmlns:a16="http://schemas.microsoft.com/office/drawing/2014/main" id="{E6D1B873-DA23-85AA-0A32-09CCFD3B069E}"/>
                </a:ext>
              </a:extLst>
            </p:cNvPr>
            <p:cNvSpPr/>
            <p:nvPr/>
          </p:nvSpPr>
          <p:spPr>
            <a:xfrm>
              <a:off x="2506687" y="1305398"/>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09" name="Freeform: Shape 6508">
              <a:extLst>
                <a:ext uri="{FF2B5EF4-FFF2-40B4-BE49-F238E27FC236}">
                  <a16:creationId xmlns:a16="http://schemas.microsoft.com/office/drawing/2014/main" id="{45D65C62-EB70-8998-AC64-9942AFC9FEE5}"/>
                </a:ext>
              </a:extLst>
            </p:cNvPr>
            <p:cNvSpPr/>
            <p:nvPr/>
          </p:nvSpPr>
          <p:spPr>
            <a:xfrm>
              <a:off x="2601681" y="1334709"/>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10" name="Freeform: Shape 6509">
              <a:extLst>
                <a:ext uri="{FF2B5EF4-FFF2-40B4-BE49-F238E27FC236}">
                  <a16:creationId xmlns:a16="http://schemas.microsoft.com/office/drawing/2014/main" id="{D479A1E7-2FCB-3869-6F9F-10163CCDFC23}"/>
                </a:ext>
              </a:extLst>
            </p:cNvPr>
            <p:cNvSpPr/>
            <p:nvPr/>
          </p:nvSpPr>
          <p:spPr>
            <a:xfrm>
              <a:off x="2791383" y="142291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11" name="Freeform: Shape 6510">
              <a:extLst>
                <a:ext uri="{FF2B5EF4-FFF2-40B4-BE49-F238E27FC236}">
                  <a16:creationId xmlns:a16="http://schemas.microsoft.com/office/drawing/2014/main" id="{2DF831F2-D5C0-05BD-D9D3-E0A1FDFFD5B5}"/>
                </a:ext>
              </a:extLst>
            </p:cNvPr>
            <p:cNvSpPr/>
            <p:nvPr/>
          </p:nvSpPr>
          <p:spPr>
            <a:xfrm>
              <a:off x="2813317" y="1462468"/>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12" name="Freeform: Shape 6511">
              <a:extLst>
                <a:ext uri="{FF2B5EF4-FFF2-40B4-BE49-F238E27FC236}">
                  <a16:creationId xmlns:a16="http://schemas.microsoft.com/office/drawing/2014/main" id="{D355236E-573D-E82F-4479-00A3F086514B}"/>
                </a:ext>
              </a:extLst>
            </p:cNvPr>
            <p:cNvSpPr/>
            <p:nvPr/>
          </p:nvSpPr>
          <p:spPr>
            <a:xfrm>
              <a:off x="3076081" y="155166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13" name="Freeform: Shape 6512">
              <a:extLst>
                <a:ext uri="{FF2B5EF4-FFF2-40B4-BE49-F238E27FC236}">
                  <a16:creationId xmlns:a16="http://schemas.microsoft.com/office/drawing/2014/main" id="{28E62DF0-1EAD-94F6-9C22-88D4D28CC58C}"/>
                </a:ext>
              </a:extLst>
            </p:cNvPr>
            <p:cNvSpPr/>
            <p:nvPr/>
          </p:nvSpPr>
          <p:spPr>
            <a:xfrm>
              <a:off x="3127066" y="159134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14" name="Freeform: Shape 6513">
              <a:extLst>
                <a:ext uri="{FF2B5EF4-FFF2-40B4-BE49-F238E27FC236}">
                  <a16:creationId xmlns:a16="http://schemas.microsoft.com/office/drawing/2014/main" id="{71A5E8E5-4691-7E2A-8EE7-325CE51DACAC}"/>
                </a:ext>
              </a:extLst>
            </p:cNvPr>
            <p:cNvSpPr/>
            <p:nvPr/>
          </p:nvSpPr>
          <p:spPr>
            <a:xfrm>
              <a:off x="3141735" y="160144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15" name="Freeform: Shape 6514">
              <a:extLst>
                <a:ext uri="{FF2B5EF4-FFF2-40B4-BE49-F238E27FC236}">
                  <a16:creationId xmlns:a16="http://schemas.microsoft.com/office/drawing/2014/main" id="{1481BDCD-3ED2-FD0B-A7E2-CF4B8A9DB9EC}"/>
                </a:ext>
              </a:extLst>
            </p:cNvPr>
            <p:cNvSpPr/>
            <p:nvPr/>
          </p:nvSpPr>
          <p:spPr>
            <a:xfrm>
              <a:off x="3148998" y="160144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16" name="Freeform: Shape 6515">
              <a:extLst>
                <a:ext uri="{FF2B5EF4-FFF2-40B4-BE49-F238E27FC236}">
                  <a16:creationId xmlns:a16="http://schemas.microsoft.com/office/drawing/2014/main" id="{FD1950D8-45C5-E866-0B0B-A4D9F19ADC91}"/>
                </a:ext>
              </a:extLst>
            </p:cNvPr>
            <p:cNvSpPr/>
            <p:nvPr/>
          </p:nvSpPr>
          <p:spPr>
            <a:xfrm>
              <a:off x="3185459" y="1611542"/>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17" name="Freeform: Shape 6516">
              <a:extLst>
                <a:ext uri="{FF2B5EF4-FFF2-40B4-BE49-F238E27FC236}">
                  <a16:creationId xmlns:a16="http://schemas.microsoft.com/office/drawing/2014/main" id="{CDB023A2-315F-A13A-EF7C-C6C1444A1846}"/>
                </a:ext>
              </a:extLst>
            </p:cNvPr>
            <p:cNvSpPr/>
            <p:nvPr/>
          </p:nvSpPr>
          <p:spPr>
            <a:xfrm>
              <a:off x="3433696" y="16926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18" name="Freeform: Shape 6517">
              <a:extLst>
                <a:ext uri="{FF2B5EF4-FFF2-40B4-BE49-F238E27FC236}">
                  <a16:creationId xmlns:a16="http://schemas.microsoft.com/office/drawing/2014/main" id="{07A64BCB-662E-2A19-57D5-8C996B920CC9}"/>
                </a:ext>
              </a:extLst>
            </p:cNvPr>
            <p:cNvSpPr/>
            <p:nvPr/>
          </p:nvSpPr>
          <p:spPr>
            <a:xfrm>
              <a:off x="3499350" y="173327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19" name="Freeform: Shape 6518">
              <a:extLst>
                <a:ext uri="{FF2B5EF4-FFF2-40B4-BE49-F238E27FC236}">
                  <a16:creationId xmlns:a16="http://schemas.microsoft.com/office/drawing/2014/main" id="{248DF12B-DF6F-951F-BC5D-7C2698E1AF26}"/>
                </a:ext>
              </a:extLst>
            </p:cNvPr>
            <p:cNvSpPr/>
            <p:nvPr/>
          </p:nvSpPr>
          <p:spPr>
            <a:xfrm>
              <a:off x="3528548" y="17435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20" name="Freeform: Shape 6519">
              <a:extLst>
                <a:ext uri="{FF2B5EF4-FFF2-40B4-BE49-F238E27FC236}">
                  <a16:creationId xmlns:a16="http://schemas.microsoft.com/office/drawing/2014/main" id="{776ABA29-010A-D5CD-5813-78D871111C5E}"/>
                </a:ext>
              </a:extLst>
            </p:cNvPr>
            <p:cNvSpPr/>
            <p:nvPr/>
          </p:nvSpPr>
          <p:spPr>
            <a:xfrm>
              <a:off x="3579675" y="17435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21" name="Freeform: Shape 6520">
              <a:extLst>
                <a:ext uri="{FF2B5EF4-FFF2-40B4-BE49-F238E27FC236}">
                  <a16:creationId xmlns:a16="http://schemas.microsoft.com/office/drawing/2014/main" id="{C9E230BB-AC90-B69E-0A6D-F8B393FAACC0}"/>
                </a:ext>
              </a:extLst>
            </p:cNvPr>
            <p:cNvSpPr/>
            <p:nvPr/>
          </p:nvSpPr>
          <p:spPr>
            <a:xfrm>
              <a:off x="3696460" y="17743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22" name="Freeform: Shape 6521">
              <a:extLst>
                <a:ext uri="{FF2B5EF4-FFF2-40B4-BE49-F238E27FC236}">
                  <a16:creationId xmlns:a16="http://schemas.microsoft.com/office/drawing/2014/main" id="{E707C732-35E8-4BC5-4C85-28FECFA83B2E}"/>
                </a:ext>
              </a:extLst>
            </p:cNvPr>
            <p:cNvSpPr/>
            <p:nvPr/>
          </p:nvSpPr>
          <p:spPr>
            <a:xfrm>
              <a:off x="3732918" y="17743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23" name="Freeform: Shape 6522">
              <a:extLst>
                <a:ext uri="{FF2B5EF4-FFF2-40B4-BE49-F238E27FC236}">
                  <a16:creationId xmlns:a16="http://schemas.microsoft.com/office/drawing/2014/main" id="{BBA9656B-1DBF-91B5-6A57-01E5BECE5FB4}"/>
                </a:ext>
              </a:extLst>
            </p:cNvPr>
            <p:cNvSpPr/>
            <p:nvPr/>
          </p:nvSpPr>
          <p:spPr>
            <a:xfrm>
              <a:off x="3835175" y="180563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24" name="Freeform: Shape 6523">
              <a:extLst>
                <a:ext uri="{FF2B5EF4-FFF2-40B4-BE49-F238E27FC236}">
                  <a16:creationId xmlns:a16="http://schemas.microsoft.com/office/drawing/2014/main" id="{2C71CC4E-DB70-B368-9F20-230F2D33B91A}"/>
                </a:ext>
              </a:extLst>
            </p:cNvPr>
            <p:cNvSpPr/>
            <p:nvPr/>
          </p:nvSpPr>
          <p:spPr>
            <a:xfrm>
              <a:off x="3871636" y="18160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25" name="Freeform: Shape 6524">
              <a:extLst>
                <a:ext uri="{FF2B5EF4-FFF2-40B4-BE49-F238E27FC236}">
                  <a16:creationId xmlns:a16="http://schemas.microsoft.com/office/drawing/2014/main" id="{9976F215-17FE-5EDF-A3C6-98622D3B7B76}"/>
                </a:ext>
              </a:extLst>
            </p:cNvPr>
            <p:cNvSpPr/>
            <p:nvPr/>
          </p:nvSpPr>
          <p:spPr>
            <a:xfrm>
              <a:off x="3878899" y="183690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26" name="Freeform: Shape 6525">
              <a:extLst>
                <a:ext uri="{FF2B5EF4-FFF2-40B4-BE49-F238E27FC236}">
                  <a16:creationId xmlns:a16="http://schemas.microsoft.com/office/drawing/2014/main" id="{ED386EFE-6D43-6A3C-8B6B-2953BA89CB6F}"/>
                </a:ext>
              </a:extLst>
            </p:cNvPr>
            <p:cNvSpPr/>
            <p:nvPr/>
          </p:nvSpPr>
          <p:spPr>
            <a:xfrm>
              <a:off x="3944553" y="190015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27" name="Freeform: Shape 6526">
              <a:extLst>
                <a:ext uri="{FF2B5EF4-FFF2-40B4-BE49-F238E27FC236}">
                  <a16:creationId xmlns:a16="http://schemas.microsoft.com/office/drawing/2014/main" id="{27C64ED7-9B40-ED9C-300B-9BC5E629C04C}"/>
                </a:ext>
              </a:extLst>
            </p:cNvPr>
            <p:cNvSpPr/>
            <p:nvPr/>
          </p:nvSpPr>
          <p:spPr>
            <a:xfrm>
              <a:off x="4214723" y="194236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28" name="Freeform: Shape 6527">
              <a:extLst>
                <a:ext uri="{FF2B5EF4-FFF2-40B4-BE49-F238E27FC236}">
                  <a16:creationId xmlns:a16="http://schemas.microsoft.com/office/drawing/2014/main" id="{AD42212E-A720-5B4D-47BF-F1AF6DECC616}"/>
                </a:ext>
              </a:extLst>
            </p:cNvPr>
            <p:cNvSpPr/>
            <p:nvPr/>
          </p:nvSpPr>
          <p:spPr>
            <a:xfrm>
              <a:off x="4382493" y="202735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29" name="Freeform: Shape 6528">
              <a:extLst>
                <a:ext uri="{FF2B5EF4-FFF2-40B4-BE49-F238E27FC236}">
                  <a16:creationId xmlns:a16="http://schemas.microsoft.com/office/drawing/2014/main" id="{662421CC-4A60-2349-5693-696104D5D631}"/>
                </a:ext>
              </a:extLst>
            </p:cNvPr>
            <p:cNvSpPr/>
            <p:nvPr/>
          </p:nvSpPr>
          <p:spPr>
            <a:xfrm>
              <a:off x="4397164" y="20380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30" name="Freeform: Shape 6529">
              <a:extLst>
                <a:ext uri="{FF2B5EF4-FFF2-40B4-BE49-F238E27FC236}">
                  <a16:creationId xmlns:a16="http://schemas.microsoft.com/office/drawing/2014/main" id="{C1D46744-4859-4590-587E-73642300CE3E}"/>
                </a:ext>
              </a:extLst>
            </p:cNvPr>
            <p:cNvSpPr/>
            <p:nvPr/>
          </p:nvSpPr>
          <p:spPr>
            <a:xfrm>
              <a:off x="4623468" y="21026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31" name="Freeform: Shape 6530">
              <a:extLst>
                <a:ext uri="{FF2B5EF4-FFF2-40B4-BE49-F238E27FC236}">
                  <a16:creationId xmlns:a16="http://schemas.microsoft.com/office/drawing/2014/main" id="{5E3F9BB4-7928-ACB6-CE2C-76C8CC405405}"/>
                </a:ext>
              </a:extLst>
            </p:cNvPr>
            <p:cNvSpPr/>
            <p:nvPr/>
          </p:nvSpPr>
          <p:spPr>
            <a:xfrm>
              <a:off x="4667191" y="21026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32" name="Freeform: Shape 6531">
              <a:extLst>
                <a:ext uri="{FF2B5EF4-FFF2-40B4-BE49-F238E27FC236}">
                  <a16:creationId xmlns:a16="http://schemas.microsoft.com/office/drawing/2014/main" id="{18D0D979-3D1F-F747-D721-876DD88BFEFA}"/>
                </a:ext>
              </a:extLst>
            </p:cNvPr>
            <p:cNvSpPr/>
            <p:nvPr/>
          </p:nvSpPr>
          <p:spPr>
            <a:xfrm>
              <a:off x="4747516" y="21026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33" name="Freeform: Shape 6532">
              <a:extLst>
                <a:ext uri="{FF2B5EF4-FFF2-40B4-BE49-F238E27FC236}">
                  <a16:creationId xmlns:a16="http://schemas.microsoft.com/office/drawing/2014/main" id="{9A6D68B5-9D6C-3275-B6A2-CFEFAFB9BA3E}"/>
                </a:ext>
              </a:extLst>
            </p:cNvPr>
            <p:cNvSpPr/>
            <p:nvPr/>
          </p:nvSpPr>
          <p:spPr>
            <a:xfrm>
              <a:off x="4783974" y="21136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34" name="Freeform: Shape 6533">
              <a:extLst>
                <a:ext uri="{FF2B5EF4-FFF2-40B4-BE49-F238E27FC236}">
                  <a16:creationId xmlns:a16="http://schemas.microsoft.com/office/drawing/2014/main" id="{785D17AF-7C9D-1643-8C82-3C15AE1F417E}"/>
                </a:ext>
              </a:extLst>
            </p:cNvPr>
            <p:cNvSpPr/>
            <p:nvPr/>
          </p:nvSpPr>
          <p:spPr>
            <a:xfrm>
              <a:off x="4827839" y="213561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35" name="Freeform: Shape 6534">
              <a:extLst>
                <a:ext uri="{FF2B5EF4-FFF2-40B4-BE49-F238E27FC236}">
                  <a16:creationId xmlns:a16="http://schemas.microsoft.com/office/drawing/2014/main" id="{857FAC67-6E9F-4BCE-4C6A-F59C2799739B}"/>
                </a:ext>
              </a:extLst>
            </p:cNvPr>
            <p:cNvSpPr/>
            <p:nvPr/>
          </p:nvSpPr>
          <p:spPr>
            <a:xfrm>
              <a:off x="4842366" y="213561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36" name="Freeform: Shape 6535">
              <a:extLst>
                <a:ext uri="{FF2B5EF4-FFF2-40B4-BE49-F238E27FC236}">
                  <a16:creationId xmlns:a16="http://schemas.microsoft.com/office/drawing/2014/main" id="{5B4FEE4F-23F7-42E4-613B-42265E2F98FD}"/>
                </a:ext>
              </a:extLst>
            </p:cNvPr>
            <p:cNvSpPr/>
            <p:nvPr/>
          </p:nvSpPr>
          <p:spPr>
            <a:xfrm>
              <a:off x="4849630" y="213561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37" name="Freeform: Shape 6536">
              <a:extLst>
                <a:ext uri="{FF2B5EF4-FFF2-40B4-BE49-F238E27FC236}">
                  <a16:creationId xmlns:a16="http://schemas.microsoft.com/office/drawing/2014/main" id="{9E2F9763-D09F-0B87-FE5F-E407A91BE247}"/>
                </a:ext>
              </a:extLst>
            </p:cNvPr>
            <p:cNvSpPr/>
            <p:nvPr/>
          </p:nvSpPr>
          <p:spPr>
            <a:xfrm>
              <a:off x="5039475" y="216927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38" name="Freeform: Shape 6537">
              <a:extLst>
                <a:ext uri="{FF2B5EF4-FFF2-40B4-BE49-F238E27FC236}">
                  <a16:creationId xmlns:a16="http://schemas.microsoft.com/office/drawing/2014/main" id="{A8CF16E6-F61F-1587-B58E-77F72991FB1B}"/>
                </a:ext>
              </a:extLst>
            </p:cNvPr>
            <p:cNvSpPr/>
            <p:nvPr/>
          </p:nvSpPr>
          <p:spPr>
            <a:xfrm>
              <a:off x="5199982" y="218063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39" name="Freeform: Shape 6538">
              <a:extLst>
                <a:ext uri="{FF2B5EF4-FFF2-40B4-BE49-F238E27FC236}">
                  <a16:creationId xmlns:a16="http://schemas.microsoft.com/office/drawing/2014/main" id="{A3BEDF09-94DB-D860-DC20-F0218871BD62}"/>
                </a:ext>
              </a:extLst>
            </p:cNvPr>
            <p:cNvSpPr/>
            <p:nvPr/>
          </p:nvSpPr>
          <p:spPr>
            <a:xfrm>
              <a:off x="5243846" y="21919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40" name="Freeform: Shape 6539">
              <a:extLst>
                <a:ext uri="{FF2B5EF4-FFF2-40B4-BE49-F238E27FC236}">
                  <a16:creationId xmlns:a16="http://schemas.microsoft.com/office/drawing/2014/main" id="{2B2CB9B9-0B28-40B7-381F-A798F95E8056}"/>
                </a:ext>
              </a:extLst>
            </p:cNvPr>
            <p:cNvSpPr/>
            <p:nvPr/>
          </p:nvSpPr>
          <p:spPr>
            <a:xfrm>
              <a:off x="5251110" y="21919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41" name="Freeform: Shape 6540">
              <a:extLst>
                <a:ext uri="{FF2B5EF4-FFF2-40B4-BE49-F238E27FC236}">
                  <a16:creationId xmlns:a16="http://schemas.microsoft.com/office/drawing/2014/main" id="{168BF5BC-334F-4867-D91F-61D028CBC586}"/>
                </a:ext>
              </a:extLst>
            </p:cNvPr>
            <p:cNvSpPr/>
            <p:nvPr/>
          </p:nvSpPr>
          <p:spPr>
            <a:xfrm>
              <a:off x="5273042" y="221485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42" name="Freeform: Shape 6541">
              <a:extLst>
                <a:ext uri="{FF2B5EF4-FFF2-40B4-BE49-F238E27FC236}">
                  <a16:creationId xmlns:a16="http://schemas.microsoft.com/office/drawing/2014/main" id="{4A1578F3-5EDE-7EBE-F13F-3D84BE2A32FC}"/>
                </a:ext>
              </a:extLst>
            </p:cNvPr>
            <p:cNvSpPr/>
            <p:nvPr/>
          </p:nvSpPr>
          <p:spPr>
            <a:xfrm>
              <a:off x="5280305" y="221485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43" name="Freeform: Shape 6542">
              <a:extLst>
                <a:ext uri="{FF2B5EF4-FFF2-40B4-BE49-F238E27FC236}">
                  <a16:creationId xmlns:a16="http://schemas.microsoft.com/office/drawing/2014/main" id="{B96AF2A0-ACF2-5A76-91BD-3B600531BD1E}"/>
                </a:ext>
              </a:extLst>
            </p:cNvPr>
            <p:cNvSpPr/>
            <p:nvPr/>
          </p:nvSpPr>
          <p:spPr>
            <a:xfrm>
              <a:off x="5294976" y="221485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44" name="Freeform: Shape 6543">
              <a:extLst>
                <a:ext uri="{FF2B5EF4-FFF2-40B4-BE49-F238E27FC236}">
                  <a16:creationId xmlns:a16="http://schemas.microsoft.com/office/drawing/2014/main" id="{F4AA29FF-0120-2DB5-2360-576B112EFAA7}"/>
                </a:ext>
              </a:extLst>
            </p:cNvPr>
            <p:cNvSpPr/>
            <p:nvPr/>
          </p:nvSpPr>
          <p:spPr>
            <a:xfrm>
              <a:off x="5309502" y="22267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45" name="Freeform: Shape 6544">
              <a:extLst>
                <a:ext uri="{FF2B5EF4-FFF2-40B4-BE49-F238E27FC236}">
                  <a16:creationId xmlns:a16="http://schemas.microsoft.com/office/drawing/2014/main" id="{E0B5A54E-91B2-E4BB-70C0-14E531050144}"/>
                </a:ext>
              </a:extLst>
            </p:cNvPr>
            <p:cNvSpPr/>
            <p:nvPr/>
          </p:nvSpPr>
          <p:spPr>
            <a:xfrm>
              <a:off x="5316766" y="22267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46" name="Freeform: Shape 6545">
              <a:extLst>
                <a:ext uri="{FF2B5EF4-FFF2-40B4-BE49-F238E27FC236}">
                  <a16:creationId xmlns:a16="http://schemas.microsoft.com/office/drawing/2014/main" id="{DDEE0B04-2FBD-C2DD-F794-F949B11AA216}"/>
                </a:ext>
              </a:extLst>
            </p:cNvPr>
            <p:cNvSpPr/>
            <p:nvPr/>
          </p:nvSpPr>
          <p:spPr>
            <a:xfrm>
              <a:off x="5353367" y="22267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47" name="Freeform: Shape 6546">
              <a:extLst>
                <a:ext uri="{FF2B5EF4-FFF2-40B4-BE49-F238E27FC236}">
                  <a16:creationId xmlns:a16="http://schemas.microsoft.com/office/drawing/2014/main" id="{7718E338-6BBA-F4B7-D5E1-3497D53C8A02}"/>
                </a:ext>
              </a:extLst>
            </p:cNvPr>
            <p:cNvSpPr/>
            <p:nvPr/>
          </p:nvSpPr>
          <p:spPr>
            <a:xfrm>
              <a:off x="5375158" y="223883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48" name="Freeform: Shape 6547">
              <a:extLst>
                <a:ext uri="{FF2B5EF4-FFF2-40B4-BE49-F238E27FC236}">
                  <a16:creationId xmlns:a16="http://schemas.microsoft.com/office/drawing/2014/main" id="{724D4235-6FBA-C364-9B0F-887F92D89BF5}"/>
                </a:ext>
              </a:extLst>
            </p:cNvPr>
            <p:cNvSpPr/>
            <p:nvPr/>
          </p:nvSpPr>
          <p:spPr>
            <a:xfrm>
              <a:off x="5382563" y="223883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49" name="Freeform: Shape 6548">
              <a:extLst>
                <a:ext uri="{FF2B5EF4-FFF2-40B4-BE49-F238E27FC236}">
                  <a16:creationId xmlns:a16="http://schemas.microsoft.com/office/drawing/2014/main" id="{0B701C5D-280B-A7AB-6F23-C669D80DD072}"/>
                </a:ext>
              </a:extLst>
            </p:cNvPr>
            <p:cNvSpPr/>
            <p:nvPr/>
          </p:nvSpPr>
          <p:spPr>
            <a:xfrm>
              <a:off x="5470151" y="2263377"/>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50" name="Freeform: Shape 6549">
              <a:extLst>
                <a:ext uri="{FF2B5EF4-FFF2-40B4-BE49-F238E27FC236}">
                  <a16:creationId xmlns:a16="http://schemas.microsoft.com/office/drawing/2014/main" id="{82AA048B-FD65-D2A7-6AD1-F14638656AB1}"/>
                </a:ext>
              </a:extLst>
            </p:cNvPr>
            <p:cNvSpPr/>
            <p:nvPr/>
          </p:nvSpPr>
          <p:spPr>
            <a:xfrm>
              <a:off x="5623393" y="2263377"/>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51" name="Freeform: Shape 6550">
              <a:extLst>
                <a:ext uri="{FF2B5EF4-FFF2-40B4-BE49-F238E27FC236}">
                  <a16:creationId xmlns:a16="http://schemas.microsoft.com/office/drawing/2014/main" id="{5A0FD0E4-0A90-50B6-AB63-7BDB4973DFDB}"/>
                </a:ext>
              </a:extLst>
            </p:cNvPr>
            <p:cNvSpPr/>
            <p:nvPr/>
          </p:nvSpPr>
          <p:spPr>
            <a:xfrm>
              <a:off x="5667117" y="2263377"/>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52" name="Freeform: Shape 6551">
              <a:extLst>
                <a:ext uri="{FF2B5EF4-FFF2-40B4-BE49-F238E27FC236}">
                  <a16:creationId xmlns:a16="http://schemas.microsoft.com/office/drawing/2014/main" id="{0B76AB2A-73FF-CAE8-A195-E4F3C068371A}"/>
                </a:ext>
              </a:extLst>
            </p:cNvPr>
            <p:cNvSpPr/>
            <p:nvPr/>
          </p:nvSpPr>
          <p:spPr>
            <a:xfrm>
              <a:off x="5703576" y="2275859"/>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53" name="Freeform: Shape 6552">
              <a:extLst>
                <a:ext uri="{FF2B5EF4-FFF2-40B4-BE49-F238E27FC236}">
                  <a16:creationId xmlns:a16="http://schemas.microsoft.com/office/drawing/2014/main" id="{C6053CAD-6464-A4D1-3C17-D0731AC42CEB}"/>
                </a:ext>
              </a:extLst>
            </p:cNvPr>
            <p:cNvSpPr/>
            <p:nvPr/>
          </p:nvSpPr>
          <p:spPr>
            <a:xfrm>
              <a:off x="5725508" y="231344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54" name="Freeform: Shape 6553">
              <a:extLst>
                <a:ext uri="{FF2B5EF4-FFF2-40B4-BE49-F238E27FC236}">
                  <a16:creationId xmlns:a16="http://schemas.microsoft.com/office/drawing/2014/main" id="{79F0501E-4377-A63E-4041-A228DB5FC50A}"/>
                </a:ext>
              </a:extLst>
            </p:cNvPr>
            <p:cNvSpPr/>
            <p:nvPr/>
          </p:nvSpPr>
          <p:spPr>
            <a:xfrm>
              <a:off x="5732772" y="231344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55" name="Freeform: Shape 6554">
              <a:extLst>
                <a:ext uri="{FF2B5EF4-FFF2-40B4-BE49-F238E27FC236}">
                  <a16:creationId xmlns:a16="http://schemas.microsoft.com/office/drawing/2014/main" id="{2FD6B382-CDED-87BD-368B-EE267A99E50A}"/>
                </a:ext>
              </a:extLst>
            </p:cNvPr>
            <p:cNvSpPr/>
            <p:nvPr/>
          </p:nvSpPr>
          <p:spPr>
            <a:xfrm>
              <a:off x="5761969" y="233910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56" name="Freeform: Shape 6555">
              <a:extLst>
                <a:ext uri="{FF2B5EF4-FFF2-40B4-BE49-F238E27FC236}">
                  <a16:creationId xmlns:a16="http://schemas.microsoft.com/office/drawing/2014/main" id="{7CAF43C8-853C-54F9-0B0F-B9F75C1FCBF4}"/>
                </a:ext>
              </a:extLst>
            </p:cNvPr>
            <p:cNvSpPr/>
            <p:nvPr/>
          </p:nvSpPr>
          <p:spPr>
            <a:xfrm>
              <a:off x="5769374" y="23319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57" name="Freeform: Shape 6556">
              <a:extLst>
                <a:ext uri="{FF2B5EF4-FFF2-40B4-BE49-F238E27FC236}">
                  <a16:creationId xmlns:a16="http://schemas.microsoft.com/office/drawing/2014/main" id="{BC7E1674-F2B4-1DFB-632C-9242BA837153}"/>
                </a:ext>
              </a:extLst>
            </p:cNvPr>
            <p:cNvSpPr/>
            <p:nvPr/>
          </p:nvSpPr>
          <p:spPr>
            <a:xfrm>
              <a:off x="5813096" y="233910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58" name="Freeform: Shape 6557">
              <a:extLst>
                <a:ext uri="{FF2B5EF4-FFF2-40B4-BE49-F238E27FC236}">
                  <a16:creationId xmlns:a16="http://schemas.microsoft.com/office/drawing/2014/main" id="{512290AF-96E2-98DD-4168-627ADC55E9D1}"/>
                </a:ext>
              </a:extLst>
            </p:cNvPr>
            <p:cNvSpPr/>
            <p:nvPr/>
          </p:nvSpPr>
          <p:spPr>
            <a:xfrm>
              <a:off x="5864226" y="235214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59" name="Freeform: Shape 6558">
              <a:extLst>
                <a:ext uri="{FF2B5EF4-FFF2-40B4-BE49-F238E27FC236}">
                  <a16:creationId xmlns:a16="http://schemas.microsoft.com/office/drawing/2014/main" id="{077C813A-A03F-F21C-12AC-CF68D80D7FB5}"/>
                </a:ext>
              </a:extLst>
            </p:cNvPr>
            <p:cNvSpPr/>
            <p:nvPr/>
          </p:nvSpPr>
          <p:spPr>
            <a:xfrm>
              <a:off x="6010206" y="240473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60" name="Freeform: Shape 6559">
              <a:extLst>
                <a:ext uri="{FF2B5EF4-FFF2-40B4-BE49-F238E27FC236}">
                  <a16:creationId xmlns:a16="http://schemas.microsoft.com/office/drawing/2014/main" id="{D13EE225-14FF-6C4B-30E9-F6B03027309B}"/>
                </a:ext>
              </a:extLst>
            </p:cNvPr>
            <p:cNvSpPr/>
            <p:nvPr/>
          </p:nvSpPr>
          <p:spPr>
            <a:xfrm>
              <a:off x="6090531" y="240473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61" name="Freeform: Shape 6560">
              <a:extLst>
                <a:ext uri="{FF2B5EF4-FFF2-40B4-BE49-F238E27FC236}">
                  <a16:creationId xmlns:a16="http://schemas.microsoft.com/office/drawing/2014/main" id="{A7E6FFA1-C08E-C2C4-D023-408F6A0EBD30}"/>
                </a:ext>
              </a:extLst>
            </p:cNvPr>
            <p:cNvSpPr/>
            <p:nvPr/>
          </p:nvSpPr>
          <p:spPr>
            <a:xfrm>
              <a:off x="6134253" y="24180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62" name="Freeform: Shape 6561">
              <a:extLst>
                <a:ext uri="{FF2B5EF4-FFF2-40B4-BE49-F238E27FC236}">
                  <a16:creationId xmlns:a16="http://schemas.microsoft.com/office/drawing/2014/main" id="{4741B09F-C043-3EBA-2048-FFC0068F8333}"/>
                </a:ext>
              </a:extLst>
            </p:cNvPr>
            <p:cNvSpPr/>
            <p:nvPr/>
          </p:nvSpPr>
          <p:spPr>
            <a:xfrm>
              <a:off x="6141516" y="24180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63" name="Freeform: Shape 6562">
              <a:extLst>
                <a:ext uri="{FF2B5EF4-FFF2-40B4-BE49-F238E27FC236}">
                  <a16:creationId xmlns:a16="http://schemas.microsoft.com/office/drawing/2014/main" id="{9F927246-0ECA-58DD-6E34-1E9F5D235B74}"/>
                </a:ext>
              </a:extLst>
            </p:cNvPr>
            <p:cNvSpPr/>
            <p:nvPr/>
          </p:nvSpPr>
          <p:spPr>
            <a:xfrm>
              <a:off x="6170712" y="24180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64" name="Freeform: Shape 6563">
              <a:extLst>
                <a:ext uri="{FF2B5EF4-FFF2-40B4-BE49-F238E27FC236}">
                  <a16:creationId xmlns:a16="http://schemas.microsoft.com/office/drawing/2014/main" id="{7BEC9E50-53AC-F92D-6D40-23B9157B8C56}"/>
                </a:ext>
              </a:extLst>
            </p:cNvPr>
            <p:cNvSpPr/>
            <p:nvPr/>
          </p:nvSpPr>
          <p:spPr>
            <a:xfrm>
              <a:off x="6178119" y="24319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65" name="Freeform: Shape 6564">
              <a:extLst>
                <a:ext uri="{FF2B5EF4-FFF2-40B4-BE49-F238E27FC236}">
                  <a16:creationId xmlns:a16="http://schemas.microsoft.com/office/drawing/2014/main" id="{07BD500F-F48F-1C9B-45CB-8BFD7746CC86}"/>
                </a:ext>
              </a:extLst>
            </p:cNvPr>
            <p:cNvSpPr/>
            <p:nvPr/>
          </p:nvSpPr>
          <p:spPr>
            <a:xfrm>
              <a:off x="6185382" y="24319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66" name="Freeform: Shape 6565">
              <a:extLst>
                <a:ext uri="{FF2B5EF4-FFF2-40B4-BE49-F238E27FC236}">
                  <a16:creationId xmlns:a16="http://schemas.microsoft.com/office/drawing/2014/main" id="{13337F29-F6B4-7FE2-E19D-106881D34396}"/>
                </a:ext>
              </a:extLst>
            </p:cNvPr>
            <p:cNvSpPr/>
            <p:nvPr/>
          </p:nvSpPr>
          <p:spPr>
            <a:xfrm>
              <a:off x="6192646" y="24319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67" name="Freeform: Shape 6566">
              <a:extLst>
                <a:ext uri="{FF2B5EF4-FFF2-40B4-BE49-F238E27FC236}">
                  <a16:creationId xmlns:a16="http://schemas.microsoft.com/office/drawing/2014/main" id="{E4543616-F3A3-A89F-F6A3-927DA2AEB83F}"/>
                </a:ext>
              </a:extLst>
            </p:cNvPr>
            <p:cNvSpPr/>
            <p:nvPr/>
          </p:nvSpPr>
          <p:spPr>
            <a:xfrm>
              <a:off x="6199909" y="24319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68" name="Freeform: Shape 6567">
              <a:extLst>
                <a:ext uri="{FF2B5EF4-FFF2-40B4-BE49-F238E27FC236}">
                  <a16:creationId xmlns:a16="http://schemas.microsoft.com/office/drawing/2014/main" id="{9902AE0F-ECAA-43AC-C7E2-C347911C4E02}"/>
                </a:ext>
              </a:extLst>
            </p:cNvPr>
            <p:cNvSpPr/>
            <p:nvPr/>
          </p:nvSpPr>
          <p:spPr>
            <a:xfrm>
              <a:off x="6338624" y="24608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69" name="Freeform: Shape 6568">
              <a:extLst>
                <a:ext uri="{FF2B5EF4-FFF2-40B4-BE49-F238E27FC236}">
                  <a16:creationId xmlns:a16="http://schemas.microsoft.com/office/drawing/2014/main" id="{EE0B91A3-38EA-B14D-66F6-5E5ED5754F92}"/>
                </a:ext>
              </a:extLst>
            </p:cNvPr>
            <p:cNvSpPr/>
            <p:nvPr/>
          </p:nvSpPr>
          <p:spPr>
            <a:xfrm>
              <a:off x="6375084" y="24608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70" name="Freeform: Shape 6569">
              <a:extLst>
                <a:ext uri="{FF2B5EF4-FFF2-40B4-BE49-F238E27FC236}">
                  <a16:creationId xmlns:a16="http://schemas.microsoft.com/office/drawing/2014/main" id="{B48548EA-53F7-74DA-5DD4-9407480CD33A}"/>
                </a:ext>
              </a:extLst>
            </p:cNvPr>
            <p:cNvSpPr/>
            <p:nvPr/>
          </p:nvSpPr>
          <p:spPr>
            <a:xfrm>
              <a:off x="6542997" y="247542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71" name="Freeform: Shape 6570">
              <a:extLst>
                <a:ext uri="{FF2B5EF4-FFF2-40B4-BE49-F238E27FC236}">
                  <a16:creationId xmlns:a16="http://schemas.microsoft.com/office/drawing/2014/main" id="{CAF051E5-50B5-97EA-DD5F-DD5320CCD694}"/>
                </a:ext>
              </a:extLst>
            </p:cNvPr>
            <p:cNvSpPr/>
            <p:nvPr/>
          </p:nvSpPr>
          <p:spPr>
            <a:xfrm>
              <a:off x="6601388" y="247542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72" name="Freeform: Shape 6571">
              <a:extLst>
                <a:ext uri="{FF2B5EF4-FFF2-40B4-BE49-F238E27FC236}">
                  <a16:creationId xmlns:a16="http://schemas.microsoft.com/office/drawing/2014/main" id="{D709F34B-F4D1-E458-3D0C-C8ADE2EDC8BF}"/>
                </a:ext>
              </a:extLst>
            </p:cNvPr>
            <p:cNvSpPr/>
            <p:nvPr/>
          </p:nvSpPr>
          <p:spPr>
            <a:xfrm>
              <a:off x="6645254" y="24904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73" name="Freeform: Shape 6572">
              <a:extLst>
                <a:ext uri="{FF2B5EF4-FFF2-40B4-BE49-F238E27FC236}">
                  <a16:creationId xmlns:a16="http://schemas.microsoft.com/office/drawing/2014/main" id="{6A3652D9-0D2B-04CE-CF48-ECBF2D056BEE}"/>
                </a:ext>
              </a:extLst>
            </p:cNvPr>
            <p:cNvSpPr/>
            <p:nvPr/>
          </p:nvSpPr>
          <p:spPr>
            <a:xfrm>
              <a:off x="6659781" y="24904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74" name="Freeform: Shape 6573">
              <a:extLst>
                <a:ext uri="{FF2B5EF4-FFF2-40B4-BE49-F238E27FC236}">
                  <a16:creationId xmlns:a16="http://schemas.microsoft.com/office/drawing/2014/main" id="{9C4FEBD6-A245-E09F-9768-899EE0393EB1}"/>
                </a:ext>
              </a:extLst>
            </p:cNvPr>
            <p:cNvSpPr/>
            <p:nvPr/>
          </p:nvSpPr>
          <p:spPr>
            <a:xfrm>
              <a:off x="6674450" y="24904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75" name="Freeform: Shape 6574">
              <a:extLst>
                <a:ext uri="{FF2B5EF4-FFF2-40B4-BE49-F238E27FC236}">
                  <a16:creationId xmlns:a16="http://schemas.microsoft.com/office/drawing/2014/main" id="{66379DA8-ECDB-DD98-2BF7-B87AB7DDECBD}"/>
                </a:ext>
              </a:extLst>
            </p:cNvPr>
            <p:cNvSpPr/>
            <p:nvPr/>
          </p:nvSpPr>
          <p:spPr>
            <a:xfrm>
              <a:off x="6688976" y="25059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76" name="Freeform: Shape 6575">
              <a:extLst>
                <a:ext uri="{FF2B5EF4-FFF2-40B4-BE49-F238E27FC236}">
                  <a16:creationId xmlns:a16="http://schemas.microsoft.com/office/drawing/2014/main" id="{B171A02A-607E-FC7C-3A1D-D2BF6E259E05}"/>
                </a:ext>
              </a:extLst>
            </p:cNvPr>
            <p:cNvSpPr/>
            <p:nvPr/>
          </p:nvSpPr>
          <p:spPr>
            <a:xfrm>
              <a:off x="6696239" y="25059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77" name="Freeform: Shape 6576">
              <a:extLst>
                <a:ext uri="{FF2B5EF4-FFF2-40B4-BE49-F238E27FC236}">
                  <a16:creationId xmlns:a16="http://schemas.microsoft.com/office/drawing/2014/main" id="{33D407F7-A668-5A8A-8D75-EEEF3EF5B9F8}"/>
                </a:ext>
              </a:extLst>
            </p:cNvPr>
            <p:cNvSpPr/>
            <p:nvPr/>
          </p:nvSpPr>
          <p:spPr>
            <a:xfrm>
              <a:off x="6747369" y="252183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78" name="Freeform: Shape 6577">
              <a:extLst>
                <a:ext uri="{FF2B5EF4-FFF2-40B4-BE49-F238E27FC236}">
                  <a16:creationId xmlns:a16="http://schemas.microsoft.com/office/drawing/2014/main" id="{CBC1FEB8-2694-81F5-EA4B-A2C4657D6B01}"/>
                </a:ext>
              </a:extLst>
            </p:cNvPr>
            <p:cNvSpPr/>
            <p:nvPr/>
          </p:nvSpPr>
          <p:spPr>
            <a:xfrm>
              <a:off x="6908018" y="252183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79" name="Freeform: Shape 6578">
              <a:extLst>
                <a:ext uri="{FF2B5EF4-FFF2-40B4-BE49-F238E27FC236}">
                  <a16:creationId xmlns:a16="http://schemas.microsoft.com/office/drawing/2014/main" id="{FBDAB663-5DEE-253D-8AE1-0C45A13FD585}"/>
                </a:ext>
              </a:extLst>
            </p:cNvPr>
            <p:cNvSpPr/>
            <p:nvPr/>
          </p:nvSpPr>
          <p:spPr>
            <a:xfrm>
              <a:off x="7053997" y="255409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80" name="Freeform: Shape 6579">
              <a:extLst>
                <a:ext uri="{FF2B5EF4-FFF2-40B4-BE49-F238E27FC236}">
                  <a16:creationId xmlns:a16="http://schemas.microsoft.com/office/drawing/2014/main" id="{AD21AFD8-4649-FD45-51A7-E4BE9134750E}"/>
                </a:ext>
              </a:extLst>
            </p:cNvPr>
            <p:cNvSpPr/>
            <p:nvPr/>
          </p:nvSpPr>
          <p:spPr>
            <a:xfrm>
              <a:off x="7068524" y="25703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81" name="Freeform: Shape 6580">
              <a:extLst>
                <a:ext uri="{FF2B5EF4-FFF2-40B4-BE49-F238E27FC236}">
                  <a16:creationId xmlns:a16="http://schemas.microsoft.com/office/drawing/2014/main" id="{D49F6473-EA8A-74F3-AEE2-754174A29B96}"/>
                </a:ext>
              </a:extLst>
            </p:cNvPr>
            <p:cNvSpPr/>
            <p:nvPr/>
          </p:nvSpPr>
          <p:spPr>
            <a:xfrm>
              <a:off x="7083194" y="258677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82" name="Freeform: Shape 6581">
              <a:extLst>
                <a:ext uri="{FF2B5EF4-FFF2-40B4-BE49-F238E27FC236}">
                  <a16:creationId xmlns:a16="http://schemas.microsoft.com/office/drawing/2014/main" id="{C981E6B9-10A7-DC43-9402-775616D3F518}"/>
                </a:ext>
              </a:extLst>
            </p:cNvPr>
            <p:cNvSpPr/>
            <p:nvPr/>
          </p:nvSpPr>
          <p:spPr>
            <a:xfrm>
              <a:off x="7097721" y="258677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83" name="Freeform: Shape 6582">
              <a:extLst>
                <a:ext uri="{FF2B5EF4-FFF2-40B4-BE49-F238E27FC236}">
                  <a16:creationId xmlns:a16="http://schemas.microsoft.com/office/drawing/2014/main" id="{05CC835F-48E4-7B1F-96BB-EB020C32A3CC}"/>
                </a:ext>
              </a:extLst>
            </p:cNvPr>
            <p:cNvSpPr/>
            <p:nvPr/>
          </p:nvSpPr>
          <p:spPr>
            <a:xfrm>
              <a:off x="7104984" y="260387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84" name="Freeform: Shape 6583">
              <a:extLst>
                <a:ext uri="{FF2B5EF4-FFF2-40B4-BE49-F238E27FC236}">
                  <a16:creationId xmlns:a16="http://schemas.microsoft.com/office/drawing/2014/main" id="{6FBE8AD3-9FAC-73BD-F07D-D3F3A22EF558}"/>
                </a:ext>
              </a:extLst>
            </p:cNvPr>
            <p:cNvSpPr/>
            <p:nvPr/>
          </p:nvSpPr>
          <p:spPr>
            <a:xfrm>
              <a:off x="7112390" y="260387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85" name="Freeform: Shape 6584">
              <a:extLst>
                <a:ext uri="{FF2B5EF4-FFF2-40B4-BE49-F238E27FC236}">
                  <a16:creationId xmlns:a16="http://schemas.microsoft.com/office/drawing/2014/main" id="{453CEAE3-FF5A-D91C-27B9-3D135AD1BE49}"/>
                </a:ext>
              </a:extLst>
            </p:cNvPr>
            <p:cNvSpPr/>
            <p:nvPr/>
          </p:nvSpPr>
          <p:spPr>
            <a:xfrm>
              <a:off x="7119653" y="260387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86" name="Freeform: Shape 6585">
              <a:extLst>
                <a:ext uri="{FF2B5EF4-FFF2-40B4-BE49-F238E27FC236}">
                  <a16:creationId xmlns:a16="http://schemas.microsoft.com/office/drawing/2014/main" id="{E467B8C8-D134-CC81-C37B-C0FE1192CB5F}"/>
                </a:ext>
              </a:extLst>
            </p:cNvPr>
            <p:cNvSpPr/>
            <p:nvPr/>
          </p:nvSpPr>
          <p:spPr>
            <a:xfrm>
              <a:off x="7134179"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87" name="Freeform: Shape 6586">
              <a:extLst>
                <a:ext uri="{FF2B5EF4-FFF2-40B4-BE49-F238E27FC236}">
                  <a16:creationId xmlns:a16="http://schemas.microsoft.com/office/drawing/2014/main" id="{08409423-7A5B-EDCF-7FA7-5728B75ED739}"/>
                </a:ext>
              </a:extLst>
            </p:cNvPr>
            <p:cNvSpPr/>
            <p:nvPr/>
          </p:nvSpPr>
          <p:spPr>
            <a:xfrm>
              <a:off x="7141585"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88" name="Freeform: Shape 6587">
              <a:extLst>
                <a:ext uri="{FF2B5EF4-FFF2-40B4-BE49-F238E27FC236}">
                  <a16:creationId xmlns:a16="http://schemas.microsoft.com/office/drawing/2014/main" id="{D7A57B50-4578-D92C-1175-497D1C704307}"/>
                </a:ext>
              </a:extLst>
            </p:cNvPr>
            <p:cNvSpPr/>
            <p:nvPr/>
          </p:nvSpPr>
          <p:spPr>
            <a:xfrm>
              <a:off x="7148849"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89" name="Freeform: Shape 6588">
              <a:extLst>
                <a:ext uri="{FF2B5EF4-FFF2-40B4-BE49-F238E27FC236}">
                  <a16:creationId xmlns:a16="http://schemas.microsoft.com/office/drawing/2014/main" id="{EFCF0F21-A74F-4D6D-C21B-BA39F9A6E9AE}"/>
                </a:ext>
              </a:extLst>
            </p:cNvPr>
            <p:cNvSpPr/>
            <p:nvPr/>
          </p:nvSpPr>
          <p:spPr>
            <a:xfrm>
              <a:off x="7163376"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90" name="Freeform: Shape 6589">
              <a:extLst>
                <a:ext uri="{FF2B5EF4-FFF2-40B4-BE49-F238E27FC236}">
                  <a16:creationId xmlns:a16="http://schemas.microsoft.com/office/drawing/2014/main" id="{72AE721E-950D-E3AB-9288-048BFC6462B2}"/>
                </a:ext>
              </a:extLst>
            </p:cNvPr>
            <p:cNvSpPr/>
            <p:nvPr/>
          </p:nvSpPr>
          <p:spPr>
            <a:xfrm>
              <a:off x="7207241"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91" name="Freeform: Shape 6590">
              <a:extLst>
                <a:ext uri="{FF2B5EF4-FFF2-40B4-BE49-F238E27FC236}">
                  <a16:creationId xmlns:a16="http://schemas.microsoft.com/office/drawing/2014/main" id="{641E0E93-6B4A-942C-AEE8-C50612C36E94}"/>
                </a:ext>
              </a:extLst>
            </p:cNvPr>
            <p:cNvSpPr/>
            <p:nvPr/>
          </p:nvSpPr>
          <p:spPr>
            <a:xfrm>
              <a:off x="7214504"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92" name="Freeform: Shape 6591">
              <a:extLst>
                <a:ext uri="{FF2B5EF4-FFF2-40B4-BE49-F238E27FC236}">
                  <a16:creationId xmlns:a16="http://schemas.microsoft.com/office/drawing/2014/main" id="{FA5FC9F3-59BF-9117-B589-2DEB30FA2EB6}"/>
                </a:ext>
              </a:extLst>
            </p:cNvPr>
            <p:cNvSpPr/>
            <p:nvPr/>
          </p:nvSpPr>
          <p:spPr>
            <a:xfrm>
              <a:off x="7513727"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93" name="Freeform: Shape 6592">
              <a:extLst>
                <a:ext uri="{FF2B5EF4-FFF2-40B4-BE49-F238E27FC236}">
                  <a16:creationId xmlns:a16="http://schemas.microsoft.com/office/drawing/2014/main" id="{D8EEBB22-FA55-CCFA-A11D-80B7CCA37519}"/>
                </a:ext>
              </a:extLst>
            </p:cNvPr>
            <p:cNvSpPr/>
            <p:nvPr/>
          </p:nvSpPr>
          <p:spPr>
            <a:xfrm>
              <a:off x="7521134"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94" name="Freeform: Shape 6593">
              <a:extLst>
                <a:ext uri="{FF2B5EF4-FFF2-40B4-BE49-F238E27FC236}">
                  <a16:creationId xmlns:a16="http://schemas.microsoft.com/office/drawing/2014/main" id="{C8710C44-0A50-069A-7753-8FE51EA3A413}"/>
                </a:ext>
              </a:extLst>
            </p:cNvPr>
            <p:cNvSpPr/>
            <p:nvPr/>
          </p:nvSpPr>
          <p:spPr>
            <a:xfrm>
              <a:off x="7528397"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95" name="Freeform: Shape 6594">
              <a:extLst>
                <a:ext uri="{FF2B5EF4-FFF2-40B4-BE49-F238E27FC236}">
                  <a16:creationId xmlns:a16="http://schemas.microsoft.com/office/drawing/2014/main" id="{91571F24-8B03-0B45-E439-5B0AFF322FC1}"/>
                </a:ext>
              </a:extLst>
            </p:cNvPr>
            <p:cNvSpPr/>
            <p:nvPr/>
          </p:nvSpPr>
          <p:spPr>
            <a:xfrm>
              <a:off x="7535661"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96" name="Freeform: Shape 6595">
              <a:extLst>
                <a:ext uri="{FF2B5EF4-FFF2-40B4-BE49-F238E27FC236}">
                  <a16:creationId xmlns:a16="http://schemas.microsoft.com/office/drawing/2014/main" id="{CFB2EFC9-EC0C-A0D6-C82E-9548D4CE7967}"/>
                </a:ext>
              </a:extLst>
            </p:cNvPr>
            <p:cNvSpPr/>
            <p:nvPr/>
          </p:nvSpPr>
          <p:spPr>
            <a:xfrm>
              <a:off x="7542924"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97" name="Freeform: Shape 6596">
              <a:extLst>
                <a:ext uri="{FF2B5EF4-FFF2-40B4-BE49-F238E27FC236}">
                  <a16:creationId xmlns:a16="http://schemas.microsoft.com/office/drawing/2014/main" id="{E1288681-3E72-7980-ED28-3EA08D05A165}"/>
                </a:ext>
              </a:extLst>
            </p:cNvPr>
            <p:cNvSpPr/>
            <p:nvPr/>
          </p:nvSpPr>
          <p:spPr>
            <a:xfrm>
              <a:off x="7550329"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98" name="Freeform: Shape 6597">
              <a:extLst>
                <a:ext uri="{FF2B5EF4-FFF2-40B4-BE49-F238E27FC236}">
                  <a16:creationId xmlns:a16="http://schemas.microsoft.com/office/drawing/2014/main" id="{649C6CC8-353E-AC72-2462-28EA106B2312}"/>
                </a:ext>
              </a:extLst>
            </p:cNvPr>
            <p:cNvSpPr/>
            <p:nvPr/>
          </p:nvSpPr>
          <p:spPr>
            <a:xfrm>
              <a:off x="7557593"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99" name="Freeform: Shape 6598">
              <a:extLst>
                <a:ext uri="{FF2B5EF4-FFF2-40B4-BE49-F238E27FC236}">
                  <a16:creationId xmlns:a16="http://schemas.microsoft.com/office/drawing/2014/main" id="{DA3A7DC1-E931-6CF4-A8A0-55691FE3E517}"/>
                </a:ext>
              </a:extLst>
            </p:cNvPr>
            <p:cNvSpPr/>
            <p:nvPr/>
          </p:nvSpPr>
          <p:spPr>
            <a:xfrm>
              <a:off x="7564856"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00" name="Freeform: Shape 6599">
              <a:extLst>
                <a:ext uri="{FF2B5EF4-FFF2-40B4-BE49-F238E27FC236}">
                  <a16:creationId xmlns:a16="http://schemas.microsoft.com/office/drawing/2014/main" id="{295C5A99-7291-DC52-534D-5FFB68CF0EA5}"/>
                </a:ext>
              </a:extLst>
            </p:cNvPr>
            <p:cNvSpPr/>
            <p:nvPr/>
          </p:nvSpPr>
          <p:spPr>
            <a:xfrm>
              <a:off x="7572119"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01" name="Freeform: Shape 6600">
              <a:extLst>
                <a:ext uri="{FF2B5EF4-FFF2-40B4-BE49-F238E27FC236}">
                  <a16:creationId xmlns:a16="http://schemas.microsoft.com/office/drawing/2014/main" id="{6F357968-E4B2-FDA1-751C-48067AC2539A}"/>
                </a:ext>
              </a:extLst>
            </p:cNvPr>
            <p:cNvSpPr/>
            <p:nvPr/>
          </p:nvSpPr>
          <p:spPr>
            <a:xfrm>
              <a:off x="7579525"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02" name="Freeform: Shape 6601">
              <a:extLst>
                <a:ext uri="{FF2B5EF4-FFF2-40B4-BE49-F238E27FC236}">
                  <a16:creationId xmlns:a16="http://schemas.microsoft.com/office/drawing/2014/main" id="{15F683FB-9F34-8E06-AC4C-6B7B3FBCE6EB}"/>
                </a:ext>
              </a:extLst>
            </p:cNvPr>
            <p:cNvSpPr/>
            <p:nvPr/>
          </p:nvSpPr>
          <p:spPr>
            <a:xfrm>
              <a:off x="7608721"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03" name="Freeform: Shape 6602">
              <a:extLst>
                <a:ext uri="{FF2B5EF4-FFF2-40B4-BE49-F238E27FC236}">
                  <a16:creationId xmlns:a16="http://schemas.microsoft.com/office/drawing/2014/main" id="{A3B08894-1552-9C16-0FC3-3EF1D917A976}"/>
                </a:ext>
              </a:extLst>
            </p:cNvPr>
            <p:cNvSpPr/>
            <p:nvPr/>
          </p:nvSpPr>
          <p:spPr>
            <a:xfrm>
              <a:off x="7615984"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04" name="Freeform: Shape 6603">
              <a:extLst>
                <a:ext uri="{FF2B5EF4-FFF2-40B4-BE49-F238E27FC236}">
                  <a16:creationId xmlns:a16="http://schemas.microsoft.com/office/drawing/2014/main" id="{D1504916-0F45-BA2B-3688-5A0E914DDC1A}"/>
                </a:ext>
              </a:extLst>
            </p:cNvPr>
            <p:cNvSpPr/>
            <p:nvPr/>
          </p:nvSpPr>
          <p:spPr>
            <a:xfrm>
              <a:off x="7659707"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05" name="Freeform: Shape 6604">
              <a:extLst>
                <a:ext uri="{FF2B5EF4-FFF2-40B4-BE49-F238E27FC236}">
                  <a16:creationId xmlns:a16="http://schemas.microsoft.com/office/drawing/2014/main" id="{7E52D3C9-77BE-3D5B-3673-499373D670E1}"/>
                </a:ext>
              </a:extLst>
            </p:cNvPr>
            <p:cNvSpPr/>
            <p:nvPr/>
          </p:nvSpPr>
          <p:spPr>
            <a:xfrm>
              <a:off x="7681641"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06" name="Freeform: Shape 6605">
              <a:extLst>
                <a:ext uri="{FF2B5EF4-FFF2-40B4-BE49-F238E27FC236}">
                  <a16:creationId xmlns:a16="http://schemas.microsoft.com/office/drawing/2014/main" id="{7AE3276C-ADB5-47AA-A08B-A8F0F0ABE83B}"/>
                </a:ext>
              </a:extLst>
            </p:cNvPr>
            <p:cNvSpPr/>
            <p:nvPr/>
          </p:nvSpPr>
          <p:spPr>
            <a:xfrm>
              <a:off x="7732768"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07" name="Freeform: Shape 6606">
              <a:extLst>
                <a:ext uri="{FF2B5EF4-FFF2-40B4-BE49-F238E27FC236}">
                  <a16:creationId xmlns:a16="http://schemas.microsoft.com/office/drawing/2014/main" id="{AA38748D-602F-1F6E-1A8F-CEAE8695DBEA}"/>
                </a:ext>
              </a:extLst>
            </p:cNvPr>
            <p:cNvSpPr/>
            <p:nvPr/>
          </p:nvSpPr>
          <p:spPr>
            <a:xfrm>
              <a:off x="7813093"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08" name="Freeform: Shape 6607">
              <a:extLst>
                <a:ext uri="{FF2B5EF4-FFF2-40B4-BE49-F238E27FC236}">
                  <a16:creationId xmlns:a16="http://schemas.microsoft.com/office/drawing/2014/main" id="{715EDDDF-3E68-A76A-F88C-BDAADCE50184}"/>
                </a:ext>
              </a:extLst>
            </p:cNvPr>
            <p:cNvSpPr/>
            <p:nvPr/>
          </p:nvSpPr>
          <p:spPr>
            <a:xfrm>
              <a:off x="7973600"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09" name="Freeform: Shape 6608">
              <a:extLst>
                <a:ext uri="{FF2B5EF4-FFF2-40B4-BE49-F238E27FC236}">
                  <a16:creationId xmlns:a16="http://schemas.microsoft.com/office/drawing/2014/main" id="{4F0EFB9F-3D40-8703-3099-2D6231A4E1F6}"/>
                </a:ext>
              </a:extLst>
            </p:cNvPr>
            <p:cNvSpPr/>
            <p:nvPr/>
          </p:nvSpPr>
          <p:spPr>
            <a:xfrm>
              <a:off x="7988269"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10" name="Freeform: Shape 6609">
              <a:extLst>
                <a:ext uri="{FF2B5EF4-FFF2-40B4-BE49-F238E27FC236}">
                  <a16:creationId xmlns:a16="http://schemas.microsoft.com/office/drawing/2014/main" id="{1ED5B7EE-28FA-84D6-DBD5-CF6326CD6B68}"/>
                </a:ext>
              </a:extLst>
            </p:cNvPr>
            <p:cNvSpPr/>
            <p:nvPr/>
          </p:nvSpPr>
          <p:spPr>
            <a:xfrm>
              <a:off x="8024728"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11" name="Freeform: Shape 6610">
              <a:extLst>
                <a:ext uri="{FF2B5EF4-FFF2-40B4-BE49-F238E27FC236}">
                  <a16:creationId xmlns:a16="http://schemas.microsoft.com/office/drawing/2014/main" id="{74AAD7B2-B1A5-C5F1-CF60-CE5459A584F7}"/>
                </a:ext>
              </a:extLst>
            </p:cNvPr>
            <p:cNvSpPr/>
            <p:nvPr/>
          </p:nvSpPr>
          <p:spPr>
            <a:xfrm>
              <a:off x="8031991"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12" name="Freeform: Shape 6611">
              <a:extLst>
                <a:ext uri="{FF2B5EF4-FFF2-40B4-BE49-F238E27FC236}">
                  <a16:creationId xmlns:a16="http://schemas.microsoft.com/office/drawing/2014/main" id="{8D4A1577-F6B2-A4C7-F684-C6AF09C2902A}"/>
                </a:ext>
              </a:extLst>
            </p:cNvPr>
            <p:cNvSpPr/>
            <p:nvPr/>
          </p:nvSpPr>
          <p:spPr>
            <a:xfrm>
              <a:off x="8039256"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13" name="Freeform: Shape 6612">
              <a:extLst>
                <a:ext uri="{FF2B5EF4-FFF2-40B4-BE49-F238E27FC236}">
                  <a16:creationId xmlns:a16="http://schemas.microsoft.com/office/drawing/2014/main" id="{45CFDD06-30AF-D8FB-2411-8E4BF3161F0D}"/>
                </a:ext>
              </a:extLst>
            </p:cNvPr>
            <p:cNvSpPr/>
            <p:nvPr/>
          </p:nvSpPr>
          <p:spPr>
            <a:xfrm>
              <a:off x="8061188"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14" name="Freeform: Shape 6613">
              <a:extLst>
                <a:ext uri="{FF2B5EF4-FFF2-40B4-BE49-F238E27FC236}">
                  <a16:creationId xmlns:a16="http://schemas.microsoft.com/office/drawing/2014/main" id="{FFFD7A5C-A4F0-F82E-1A25-5E1D47066A80}"/>
                </a:ext>
              </a:extLst>
            </p:cNvPr>
            <p:cNvSpPr/>
            <p:nvPr/>
          </p:nvSpPr>
          <p:spPr>
            <a:xfrm>
              <a:off x="8068451"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15" name="Freeform: Shape 6614">
              <a:extLst>
                <a:ext uri="{FF2B5EF4-FFF2-40B4-BE49-F238E27FC236}">
                  <a16:creationId xmlns:a16="http://schemas.microsoft.com/office/drawing/2014/main" id="{F57AB3BC-5DF5-5B2F-9737-BE3809274AA4}"/>
                </a:ext>
              </a:extLst>
            </p:cNvPr>
            <p:cNvSpPr/>
            <p:nvPr/>
          </p:nvSpPr>
          <p:spPr>
            <a:xfrm>
              <a:off x="8083121"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16" name="Freeform: Shape 6615">
              <a:extLst>
                <a:ext uri="{FF2B5EF4-FFF2-40B4-BE49-F238E27FC236}">
                  <a16:creationId xmlns:a16="http://schemas.microsoft.com/office/drawing/2014/main" id="{8EE71974-7039-E4D0-7E8B-05D65D26CA6E}"/>
                </a:ext>
              </a:extLst>
            </p:cNvPr>
            <p:cNvSpPr/>
            <p:nvPr/>
          </p:nvSpPr>
          <p:spPr>
            <a:xfrm>
              <a:off x="8148776"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17" name="Freeform: Shape 6616">
              <a:extLst>
                <a:ext uri="{FF2B5EF4-FFF2-40B4-BE49-F238E27FC236}">
                  <a16:creationId xmlns:a16="http://schemas.microsoft.com/office/drawing/2014/main" id="{947C77A9-D820-5971-D649-059D6ECBF1C1}"/>
                </a:ext>
              </a:extLst>
            </p:cNvPr>
            <p:cNvSpPr/>
            <p:nvPr/>
          </p:nvSpPr>
          <p:spPr>
            <a:xfrm>
              <a:off x="8411540"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18" name="Freeform: Shape 6617">
              <a:extLst>
                <a:ext uri="{FF2B5EF4-FFF2-40B4-BE49-F238E27FC236}">
                  <a16:creationId xmlns:a16="http://schemas.microsoft.com/office/drawing/2014/main" id="{F506A3E3-2984-DEF1-AE21-8830BBE079C0}"/>
                </a:ext>
              </a:extLst>
            </p:cNvPr>
            <p:cNvSpPr/>
            <p:nvPr/>
          </p:nvSpPr>
          <p:spPr>
            <a:xfrm>
              <a:off x="8433472"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19" name="Freeform: Shape 6618">
              <a:extLst>
                <a:ext uri="{FF2B5EF4-FFF2-40B4-BE49-F238E27FC236}">
                  <a16:creationId xmlns:a16="http://schemas.microsoft.com/office/drawing/2014/main" id="{46541C49-A520-DB12-5B48-15662D0C3A38}"/>
                </a:ext>
              </a:extLst>
            </p:cNvPr>
            <p:cNvSpPr/>
            <p:nvPr/>
          </p:nvSpPr>
          <p:spPr>
            <a:xfrm>
              <a:off x="8440736"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20" name="Freeform: Shape 6619">
              <a:extLst>
                <a:ext uri="{FF2B5EF4-FFF2-40B4-BE49-F238E27FC236}">
                  <a16:creationId xmlns:a16="http://schemas.microsoft.com/office/drawing/2014/main" id="{0D7791D9-0354-EF2D-3FE8-17A20DD7B76C}"/>
                </a:ext>
              </a:extLst>
            </p:cNvPr>
            <p:cNvSpPr/>
            <p:nvPr/>
          </p:nvSpPr>
          <p:spPr>
            <a:xfrm>
              <a:off x="8447999"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21" name="Freeform: Shape 6620">
              <a:extLst>
                <a:ext uri="{FF2B5EF4-FFF2-40B4-BE49-F238E27FC236}">
                  <a16:creationId xmlns:a16="http://schemas.microsoft.com/office/drawing/2014/main" id="{D2CAE457-14F2-2181-EC4A-0965E84E5005}"/>
                </a:ext>
              </a:extLst>
            </p:cNvPr>
            <p:cNvSpPr/>
            <p:nvPr/>
          </p:nvSpPr>
          <p:spPr>
            <a:xfrm>
              <a:off x="847719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22" name="Freeform: Shape 6621">
              <a:extLst>
                <a:ext uri="{FF2B5EF4-FFF2-40B4-BE49-F238E27FC236}">
                  <a16:creationId xmlns:a16="http://schemas.microsoft.com/office/drawing/2014/main" id="{DA6F6966-FDD3-0696-9F76-38787415E878}"/>
                </a:ext>
              </a:extLst>
            </p:cNvPr>
            <p:cNvSpPr/>
            <p:nvPr/>
          </p:nvSpPr>
          <p:spPr>
            <a:xfrm>
              <a:off x="8484459"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23" name="Freeform: Shape 6622">
              <a:extLst>
                <a:ext uri="{FF2B5EF4-FFF2-40B4-BE49-F238E27FC236}">
                  <a16:creationId xmlns:a16="http://schemas.microsoft.com/office/drawing/2014/main" id="{A71A7357-A71C-C4EF-82E8-DDC5CAB3ECE8}"/>
                </a:ext>
              </a:extLst>
            </p:cNvPr>
            <p:cNvSpPr/>
            <p:nvPr/>
          </p:nvSpPr>
          <p:spPr>
            <a:xfrm>
              <a:off x="849186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24" name="Freeform: Shape 6623">
              <a:extLst>
                <a:ext uri="{FF2B5EF4-FFF2-40B4-BE49-F238E27FC236}">
                  <a16:creationId xmlns:a16="http://schemas.microsoft.com/office/drawing/2014/main" id="{5F95BA90-E49C-A5EE-74E7-A4C7B1DF2C75}"/>
                </a:ext>
              </a:extLst>
            </p:cNvPr>
            <p:cNvSpPr/>
            <p:nvPr/>
          </p:nvSpPr>
          <p:spPr>
            <a:xfrm>
              <a:off x="8499128"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25" name="Freeform: Shape 6624">
              <a:extLst>
                <a:ext uri="{FF2B5EF4-FFF2-40B4-BE49-F238E27FC236}">
                  <a16:creationId xmlns:a16="http://schemas.microsoft.com/office/drawing/2014/main" id="{CB388555-CCE3-2CE2-49A2-C99367F8D64B}"/>
                </a:ext>
              </a:extLst>
            </p:cNvPr>
            <p:cNvSpPr/>
            <p:nvPr/>
          </p:nvSpPr>
          <p:spPr>
            <a:xfrm>
              <a:off x="853558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26" name="Freeform: Shape 6625">
              <a:extLst>
                <a:ext uri="{FF2B5EF4-FFF2-40B4-BE49-F238E27FC236}">
                  <a16:creationId xmlns:a16="http://schemas.microsoft.com/office/drawing/2014/main" id="{5DA4106E-D8A5-E41D-80D1-C44D199C2DB7}"/>
                </a:ext>
              </a:extLst>
            </p:cNvPr>
            <p:cNvSpPr/>
            <p:nvPr/>
          </p:nvSpPr>
          <p:spPr>
            <a:xfrm>
              <a:off x="8557519"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27" name="Freeform: Shape 6626">
              <a:extLst>
                <a:ext uri="{FF2B5EF4-FFF2-40B4-BE49-F238E27FC236}">
                  <a16:creationId xmlns:a16="http://schemas.microsoft.com/office/drawing/2014/main" id="{164F647F-8EFE-1944-ED24-57A856A4F427}"/>
                </a:ext>
              </a:extLst>
            </p:cNvPr>
            <p:cNvSpPr/>
            <p:nvPr/>
          </p:nvSpPr>
          <p:spPr>
            <a:xfrm>
              <a:off x="857204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28" name="Freeform: Shape 6627">
              <a:extLst>
                <a:ext uri="{FF2B5EF4-FFF2-40B4-BE49-F238E27FC236}">
                  <a16:creationId xmlns:a16="http://schemas.microsoft.com/office/drawing/2014/main" id="{4D47D967-2A0A-D24D-D101-2BFB56D8FD25}"/>
                </a:ext>
              </a:extLst>
            </p:cNvPr>
            <p:cNvSpPr/>
            <p:nvPr/>
          </p:nvSpPr>
          <p:spPr>
            <a:xfrm>
              <a:off x="8579452"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29" name="Freeform: Shape 6628">
              <a:extLst>
                <a:ext uri="{FF2B5EF4-FFF2-40B4-BE49-F238E27FC236}">
                  <a16:creationId xmlns:a16="http://schemas.microsoft.com/office/drawing/2014/main" id="{C05D7929-BC7C-D47A-3F4C-4DEFA165E2F1}"/>
                </a:ext>
              </a:extLst>
            </p:cNvPr>
            <p:cNvSpPr/>
            <p:nvPr/>
          </p:nvSpPr>
          <p:spPr>
            <a:xfrm>
              <a:off x="886400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30" name="Freeform: Shape 6629">
              <a:extLst>
                <a:ext uri="{FF2B5EF4-FFF2-40B4-BE49-F238E27FC236}">
                  <a16:creationId xmlns:a16="http://schemas.microsoft.com/office/drawing/2014/main" id="{7E08EB42-AE8F-6AB2-0FA8-0B1C2D119E9C}"/>
                </a:ext>
              </a:extLst>
            </p:cNvPr>
            <p:cNvSpPr/>
            <p:nvPr/>
          </p:nvSpPr>
          <p:spPr>
            <a:xfrm>
              <a:off x="8893202"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31" name="Freeform: Shape 6630">
              <a:extLst>
                <a:ext uri="{FF2B5EF4-FFF2-40B4-BE49-F238E27FC236}">
                  <a16:creationId xmlns:a16="http://schemas.microsoft.com/office/drawing/2014/main" id="{2A7767B0-DD23-9548-49D7-EFA3AD7A45E7}"/>
                </a:ext>
              </a:extLst>
            </p:cNvPr>
            <p:cNvSpPr/>
            <p:nvPr/>
          </p:nvSpPr>
          <p:spPr>
            <a:xfrm>
              <a:off x="8900608"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32" name="Freeform: Shape 6631">
              <a:extLst>
                <a:ext uri="{FF2B5EF4-FFF2-40B4-BE49-F238E27FC236}">
                  <a16:creationId xmlns:a16="http://schemas.microsoft.com/office/drawing/2014/main" id="{35BA0A3A-880F-E26D-97DD-E6ACE0CD03FC}"/>
                </a:ext>
              </a:extLst>
            </p:cNvPr>
            <p:cNvSpPr/>
            <p:nvPr/>
          </p:nvSpPr>
          <p:spPr>
            <a:xfrm>
              <a:off x="893706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33" name="Freeform: Shape 6632">
              <a:extLst>
                <a:ext uri="{FF2B5EF4-FFF2-40B4-BE49-F238E27FC236}">
                  <a16:creationId xmlns:a16="http://schemas.microsoft.com/office/drawing/2014/main" id="{59E9509E-28BE-8FC3-46BC-684CF224DDF2}"/>
                </a:ext>
              </a:extLst>
            </p:cNvPr>
            <p:cNvSpPr/>
            <p:nvPr/>
          </p:nvSpPr>
          <p:spPr>
            <a:xfrm>
              <a:off x="8959001"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34" name="Freeform: Shape 6633">
              <a:extLst>
                <a:ext uri="{FF2B5EF4-FFF2-40B4-BE49-F238E27FC236}">
                  <a16:creationId xmlns:a16="http://schemas.microsoft.com/office/drawing/2014/main" id="{21C6E258-1A51-585F-905C-DF2D077BBBA7}"/>
                </a:ext>
              </a:extLst>
            </p:cNvPr>
            <p:cNvSpPr/>
            <p:nvPr/>
          </p:nvSpPr>
          <p:spPr>
            <a:xfrm>
              <a:off x="8988196"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35" name="Freeform: Shape 6634">
              <a:extLst>
                <a:ext uri="{FF2B5EF4-FFF2-40B4-BE49-F238E27FC236}">
                  <a16:creationId xmlns:a16="http://schemas.microsoft.com/office/drawing/2014/main" id="{112D5EDC-9430-1B36-4A90-AD0045B3BF7E}"/>
                </a:ext>
              </a:extLst>
            </p:cNvPr>
            <p:cNvSpPr/>
            <p:nvPr/>
          </p:nvSpPr>
          <p:spPr>
            <a:xfrm>
              <a:off x="936033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36" name="Freeform: Shape 6635">
              <a:extLst>
                <a:ext uri="{FF2B5EF4-FFF2-40B4-BE49-F238E27FC236}">
                  <a16:creationId xmlns:a16="http://schemas.microsoft.com/office/drawing/2014/main" id="{F0733894-CB5E-788E-BBB8-0080B84AC3D0}"/>
                </a:ext>
              </a:extLst>
            </p:cNvPr>
            <p:cNvSpPr/>
            <p:nvPr/>
          </p:nvSpPr>
          <p:spPr>
            <a:xfrm>
              <a:off x="938953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37" name="Freeform: Shape 6636">
              <a:extLst>
                <a:ext uri="{FF2B5EF4-FFF2-40B4-BE49-F238E27FC236}">
                  <a16:creationId xmlns:a16="http://schemas.microsoft.com/office/drawing/2014/main" id="{1AE3A5D0-BC93-94AB-91E4-D8CCB1126838}"/>
                </a:ext>
              </a:extLst>
            </p:cNvPr>
            <p:cNvSpPr/>
            <p:nvPr/>
          </p:nvSpPr>
          <p:spPr>
            <a:xfrm>
              <a:off x="9396939"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38" name="Freeform: Shape 6637">
              <a:extLst>
                <a:ext uri="{FF2B5EF4-FFF2-40B4-BE49-F238E27FC236}">
                  <a16:creationId xmlns:a16="http://schemas.microsoft.com/office/drawing/2014/main" id="{6A805CF7-10B1-3C61-7800-065FF2E919D4}"/>
                </a:ext>
              </a:extLst>
            </p:cNvPr>
            <p:cNvSpPr/>
            <p:nvPr/>
          </p:nvSpPr>
          <p:spPr>
            <a:xfrm>
              <a:off x="940420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39" name="Freeform: Shape 6638">
              <a:extLst>
                <a:ext uri="{FF2B5EF4-FFF2-40B4-BE49-F238E27FC236}">
                  <a16:creationId xmlns:a16="http://schemas.microsoft.com/office/drawing/2014/main" id="{AA7C39C6-498F-47C6-2CD3-71577EC659AC}"/>
                </a:ext>
              </a:extLst>
            </p:cNvPr>
            <p:cNvSpPr/>
            <p:nvPr/>
          </p:nvSpPr>
          <p:spPr>
            <a:xfrm>
              <a:off x="968149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40" name="Freeform: Shape 6639">
              <a:extLst>
                <a:ext uri="{FF2B5EF4-FFF2-40B4-BE49-F238E27FC236}">
                  <a16:creationId xmlns:a16="http://schemas.microsoft.com/office/drawing/2014/main" id="{B9CCE23E-DA19-A08A-CA56-539D6DE568B2}"/>
                </a:ext>
              </a:extLst>
            </p:cNvPr>
            <p:cNvSpPr/>
            <p:nvPr/>
          </p:nvSpPr>
          <p:spPr>
            <a:xfrm>
              <a:off x="9856670"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41" name="Freeform: Shape 6640">
              <a:extLst>
                <a:ext uri="{FF2B5EF4-FFF2-40B4-BE49-F238E27FC236}">
                  <a16:creationId xmlns:a16="http://schemas.microsoft.com/office/drawing/2014/main" id="{ADF49DF2-292D-DAC9-A2F2-6D6B391A4728}"/>
                </a:ext>
              </a:extLst>
            </p:cNvPr>
            <p:cNvSpPr/>
            <p:nvPr/>
          </p:nvSpPr>
          <p:spPr>
            <a:xfrm>
              <a:off x="992246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42" name="Freeform: Shape 6641">
              <a:extLst>
                <a:ext uri="{FF2B5EF4-FFF2-40B4-BE49-F238E27FC236}">
                  <a16:creationId xmlns:a16="http://schemas.microsoft.com/office/drawing/2014/main" id="{836CFD5A-338F-71B3-DF25-708E43575410}"/>
                </a:ext>
              </a:extLst>
            </p:cNvPr>
            <p:cNvSpPr/>
            <p:nvPr/>
          </p:nvSpPr>
          <p:spPr>
            <a:xfrm>
              <a:off x="10002650"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43" name="Freeform: Shape 6642">
              <a:extLst>
                <a:ext uri="{FF2B5EF4-FFF2-40B4-BE49-F238E27FC236}">
                  <a16:creationId xmlns:a16="http://schemas.microsoft.com/office/drawing/2014/main" id="{F1C23FFA-FCD7-B4FD-7ABD-85C541B10FD8}"/>
                </a:ext>
              </a:extLst>
            </p:cNvPr>
            <p:cNvSpPr/>
            <p:nvPr/>
          </p:nvSpPr>
          <p:spPr>
            <a:xfrm>
              <a:off x="10323805"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44" name="Freeform: Shape 6643">
              <a:extLst>
                <a:ext uri="{FF2B5EF4-FFF2-40B4-BE49-F238E27FC236}">
                  <a16:creationId xmlns:a16="http://schemas.microsoft.com/office/drawing/2014/main" id="{247A169E-174B-C5AD-9D12-FF2B89EF183D}"/>
                </a:ext>
              </a:extLst>
            </p:cNvPr>
            <p:cNvSpPr/>
            <p:nvPr/>
          </p:nvSpPr>
          <p:spPr>
            <a:xfrm>
              <a:off x="971427" y="81876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grpSp>
      <p:sp>
        <p:nvSpPr>
          <p:cNvPr id="6645" name="TextBox 6644">
            <a:extLst>
              <a:ext uri="{FF2B5EF4-FFF2-40B4-BE49-F238E27FC236}">
                <a16:creationId xmlns:a16="http://schemas.microsoft.com/office/drawing/2014/main" id="{70F1F5FA-55CB-3253-CAB7-5230CEF09E32}"/>
              </a:ext>
            </a:extLst>
          </p:cNvPr>
          <p:cNvSpPr txBox="1">
            <a:spLocks/>
          </p:cNvSpPr>
          <p:nvPr/>
        </p:nvSpPr>
        <p:spPr>
          <a:xfrm>
            <a:off x="172684" y="4735217"/>
            <a:ext cx="738727" cy="196208"/>
          </a:xfrm>
          <a:prstGeom prst="rect">
            <a:avLst/>
          </a:prstGeom>
          <a:noFill/>
        </p:spPr>
        <p:txBody>
          <a:bodyPr wrap="square" rtlCol="0">
            <a:spAutoFit/>
          </a:bodyPr>
          <a:lstStyle/>
          <a:p>
            <a:pPr defTabSz="685338" eaLnBrk="1" fontAlgn="auto" hangingPunct="1">
              <a:spcBef>
                <a:spcPts val="0"/>
              </a:spcBef>
              <a:spcAft>
                <a:spcPts val="0"/>
              </a:spcAft>
              <a:defRPr/>
            </a:pPr>
            <a:r>
              <a:rPr lang="en-US" sz="675">
                <a:ln/>
                <a:solidFill>
                  <a:srgbClr val="6E6E6E">
                    <a:lumMod val="75000"/>
                  </a:srgbClr>
                </a:solidFill>
                <a:latin typeface="Arial"/>
                <a:ea typeface="+mn-ea"/>
                <a:cs typeface="Arial"/>
                <a:sym typeface="Arial"/>
                <a:rtl val="0"/>
              </a:rPr>
              <a:t>THP</a:t>
            </a:r>
          </a:p>
        </p:txBody>
      </p:sp>
      <p:sp>
        <p:nvSpPr>
          <p:cNvPr id="6646" name="TextBox 6645">
            <a:extLst>
              <a:ext uri="{FF2B5EF4-FFF2-40B4-BE49-F238E27FC236}">
                <a16:creationId xmlns:a16="http://schemas.microsoft.com/office/drawing/2014/main" id="{33A327B8-51E3-9D90-2DAD-907BC732BAA8}"/>
              </a:ext>
            </a:extLst>
          </p:cNvPr>
          <p:cNvSpPr txBox="1">
            <a:spLocks/>
          </p:cNvSpPr>
          <p:nvPr/>
        </p:nvSpPr>
        <p:spPr>
          <a:xfrm>
            <a:off x="176170" y="4502436"/>
            <a:ext cx="1060556" cy="196208"/>
          </a:xfrm>
          <a:prstGeom prst="rect">
            <a:avLst/>
          </a:prstGeom>
          <a:noFill/>
        </p:spPr>
        <p:txBody>
          <a:bodyPr wrap="square" rtlCol="0">
            <a:spAutoFit/>
          </a:bodyPr>
          <a:lstStyle/>
          <a:p>
            <a:pPr defTabSz="685338" eaLnBrk="1" fontAlgn="auto" hangingPunct="1">
              <a:spcBef>
                <a:spcPts val="0"/>
              </a:spcBef>
              <a:spcAft>
                <a:spcPts val="0"/>
              </a:spcAft>
              <a:defRPr/>
            </a:pPr>
            <a:r>
              <a:rPr lang="en-US" sz="675">
                <a:ln/>
                <a:solidFill>
                  <a:srgbClr val="002557"/>
                </a:solidFill>
                <a:latin typeface="Arial"/>
                <a:ea typeface="+mn-ea"/>
                <a:cs typeface="Arial"/>
                <a:sym typeface="Arial"/>
                <a:rtl val="0"/>
              </a:rPr>
              <a:t>No. at risk</a:t>
            </a:r>
          </a:p>
        </p:txBody>
      </p:sp>
      <p:sp>
        <p:nvSpPr>
          <p:cNvPr id="6647" name="TextBox 6646">
            <a:extLst>
              <a:ext uri="{FF2B5EF4-FFF2-40B4-BE49-F238E27FC236}">
                <a16:creationId xmlns:a16="http://schemas.microsoft.com/office/drawing/2014/main" id="{FFB7BF8A-DC29-FACA-5738-8BE88601AABC}"/>
              </a:ext>
            </a:extLst>
          </p:cNvPr>
          <p:cNvSpPr txBox="1">
            <a:spLocks/>
          </p:cNvSpPr>
          <p:nvPr/>
        </p:nvSpPr>
        <p:spPr>
          <a:xfrm>
            <a:off x="172684" y="4626909"/>
            <a:ext cx="541219" cy="300082"/>
          </a:xfrm>
          <a:prstGeom prst="rect">
            <a:avLst/>
          </a:prstGeom>
          <a:noFill/>
        </p:spPr>
        <p:txBody>
          <a:bodyPr wrap="square" rtlCol="0">
            <a:spAutoFit/>
          </a:bodyPr>
          <a:lstStyle/>
          <a:p>
            <a:pPr defTabSz="685338" eaLnBrk="1" fontAlgn="auto" hangingPunct="1">
              <a:spcBef>
                <a:spcPts val="0"/>
              </a:spcBef>
              <a:spcAft>
                <a:spcPts val="0"/>
              </a:spcAft>
              <a:defRPr/>
            </a:pPr>
            <a:r>
              <a:rPr lang="en-US" sz="675">
                <a:solidFill>
                  <a:srgbClr val="002985"/>
                </a:solidFill>
                <a:ea typeface="Arial" panose="020B0604020202020204" pitchFamily="34" charset="0"/>
                <a:cs typeface="Arial" panose="020B0604020202020204" pitchFamily="34" charset="0"/>
              </a:rPr>
              <a:t>T-DXd + P</a:t>
            </a:r>
            <a:endParaRPr lang="en-US" sz="675">
              <a:ln/>
              <a:solidFill>
                <a:srgbClr val="002985"/>
              </a:solidFill>
              <a:latin typeface="Arial"/>
              <a:ea typeface="+mn-ea"/>
              <a:cs typeface="Arial"/>
              <a:sym typeface="Arial"/>
              <a:rtl val="0"/>
            </a:endParaRPr>
          </a:p>
        </p:txBody>
      </p:sp>
      <p:sp>
        <p:nvSpPr>
          <p:cNvPr id="6683" name="TextBox 6682" hidden="1">
            <a:extLst>
              <a:ext uri="{FF2B5EF4-FFF2-40B4-BE49-F238E27FC236}">
                <a16:creationId xmlns:a16="http://schemas.microsoft.com/office/drawing/2014/main" id="{885DBF28-0A71-8EEE-ED6C-A654C11902F8}"/>
              </a:ext>
            </a:extLst>
          </p:cNvPr>
          <p:cNvSpPr txBox="1">
            <a:spLocks/>
          </p:cNvSpPr>
          <p:nvPr/>
        </p:nvSpPr>
        <p:spPr>
          <a:xfrm>
            <a:off x="719845" y="3230914"/>
            <a:ext cx="2287016" cy="784830"/>
          </a:xfrm>
          <a:prstGeom prst="rect">
            <a:avLst/>
          </a:prstGeom>
          <a:noFill/>
        </p:spPr>
        <p:txBody>
          <a:bodyPr wrap="square" rtlCol="0">
            <a:spAutoFit/>
          </a:bodyPr>
          <a:lstStyle/>
          <a:p>
            <a:pPr algn="ctr" defTabSz="685338" eaLnBrk="1" fontAlgn="auto" hangingPunct="1">
              <a:spcBef>
                <a:spcPts val="0"/>
              </a:spcBef>
              <a:spcAft>
                <a:spcPts val="0"/>
              </a:spcAft>
              <a:defRPr/>
            </a:pPr>
            <a:r>
              <a:rPr lang="en-US" b="1">
                <a:solidFill>
                  <a:srgbClr val="002557"/>
                </a:solidFill>
                <a:latin typeface="Arial" panose="020B0604020202020204"/>
                <a:ea typeface="+mn-ea"/>
              </a:rPr>
              <a:t>Hazard ratio 0.56</a:t>
            </a:r>
          </a:p>
          <a:p>
            <a:pPr algn="ctr" defTabSz="685338" eaLnBrk="1" fontAlgn="auto" hangingPunct="1">
              <a:spcBef>
                <a:spcPts val="0"/>
              </a:spcBef>
              <a:spcAft>
                <a:spcPts val="0"/>
              </a:spcAft>
              <a:defRPr/>
            </a:pPr>
            <a:r>
              <a:rPr lang="en-US" sz="1350" b="1">
                <a:solidFill>
                  <a:srgbClr val="002557"/>
                </a:solidFill>
                <a:latin typeface="Arial" panose="020B0604020202020204"/>
                <a:ea typeface="+mn-ea"/>
              </a:rPr>
              <a:t>95% CI 0.44, 0.71</a:t>
            </a:r>
          </a:p>
          <a:p>
            <a:pPr algn="ctr" defTabSz="685338" eaLnBrk="1" fontAlgn="auto" hangingPunct="1">
              <a:spcBef>
                <a:spcPts val="0"/>
              </a:spcBef>
              <a:spcAft>
                <a:spcPts val="0"/>
              </a:spcAft>
              <a:defRPr/>
            </a:pPr>
            <a:r>
              <a:rPr lang="en-US" sz="1350" b="1">
                <a:solidFill>
                  <a:srgbClr val="002557"/>
                </a:solidFill>
                <a:latin typeface="Arial" panose="020B0604020202020204"/>
                <a:ea typeface="+mn-ea"/>
              </a:rPr>
              <a:t>P-value &lt;0.00001*</a:t>
            </a:r>
          </a:p>
        </p:txBody>
      </p:sp>
      <p:grpSp>
        <p:nvGrpSpPr>
          <p:cNvPr id="56" name="Group 55">
            <a:extLst>
              <a:ext uri="{FF2B5EF4-FFF2-40B4-BE49-F238E27FC236}">
                <a16:creationId xmlns:a16="http://schemas.microsoft.com/office/drawing/2014/main" id="{A38D0A7F-4E26-891A-4EDE-CAB534B20128}"/>
              </a:ext>
            </a:extLst>
          </p:cNvPr>
          <p:cNvGrpSpPr/>
          <p:nvPr/>
        </p:nvGrpSpPr>
        <p:grpSpPr>
          <a:xfrm>
            <a:off x="1829319" y="1814950"/>
            <a:ext cx="2999305" cy="2392200"/>
            <a:chOff x="2425652" y="754595"/>
            <a:chExt cx="3999073" cy="3370219"/>
          </a:xfrm>
        </p:grpSpPr>
        <p:cxnSp>
          <p:nvCxnSpPr>
            <p:cNvPr id="57" name="Straight Connector 56">
              <a:extLst>
                <a:ext uri="{FF2B5EF4-FFF2-40B4-BE49-F238E27FC236}">
                  <a16:creationId xmlns:a16="http://schemas.microsoft.com/office/drawing/2014/main" id="{D728CC2B-A46A-71D6-2BEB-A807DB9237D1}"/>
                </a:ext>
              </a:extLst>
            </p:cNvPr>
            <p:cNvCxnSpPr>
              <a:cxnSpLocks/>
            </p:cNvCxnSpPr>
            <p:nvPr/>
          </p:nvCxnSpPr>
          <p:spPr>
            <a:xfrm flipH="1">
              <a:off x="6424725" y="1593144"/>
              <a:ext cx="0" cy="2531670"/>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396F9B3-28AB-3DB2-FC1E-10484DCABAD1}"/>
                </a:ext>
              </a:extLst>
            </p:cNvPr>
            <p:cNvCxnSpPr>
              <a:cxnSpLocks/>
            </p:cNvCxnSpPr>
            <p:nvPr/>
          </p:nvCxnSpPr>
          <p:spPr>
            <a:xfrm flipH="1">
              <a:off x="3758325" y="1017061"/>
              <a:ext cx="0" cy="3107753"/>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F723970-F9A7-2964-9125-B8694308F9CC}"/>
                </a:ext>
              </a:extLst>
            </p:cNvPr>
            <p:cNvCxnSpPr>
              <a:cxnSpLocks/>
            </p:cNvCxnSpPr>
            <p:nvPr/>
          </p:nvCxnSpPr>
          <p:spPr>
            <a:xfrm flipH="1">
              <a:off x="2425652" y="754595"/>
              <a:ext cx="0" cy="3370219"/>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graphicFrame>
        <p:nvGraphicFramePr>
          <p:cNvPr id="18" name="Table 17">
            <a:extLst>
              <a:ext uri="{FF2B5EF4-FFF2-40B4-BE49-F238E27FC236}">
                <a16:creationId xmlns:a16="http://schemas.microsoft.com/office/drawing/2014/main" id="{CD7439B9-6E86-D439-F66F-D70CAA03058C}"/>
              </a:ext>
            </a:extLst>
          </p:cNvPr>
          <p:cNvGraphicFramePr>
            <a:graphicFrameLocks noGrp="1"/>
          </p:cNvGraphicFramePr>
          <p:nvPr/>
        </p:nvGraphicFramePr>
        <p:xfrm>
          <a:off x="5781929" y="1241517"/>
          <a:ext cx="3186000" cy="1165852"/>
        </p:xfrm>
        <a:graphic>
          <a:graphicData uri="http://schemas.openxmlformats.org/drawingml/2006/table">
            <a:tbl>
              <a:tblPr firstRow="1" bandRow="1"/>
              <a:tblGrid>
                <a:gridCol w="1512000">
                  <a:extLst>
                    <a:ext uri="{9D8B030D-6E8A-4147-A177-3AD203B41FA5}">
                      <a16:colId xmlns:a16="http://schemas.microsoft.com/office/drawing/2014/main" val="3624223050"/>
                    </a:ext>
                  </a:extLst>
                </a:gridCol>
                <a:gridCol w="837000">
                  <a:extLst>
                    <a:ext uri="{9D8B030D-6E8A-4147-A177-3AD203B41FA5}">
                      <a16:colId xmlns:a16="http://schemas.microsoft.com/office/drawing/2014/main" val="2753886849"/>
                    </a:ext>
                  </a:extLst>
                </a:gridCol>
                <a:gridCol w="837000">
                  <a:extLst>
                    <a:ext uri="{9D8B030D-6E8A-4147-A177-3AD203B41FA5}">
                      <a16:colId xmlns:a16="http://schemas.microsoft.com/office/drawing/2014/main" val="3788604487"/>
                    </a:ext>
                  </a:extLst>
                </a:gridCol>
              </a:tblGrid>
              <a:tr h="365760">
                <a:tc>
                  <a:txBody>
                    <a:bodyPr/>
                    <a:lstStyle/>
                    <a:p>
                      <a:pPr marL="0" marR="0">
                        <a:lnSpc>
                          <a:spcPct val="100000"/>
                        </a:lnSpc>
                        <a:spcBef>
                          <a:spcPts val="0"/>
                        </a:spcBef>
                        <a:spcAft>
                          <a:spcPts val="0"/>
                        </a:spcAft>
                      </a:pPr>
                      <a:endParaRPr lang="en-US" sz="1200" b="0" i="0">
                        <a:solidFill>
                          <a:srgbClr val="002557"/>
                        </a:solidFill>
                        <a:effectLst/>
                        <a:latin typeface="Arial" panose="020B0604020202020204" pitchFamily="34" charset="0"/>
                        <a:ea typeface="Arial" panose="020B0604020202020204" pitchFamily="34" charset="0"/>
                        <a:cs typeface="Arial" panose="020B0604020202020204" pitchFamily="34" charset="0"/>
                      </a:endParaRPr>
                    </a:p>
                  </a:txBody>
                  <a:tcPr marL="17143" marR="17143" marT="17143" marB="17143" anchor="ctr">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200" b="1" i="0">
                          <a:solidFill>
                            <a:schemeClr val="bg1"/>
                          </a:solidFill>
                          <a:effectLst/>
                          <a:latin typeface="Arial" panose="020B0604020202020204" pitchFamily="34" charset="0"/>
                          <a:ea typeface="Arial" panose="020B0604020202020204" pitchFamily="34" charset="0"/>
                          <a:cs typeface="Arial" panose="020B0604020202020204" pitchFamily="34" charset="0"/>
                        </a:rPr>
                        <a:t>T-DXd + P (n=383)</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1200" b="1" i="0">
                          <a:solidFill>
                            <a:schemeClr val="bg1"/>
                          </a:solidFill>
                          <a:effectLst/>
                          <a:latin typeface="Arial" panose="020B0604020202020204" pitchFamily="34" charset="0"/>
                          <a:ea typeface="Arial" panose="020B0604020202020204" pitchFamily="34" charset="0"/>
                          <a:cs typeface="Arial" panose="020B0604020202020204" pitchFamily="34" charset="0"/>
                        </a:rPr>
                        <a:t>THP </a:t>
                      </a:r>
                      <a:br>
                        <a:rPr lang="en-US" sz="1200" b="1" i="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en-US" sz="1200" b="1" i="0">
                          <a:solidFill>
                            <a:schemeClr val="bg1"/>
                          </a:solidFill>
                          <a:effectLst/>
                          <a:latin typeface="Arial" panose="020B0604020202020204" pitchFamily="34" charset="0"/>
                          <a:ea typeface="Arial" panose="020B0604020202020204" pitchFamily="34" charset="0"/>
                          <a:cs typeface="Arial" panose="020B0604020202020204" pitchFamily="34" charset="0"/>
                        </a:rPr>
                        <a:t>(n=387)</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821852151"/>
                  </a:ext>
                </a:extLst>
              </a:tr>
              <a:tr h="365760">
                <a:tc>
                  <a:txBody>
                    <a:bodyPr/>
                    <a:lstStyle/>
                    <a:p>
                      <a:pPr marL="0" marR="0" algn="r">
                        <a:lnSpc>
                          <a:spcPct val="100000"/>
                        </a:lnSpc>
                        <a:spcBef>
                          <a:spcPts val="0"/>
                        </a:spcBef>
                        <a:spcAft>
                          <a:spcPts val="0"/>
                        </a:spcAft>
                      </a:pPr>
                      <a:r>
                        <a:rPr lang="en-US" sz="1200" b="0" i="0">
                          <a:solidFill>
                            <a:schemeClr val="tx1"/>
                          </a:solidFill>
                          <a:effectLst/>
                          <a:latin typeface="Arial" panose="020B0604020202020204" pitchFamily="34" charset="0"/>
                          <a:ea typeface="Arial" panose="020B0604020202020204" pitchFamily="34" charset="0"/>
                          <a:cs typeface="Arial" panose="020B0604020202020204" pitchFamily="34" charset="0"/>
                        </a:rPr>
                        <a:t>Median, </a:t>
                      </a:r>
                      <a:r>
                        <a:rPr lang="en-US" sz="1200" b="0" i="0" err="1">
                          <a:solidFill>
                            <a:schemeClr val="tx1"/>
                          </a:solidFill>
                          <a:effectLst/>
                          <a:latin typeface="Arial" panose="020B0604020202020204" pitchFamily="34" charset="0"/>
                          <a:ea typeface="Arial" panose="020B0604020202020204" pitchFamily="34" charset="0"/>
                          <a:cs typeface="Arial" panose="020B0604020202020204" pitchFamily="34" charset="0"/>
                        </a:rPr>
                        <a:t>mo</a:t>
                      </a:r>
                      <a:r>
                        <a:rPr lang="en-US" sz="1200" b="0" i="0">
                          <a:solidFill>
                            <a:schemeClr val="tx1"/>
                          </a:solidFill>
                          <a:effectLst/>
                          <a:latin typeface="Arial" panose="020B0604020202020204" pitchFamily="34" charset="0"/>
                          <a:ea typeface="Arial" panose="020B0604020202020204" pitchFamily="34" charset="0"/>
                          <a:cs typeface="Arial" panose="020B0604020202020204" pitchFamily="34" charset="0"/>
                        </a:rPr>
                        <a:t> (95% CI)</a:t>
                      </a:r>
                    </a:p>
                  </a:txBody>
                  <a:tcPr marL="17143" marR="17143" marT="17143" marB="17143"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200" b="1">
                          <a:solidFill>
                            <a:schemeClr val="tx1"/>
                          </a:solidFill>
                          <a:effectLst/>
                          <a:latin typeface="+mn-lt"/>
                          <a:ea typeface="Arial" panose="020B0604020202020204" pitchFamily="34" charset="0"/>
                        </a:rPr>
                        <a:t>40.7</a:t>
                      </a:r>
                      <a:r>
                        <a:rPr kumimoji="0" lang="en-US" sz="1200" b="1" i="0" u="none" strike="noStrike" kern="1200" cap="none" spc="0" normalizeH="0" baseline="0" noProof="0">
                          <a:ln>
                            <a:noFill/>
                          </a:ln>
                          <a:effectLst/>
                          <a:uLnTx/>
                          <a:uFillTx/>
                          <a:latin typeface="+mn-lt"/>
                          <a:ea typeface="+mn-ea"/>
                          <a:cs typeface="+mn-cs"/>
                        </a:rPr>
                        <a:t>*</a:t>
                      </a:r>
                      <a:r>
                        <a:rPr lang="en-US" sz="1200" b="1" baseline="30000">
                          <a:solidFill>
                            <a:schemeClr val="tx1"/>
                          </a:solidFill>
                          <a:effectLst/>
                          <a:latin typeface="+mn-lt"/>
                          <a:ea typeface="Arial" panose="020B0604020202020204" pitchFamily="34" charset="0"/>
                        </a:rPr>
                        <a:t> </a:t>
                      </a:r>
                      <a:br>
                        <a:rPr lang="en-US" sz="1200" b="0">
                          <a:solidFill>
                            <a:schemeClr val="tx1"/>
                          </a:solidFill>
                          <a:effectLst/>
                          <a:latin typeface="+mn-lt"/>
                          <a:ea typeface="Arial" panose="020B0604020202020204" pitchFamily="34" charset="0"/>
                        </a:rPr>
                      </a:br>
                      <a:r>
                        <a:rPr lang="en-US" sz="1200" b="0">
                          <a:solidFill>
                            <a:schemeClr val="tx1"/>
                          </a:solidFill>
                          <a:effectLst/>
                          <a:latin typeface="+mn-lt"/>
                          <a:ea typeface="Arial" panose="020B0604020202020204" pitchFamily="34" charset="0"/>
                        </a:rPr>
                        <a:t>(36.5, NC)</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200" b="1">
                          <a:solidFill>
                            <a:schemeClr val="tx1"/>
                          </a:solidFill>
                          <a:effectLst/>
                          <a:latin typeface="+mn-lt"/>
                          <a:ea typeface="Arial" panose="020B0604020202020204" pitchFamily="34" charset="0"/>
                        </a:rPr>
                        <a:t>26.9</a:t>
                      </a:r>
                      <a:br>
                        <a:rPr lang="en-US" sz="1200" b="0">
                          <a:solidFill>
                            <a:schemeClr val="tx1"/>
                          </a:solidFill>
                          <a:effectLst/>
                          <a:latin typeface="+mn-lt"/>
                          <a:ea typeface="Arial" panose="020B0604020202020204" pitchFamily="34" charset="0"/>
                        </a:rPr>
                      </a:br>
                      <a:r>
                        <a:rPr lang="en-US" sz="1200" b="0">
                          <a:solidFill>
                            <a:schemeClr val="tx1"/>
                          </a:solidFill>
                          <a:effectLst/>
                          <a:latin typeface="+mn-lt"/>
                          <a:ea typeface="Arial" panose="020B0604020202020204" pitchFamily="34" charset="0"/>
                        </a:rPr>
                        <a:t>(21.8, NC)</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06518836"/>
                  </a:ext>
                </a:extLst>
              </a:tr>
              <a:tr h="217166">
                <a:tc>
                  <a:txBody>
                    <a:bodyPr/>
                    <a:lstStyle/>
                    <a:p>
                      <a:pPr marL="0" marR="0" algn="r">
                        <a:lnSpc>
                          <a:spcPct val="100000"/>
                        </a:lnSpc>
                        <a:spcBef>
                          <a:spcPts val="0"/>
                        </a:spcBef>
                        <a:spcAft>
                          <a:spcPts val="0"/>
                        </a:spcAft>
                      </a:pPr>
                      <a:r>
                        <a:rPr lang="en-US" sz="1200" b="0" i="0">
                          <a:solidFill>
                            <a:schemeClr val="tx1"/>
                          </a:solidFill>
                          <a:effectLst/>
                          <a:latin typeface="Arial" panose="020B0604020202020204" pitchFamily="34" charset="0"/>
                          <a:ea typeface="Arial" panose="020B0604020202020204" pitchFamily="34" charset="0"/>
                          <a:cs typeface="Arial" panose="020B0604020202020204" pitchFamily="34" charset="0"/>
                        </a:rPr>
                        <a:t>Hazard ratio (95% CI)</a:t>
                      </a:r>
                    </a:p>
                  </a:txBody>
                  <a:tcPr marL="17143" marR="17143" marT="17143" marB="17143"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mn-lt"/>
                          <a:ea typeface="+mn-ea"/>
                          <a:cs typeface="+mn-cs"/>
                        </a:rPr>
                        <a:t>0.56 (</a:t>
                      </a:r>
                      <a:r>
                        <a:rPr lang="en-US" sz="1200" b="1">
                          <a:latin typeface="+mn-lt"/>
                        </a:rPr>
                        <a:t>0.44, </a:t>
                      </a:r>
                      <a:r>
                        <a:rPr kumimoji="0" lang="en-US" sz="1200" b="1" i="0" u="none" strike="noStrike" kern="1200" cap="none" spc="0" normalizeH="0" baseline="0" noProof="0">
                          <a:ln>
                            <a:noFill/>
                          </a:ln>
                          <a:effectLst/>
                          <a:uLnTx/>
                          <a:uFillTx/>
                          <a:latin typeface="+mn-lt"/>
                          <a:ea typeface="+mn-ea"/>
                          <a:cs typeface="+mn-cs"/>
                        </a:rPr>
                        <a:t>0.71)</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0000"/>
                        </a:lnSpc>
                        <a:spcBef>
                          <a:spcPts val="0"/>
                        </a:spcBef>
                        <a:spcAft>
                          <a:spcPts val="0"/>
                        </a:spcAft>
                      </a:pPr>
                      <a:endParaRPr lang="en-US" sz="1400" b="0">
                        <a:solidFill>
                          <a:schemeClr val="tx1"/>
                        </a:solidFill>
                        <a:effectLst/>
                        <a:latin typeface="+mn-lt"/>
                        <a:ea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2210410"/>
                  </a:ext>
                </a:extLst>
              </a:tr>
              <a:tr h="217166">
                <a:tc>
                  <a:txBody>
                    <a:bodyPr/>
                    <a:lstStyle/>
                    <a:p>
                      <a:pPr marL="0" marR="0" algn="r">
                        <a:lnSpc>
                          <a:spcPct val="100000"/>
                        </a:lnSpc>
                        <a:spcBef>
                          <a:spcPts val="0"/>
                        </a:spcBef>
                        <a:spcAft>
                          <a:spcPts val="0"/>
                        </a:spcAft>
                      </a:pPr>
                      <a:r>
                        <a:rPr lang="en-US" sz="1200" b="0" i="0">
                          <a:solidFill>
                            <a:schemeClr val="tx1"/>
                          </a:solidFill>
                          <a:effectLst/>
                          <a:latin typeface="Arial" panose="020B0604020202020204" pitchFamily="34" charset="0"/>
                          <a:ea typeface="Arial" panose="020B0604020202020204" pitchFamily="34" charset="0"/>
                          <a:cs typeface="Arial" panose="020B0604020202020204" pitchFamily="34" charset="0"/>
                        </a:rPr>
                        <a:t>P-value</a:t>
                      </a:r>
                    </a:p>
                  </a:txBody>
                  <a:tcPr marL="17143" marR="17143" marT="17143" marB="17143"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mn-lt"/>
                          <a:ea typeface="+mn-ea"/>
                          <a:cs typeface="+mn-cs"/>
                        </a:rPr>
                        <a:t>&lt;0.00001</a:t>
                      </a:r>
                      <a:r>
                        <a:rPr lang="en-US" sz="1200" b="1" baseline="30000">
                          <a:solidFill>
                            <a:schemeClr val="tx1"/>
                          </a:solidFill>
                          <a:effectLst/>
                          <a:latin typeface="+mn-lt"/>
                          <a:ea typeface="Arial" panose="020B0604020202020204" pitchFamily="34" charset="0"/>
                        </a:rPr>
                        <a:t>†</a:t>
                      </a:r>
                      <a:endParaRPr kumimoji="0" lang="en-US" sz="1200" b="1" i="0" u="none" strike="noStrike" kern="1200" cap="none" spc="0" normalizeH="0" baseline="0" noProof="0">
                        <a:ln>
                          <a:noFill/>
                        </a:ln>
                        <a:effectLst/>
                        <a:uLnTx/>
                        <a:uFillTx/>
                        <a:latin typeface="+mn-lt"/>
                        <a:ea typeface="+mn-ea"/>
                        <a:cs typeface="+mn-cs"/>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4084299"/>
                  </a:ext>
                </a:extLst>
              </a:tr>
            </a:tbl>
          </a:graphicData>
        </a:graphic>
      </p:graphicFrame>
      <p:sp>
        <p:nvSpPr>
          <p:cNvPr id="3" name="TextBox 2">
            <a:extLst>
              <a:ext uri="{FF2B5EF4-FFF2-40B4-BE49-F238E27FC236}">
                <a16:creationId xmlns:a16="http://schemas.microsoft.com/office/drawing/2014/main" id="{86FEEC23-3FAC-DE13-8F68-3DFAC66D8382}"/>
              </a:ext>
            </a:extLst>
          </p:cNvPr>
          <p:cNvSpPr txBox="1">
            <a:spLocks/>
          </p:cNvSpPr>
          <p:nvPr/>
        </p:nvSpPr>
        <p:spPr>
          <a:xfrm>
            <a:off x="4873415" y="2080483"/>
            <a:ext cx="1888193" cy="288541"/>
          </a:xfrm>
          <a:prstGeom prst="rect">
            <a:avLst/>
          </a:prstGeom>
          <a:noFill/>
        </p:spPr>
        <p:txBody>
          <a:bodyPr wrap="square" lIns="0" tIns="0" rIns="0" bIns="0" rtlCol="0">
            <a:spAutoFit/>
          </a:bodyPr>
          <a:lstStyle/>
          <a:p>
            <a:pPr defTabSz="685338" eaLnBrk="1" fontAlgn="auto" hangingPunct="1">
              <a:spcBef>
                <a:spcPts val="0"/>
              </a:spcBef>
              <a:spcAft>
                <a:spcPts val="0"/>
              </a:spcAft>
              <a:defRPr/>
            </a:pPr>
            <a:r>
              <a:rPr lang="en-US" sz="1050" b="1">
                <a:solidFill>
                  <a:srgbClr val="002985"/>
                </a:solidFill>
                <a:latin typeface="Arial" panose="020B0604020202020204"/>
                <a:ea typeface="+mn-ea"/>
              </a:rPr>
              <a:t>70.1% </a:t>
            </a:r>
            <a:br>
              <a:rPr lang="en-US" sz="1050" b="1">
                <a:solidFill>
                  <a:srgbClr val="002985"/>
                </a:solidFill>
                <a:latin typeface="Arial" panose="020B0604020202020204"/>
                <a:ea typeface="+mn-ea"/>
              </a:rPr>
            </a:br>
            <a:r>
              <a:rPr lang="en-US" sz="825">
                <a:solidFill>
                  <a:srgbClr val="002985"/>
                </a:solidFill>
                <a:latin typeface="Arial" panose="020B0604020202020204"/>
                <a:ea typeface="+mn-ea"/>
              </a:rPr>
              <a:t>(95% CI 64.8, 74.8)</a:t>
            </a:r>
            <a:endParaRPr lang="en-US" sz="1050">
              <a:solidFill>
                <a:srgbClr val="002985"/>
              </a:solidFill>
              <a:latin typeface="Arial" panose="020B0604020202020204"/>
              <a:ea typeface="+mn-ea"/>
            </a:endParaRPr>
          </a:p>
        </p:txBody>
      </p:sp>
      <p:sp>
        <p:nvSpPr>
          <p:cNvPr id="19" name="TextBox 18">
            <a:extLst>
              <a:ext uri="{FF2B5EF4-FFF2-40B4-BE49-F238E27FC236}">
                <a16:creationId xmlns:a16="http://schemas.microsoft.com/office/drawing/2014/main" id="{E5A1ACBA-C485-5D82-3D9E-CDE0D2E12962}"/>
              </a:ext>
            </a:extLst>
          </p:cNvPr>
          <p:cNvSpPr txBox="1">
            <a:spLocks/>
          </p:cNvSpPr>
          <p:nvPr/>
        </p:nvSpPr>
        <p:spPr>
          <a:xfrm>
            <a:off x="4873413" y="3031441"/>
            <a:ext cx="1567996" cy="288541"/>
          </a:xfrm>
          <a:prstGeom prst="rect">
            <a:avLst/>
          </a:prstGeom>
          <a:noFill/>
        </p:spPr>
        <p:txBody>
          <a:bodyPr wrap="square" lIns="0" tIns="0" rIns="0" bIns="0" rtlCol="0">
            <a:spAutoFit/>
          </a:bodyPr>
          <a:lstStyle/>
          <a:p>
            <a:pPr defTabSz="685338" eaLnBrk="1" fontAlgn="auto" hangingPunct="1">
              <a:spcBef>
                <a:spcPts val="0"/>
              </a:spcBef>
              <a:spcAft>
                <a:spcPts val="0"/>
              </a:spcAft>
              <a:defRPr/>
            </a:pPr>
            <a:r>
              <a:rPr lang="en-US" sz="1050" b="1">
                <a:solidFill>
                  <a:srgbClr val="6E6E6E"/>
                </a:solidFill>
                <a:latin typeface="Arial" panose="020B0604020202020204"/>
                <a:ea typeface="+mn-ea"/>
              </a:rPr>
              <a:t>52.1% </a:t>
            </a:r>
            <a:br>
              <a:rPr lang="en-US" sz="1050" b="1">
                <a:solidFill>
                  <a:srgbClr val="6E6E6E"/>
                </a:solidFill>
                <a:latin typeface="Arial" panose="020B0604020202020204"/>
                <a:ea typeface="+mn-ea"/>
              </a:rPr>
            </a:br>
            <a:r>
              <a:rPr lang="en-US" sz="825">
                <a:solidFill>
                  <a:srgbClr val="6E6E6E"/>
                </a:solidFill>
                <a:latin typeface="Arial" panose="020B0604020202020204"/>
                <a:ea typeface="+mn-ea"/>
              </a:rPr>
              <a:t>(95% CI 46.4, 57.5)</a:t>
            </a:r>
            <a:endParaRPr lang="en-US" sz="1050">
              <a:solidFill>
                <a:srgbClr val="6E6E6E"/>
              </a:solidFill>
              <a:latin typeface="Arial" panose="020B0604020202020204"/>
              <a:ea typeface="+mn-ea"/>
            </a:endParaRPr>
          </a:p>
        </p:txBody>
      </p:sp>
      <p:sp>
        <p:nvSpPr>
          <p:cNvPr id="20" name="TextBox 19">
            <a:extLst>
              <a:ext uri="{FF2B5EF4-FFF2-40B4-BE49-F238E27FC236}">
                <a16:creationId xmlns:a16="http://schemas.microsoft.com/office/drawing/2014/main" id="{AF9EC7AB-BA11-6241-B73E-8AF0C0C390BB}"/>
              </a:ext>
            </a:extLst>
          </p:cNvPr>
          <p:cNvSpPr txBox="1">
            <a:spLocks/>
          </p:cNvSpPr>
          <p:nvPr/>
        </p:nvSpPr>
        <p:spPr>
          <a:xfrm>
            <a:off x="2852933" y="1682985"/>
            <a:ext cx="1804169" cy="288541"/>
          </a:xfrm>
          <a:prstGeom prst="rect">
            <a:avLst/>
          </a:prstGeom>
          <a:noFill/>
        </p:spPr>
        <p:txBody>
          <a:bodyPr wrap="square" lIns="0" tIns="0" rIns="0" bIns="0" rtlCol="0">
            <a:spAutoFit/>
          </a:bodyPr>
          <a:lstStyle/>
          <a:p>
            <a:pPr defTabSz="685338" eaLnBrk="1" fontAlgn="auto" hangingPunct="1">
              <a:spcBef>
                <a:spcPts val="0"/>
              </a:spcBef>
              <a:spcAft>
                <a:spcPts val="0"/>
              </a:spcAft>
              <a:defRPr/>
            </a:pPr>
            <a:r>
              <a:rPr lang="en-US" sz="1050" b="1">
                <a:solidFill>
                  <a:srgbClr val="002985"/>
                </a:solidFill>
                <a:latin typeface="Arial" panose="020B0604020202020204"/>
                <a:ea typeface="+mn-ea"/>
              </a:rPr>
              <a:t>85.9% </a:t>
            </a:r>
            <a:br>
              <a:rPr lang="en-US" sz="1050" b="1">
                <a:solidFill>
                  <a:srgbClr val="002985"/>
                </a:solidFill>
                <a:latin typeface="Arial" panose="020B0604020202020204"/>
                <a:ea typeface="+mn-ea"/>
              </a:rPr>
            </a:br>
            <a:r>
              <a:rPr lang="en-US" sz="825">
                <a:solidFill>
                  <a:srgbClr val="002985"/>
                </a:solidFill>
                <a:latin typeface="Arial" panose="020B0604020202020204"/>
                <a:ea typeface="+mn-ea"/>
              </a:rPr>
              <a:t>(95% CI 81.9, 89.1)</a:t>
            </a:r>
            <a:endParaRPr lang="en-US" sz="1050">
              <a:solidFill>
                <a:srgbClr val="002985"/>
              </a:solidFill>
              <a:latin typeface="Arial" panose="020B0604020202020204"/>
              <a:ea typeface="+mn-ea"/>
            </a:endParaRPr>
          </a:p>
        </p:txBody>
      </p:sp>
      <p:sp>
        <p:nvSpPr>
          <p:cNvPr id="21" name="TextBox 20">
            <a:extLst>
              <a:ext uri="{FF2B5EF4-FFF2-40B4-BE49-F238E27FC236}">
                <a16:creationId xmlns:a16="http://schemas.microsoft.com/office/drawing/2014/main" id="{E6FA740E-12B6-211E-7E9C-3BEFE85B0E86}"/>
              </a:ext>
            </a:extLst>
          </p:cNvPr>
          <p:cNvSpPr txBox="1">
            <a:spLocks/>
          </p:cNvSpPr>
          <p:nvPr/>
        </p:nvSpPr>
        <p:spPr>
          <a:xfrm>
            <a:off x="2852933" y="2592309"/>
            <a:ext cx="976012" cy="288541"/>
          </a:xfrm>
          <a:prstGeom prst="rect">
            <a:avLst/>
          </a:prstGeom>
          <a:noFill/>
        </p:spPr>
        <p:txBody>
          <a:bodyPr wrap="square" lIns="0" tIns="0" rIns="0" bIns="0" rtlCol="0">
            <a:spAutoFit/>
          </a:bodyPr>
          <a:lstStyle/>
          <a:p>
            <a:pPr defTabSz="685338" eaLnBrk="1" fontAlgn="auto" hangingPunct="1">
              <a:spcBef>
                <a:spcPts val="0"/>
              </a:spcBef>
              <a:spcAft>
                <a:spcPts val="0"/>
              </a:spcAft>
              <a:defRPr/>
            </a:pPr>
            <a:r>
              <a:rPr lang="en-US" sz="1050" b="1">
                <a:solidFill>
                  <a:srgbClr val="6E6E6E"/>
                </a:solidFill>
                <a:latin typeface="Arial" panose="020B0604020202020204"/>
                <a:ea typeface="+mn-ea"/>
              </a:rPr>
              <a:t>72.4% </a:t>
            </a:r>
            <a:br>
              <a:rPr lang="en-US" sz="1050" b="1">
                <a:solidFill>
                  <a:srgbClr val="6E6E6E"/>
                </a:solidFill>
                <a:latin typeface="Arial" panose="020B0604020202020204"/>
                <a:ea typeface="+mn-ea"/>
              </a:rPr>
            </a:br>
            <a:r>
              <a:rPr lang="en-US" sz="825">
                <a:solidFill>
                  <a:srgbClr val="6E6E6E"/>
                </a:solidFill>
                <a:latin typeface="Arial" panose="020B0604020202020204"/>
                <a:ea typeface="+mn-ea"/>
              </a:rPr>
              <a:t>(95% CI 67.4, 76.8)</a:t>
            </a:r>
            <a:endParaRPr lang="en-US" sz="1050">
              <a:solidFill>
                <a:srgbClr val="6E6E6E"/>
              </a:solidFill>
              <a:latin typeface="Arial" panose="020B0604020202020204"/>
              <a:ea typeface="+mn-ea"/>
            </a:endParaRPr>
          </a:p>
        </p:txBody>
      </p:sp>
      <p:sp>
        <p:nvSpPr>
          <p:cNvPr id="22" name="TextBox 21">
            <a:extLst>
              <a:ext uri="{FF2B5EF4-FFF2-40B4-BE49-F238E27FC236}">
                <a16:creationId xmlns:a16="http://schemas.microsoft.com/office/drawing/2014/main" id="{22A2FCE8-F8F6-2B81-D459-2697EBB2A139}"/>
              </a:ext>
            </a:extLst>
          </p:cNvPr>
          <p:cNvSpPr txBox="1">
            <a:spLocks/>
          </p:cNvSpPr>
          <p:nvPr/>
        </p:nvSpPr>
        <p:spPr>
          <a:xfrm>
            <a:off x="1871678" y="1489659"/>
            <a:ext cx="1804169" cy="288541"/>
          </a:xfrm>
          <a:prstGeom prst="rect">
            <a:avLst/>
          </a:prstGeom>
          <a:noFill/>
        </p:spPr>
        <p:txBody>
          <a:bodyPr wrap="square" lIns="0" tIns="0" rIns="0" bIns="0" rtlCol="0">
            <a:spAutoFit/>
          </a:bodyPr>
          <a:lstStyle/>
          <a:p>
            <a:pPr defTabSz="685338" eaLnBrk="1" fontAlgn="auto" hangingPunct="1">
              <a:spcBef>
                <a:spcPts val="0"/>
              </a:spcBef>
              <a:spcAft>
                <a:spcPts val="0"/>
              </a:spcAft>
              <a:defRPr/>
            </a:pPr>
            <a:r>
              <a:rPr lang="en-US" sz="1050" b="1">
                <a:solidFill>
                  <a:srgbClr val="002985"/>
                </a:solidFill>
                <a:latin typeface="Arial" panose="020B0604020202020204"/>
                <a:ea typeface="+mn-ea"/>
              </a:rPr>
              <a:t>93.0% </a:t>
            </a:r>
            <a:br>
              <a:rPr lang="en-US" sz="1050" b="1">
                <a:solidFill>
                  <a:srgbClr val="002985"/>
                </a:solidFill>
                <a:latin typeface="Arial" panose="020B0604020202020204"/>
                <a:ea typeface="+mn-ea"/>
              </a:rPr>
            </a:br>
            <a:r>
              <a:rPr lang="en-US" sz="825">
                <a:solidFill>
                  <a:srgbClr val="002985"/>
                </a:solidFill>
                <a:latin typeface="Arial" panose="020B0604020202020204"/>
                <a:ea typeface="+mn-ea"/>
              </a:rPr>
              <a:t>(95% CI 89.9, 95.2)</a:t>
            </a:r>
            <a:endParaRPr lang="en-US" sz="1050">
              <a:solidFill>
                <a:srgbClr val="002985"/>
              </a:solidFill>
              <a:latin typeface="Arial" panose="020B0604020202020204"/>
              <a:ea typeface="+mn-ea"/>
            </a:endParaRPr>
          </a:p>
        </p:txBody>
      </p:sp>
      <p:sp>
        <p:nvSpPr>
          <p:cNvPr id="23" name="TextBox 22">
            <a:extLst>
              <a:ext uri="{FF2B5EF4-FFF2-40B4-BE49-F238E27FC236}">
                <a16:creationId xmlns:a16="http://schemas.microsoft.com/office/drawing/2014/main" id="{09035C7C-7098-FA09-C08C-FC2D93FDA99F}"/>
              </a:ext>
            </a:extLst>
          </p:cNvPr>
          <p:cNvSpPr txBox="1">
            <a:spLocks/>
          </p:cNvSpPr>
          <p:nvPr/>
        </p:nvSpPr>
        <p:spPr>
          <a:xfrm>
            <a:off x="1871678" y="2260336"/>
            <a:ext cx="957483" cy="288541"/>
          </a:xfrm>
          <a:prstGeom prst="rect">
            <a:avLst/>
          </a:prstGeom>
          <a:noFill/>
        </p:spPr>
        <p:txBody>
          <a:bodyPr wrap="square" lIns="0" tIns="0" rIns="0" bIns="0" rtlCol="0">
            <a:spAutoFit/>
          </a:bodyPr>
          <a:lstStyle/>
          <a:p>
            <a:pPr defTabSz="685338" eaLnBrk="1" fontAlgn="auto" hangingPunct="1">
              <a:spcBef>
                <a:spcPts val="0"/>
              </a:spcBef>
              <a:spcAft>
                <a:spcPts val="0"/>
              </a:spcAft>
              <a:defRPr/>
            </a:pPr>
            <a:r>
              <a:rPr lang="en-US" sz="1050" b="1">
                <a:solidFill>
                  <a:srgbClr val="6E6E6E"/>
                </a:solidFill>
                <a:latin typeface="Arial" panose="020B0604020202020204"/>
                <a:ea typeface="+mn-ea"/>
              </a:rPr>
              <a:t>87.8%</a:t>
            </a:r>
          </a:p>
          <a:p>
            <a:pPr defTabSz="685338" eaLnBrk="1" fontAlgn="auto" hangingPunct="1">
              <a:spcBef>
                <a:spcPts val="0"/>
              </a:spcBef>
              <a:spcAft>
                <a:spcPts val="0"/>
              </a:spcAft>
              <a:defRPr/>
            </a:pPr>
            <a:r>
              <a:rPr lang="en-US" sz="825">
                <a:solidFill>
                  <a:srgbClr val="6E6E6E"/>
                </a:solidFill>
                <a:latin typeface="Arial" panose="020B0604020202020204"/>
                <a:ea typeface="+mn-ea"/>
              </a:rPr>
              <a:t>(95% CI 84.0, 90.7)</a:t>
            </a:r>
            <a:endParaRPr lang="en-US" sz="1050">
              <a:solidFill>
                <a:srgbClr val="6E6E6E"/>
              </a:solidFill>
              <a:latin typeface="Arial" panose="020B0604020202020204"/>
              <a:ea typeface="+mn-ea"/>
            </a:endParaRPr>
          </a:p>
        </p:txBody>
      </p:sp>
      <p:grpSp>
        <p:nvGrpSpPr>
          <p:cNvPr id="4" name="Group 3">
            <a:extLst>
              <a:ext uri="{FF2B5EF4-FFF2-40B4-BE49-F238E27FC236}">
                <a16:creationId xmlns:a16="http://schemas.microsoft.com/office/drawing/2014/main" id="{A421EC98-0C14-80C0-D5BD-C8C00FDB0377}"/>
              </a:ext>
            </a:extLst>
          </p:cNvPr>
          <p:cNvGrpSpPr/>
          <p:nvPr/>
        </p:nvGrpSpPr>
        <p:grpSpPr>
          <a:xfrm>
            <a:off x="647883" y="4615390"/>
            <a:ext cx="7930885" cy="312316"/>
            <a:chOff x="1018175" y="4839374"/>
            <a:chExt cx="9849534" cy="416420"/>
          </a:xfrm>
        </p:grpSpPr>
        <p:sp>
          <p:nvSpPr>
            <p:cNvPr id="5" name="TextBox 4">
              <a:extLst>
                <a:ext uri="{FF2B5EF4-FFF2-40B4-BE49-F238E27FC236}">
                  <a16:creationId xmlns:a16="http://schemas.microsoft.com/office/drawing/2014/main" id="{32F8791A-801A-4031-8BA9-B099C82CBE08}"/>
                </a:ext>
              </a:extLst>
            </p:cNvPr>
            <p:cNvSpPr txBox="1">
              <a:spLocks/>
            </p:cNvSpPr>
            <p:nvPr/>
          </p:nvSpPr>
          <p:spPr>
            <a:xfrm>
              <a:off x="1331653" y="4978515"/>
              <a:ext cx="1066761"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353</a:t>
              </a:r>
            </a:p>
          </p:txBody>
        </p:sp>
        <p:sp>
          <p:nvSpPr>
            <p:cNvPr id="10" name="TextBox 9">
              <a:extLst>
                <a:ext uri="{FF2B5EF4-FFF2-40B4-BE49-F238E27FC236}">
                  <a16:creationId xmlns:a16="http://schemas.microsoft.com/office/drawing/2014/main" id="{41BF6A8C-9EBB-A4B1-5716-4222965BACCF}"/>
                </a:ext>
              </a:extLst>
            </p:cNvPr>
            <p:cNvSpPr txBox="1">
              <a:spLocks/>
            </p:cNvSpPr>
            <p:nvPr/>
          </p:nvSpPr>
          <p:spPr>
            <a:xfrm>
              <a:off x="1948001" y="4978516"/>
              <a:ext cx="1066761"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312</a:t>
              </a:r>
            </a:p>
          </p:txBody>
        </p:sp>
        <p:sp>
          <p:nvSpPr>
            <p:cNvPr id="11" name="TextBox 10">
              <a:extLst>
                <a:ext uri="{FF2B5EF4-FFF2-40B4-BE49-F238E27FC236}">
                  <a16:creationId xmlns:a16="http://schemas.microsoft.com/office/drawing/2014/main" id="{A771DFCB-DD03-3D5F-6213-5DD2C1983AF3}"/>
                </a:ext>
              </a:extLst>
            </p:cNvPr>
            <p:cNvSpPr txBox="1">
              <a:spLocks/>
            </p:cNvSpPr>
            <p:nvPr/>
          </p:nvSpPr>
          <p:spPr>
            <a:xfrm>
              <a:off x="3277168" y="4978516"/>
              <a:ext cx="902410"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241</a:t>
              </a:r>
            </a:p>
          </p:txBody>
        </p:sp>
        <p:sp>
          <p:nvSpPr>
            <p:cNvPr id="12" name="TextBox 11">
              <a:extLst>
                <a:ext uri="{FF2B5EF4-FFF2-40B4-BE49-F238E27FC236}">
                  <a16:creationId xmlns:a16="http://schemas.microsoft.com/office/drawing/2014/main" id="{51A33022-7C3C-B78D-C0DE-532B1F8AA90B}"/>
                </a:ext>
              </a:extLst>
            </p:cNvPr>
            <p:cNvSpPr txBox="1">
              <a:spLocks/>
            </p:cNvSpPr>
            <p:nvPr/>
          </p:nvSpPr>
          <p:spPr>
            <a:xfrm>
              <a:off x="3896771" y="4978516"/>
              <a:ext cx="902410"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215</a:t>
              </a:r>
            </a:p>
          </p:txBody>
        </p:sp>
        <p:sp>
          <p:nvSpPr>
            <p:cNvPr id="13" name="TextBox 12">
              <a:extLst>
                <a:ext uri="{FF2B5EF4-FFF2-40B4-BE49-F238E27FC236}">
                  <a16:creationId xmlns:a16="http://schemas.microsoft.com/office/drawing/2014/main" id="{1BCFF944-3201-D09D-0C6B-2EA475F45694}"/>
                </a:ext>
              </a:extLst>
            </p:cNvPr>
            <p:cNvSpPr txBox="1">
              <a:spLocks/>
            </p:cNvSpPr>
            <p:nvPr/>
          </p:nvSpPr>
          <p:spPr>
            <a:xfrm>
              <a:off x="2574398" y="4978516"/>
              <a:ext cx="1066761"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273</a:t>
              </a:r>
            </a:p>
          </p:txBody>
        </p:sp>
        <p:sp>
          <p:nvSpPr>
            <p:cNvPr id="14" name="TextBox 13">
              <a:extLst>
                <a:ext uri="{FF2B5EF4-FFF2-40B4-BE49-F238E27FC236}">
                  <a16:creationId xmlns:a16="http://schemas.microsoft.com/office/drawing/2014/main" id="{0047157B-B83E-ED54-2F55-05AF241E5301}"/>
                </a:ext>
              </a:extLst>
            </p:cNvPr>
            <p:cNvSpPr txBox="1">
              <a:spLocks/>
            </p:cNvSpPr>
            <p:nvPr/>
          </p:nvSpPr>
          <p:spPr>
            <a:xfrm>
              <a:off x="4518398" y="4978516"/>
              <a:ext cx="902410"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187</a:t>
              </a:r>
            </a:p>
          </p:txBody>
        </p:sp>
        <p:sp>
          <p:nvSpPr>
            <p:cNvPr id="31" name="TextBox 30">
              <a:extLst>
                <a:ext uri="{FF2B5EF4-FFF2-40B4-BE49-F238E27FC236}">
                  <a16:creationId xmlns:a16="http://schemas.microsoft.com/office/drawing/2014/main" id="{A95C8356-15F1-2D0A-E2F0-ECA889DBAE19}"/>
                </a:ext>
              </a:extLst>
            </p:cNvPr>
            <p:cNvSpPr txBox="1">
              <a:spLocks/>
            </p:cNvSpPr>
            <p:nvPr/>
          </p:nvSpPr>
          <p:spPr>
            <a:xfrm>
              <a:off x="5143027" y="4978516"/>
              <a:ext cx="902410"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160</a:t>
              </a:r>
            </a:p>
          </p:txBody>
        </p:sp>
        <p:sp>
          <p:nvSpPr>
            <p:cNvPr id="32" name="TextBox 31">
              <a:extLst>
                <a:ext uri="{FF2B5EF4-FFF2-40B4-BE49-F238E27FC236}">
                  <a16:creationId xmlns:a16="http://schemas.microsoft.com/office/drawing/2014/main" id="{2222A087-1334-2BA1-B3EC-48D2EEE7CBCC}"/>
                </a:ext>
              </a:extLst>
            </p:cNvPr>
            <p:cNvSpPr txBox="1">
              <a:spLocks/>
            </p:cNvSpPr>
            <p:nvPr/>
          </p:nvSpPr>
          <p:spPr>
            <a:xfrm>
              <a:off x="6999651" y="4978516"/>
              <a:ext cx="902410"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51</a:t>
              </a:r>
            </a:p>
          </p:txBody>
        </p:sp>
        <p:sp>
          <p:nvSpPr>
            <p:cNvPr id="33" name="TextBox 32">
              <a:extLst>
                <a:ext uri="{FF2B5EF4-FFF2-40B4-BE49-F238E27FC236}">
                  <a16:creationId xmlns:a16="http://schemas.microsoft.com/office/drawing/2014/main" id="{61A0FBEF-9AF0-480D-3D03-E434B3043087}"/>
                </a:ext>
              </a:extLst>
            </p:cNvPr>
            <p:cNvSpPr txBox="1">
              <a:spLocks/>
            </p:cNvSpPr>
            <p:nvPr/>
          </p:nvSpPr>
          <p:spPr>
            <a:xfrm>
              <a:off x="7785952" y="4978516"/>
              <a:ext cx="577090"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32</a:t>
              </a:r>
            </a:p>
          </p:txBody>
        </p:sp>
        <p:sp>
          <p:nvSpPr>
            <p:cNvPr id="34" name="TextBox 33">
              <a:extLst>
                <a:ext uri="{FF2B5EF4-FFF2-40B4-BE49-F238E27FC236}">
                  <a16:creationId xmlns:a16="http://schemas.microsoft.com/office/drawing/2014/main" id="{9B1646B9-662F-B79C-5D83-425C2D18483D}"/>
                </a:ext>
              </a:extLst>
            </p:cNvPr>
            <p:cNvSpPr txBox="1">
              <a:spLocks/>
            </p:cNvSpPr>
            <p:nvPr/>
          </p:nvSpPr>
          <p:spPr>
            <a:xfrm>
              <a:off x="8406050" y="4978796"/>
              <a:ext cx="577090"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12</a:t>
              </a:r>
            </a:p>
          </p:txBody>
        </p:sp>
        <p:sp>
          <p:nvSpPr>
            <p:cNvPr id="35" name="TextBox 34">
              <a:extLst>
                <a:ext uri="{FF2B5EF4-FFF2-40B4-BE49-F238E27FC236}">
                  <a16:creationId xmlns:a16="http://schemas.microsoft.com/office/drawing/2014/main" id="{E2F154FE-740D-4504-CA6B-60B10DEC2748}"/>
                </a:ext>
              </a:extLst>
            </p:cNvPr>
            <p:cNvSpPr txBox="1">
              <a:spLocks/>
            </p:cNvSpPr>
            <p:nvPr/>
          </p:nvSpPr>
          <p:spPr>
            <a:xfrm>
              <a:off x="9025782" y="4978516"/>
              <a:ext cx="577090"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5</a:t>
              </a:r>
            </a:p>
          </p:txBody>
        </p:sp>
        <p:sp>
          <p:nvSpPr>
            <p:cNvPr id="36" name="TextBox 35">
              <a:extLst>
                <a:ext uri="{FF2B5EF4-FFF2-40B4-BE49-F238E27FC236}">
                  <a16:creationId xmlns:a16="http://schemas.microsoft.com/office/drawing/2014/main" id="{DDC4E260-3214-7882-5E34-191D52BF1A38}"/>
                </a:ext>
              </a:extLst>
            </p:cNvPr>
            <p:cNvSpPr txBox="1">
              <a:spLocks/>
            </p:cNvSpPr>
            <p:nvPr/>
          </p:nvSpPr>
          <p:spPr>
            <a:xfrm>
              <a:off x="9646607" y="4977334"/>
              <a:ext cx="577090"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1</a:t>
              </a:r>
            </a:p>
          </p:txBody>
        </p:sp>
        <p:sp>
          <p:nvSpPr>
            <p:cNvPr id="37" name="TextBox 36">
              <a:extLst>
                <a:ext uri="{FF2B5EF4-FFF2-40B4-BE49-F238E27FC236}">
                  <a16:creationId xmlns:a16="http://schemas.microsoft.com/office/drawing/2014/main" id="{5683A362-F4BC-1741-B17B-375CA3885813}"/>
                </a:ext>
              </a:extLst>
            </p:cNvPr>
            <p:cNvSpPr txBox="1">
              <a:spLocks/>
            </p:cNvSpPr>
            <p:nvPr/>
          </p:nvSpPr>
          <p:spPr>
            <a:xfrm>
              <a:off x="1351492" y="4840557"/>
              <a:ext cx="1027082"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358</a:t>
              </a:r>
            </a:p>
          </p:txBody>
        </p:sp>
        <p:sp>
          <p:nvSpPr>
            <p:cNvPr id="38" name="TextBox 37">
              <a:extLst>
                <a:ext uri="{FF2B5EF4-FFF2-40B4-BE49-F238E27FC236}">
                  <a16:creationId xmlns:a16="http://schemas.microsoft.com/office/drawing/2014/main" id="{6976FB53-B6D6-A980-218B-D1B93BDCEF10}"/>
                </a:ext>
              </a:extLst>
            </p:cNvPr>
            <p:cNvSpPr txBox="1">
              <a:spLocks/>
            </p:cNvSpPr>
            <p:nvPr/>
          </p:nvSpPr>
          <p:spPr>
            <a:xfrm>
              <a:off x="1974272" y="4840557"/>
              <a:ext cx="1027082" cy="276998"/>
            </a:xfrm>
            <a:prstGeom prst="rect">
              <a:avLst/>
            </a:prstGeom>
            <a:noFill/>
            <a:ln>
              <a:noFill/>
            </a:ln>
          </p:spPr>
          <p:txBody>
            <a:bodyPr wrap="square" rtlCol="0">
              <a:sp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355</a:t>
              </a:r>
            </a:p>
          </p:txBody>
        </p:sp>
        <p:sp>
          <p:nvSpPr>
            <p:cNvPr id="39" name="TextBox 38">
              <a:extLst>
                <a:ext uri="{FF2B5EF4-FFF2-40B4-BE49-F238E27FC236}">
                  <a16:creationId xmlns:a16="http://schemas.microsoft.com/office/drawing/2014/main" id="{787465CE-58BF-F2F0-CB7D-4DA159649175}"/>
                </a:ext>
              </a:extLst>
            </p:cNvPr>
            <p:cNvSpPr txBox="1">
              <a:spLocks/>
            </p:cNvSpPr>
            <p:nvPr/>
          </p:nvSpPr>
          <p:spPr>
            <a:xfrm>
              <a:off x="3214829" y="4840557"/>
              <a:ext cx="1027082"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293</a:t>
              </a:r>
            </a:p>
          </p:txBody>
        </p:sp>
        <p:sp>
          <p:nvSpPr>
            <p:cNvPr id="40" name="TextBox 39">
              <a:extLst>
                <a:ext uri="{FF2B5EF4-FFF2-40B4-BE49-F238E27FC236}">
                  <a16:creationId xmlns:a16="http://schemas.microsoft.com/office/drawing/2014/main" id="{E34CBCB4-ED2A-B70F-1A2D-8EA7F90CCA33}"/>
                </a:ext>
              </a:extLst>
            </p:cNvPr>
            <p:cNvSpPr txBox="1">
              <a:spLocks/>
            </p:cNvSpPr>
            <p:nvPr/>
          </p:nvSpPr>
          <p:spPr>
            <a:xfrm>
              <a:off x="3834434" y="4840557"/>
              <a:ext cx="1027082"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275</a:t>
              </a:r>
            </a:p>
          </p:txBody>
        </p:sp>
        <p:sp>
          <p:nvSpPr>
            <p:cNvPr id="41" name="TextBox 40">
              <a:extLst>
                <a:ext uri="{FF2B5EF4-FFF2-40B4-BE49-F238E27FC236}">
                  <a16:creationId xmlns:a16="http://schemas.microsoft.com/office/drawing/2014/main" id="{A45A2103-94F1-C7E8-E00B-EBFBBDF450A3}"/>
                </a:ext>
              </a:extLst>
            </p:cNvPr>
            <p:cNvSpPr txBox="1">
              <a:spLocks/>
            </p:cNvSpPr>
            <p:nvPr/>
          </p:nvSpPr>
          <p:spPr>
            <a:xfrm>
              <a:off x="2594236" y="4840557"/>
              <a:ext cx="1027082"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321</a:t>
              </a:r>
            </a:p>
          </p:txBody>
        </p:sp>
        <p:sp>
          <p:nvSpPr>
            <p:cNvPr id="42" name="TextBox 41">
              <a:extLst>
                <a:ext uri="{FF2B5EF4-FFF2-40B4-BE49-F238E27FC236}">
                  <a16:creationId xmlns:a16="http://schemas.microsoft.com/office/drawing/2014/main" id="{9782365C-49E0-5CE0-82A0-55A614377C11}"/>
                </a:ext>
              </a:extLst>
            </p:cNvPr>
            <p:cNvSpPr txBox="1">
              <a:spLocks/>
            </p:cNvSpPr>
            <p:nvPr/>
          </p:nvSpPr>
          <p:spPr>
            <a:xfrm>
              <a:off x="4535179" y="4840557"/>
              <a:ext cx="868844"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242</a:t>
              </a:r>
            </a:p>
          </p:txBody>
        </p:sp>
        <p:sp>
          <p:nvSpPr>
            <p:cNvPr id="43" name="TextBox 42">
              <a:extLst>
                <a:ext uri="{FF2B5EF4-FFF2-40B4-BE49-F238E27FC236}">
                  <a16:creationId xmlns:a16="http://schemas.microsoft.com/office/drawing/2014/main" id="{D0140292-817C-51C0-FA8A-60BD6281225B}"/>
                </a:ext>
              </a:extLst>
            </p:cNvPr>
            <p:cNvSpPr txBox="1">
              <a:spLocks/>
            </p:cNvSpPr>
            <p:nvPr/>
          </p:nvSpPr>
          <p:spPr>
            <a:xfrm>
              <a:off x="5158876" y="4840557"/>
              <a:ext cx="868844"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208</a:t>
              </a:r>
            </a:p>
          </p:txBody>
        </p:sp>
        <p:sp>
          <p:nvSpPr>
            <p:cNvPr id="44" name="TextBox 43">
              <a:extLst>
                <a:ext uri="{FF2B5EF4-FFF2-40B4-BE49-F238E27FC236}">
                  <a16:creationId xmlns:a16="http://schemas.microsoft.com/office/drawing/2014/main" id="{251125B4-B665-B137-8218-B3A667EF06C5}"/>
                </a:ext>
              </a:extLst>
            </p:cNvPr>
            <p:cNvSpPr txBox="1">
              <a:spLocks/>
            </p:cNvSpPr>
            <p:nvPr/>
          </p:nvSpPr>
          <p:spPr>
            <a:xfrm>
              <a:off x="7016432" y="4840557"/>
              <a:ext cx="868844"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82</a:t>
              </a:r>
            </a:p>
          </p:txBody>
        </p:sp>
        <p:sp>
          <p:nvSpPr>
            <p:cNvPr id="45" name="TextBox 44">
              <a:extLst>
                <a:ext uri="{FF2B5EF4-FFF2-40B4-BE49-F238E27FC236}">
                  <a16:creationId xmlns:a16="http://schemas.microsoft.com/office/drawing/2014/main" id="{B4DE3046-87FE-44E0-9BD1-AFA8C127D796}"/>
                </a:ext>
              </a:extLst>
            </p:cNvPr>
            <p:cNvSpPr txBox="1">
              <a:spLocks/>
            </p:cNvSpPr>
            <p:nvPr/>
          </p:nvSpPr>
          <p:spPr>
            <a:xfrm>
              <a:off x="7640076" y="4840557"/>
              <a:ext cx="868844"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49</a:t>
              </a:r>
            </a:p>
          </p:txBody>
        </p:sp>
        <p:sp>
          <p:nvSpPr>
            <p:cNvPr id="46" name="TextBox 45">
              <a:extLst>
                <a:ext uri="{FF2B5EF4-FFF2-40B4-BE49-F238E27FC236}">
                  <a16:creationId xmlns:a16="http://schemas.microsoft.com/office/drawing/2014/main" id="{A4893A1D-C35F-BAD6-A5F7-31BC3D3E60E9}"/>
                </a:ext>
              </a:extLst>
            </p:cNvPr>
            <p:cNvSpPr txBox="1">
              <a:spLocks/>
            </p:cNvSpPr>
            <p:nvPr/>
          </p:nvSpPr>
          <p:spPr>
            <a:xfrm>
              <a:off x="8260173" y="4840837"/>
              <a:ext cx="868844"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21</a:t>
              </a:r>
            </a:p>
          </p:txBody>
        </p:sp>
        <p:sp>
          <p:nvSpPr>
            <p:cNvPr id="47" name="TextBox 46">
              <a:extLst>
                <a:ext uri="{FF2B5EF4-FFF2-40B4-BE49-F238E27FC236}">
                  <a16:creationId xmlns:a16="http://schemas.microsoft.com/office/drawing/2014/main" id="{C4CBFA1C-F756-FAC6-5C20-D9F8729F8563}"/>
                </a:ext>
              </a:extLst>
            </p:cNvPr>
            <p:cNvSpPr txBox="1">
              <a:spLocks/>
            </p:cNvSpPr>
            <p:nvPr/>
          </p:nvSpPr>
          <p:spPr>
            <a:xfrm>
              <a:off x="9004682" y="4840557"/>
              <a:ext cx="619289"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10</a:t>
              </a:r>
            </a:p>
          </p:txBody>
        </p:sp>
        <p:sp>
          <p:nvSpPr>
            <p:cNvPr id="48" name="TextBox 47">
              <a:extLst>
                <a:ext uri="{FF2B5EF4-FFF2-40B4-BE49-F238E27FC236}">
                  <a16:creationId xmlns:a16="http://schemas.microsoft.com/office/drawing/2014/main" id="{7556DF64-0410-D4AF-7F3E-A112F16467EB}"/>
                </a:ext>
              </a:extLst>
            </p:cNvPr>
            <p:cNvSpPr txBox="1">
              <a:spLocks/>
            </p:cNvSpPr>
            <p:nvPr/>
          </p:nvSpPr>
          <p:spPr>
            <a:xfrm>
              <a:off x="9625508" y="4839374"/>
              <a:ext cx="619289"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3</a:t>
              </a:r>
            </a:p>
          </p:txBody>
        </p:sp>
        <p:sp>
          <p:nvSpPr>
            <p:cNvPr id="49" name="TextBox 48">
              <a:extLst>
                <a:ext uri="{FF2B5EF4-FFF2-40B4-BE49-F238E27FC236}">
                  <a16:creationId xmlns:a16="http://schemas.microsoft.com/office/drawing/2014/main" id="{5D3821E3-D8FF-A0A2-EAD9-81C5C19AD7B6}"/>
                </a:ext>
              </a:extLst>
            </p:cNvPr>
            <p:cNvSpPr txBox="1">
              <a:spLocks/>
            </p:cNvSpPr>
            <p:nvPr/>
          </p:nvSpPr>
          <p:spPr>
            <a:xfrm>
              <a:off x="1025372" y="4978516"/>
              <a:ext cx="447080"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387</a:t>
              </a:r>
            </a:p>
          </p:txBody>
        </p:sp>
        <p:sp>
          <p:nvSpPr>
            <p:cNvPr id="50" name="TextBox 49">
              <a:extLst>
                <a:ext uri="{FF2B5EF4-FFF2-40B4-BE49-F238E27FC236}">
                  <a16:creationId xmlns:a16="http://schemas.microsoft.com/office/drawing/2014/main" id="{8F19D079-FBBE-770E-387F-DBA37E7D7C12}"/>
                </a:ext>
              </a:extLst>
            </p:cNvPr>
            <p:cNvSpPr txBox="1">
              <a:spLocks/>
            </p:cNvSpPr>
            <p:nvPr/>
          </p:nvSpPr>
          <p:spPr>
            <a:xfrm>
              <a:off x="1018175" y="4840557"/>
              <a:ext cx="461476"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383</a:t>
              </a:r>
            </a:p>
          </p:txBody>
        </p:sp>
        <p:sp>
          <p:nvSpPr>
            <p:cNvPr id="51" name="TextBox 50">
              <a:extLst>
                <a:ext uri="{FF2B5EF4-FFF2-40B4-BE49-F238E27FC236}">
                  <a16:creationId xmlns:a16="http://schemas.microsoft.com/office/drawing/2014/main" id="{928FE763-E341-BDFB-9897-32775458B5B2}"/>
                </a:ext>
              </a:extLst>
            </p:cNvPr>
            <p:cNvSpPr txBox="1">
              <a:spLocks/>
            </p:cNvSpPr>
            <p:nvPr/>
          </p:nvSpPr>
          <p:spPr>
            <a:xfrm>
              <a:off x="5765932" y="4978516"/>
              <a:ext cx="902410"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124</a:t>
              </a:r>
            </a:p>
          </p:txBody>
        </p:sp>
        <p:sp>
          <p:nvSpPr>
            <p:cNvPr id="52" name="TextBox 51">
              <a:extLst>
                <a:ext uri="{FF2B5EF4-FFF2-40B4-BE49-F238E27FC236}">
                  <a16:creationId xmlns:a16="http://schemas.microsoft.com/office/drawing/2014/main" id="{D2873950-0D2C-95E6-84DC-943B64F37879}"/>
                </a:ext>
              </a:extLst>
            </p:cNvPr>
            <p:cNvSpPr txBox="1">
              <a:spLocks/>
            </p:cNvSpPr>
            <p:nvPr/>
          </p:nvSpPr>
          <p:spPr>
            <a:xfrm>
              <a:off x="5781779" y="4840557"/>
              <a:ext cx="868844"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175</a:t>
              </a:r>
            </a:p>
          </p:txBody>
        </p:sp>
        <p:sp>
          <p:nvSpPr>
            <p:cNvPr id="53" name="TextBox 52">
              <a:extLst>
                <a:ext uri="{FF2B5EF4-FFF2-40B4-BE49-F238E27FC236}">
                  <a16:creationId xmlns:a16="http://schemas.microsoft.com/office/drawing/2014/main" id="{45585587-4144-D785-05BD-F5AC8074816B}"/>
                </a:ext>
              </a:extLst>
            </p:cNvPr>
            <p:cNvSpPr txBox="1">
              <a:spLocks/>
            </p:cNvSpPr>
            <p:nvPr/>
          </p:nvSpPr>
          <p:spPr>
            <a:xfrm>
              <a:off x="6381847" y="4978516"/>
              <a:ext cx="902410"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106</a:t>
              </a:r>
            </a:p>
          </p:txBody>
        </p:sp>
        <p:sp>
          <p:nvSpPr>
            <p:cNvPr id="54" name="TextBox 53">
              <a:extLst>
                <a:ext uri="{FF2B5EF4-FFF2-40B4-BE49-F238E27FC236}">
                  <a16:creationId xmlns:a16="http://schemas.microsoft.com/office/drawing/2014/main" id="{093B6D98-742F-4F87-B688-B452CE8C499A}"/>
                </a:ext>
              </a:extLst>
            </p:cNvPr>
            <p:cNvSpPr txBox="1">
              <a:spLocks/>
            </p:cNvSpPr>
            <p:nvPr/>
          </p:nvSpPr>
          <p:spPr>
            <a:xfrm>
              <a:off x="6398630" y="4840557"/>
              <a:ext cx="868844"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153</a:t>
              </a:r>
            </a:p>
          </p:txBody>
        </p:sp>
        <p:sp>
          <p:nvSpPr>
            <p:cNvPr id="55" name="TextBox 54">
              <a:extLst>
                <a:ext uri="{FF2B5EF4-FFF2-40B4-BE49-F238E27FC236}">
                  <a16:creationId xmlns:a16="http://schemas.microsoft.com/office/drawing/2014/main" id="{68E61656-46C1-788F-F97A-AE8EB0B476F0}"/>
                </a:ext>
              </a:extLst>
            </p:cNvPr>
            <p:cNvSpPr txBox="1">
              <a:spLocks/>
            </p:cNvSpPr>
            <p:nvPr/>
          </p:nvSpPr>
          <p:spPr>
            <a:xfrm>
              <a:off x="10269520" y="4978796"/>
              <a:ext cx="577090"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0</a:t>
              </a:r>
            </a:p>
          </p:txBody>
        </p:sp>
        <p:sp>
          <p:nvSpPr>
            <p:cNvPr id="60" name="TextBox 59">
              <a:extLst>
                <a:ext uri="{FF2B5EF4-FFF2-40B4-BE49-F238E27FC236}">
                  <a16:creationId xmlns:a16="http://schemas.microsoft.com/office/drawing/2014/main" id="{B3D602AC-D3D1-875A-D5D6-2EF8E95CFED5}"/>
                </a:ext>
              </a:extLst>
            </p:cNvPr>
            <p:cNvSpPr txBox="1">
              <a:spLocks/>
            </p:cNvSpPr>
            <p:nvPr/>
          </p:nvSpPr>
          <p:spPr>
            <a:xfrm>
              <a:off x="10248420" y="4840837"/>
              <a:ext cx="619289" cy="276998"/>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0</a:t>
              </a:r>
            </a:p>
          </p:txBody>
        </p:sp>
      </p:grpSp>
      <p:sp>
        <p:nvSpPr>
          <p:cNvPr id="61" name="TextBox 60">
            <a:extLst>
              <a:ext uri="{FF2B5EF4-FFF2-40B4-BE49-F238E27FC236}">
                <a16:creationId xmlns:a16="http://schemas.microsoft.com/office/drawing/2014/main" id="{8C74A9F3-A53E-6413-C567-EB827F26086C}"/>
              </a:ext>
            </a:extLst>
          </p:cNvPr>
          <p:cNvSpPr txBox="1"/>
          <p:nvPr/>
        </p:nvSpPr>
        <p:spPr>
          <a:xfrm>
            <a:off x="229166" y="4990997"/>
            <a:ext cx="8685669" cy="311624"/>
          </a:xfrm>
          <a:prstGeom prst="rect">
            <a:avLst/>
          </a:prstGeom>
          <a:solidFill>
            <a:schemeClr val="tx1">
              <a:lumMod val="10000"/>
              <a:lumOff val="90000"/>
            </a:schemeClr>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effectLst/>
                <a:uLnTx/>
                <a:uFillTx/>
                <a:latin typeface="Arial" panose="020B0604020202020204"/>
              </a:defRPr>
            </a:lvl1pPr>
          </a:lstStyle>
          <a:p>
            <a:pPr defTabSz="685338" eaLnBrk="1" hangingPunct="1"/>
            <a:r>
              <a:rPr lang="en-US" sz="1425">
                <a:solidFill>
                  <a:srgbClr val="002557"/>
                </a:solidFill>
                <a:ea typeface="+mn-ea"/>
              </a:rPr>
              <a:t>Statistically significant and clinically meaningful PFS benefit with T-DXd + P (median Δ 13.8 </a:t>
            </a:r>
            <a:r>
              <a:rPr lang="en-US" sz="1425" err="1">
                <a:solidFill>
                  <a:srgbClr val="002557"/>
                </a:solidFill>
                <a:ea typeface="+mn-ea"/>
              </a:rPr>
              <a:t>mo</a:t>
            </a:r>
            <a:r>
              <a:rPr lang="en-US" sz="1425">
                <a:solidFill>
                  <a:srgbClr val="002557"/>
                </a:solidFill>
                <a:ea typeface="+mn-ea"/>
              </a:rPr>
              <a:t>)</a:t>
            </a:r>
          </a:p>
        </p:txBody>
      </p:sp>
      <p:sp>
        <p:nvSpPr>
          <p:cNvPr id="16" name="Text Placeholder 14">
            <a:extLst>
              <a:ext uri="{FF2B5EF4-FFF2-40B4-BE49-F238E27FC236}">
                <a16:creationId xmlns:a16="http://schemas.microsoft.com/office/drawing/2014/main" id="{277F435F-4001-54E8-7BCE-12D0E52DD67C}"/>
              </a:ext>
            </a:extLst>
          </p:cNvPr>
          <p:cNvSpPr txBox="1">
            <a:spLocks/>
          </p:cNvSpPr>
          <p:nvPr/>
        </p:nvSpPr>
        <p:spPr>
          <a:xfrm>
            <a:off x="4431830" y="5753171"/>
            <a:ext cx="2488973" cy="200055"/>
          </a:xfrm>
          <a:prstGeom prst="rect">
            <a:avLst/>
          </a:prstGeom>
        </p:spPr>
        <p:txBody>
          <a:bodyPr anchor="b"/>
          <a:lstStyle>
            <a:lvl1pPr marL="0" indent="0" algn="l" defTabSz="457200" rtl="0" eaLnBrk="1" latinLnBrk="0" hangingPunct="1">
              <a:spcBef>
                <a:spcPct val="20000"/>
              </a:spcBef>
              <a:buFont typeface="Arial"/>
              <a:buNone/>
              <a:defRPr kumimoji="1" sz="7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gn="ctr" defTabSz="457189" fontAlgn="auto">
              <a:spcAft>
                <a:spcPts val="0"/>
              </a:spcAft>
            </a:pPr>
            <a:r>
              <a:rPr lang="en-US" sz="750">
                <a:solidFill>
                  <a:srgbClr val="44546A">
                    <a:lumMod val="60000"/>
                    <a:lumOff val="40000"/>
                  </a:srgbClr>
                </a:solidFill>
                <a:latin typeface="Arial" panose="020B0604020202020204" pitchFamily="34" charset="0"/>
                <a:cs typeface="Arial" panose="020B0604020202020204" pitchFamily="34" charset="0"/>
              </a:rPr>
              <a:t>Confidential. For internal use only.</a:t>
            </a:r>
          </a:p>
        </p:txBody>
      </p:sp>
      <p:sp>
        <p:nvSpPr>
          <p:cNvPr id="62" name="Slide Number Placeholder 1">
            <a:extLst>
              <a:ext uri="{FF2B5EF4-FFF2-40B4-BE49-F238E27FC236}">
                <a16:creationId xmlns:a16="http://schemas.microsoft.com/office/drawing/2014/main" id="{F05E5ABA-4E45-8A98-5548-7E4A4637FC26}"/>
              </a:ext>
            </a:extLst>
          </p:cNvPr>
          <p:cNvSpPr txBox="1">
            <a:spLocks/>
          </p:cNvSpPr>
          <p:nvPr/>
        </p:nvSpPr>
        <p:spPr>
          <a:xfrm>
            <a:off x="7289200" y="5753170"/>
            <a:ext cx="396000" cy="151004"/>
          </a:xfrm>
          <a:prstGeom prst="rect">
            <a:avLst/>
          </a:prstGeom>
        </p:spPr>
        <p:txBody>
          <a:bodyPr/>
          <a:lstStyle>
            <a:defPPr>
              <a:defRPr lang="en-US"/>
            </a:defPPr>
            <a:lvl1pPr marL="0" algn="l" defTabSz="457200" rtl="0" eaLnBrk="1" latinLnBrk="0" hangingPunct="1">
              <a:defRPr sz="75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fontAlgn="auto">
              <a:spcBef>
                <a:spcPts val="0"/>
              </a:spcBef>
              <a:spcAft>
                <a:spcPts val="0"/>
              </a:spcAft>
            </a:pPr>
            <a:fld id="{3C4F54F3-C349-4609-AFEE-01462D5C7942}" type="slidenum">
              <a:rPr lang="en-GB">
                <a:solidFill>
                  <a:srgbClr val="44546A">
                    <a:lumMod val="60000"/>
                    <a:lumOff val="40000"/>
                  </a:srgbClr>
                </a:solidFill>
                <a:latin typeface="Arial" panose="020B0604020202020204"/>
              </a:rPr>
              <a:pPr defTabSz="457189" fontAlgn="auto">
                <a:spcBef>
                  <a:spcPts val="0"/>
                </a:spcBef>
                <a:spcAft>
                  <a:spcPts val="0"/>
                </a:spcAft>
              </a:pPr>
              <a:t>32</a:t>
            </a:fld>
            <a:endParaRPr lang="en-GB">
              <a:solidFill>
                <a:srgbClr val="44546A">
                  <a:lumMod val="60000"/>
                  <a:lumOff val="40000"/>
                </a:srgbClr>
              </a:solidFill>
              <a:latin typeface="Arial" panose="020B0604020202020204"/>
            </a:endParaRPr>
          </a:p>
        </p:txBody>
      </p:sp>
      <p:sp>
        <p:nvSpPr>
          <p:cNvPr id="63" name="Rectangle 62">
            <a:extLst>
              <a:ext uri="{FF2B5EF4-FFF2-40B4-BE49-F238E27FC236}">
                <a16:creationId xmlns:a16="http://schemas.microsoft.com/office/drawing/2014/main" id="{7F64B697-B060-5C05-457F-82B6348CE432}"/>
              </a:ext>
            </a:extLst>
          </p:cNvPr>
          <p:cNvSpPr/>
          <p:nvPr/>
        </p:nvSpPr>
        <p:spPr>
          <a:xfrm>
            <a:off x="4962293" y="5734836"/>
            <a:ext cx="1661532" cy="218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eaLnBrk="1" fontAlgn="auto" hangingPunct="1">
              <a:spcBef>
                <a:spcPts val="0"/>
              </a:spcBef>
              <a:spcAft>
                <a:spcPts val="0"/>
              </a:spcAft>
            </a:pPr>
            <a:endParaRPr lang="en-US">
              <a:solidFill>
                <a:prstClr val="white"/>
              </a:solidFill>
              <a:latin typeface="Arial" panose="020B0604020202020204"/>
            </a:endParaRPr>
          </a:p>
        </p:txBody>
      </p:sp>
    </p:spTree>
    <p:extLst>
      <p:ext uri="{BB962C8B-B14F-4D97-AF65-F5344CB8AC3E}">
        <p14:creationId xmlns:p14="http://schemas.microsoft.com/office/powerpoint/2010/main" val="1191611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8DF1-5FFB-B5A2-C705-85FFDABC3B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8EEE12-E365-04B3-901E-095F5B64C89C}"/>
              </a:ext>
            </a:extLst>
          </p:cNvPr>
          <p:cNvSpPr>
            <a:spLocks noGrp="1"/>
          </p:cNvSpPr>
          <p:nvPr>
            <p:ph type="title"/>
          </p:nvPr>
        </p:nvSpPr>
        <p:spPr>
          <a:xfrm>
            <a:off x="229167" y="1042208"/>
            <a:ext cx="8371385" cy="423529"/>
          </a:xfrm>
        </p:spPr>
        <p:txBody>
          <a:bodyPr>
            <a:normAutofit/>
          </a:bodyPr>
          <a:lstStyle/>
          <a:p>
            <a:r>
              <a:rPr lang="en-US">
                <a:solidFill>
                  <a:srgbClr val="7030A0"/>
                </a:solidFill>
              </a:rPr>
              <a:t>PFS (BICR): subgroup analyses</a:t>
            </a:r>
          </a:p>
        </p:txBody>
      </p:sp>
      <p:sp>
        <p:nvSpPr>
          <p:cNvPr id="8" name="Content Placeholder 7">
            <a:extLst>
              <a:ext uri="{FF2B5EF4-FFF2-40B4-BE49-F238E27FC236}">
                <a16:creationId xmlns:a16="http://schemas.microsoft.com/office/drawing/2014/main" id="{F64BD0AC-AC72-4B56-F49A-819B70C60B74}"/>
              </a:ext>
            </a:extLst>
          </p:cNvPr>
          <p:cNvSpPr>
            <a:spLocks noGrp="1"/>
          </p:cNvSpPr>
          <p:nvPr>
            <p:ph sz="quarter" idx="13"/>
          </p:nvPr>
        </p:nvSpPr>
        <p:spPr>
          <a:xfrm>
            <a:off x="228600" y="4750023"/>
            <a:ext cx="1920240" cy="773288"/>
          </a:xfrm>
        </p:spPr>
        <p:txBody>
          <a:bodyPr vert="horz" wrap="square" lIns="0" tIns="34290" rIns="68580" bIns="0" rtlCol="0" anchor="b">
            <a:spAutoFit/>
          </a:bodyPr>
          <a:lstStyle/>
          <a:p>
            <a:r>
              <a:rPr lang="en-US"/>
              <a:t>Size of circle is proportional to the number of events</a:t>
            </a:r>
            <a:br>
              <a:rPr lang="en-US"/>
            </a:br>
            <a:r>
              <a:rPr lang="en-US"/>
              <a:t>BICR, blinded independent central review; </a:t>
            </a:r>
            <a:br>
              <a:rPr lang="en-US"/>
            </a:br>
            <a:r>
              <a:rPr lang="en-US"/>
              <a:t>CI, confidence interval; HER2, human epidermal growth factor receptor 2; HR, hormone receptor; </a:t>
            </a:r>
            <a:br>
              <a:rPr lang="en-US"/>
            </a:br>
            <a:r>
              <a:rPr lang="en-US"/>
              <a:t>NC, not calculable; P, </a:t>
            </a:r>
            <a:r>
              <a:rPr lang="en-US" err="1"/>
              <a:t>pertuzumab</a:t>
            </a:r>
            <a:r>
              <a:rPr lang="en-US"/>
              <a:t>; </a:t>
            </a:r>
            <a:br>
              <a:rPr lang="en-US"/>
            </a:br>
            <a:r>
              <a:rPr lang="en-US"/>
              <a:t>(m)PFS, (median) progression-free survival; </a:t>
            </a:r>
            <a:br>
              <a:rPr lang="en-US"/>
            </a:br>
            <a:r>
              <a:rPr lang="en-US"/>
              <a:t>T-DXd, trastuzumab deruxtecan; </a:t>
            </a:r>
            <a:br>
              <a:rPr lang="en-US"/>
            </a:br>
            <a:r>
              <a:rPr lang="en-US"/>
              <a:t>THP, taxane + trastuzumab + </a:t>
            </a:r>
            <a:r>
              <a:rPr lang="en-US" err="1"/>
              <a:t>pertuzumab</a:t>
            </a:r>
            <a:endParaRPr lang="en-US"/>
          </a:p>
        </p:txBody>
      </p:sp>
      <p:sp>
        <p:nvSpPr>
          <p:cNvPr id="10" name="TextBox 9">
            <a:extLst>
              <a:ext uri="{FF2B5EF4-FFF2-40B4-BE49-F238E27FC236}">
                <a16:creationId xmlns:a16="http://schemas.microsoft.com/office/drawing/2014/main" id="{2F45650B-4A96-37A4-829C-10E5AE7FE454}"/>
              </a:ext>
            </a:extLst>
          </p:cNvPr>
          <p:cNvSpPr txBox="1"/>
          <p:nvPr/>
        </p:nvSpPr>
        <p:spPr>
          <a:xfrm>
            <a:off x="2201092" y="5045806"/>
            <a:ext cx="6714308" cy="507831"/>
          </a:xfrm>
          <a:prstGeom prst="rect">
            <a:avLst/>
          </a:prstGeom>
          <a:solidFill>
            <a:schemeClr val="tx1">
              <a:lumMod val="10000"/>
              <a:lumOff val="90000"/>
            </a:schemeClr>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effectLst/>
                <a:uLnTx/>
                <a:uFillTx/>
                <a:latin typeface="Arial" panose="020B0604020202020204"/>
              </a:defRPr>
            </a:lvl1pPr>
          </a:lstStyle>
          <a:p>
            <a:pPr defTabSz="685338" eaLnBrk="1" hangingPunct="1"/>
            <a:r>
              <a:rPr lang="en-US" sz="1350">
                <a:solidFill>
                  <a:srgbClr val="002557"/>
                </a:solidFill>
                <a:ea typeface="+mn-ea"/>
              </a:rPr>
              <a:t>PFS benefit with T-DXd + P vs THP was consistently observed across prespecified subgroups, including stratification factors</a:t>
            </a:r>
          </a:p>
        </p:txBody>
      </p:sp>
      <p:sp>
        <p:nvSpPr>
          <p:cNvPr id="229" name="TextBox 228">
            <a:extLst>
              <a:ext uri="{FF2B5EF4-FFF2-40B4-BE49-F238E27FC236}">
                <a16:creationId xmlns:a16="http://schemas.microsoft.com/office/drawing/2014/main" id="{71F63FE1-DAE4-1CB2-0845-6ABF605F3900}"/>
              </a:ext>
            </a:extLst>
          </p:cNvPr>
          <p:cNvSpPr txBox="1">
            <a:spLocks/>
          </p:cNvSpPr>
          <p:nvPr/>
        </p:nvSpPr>
        <p:spPr>
          <a:xfrm>
            <a:off x="6021094" y="4662164"/>
            <a:ext cx="539642" cy="207749"/>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557"/>
                </a:solidFill>
                <a:latin typeface="Arial"/>
                <a:ea typeface="+mn-ea"/>
                <a:cs typeface="Arial"/>
                <a:sym typeface="Arial"/>
                <a:rtl val="0"/>
              </a:rPr>
              <a:t>0.125</a:t>
            </a:r>
          </a:p>
        </p:txBody>
      </p:sp>
      <p:sp>
        <p:nvSpPr>
          <p:cNvPr id="230" name="TextBox 229">
            <a:extLst>
              <a:ext uri="{FF2B5EF4-FFF2-40B4-BE49-F238E27FC236}">
                <a16:creationId xmlns:a16="http://schemas.microsoft.com/office/drawing/2014/main" id="{871274EC-A6F1-757B-5956-507A7D899912}"/>
              </a:ext>
            </a:extLst>
          </p:cNvPr>
          <p:cNvSpPr txBox="1">
            <a:spLocks/>
          </p:cNvSpPr>
          <p:nvPr/>
        </p:nvSpPr>
        <p:spPr>
          <a:xfrm>
            <a:off x="7092169" y="4662164"/>
            <a:ext cx="539642" cy="207749"/>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557"/>
                </a:solidFill>
                <a:latin typeface="Arial"/>
                <a:ea typeface="+mn-ea"/>
                <a:cs typeface="Arial"/>
                <a:sym typeface="Arial"/>
                <a:rtl val="0"/>
              </a:rPr>
              <a:t>1</a:t>
            </a:r>
          </a:p>
        </p:txBody>
      </p:sp>
      <p:sp>
        <p:nvSpPr>
          <p:cNvPr id="231" name="TextBox 230">
            <a:extLst>
              <a:ext uri="{FF2B5EF4-FFF2-40B4-BE49-F238E27FC236}">
                <a16:creationId xmlns:a16="http://schemas.microsoft.com/office/drawing/2014/main" id="{D2A00E96-C3CB-6C8E-4491-D676D7FB3F8A}"/>
              </a:ext>
            </a:extLst>
          </p:cNvPr>
          <p:cNvSpPr txBox="1">
            <a:spLocks/>
          </p:cNvSpPr>
          <p:nvPr/>
        </p:nvSpPr>
        <p:spPr>
          <a:xfrm>
            <a:off x="7449112" y="4662164"/>
            <a:ext cx="539642" cy="207749"/>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557"/>
                </a:solidFill>
                <a:latin typeface="Arial"/>
                <a:ea typeface="+mn-ea"/>
                <a:cs typeface="Arial"/>
                <a:sym typeface="Arial"/>
                <a:rtl val="0"/>
              </a:rPr>
              <a:t>2</a:t>
            </a:r>
          </a:p>
        </p:txBody>
      </p:sp>
      <p:sp>
        <p:nvSpPr>
          <p:cNvPr id="232" name="Freeform: Shape 1785">
            <a:extLst>
              <a:ext uri="{FF2B5EF4-FFF2-40B4-BE49-F238E27FC236}">
                <a16:creationId xmlns:a16="http://schemas.microsoft.com/office/drawing/2014/main" id="{EEF722BB-3852-9E53-2C85-154BA106FA8D}"/>
              </a:ext>
            </a:extLst>
          </p:cNvPr>
          <p:cNvSpPr>
            <a:spLocks/>
          </p:cNvSpPr>
          <p:nvPr/>
        </p:nvSpPr>
        <p:spPr>
          <a:xfrm>
            <a:off x="6653506" y="4641089"/>
            <a:ext cx="27531" cy="5544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chemeClr val="tx1"/>
            </a:solidFill>
            <a:prstDash val="solid"/>
            <a:miter/>
          </a:ln>
        </p:spPr>
        <p:txBody>
          <a:bodyPr rtlCol="0" anchor="ctr"/>
          <a:lstStyle/>
          <a:p>
            <a:pPr defTabSz="685338" eaLnBrk="1" fontAlgn="auto" hangingPunct="1">
              <a:spcBef>
                <a:spcPts val="0"/>
              </a:spcBef>
              <a:spcAft>
                <a:spcPts val="0"/>
              </a:spcAft>
              <a:defRPr/>
            </a:pPr>
            <a:endParaRPr lang="en-US" sz="1500">
              <a:solidFill>
                <a:srgbClr val="002557"/>
              </a:solidFill>
              <a:latin typeface="Arial" panose="020B0604020202020204"/>
              <a:ea typeface="+mn-ea"/>
            </a:endParaRPr>
          </a:p>
        </p:txBody>
      </p:sp>
      <p:sp>
        <p:nvSpPr>
          <p:cNvPr id="233" name="TextBox 232">
            <a:extLst>
              <a:ext uri="{FF2B5EF4-FFF2-40B4-BE49-F238E27FC236}">
                <a16:creationId xmlns:a16="http://schemas.microsoft.com/office/drawing/2014/main" id="{DAB2027D-8834-48DE-B0C9-5F827B6A30B2}"/>
              </a:ext>
            </a:extLst>
          </p:cNvPr>
          <p:cNvSpPr txBox="1">
            <a:spLocks/>
          </p:cNvSpPr>
          <p:nvPr/>
        </p:nvSpPr>
        <p:spPr>
          <a:xfrm>
            <a:off x="6380500" y="4662164"/>
            <a:ext cx="539642" cy="207749"/>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557"/>
                </a:solidFill>
                <a:latin typeface="Arial"/>
                <a:ea typeface="+mn-ea"/>
                <a:cs typeface="Arial"/>
                <a:sym typeface="Arial"/>
                <a:rtl val="0"/>
              </a:rPr>
              <a:t>0.25</a:t>
            </a:r>
          </a:p>
        </p:txBody>
      </p:sp>
      <p:sp>
        <p:nvSpPr>
          <p:cNvPr id="234" name="Freeform: Shape 1785">
            <a:extLst>
              <a:ext uri="{FF2B5EF4-FFF2-40B4-BE49-F238E27FC236}">
                <a16:creationId xmlns:a16="http://schemas.microsoft.com/office/drawing/2014/main" id="{ACCBCA44-9FBE-97AB-90B2-901BCB13CC43}"/>
              </a:ext>
            </a:extLst>
          </p:cNvPr>
          <p:cNvSpPr>
            <a:spLocks/>
          </p:cNvSpPr>
          <p:nvPr/>
        </p:nvSpPr>
        <p:spPr>
          <a:xfrm>
            <a:off x="6296648" y="4641089"/>
            <a:ext cx="27531" cy="5544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chemeClr val="tx1"/>
            </a:solidFill>
            <a:prstDash val="solid"/>
            <a:miter/>
          </a:ln>
        </p:spPr>
        <p:txBody>
          <a:bodyPr rtlCol="0" anchor="ctr"/>
          <a:lstStyle/>
          <a:p>
            <a:pPr defTabSz="685338" eaLnBrk="1" fontAlgn="auto" hangingPunct="1">
              <a:spcBef>
                <a:spcPts val="0"/>
              </a:spcBef>
              <a:spcAft>
                <a:spcPts val="0"/>
              </a:spcAft>
              <a:defRPr/>
            </a:pPr>
            <a:endParaRPr lang="en-US" sz="1500">
              <a:solidFill>
                <a:srgbClr val="002557"/>
              </a:solidFill>
              <a:latin typeface="Arial" panose="020B0604020202020204"/>
              <a:ea typeface="+mn-ea"/>
            </a:endParaRPr>
          </a:p>
        </p:txBody>
      </p:sp>
      <p:sp>
        <p:nvSpPr>
          <p:cNvPr id="235" name="Freeform: Shape 1785">
            <a:extLst>
              <a:ext uri="{FF2B5EF4-FFF2-40B4-BE49-F238E27FC236}">
                <a16:creationId xmlns:a16="http://schemas.microsoft.com/office/drawing/2014/main" id="{2308638F-CF67-4924-B600-779B2C1E98EE}"/>
              </a:ext>
            </a:extLst>
          </p:cNvPr>
          <p:cNvSpPr>
            <a:spLocks/>
          </p:cNvSpPr>
          <p:nvPr/>
        </p:nvSpPr>
        <p:spPr>
          <a:xfrm>
            <a:off x="7363649" y="4641089"/>
            <a:ext cx="27531" cy="5544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chemeClr val="tx1"/>
            </a:solidFill>
            <a:prstDash val="solid"/>
            <a:miter/>
          </a:ln>
        </p:spPr>
        <p:txBody>
          <a:bodyPr rtlCol="0" anchor="ctr"/>
          <a:lstStyle/>
          <a:p>
            <a:pPr defTabSz="685338" eaLnBrk="1" fontAlgn="auto" hangingPunct="1">
              <a:spcBef>
                <a:spcPts val="0"/>
              </a:spcBef>
              <a:spcAft>
                <a:spcPts val="0"/>
              </a:spcAft>
              <a:defRPr/>
            </a:pPr>
            <a:endParaRPr lang="en-US" sz="1500">
              <a:solidFill>
                <a:srgbClr val="002557"/>
              </a:solidFill>
              <a:latin typeface="Arial" panose="020B0604020202020204"/>
              <a:ea typeface="+mn-ea"/>
            </a:endParaRPr>
          </a:p>
        </p:txBody>
      </p:sp>
      <p:sp>
        <p:nvSpPr>
          <p:cNvPr id="236" name="Freeform: Shape 1785">
            <a:extLst>
              <a:ext uri="{FF2B5EF4-FFF2-40B4-BE49-F238E27FC236}">
                <a16:creationId xmlns:a16="http://schemas.microsoft.com/office/drawing/2014/main" id="{0C5913B0-C407-43EF-C3C0-854DFB48C25E}"/>
              </a:ext>
            </a:extLst>
          </p:cNvPr>
          <p:cNvSpPr>
            <a:spLocks/>
          </p:cNvSpPr>
          <p:nvPr/>
        </p:nvSpPr>
        <p:spPr>
          <a:xfrm>
            <a:off x="7718294" y="4641089"/>
            <a:ext cx="27531" cy="5544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chemeClr val="tx1"/>
            </a:solidFill>
            <a:prstDash val="solid"/>
            <a:miter/>
          </a:ln>
        </p:spPr>
        <p:txBody>
          <a:bodyPr rtlCol="0" anchor="ctr"/>
          <a:lstStyle/>
          <a:p>
            <a:pPr defTabSz="685338" eaLnBrk="1" fontAlgn="auto" hangingPunct="1">
              <a:spcBef>
                <a:spcPts val="0"/>
              </a:spcBef>
              <a:spcAft>
                <a:spcPts val="0"/>
              </a:spcAft>
              <a:defRPr/>
            </a:pPr>
            <a:endParaRPr lang="en-US" sz="1500">
              <a:solidFill>
                <a:srgbClr val="002557"/>
              </a:solidFill>
              <a:latin typeface="Arial" panose="020B0604020202020204"/>
              <a:ea typeface="+mn-ea"/>
            </a:endParaRPr>
          </a:p>
        </p:txBody>
      </p:sp>
      <p:sp>
        <p:nvSpPr>
          <p:cNvPr id="237" name="TextBox 236">
            <a:extLst>
              <a:ext uri="{FF2B5EF4-FFF2-40B4-BE49-F238E27FC236}">
                <a16:creationId xmlns:a16="http://schemas.microsoft.com/office/drawing/2014/main" id="{EDCBC312-D339-5FE8-2DDA-F72C9BC4E66E}"/>
              </a:ext>
            </a:extLst>
          </p:cNvPr>
          <p:cNvSpPr txBox="1">
            <a:spLocks/>
          </p:cNvSpPr>
          <p:nvPr/>
        </p:nvSpPr>
        <p:spPr>
          <a:xfrm>
            <a:off x="6736333" y="4666181"/>
            <a:ext cx="539642" cy="207749"/>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557"/>
                </a:solidFill>
                <a:latin typeface="Arial"/>
                <a:ea typeface="+mn-ea"/>
                <a:cs typeface="Arial"/>
                <a:sym typeface="Arial"/>
                <a:rtl val="0"/>
              </a:rPr>
              <a:t>0.5</a:t>
            </a:r>
          </a:p>
        </p:txBody>
      </p:sp>
      <p:sp>
        <p:nvSpPr>
          <p:cNvPr id="238" name="Freeform: Shape 1785">
            <a:extLst>
              <a:ext uri="{FF2B5EF4-FFF2-40B4-BE49-F238E27FC236}">
                <a16:creationId xmlns:a16="http://schemas.microsoft.com/office/drawing/2014/main" id="{2256D166-AAE5-779D-A1FD-1E6BC0FAC6B7}"/>
              </a:ext>
            </a:extLst>
          </p:cNvPr>
          <p:cNvSpPr>
            <a:spLocks/>
          </p:cNvSpPr>
          <p:nvPr/>
        </p:nvSpPr>
        <p:spPr>
          <a:xfrm>
            <a:off x="7006790" y="4645106"/>
            <a:ext cx="27531" cy="5544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chemeClr val="tx1"/>
            </a:solidFill>
            <a:prstDash val="solid"/>
            <a:miter/>
          </a:ln>
        </p:spPr>
        <p:txBody>
          <a:bodyPr rtlCol="0" anchor="ctr"/>
          <a:lstStyle/>
          <a:p>
            <a:pPr defTabSz="685338" eaLnBrk="1" fontAlgn="auto" hangingPunct="1">
              <a:spcBef>
                <a:spcPts val="0"/>
              </a:spcBef>
              <a:spcAft>
                <a:spcPts val="0"/>
              </a:spcAft>
              <a:defRPr/>
            </a:pPr>
            <a:endParaRPr lang="en-US" sz="1500">
              <a:solidFill>
                <a:srgbClr val="002557"/>
              </a:solidFill>
              <a:latin typeface="Arial" panose="020B0604020202020204"/>
              <a:ea typeface="+mn-ea"/>
            </a:endParaRPr>
          </a:p>
        </p:txBody>
      </p:sp>
      <p:graphicFrame>
        <p:nvGraphicFramePr>
          <p:cNvPr id="239" name="Table 7">
            <a:extLst>
              <a:ext uri="{FF2B5EF4-FFF2-40B4-BE49-F238E27FC236}">
                <a16:creationId xmlns:a16="http://schemas.microsoft.com/office/drawing/2014/main" id="{CAD39FE6-2532-D09E-D984-FCB662D3DE8B}"/>
              </a:ext>
            </a:extLst>
          </p:cNvPr>
          <p:cNvGraphicFramePr>
            <a:graphicFrameLocks noGrp="1"/>
          </p:cNvGraphicFramePr>
          <p:nvPr/>
        </p:nvGraphicFramePr>
        <p:xfrm>
          <a:off x="228036" y="1391081"/>
          <a:ext cx="8686799" cy="3394710"/>
        </p:xfrm>
        <a:graphic>
          <a:graphicData uri="http://schemas.openxmlformats.org/drawingml/2006/table">
            <a:tbl>
              <a:tblPr firstRow="1" bandRow="1">
                <a:tableStyleId>{2D5ABB26-0587-4C30-8999-92F81FD0307C}</a:tableStyleId>
              </a:tblPr>
              <a:tblGrid>
                <a:gridCol w="2458016">
                  <a:extLst>
                    <a:ext uri="{9D8B030D-6E8A-4147-A177-3AD203B41FA5}">
                      <a16:colId xmlns:a16="http://schemas.microsoft.com/office/drawing/2014/main" val="1755190194"/>
                    </a:ext>
                  </a:extLst>
                </a:gridCol>
                <a:gridCol w="835967">
                  <a:extLst>
                    <a:ext uri="{9D8B030D-6E8A-4147-A177-3AD203B41FA5}">
                      <a16:colId xmlns:a16="http://schemas.microsoft.com/office/drawing/2014/main" val="4120584883"/>
                    </a:ext>
                  </a:extLst>
                </a:gridCol>
                <a:gridCol w="835967">
                  <a:extLst>
                    <a:ext uri="{9D8B030D-6E8A-4147-A177-3AD203B41FA5}">
                      <a16:colId xmlns:a16="http://schemas.microsoft.com/office/drawing/2014/main" val="3158163182"/>
                    </a:ext>
                  </a:extLst>
                </a:gridCol>
                <a:gridCol w="835967">
                  <a:extLst>
                    <a:ext uri="{9D8B030D-6E8A-4147-A177-3AD203B41FA5}">
                      <a16:colId xmlns:a16="http://schemas.microsoft.com/office/drawing/2014/main" val="96052847"/>
                    </a:ext>
                  </a:extLst>
                </a:gridCol>
                <a:gridCol w="835967">
                  <a:extLst>
                    <a:ext uri="{9D8B030D-6E8A-4147-A177-3AD203B41FA5}">
                      <a16:colId xmlns:a16="http://schemas.microsoft.com/office/drawing/2014/main" val="1331830895"/>
                    </a:ext>
                  </a:extLst>
                </a:gridCol>
                <a:gridCol w="1902374">
                  <a:extLst>
                    <a:ext uri="{9D8B030D-6E8A-4147-A177-3AD203B41FA5}">
                      <a16:colId xmlns:a16="http://schemas.microsoft.com/office/drawing/2014/main" val="2562574398"/>
                    </a:ext>
                  </a:extLst>
                </a:gridCol>
                <a:gridCol w="982541">
                  <a:extLst>
                    <a:ext uri="{9D8B030D-6E8A-4147-A177-3AD203B41FA5}">
                      <a16:colId xmlns:a16="http://schemas.microsoft.com/office/drawing/2014/main" val="3172394103"/>
                    </a:ext>
                  </a:extLst>
                </a:gridCol>
              </a:tblGrid>
              <a:tr h="125730">
                <a:tc>
                  <a:txBody>
                    <a:bodyPr/>
                    <a:lstStyle/>
                    <a:p>
                      <a:pPr>
                        <a:lnSpc>
                          <a:spcPct val="100000"/>
                        </a:lnSpc>
                      </a:pPr>
                      <a:endParaRPr lang="en-US" sz="800">
                        <a:solidFill>
                          <a:srgbClr val="000000"/>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00000"/>
                        </a:lnSpc>
                      </a:pPr>
                      <a:r>
                        <a:rPr lang="en-US" sz="800" b="1">
                          <a:solidFill>
                            <a:schemeClr val="tx1"/>
                          </a:solidFill>
                          <a:latin typeface="+mn-lt"/>
                        </a:rPr>
                        <a:t>No. of events / no. of patients</a:t>
                      </a: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600"/>
                    </a:p>
                  </a:txBody>
                  <a:tcPr>
                    <a:lnL w="12700" cap="flat" cmpd="sng" algn="ctr">
                      <a:noFill/>
                      <a:prstDash val="solid"/>
                      <a:round/>
                      <a:headEnd type="none" w="med" len="med"/>
                      <a:tailEnd type="none" w="med" len="med"/>
                    </a:lnL>
                    <a:lnR w="12700" cap="flat" cmpd="sng" algn="ctr">
                      <a:solidFill>
                        <a:srgbClr val="002457"/>
                      </a:solidFill>
                      <a:prstDash val="solid"/>
                      <a:round/>
                      <a:headEnd type="none" w="med" len="med"/>
                      <a:tailEnd type="none" w="med" len="med"/>
                    </a:lnR>
                    <a:lnT w="12700" cap="flat" cmpd="sng" algn="ctr">
                      <a:solidFill>
                        <a:srgbClr val="002457"/>
                      </a:solidFill>
                      <a:prstDash val="solid"/>
                      <a:round/>
                      <a:headEnd type="none" w="med" len="med"/>
                      <a:tailEnd type="none" w="med" len="med"/>
                    </a:lnT>
                    <a:lnB w="12700" cap="flat" cmpd="sng" algn="ctr">
                      <a:solidFill>
                        <a:srgbClr val="002457"/>
                      </a:solidFill>
                      <a:prstDash val="solid"/>
                      <a:round/>
                      <a:headEnd type="none" w="med" len="med"/>
                      <a:tailEnd type="none" w="med" len="med"/>
                    </a:lnB>
                  </a:tcPr>
                </a:tc>
                <a:tc gridSpan="2">
                  <a:txBody>
                    <a:bodyPr/>
                    <a:lstStyle/>
                    <a:p>
                      <a:pPr algn="ctr">
                        <a:lnSpc>
                          <a:spcPct val="100000"/>
                        </a:lnSpc>
                      </a:pPr>
                      <a:r>
                        <a:rPr lang="en-US" sz="800" b="1">
                          <a:solidFill>
                            <a:schemeClr val="tx1"/>
                          </a:solidFill>
                          <a:latin typeface="+mn-lt"/>
                        </a:rPr>
                        <a:t>mPFS, months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600"/>
                    </a:p>
                  </a:txBody>
                  <a:tcPr>
                    <a:lnL w="12700" cap="flat" cmpd="sng" algn="ctr">
                      <a:noFill/>
                      <a:prstDash val="solid"/>
                      <a:round/>
                      <a:headEnd type="none" w="med" len="med"/>
                      <a:tailEnd type="none" w="med" len="med"/>
                    </a:lnL>
                    <a:lnR w="12700" cap="flat" cmpd="sng" algn="ctr">
                      <a:solidFill>
                        <a:srgbClr val="002457"/>
                      </a:solidFill>
                      <a:prstDash val="solid"/>
                      <a:round/>
                      <a:headEnd type="none" w="med" len="med"/>
                      <a:tailEnd type="none" w="med" len="med"/>
                    </a:lnR>
                    <a:lnT w="12700" cap="flat" cmpd="sng" algn="ctr">
                      <a:solidFill>
                        <a:srgbClr val="002457"/>
                      </a:solidFill>
                      <a:prstDash val="solid"/>
                      <a:round/>
                      <a:headEnd type="none" w="med" len="med"/>
                      <a:tailEnd type="none" w="med" len="med"/>
                    </a:lnT>
                    <a:lnB w="12700" cap="flat" cmpd="sng" algn="ctr">
                      <a:solidFill>
                        <a:srgbClr val="002457"/>
                      </a:solidFill>
                      <a:prstDash val="solid"/>
                      <a:round/>
                      <a:headEnd type="none" w="med" len="med"/>
                      <a:tailEnd type="none" w="med" len="med"/>
                    </a:lnB>
                  </a:tcPr>
                </a:tc>
                <a:tc rowSpan="2"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800" b="1">
                          <a:solidFill>
                            <a:schemeClr val="tx1"/>
                          </a:solidFill>
                          <a:latin typeface="+mn-lt"/>
                        </a:rPr>
                        <a:t>Hazard ratio (95% CI)</a:t>
                      </a:r>
                    </a:p>
                  </a:txBody>
                  <a:tcPr marL="0" marR="81000" marT="0"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245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900417"/>
                  </a:ext>
                </a:extLst>
              </a:tr>
              <a:tr h="125730">
                <a:tc>
                  <a:txBody>
                    <a:bodyPr/>
                    <a:lstStyle/>
                    <a:p>
                      <a:pPr>
                        <a:lnSpc>
                          <a:spcPct val="100000"/>
                        </a:lnSpc>
                      </a:pPr>
                      <a:endParaRPr lang="en-US" sz="800">
                        <a:solidFill>
                          <a:srgbClr val="000000"/>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800" b="1">
                          <a:solidFill>
                            <a:schemeClr val="bg1"/>
                          </a:solidFill>
                          <a:latin typeface="+mn-lt"/>
                        </a:rPr>
                        <a:t>T-DXd + P</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ct val="100000"/>
                        </a:lnSpc>
                      </a:pPr>
                      <a:r>
                        <a:rPr lang="en-US" sz="800" b="1">
                          <a:solidFill>
                            <a:schemeClr val="bg1"/>
                          </a:solidFill>
                          <a:latin typeface="+mn-lt"/>
                        </a:rPr>
                        <a:t>THP</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lnSpc>
                          <a:spcPct val="100000"/>
                        </a:lnSpc>
                      </a:pPr>
                      <a:r>
                        <a:rPr lang="en-US" sz="800" b="1">
                          <a:solidFill>
                            <a:schemeClr val="bg1"/>
                          </a:solidFill>
                          <a:latin typeface="+mn-lt"/>
                        </a:rPr>
                        <a:t>T-DXd + P</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ct val="100000"/>
                        </a:lnSpc>
                      </a:pPr>
                      <a:r>
                        <a:rPr lang="en-US" sz="800" b="1">
                          <a:solidFill>
                            <a:schemeClr val="bg1"/>
                          </a:solidFill>
                          <a:latin typeface="+mn-lt"/>
                        </a:rPr>
                        <a:t>THP</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2" vMerge="1">
                  <a:txBody>
                    <a:bodyPr/>
                    <a:lstStyle/>
                    <a:p>
                      <a:pPr algn="ctr"/>
                      <a:endParaRPr lang="en-US" sz="16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2457"/>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sz="16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2457"/>
                      </a:solidFill>
                      <a:prstDash val="solid"/>
                      <a:round/>
                      <a:headEnd type="none" w="med" len="med"/>
                      <a:tailEnd type="none" w="med" len="med"/>
                    </a:lnT>
                    <a:lnB w="28575" cap="flat" cmpd="sng" algn="ctr">
                      <a:solidFill>
                        <a:srgbClr val="00245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917484"/>
                  </a:ext>
                </a:extLst>
              </a:tr>
              <a:tr h="125730">
                <a:tc>
                  <a:txBody>
                    <a:bodyPr/>
                    <a:lstStyle/>
                    <a:p>
                      <a:pPr defTabSz="914171"/>
                      <a:r>
                        <a:rPr lang="en-US" sz="800" b="1">
                          <a:latin typeface="+mn-lt"/>
                          <a:ea typeface="Arial" panose="020B0604020202020204" pitchFamily="34" charset="0"/>
                          <a:cs typeface="Arial" panose="020B0604020202020204" pitchFamily="34" charset="0"/>
                        </a:rPr>
                        <a:t>Prior treatment status</a:t>
                      </a:r>
                    </a:p>
                  </a:txBody>
                  <a:tcPr marL="54000" marR="0" marT="0" marB="0" anchor="ctr">
                    <a:lnL w="28575"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008348"/>
                  </a:ext>
                </a:extLst>
              </a:tr>
              <a:tr h="125730">
                <a:tc>
                  <a:txBody>
                    <a:bodyPr/>
                    <a:lstStyle/>
                    <a:p>
                      <a:pPr marL="222250" indent="-12700" defTabSz="914171"/>
                      <a:r>
                        <a:rPr lang="en-US" sz="800">
                          <a:latin typeface="+mn-lt"/>
                          <a:ea typeface="Arial" panose="020B0604020202020204" pitchFamily="34" charset="0"/>
                          <a:cs typeface="Arial" panose="020B0604020202020204" pitchFamily="34" charset="0"/>
                        </a:rPr>
                        <a:t>De novo</a:t>
                      </a:r>
                    </a:p>
                  </a:txBody>
                  <a:tcPr marL="0" marR="0" marT="0" marB="0" anchor="ctr">
                    <a:lnL w="28575"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52/200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85/200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lang="en-US" sz="800">
                          <a:solidFill>
                            <a:schemeClr val="tx1"/>
                          </a:solidFill>
                          <a:latin typeface="+mn-lt"/>
                        </a:rPr>
                        <a:t>NC (36.5,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31.2 (23.5</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0.49 (0.35</a:t>
                      </a:r>
                      <a:r>
                        <a:rPr lang="en-US" sz="800">
                          <a:latin typeface="+mn-lt"/>
                        </a:rPr>
                        <a:t>, 0.70)</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1256585"/>
                  </a:ext>
                </a:extLst>
              </a:tr>
              <a:tr h="125730">
                <a:tc>
                  <a:txBody>
                    <a:bodyPr/>
                    <a:lstStyle/>
                    <a:p>
                      <a:pPr marL="216000" lvl="1" algn="l" defTabSz="914171" rtl="0" eaLnBrk="1" latinLnBrk="0" hangingPunct="1">
                        <a:lnSpc>
                          <a:spcPct val="100000"/>
                        </a:lnSpc>
                      </a:pPr>
                      <a:r>
                        <a:rPr lang="en-US" sz="800">
                          <a:latin typeface="+mn-lt"/>
                          <a:ea typeface="Arial" panose="020B0604020202020204" pitchFamily="34" charset="0"/>
                          <a:cs typeface="Arial" panose="020B0604020202020204" pitchFamily="34" charset="0"/>
                        </a:rPr>
                        <a:t>Recurrent</a:t>
                      </a:r>
                      <a:endParaRPr lang="en-US" sz="800" kern="1200">
                        <a:solidFill>
                          <a:schemeClr val="tx1"/>
                        </a:solidFill>
                        <a:latin typeface="+mn-lt"/>
                        <a:ea typeface="+mn-ea"/>
                        <a:cs typeface="Arial" panose="020B0604020202020204" pitchFamily="34" charset="0"/>
                      </a:endParaRPr>
                    </a:p>
                  </a:txBody>
                  <a:tcPr marL="0" marR="0" marT="0" marB="0" anchor="ctr">
                    <a:lnL w="28575"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66/183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87/187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38.0 (26.9</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22.5 (18.1</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0.63 (0.46</a:t>
                      </a:r>
                      <a:r>
                        <a:rPr lang="en-US" sz="800">
                          <a:latin typeface="+mn-lt"/>
                        </a:rPr>
                        <a:t>, </a:t>
                      </a: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0.87)</a:t>
                      </a:r>
                    </a:p>
                  </a:txBody>
                  <a:tcPr marL="0" marR="0" marT="0" marB="0" anchor="ctr">
                    <a:lnL w="12700"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5025293"/>
                  </a:ext>
                </a:extLst>
              </a:tr>
              <a:tr h="125730">
                <a:tc>
                  <a:txBody>
                    <a:bodyPr/>
                    <a:lstStyle/>
                    <a:p>
                      <a:pPr marL="0" marR="0" lvl="1" indent="0" algn="l" defTabSz="914171" rtl="0" eaLnBrk="1" fontAlgn="auto" latinLnBrk="0" hangingPunct="1">
                        <a:lnSpc>
                          <a:spcPct val="100000"/>
                        </a:lnSpc>
                        <a:spcBef>
                          <a:spcPts val="0"/>
                        </a:spcBef>
                        <a:spcAft>
                          <a:spcPts val="0"/>
                        </a:spcAft>
                        <a:buClrTx/>
                        <a:buSzTx/>
                        <a:buFontTx/>
                        <a:buNone/>
                        <a:tabLst/>
                        <a:defRPr/>
                      </a:pPr>
                      <a:r>
                        <a:rPr lang="en-US" sz="800" b="1" kern="1200">
                          <a:solidFill>
                            <a:schemeClr val="tx1"/>
                          </a:solidFill>
                          <a:latin typeface="+mn-lt"/>
                          <a:ea typeface="+mn-ea"/>
                          <a:cs typeface="Arial" panose="020B0604020202020204" pitchFamily="34" charset="0"/>
                        </a:rPr>
                        <a:t>HR status</a:t>
                      </a:r>
                      <a:endParaRPr lang="en-US" sz="800" b="1" kern="1200" baseline="0">
                        <a:solidFill>
                          <a:schemeClr val="tx1"/>
                        </a:solidFill>
                        <a:latin typeface="+mn-lt"/>
                        <a:ea typeface="+mn-ea"/>
                        <a:cs typeface="Arial" panose="020B0604020202020204" pitchFamily="34" charset="0"/>
                      </a:endParaRPr>
                    </a:p>
                  </a:txBody>
                  <a:tcPr marL="54000" marR="0" marT="0" marB="0" anchor="ctr">
                    <a:lnL w="28575"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spcBef>
                          <a:spcPts val="0"/>
                        </a:spcBef>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814379371"/>
                  </a:ext>
                </a:extLst>
              </a:tr>
              <a:tr h="125730">
                <a:tc>
                  <a:txBody>
                    <a:bodyPr/>
                    <a:lstStyle/>
                    <a:p>
                      <a:pPr marL="216000" lvl="1" algn="l" defTabSz="914171" rtl="0" eaLnBrk="1" latinLnBrk="0" hangingPunct="1">
                        <a:lnSpc>
                          <a:spcPct val="100000"/>
                        </a:lnSpc>
                        <a:spcBef>
                          <a:spcPts val="0"/>
                        </a:spcBef>
                      </a:pPr>
                      <a:r>
                        <a:rPr lang="en-US" sz="800">
                          <a:latin typeface="+mn-lt"/>
                          <a:ea typeface="Arial" panose="020B0604020202020204" pitchFamily="34" charset="0"/>
                          <a:cs typeface="Arial" panose="020B0604020202020204" pitchFamily="34" charset="0"/>
                        </a:rPr>
                        <a:t>Positive</a:t>
                      </a:r>
                      <a:endParaRPr lang="en-US" sz="800" kern="1200">
                        <a:solidFill>
                          <a:schemeClr val="tx1"/>
                        </a:solidFill>
                        <a:latin typeface="+mn-lt"/>
                        <a:ea typeface="+mn-ea"/>
                        <a:cs typeface="Arial" panose="020B0604020202020204" pitchFamily="34" charset="0"/>
                      </a:endParaRPr>
                    </a:p>
                  </a:txBody>
                  <a:tcPr marL="0" marR="0" marT="0" marB="0" anchor="ctr">
                    <a:lnL w="28575"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65/207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87/209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38.0 (36.0</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27.7 (22.4</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spcBef>
                          <a:spcPts val="0"/>
                        </a:spcBef>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0.61 (0.44</a:t>
                      </a:r>
                      <a:r>
                        <a:rPr lang="en-US" sz="800">
                          <a:latin typeface="+mn-lt"/>
                        </a:rPr>
                        <a:t>, 0.84)</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58905391"/>
                  </a:ext>
                </a:extLst>
              </a:tr>
              <a:tr h="125730">
                <a:tc>
                  <a:txBody>
                    <a:bodyPr/>
                    <a:lstStyle/>
                    <a:p>
                      <a:pPr marL="216000" lvl="1" algn="l" defTabSz="914171" rtl="0" eaLnBrk="1" latinLnBrk="0" hangingPunct="1">
                        <a:lnSpc>
                          <a:spcPct val="100000"/>
                        </a:lnSpc>
                      </a:pPr>
                      <a:r>
                        <a:rPr lang="en-US" sz="800">
                          <a:latin typeface="+mn-lt"/>
                          <a:ea typeface="Arial" panose="020B0604020202020204" pitchFamily="34" charset="0"/>
                          <a:cs typeface="Arial" panose="020B0604020202020204" pitchFamily="34" charset="0"/>
                        </a:rPr>
                        <a:t>Negative</a:t>
                      </a:r>
                      <a:endParaRPr lang="en-US" sz="800" kern="1200">
                        <a:solidFill>
                          <a:schemeClr val="tx1"/>
                        </a:solidFill>
                        <a:latin typeface="+mn-lt"/>
                        <a:ea typeface="+mn-ea"/>
                        <a:cs typeface="Arial" panose="020B0604020202020204" pitchFamily="34" charset="0"/>
                      </a:endParaRPr>
                    </a:p>
                  </a:txBody>
                  <a:tcPr marL="0" marR="0" marT="0" marB="0" anchor="ctr">
                    <a:lnL w="28575"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53/176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85/178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40.7 (40.7</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22.6 (17.3</a:t>
                      </a:r>
                      <a:r>
                        <a:rPr lang="en-US" sz="800">
                          <a:solidFill>
                            <a:schemeClr val="tx1"/>
                          </a:solidFill>
                          <a:latin typeface="+mn-lt"/>
                        </a:rPr>
                        <a:t>, </a:t>
                      </a: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32.7)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0.52 (0.37</a:t>
                      </a:r>
                      <a:r>
                        <a:rPr lang="en-US" sz="800">
                          <a:latin typeface="+mn-lt"/>
                        </a:rPr>
                        <a:t>, 0.73)</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754695636"/>
                  </a:ext>
                </a:extLst>
              </a:tr>
              <a:tr h="125730">
                <a:tc>
                  <a:txBody>
                    <a:bodyPr/>
                    <a:lstStyle/>
                    <a:p>
                      <a:pPr defTabSz="914171"/>
                      <a:r>
                        <a:rPr lang="en-US" sz="800" b="1" i="1">
                          <a:latin typeface="+mn-lt"/>
                          <a:ea typeface="Arial" panose="020B0604020202020204" pitchFamily="34" charset="0"/>
                          <a:cs typeface="Arial" panose="020B0604020202020204" pitchFamily="34" charset="0"/>
                        </a:rPr>
                        <a:t>PIK3CA</a:t>
                      </a:r>
                      <a:r>
                        <a:rPr lang="en-US" sz="800" b="1">
                          <a:latin typeface="+mn-lt"/>
                          <a:ea typeface="Arial" panose="020B0604020202020204" pitchFamily="34" charset="0"/>
                          <a:cs typeface="Arial" panose="020B0604020202020204" pitchFamily="34" charset="0"/>
                        </a:rPr>
                        <a:t> mutation status</a:t>
                      </a:r>
                    </a:p>
                  </a:txBody>
                  <a:tcPr marL="54000" marR="0" marT="0" marB="0" anchor="ctr">
                    <a:lnL w="28575"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8003393"/>
                  </a:ext>
                </a:extLst>
              </a:tr>
              <a:tr h="125730">
                <a:tc>
                  <a:txBody>
                    <a:bodyPr/>
                    <a:lstStyle/>
                    <a:p>
                      <a:pPr marL="216000" lvl="1" algn="l" defTabSz="914171" rtl="0" eaLnBrk="1" latinLnBrk="0" hangingPunct="1">
                        <a:lnSpc>
                          <a:spcPct val="100000"/>
                        </a:lnSpc>
                      </a:pPr>
                      <a:r>
                        <a:rPr lang="en-US" sz="800">
                          <a:latin typeface="+mn-lt"/>
                          <a:ea typeface="Arial" panose="020B0604020202020204" pitchFamily="34" charset="0"/>
                          <a:cs typeface="Arial" panose="020B0604020202020204" pitchFamily="34" charset="0"/>
                        </a:rPr>
                        <a:t>Detected</a:t>
                      </a:r>
                      <a:endParaRPr lang="en-US" sz="800" kern="1200">
                        <a:solidFill>
                          <a:schemeClr val="tx1"/>
                        </a:solidFill>
                        <a:latin typeface="+mn-lt"/>
                        <a:ea typeface="+mn-ea"/>
                        <a:cs typeface="Arial" panose="020B0604020202020204" pitchFamily="34" charset="0"/>
                      </a:endParaRPr>
                    </a:p>
                  </a:txBody>
                  <a:tcPr marL="0" marR="0" marT="0" marB="0" anchor="ctr">
                    <a:lnL w="28575"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41/116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64/121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36.0 (29.7</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18.1 (15.1</a:t>
                      </a:r>
                      <a:r>
                        <a:rPr lang="en-US" sz="800">
                          <a:solidFill>
                            <a:schemeClr val="tx1"/>
                          </a:solidFill>
                          <a:latin typeface="+mn-lt"/>
                        </a:rPr>
                        <a:t>, </a:t>
                      </a: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25.6)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0.52 (0.35</a:t>
                      </a:r>
                      <a:r>
                        <a:rPr lang="en-US" sz="800">
                          <a:latin typeface="+mn-lt"/>
                        </a:rPr>
                        <a:t>, 0.77)</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991221"/>
                  </a:ext>
                </a:extLst>
              </a:tr>
              <a:tr h="125730">
                <a:tc>
                  <a:txBody>
                    <a:bodyPr/>
                    <a:lstStyle/>
                    <a:p>
                      <a:pPr marL="216000" marR="0" lvl="1" indent="0" algn="l" defTabSz="914171" rtl="0" eaLnBrk="1" fontAlgn="auto" latinLnBrk="0" hangingPunct="1">
                        <a:lnSpc>
                          <a:spcPct val="100000"/>
                        </a:lnSpc>
                        <a:spcBef>
                          <a:spcPts val="0"/>
                        </a:spcBef>
                        <a:spcAft>
                          <a:spcPts val="0"/>
                        </a:spcAft>
                        <a:buClrTx/>
                        <a:buSzTx/>
                        <a:buFontTx/>
                        <a:buNone/>
                        <a:tabLst/>
                        <a:defRPr/>
                      </a:pPr>
                      <a:r>
                        <a:rPr lang="en-US" sz="800">
                          <a:latin typeface="+mn-lt"/>
                          <a:ea typeface="Arial" panose="020B0604020202020204" pitchFamily="34" charset="0"/>
                          <a:cs typeface="Arial" panose="020B0604020202020204" pitchFamily="34" charset="0"/>
                        </a:rPr>
                        <a:t>Not detected</a:t>
                      </a:r>
                    </a:p>
                  </a:txBody>
                  <a:tcPr marL="0" marR="0" marT="0" marB="0" anchor="ctr">
                    <a:lnL w="28575"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76/266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108/266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40.7 (38.0</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32.7 (24.4</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0.57 (0.43</a:t>
                      </a:r>
                      <a:r>
                        <a:rPr lang="en-US" sz="800">
                          <a:latin typeface="+mn-lt"/>
                        </a:rPr>
                        <a:t>, 0.77)</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6554414"/>
                  </a:ext>
                </a:extLst>
              </a:tr>
              <a:tr h="125730">
                <a:tc>
                  <a:txBody>
                    <a:bodyPr/>
                    <a:lstStyle/>
                    <a:p>
                      <a:pPr defTabSz="914171"/>
                      <a:r>
                        <a:rPr lang="en-US" sz="800" b="1">
                          <a:latin typeface="+mn-lt"/>
                          <a:ea typeface="Arial" panose="020B0604020202020204" pitchFamily="34" charset="0"/>
                          <a:cs typeface="Arial" panose="020B0604020202020204" pitchFamily="34" charset="0"/>
                        </a:rPr>
                        <a:t>Age at randomization</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43395858"/>
                  </a:ext>
                </a:extLst>
              </a:tr>
              <a:tr h="125730">
                <a:tc>
                  <a:txBody>
                    <a:bodyPr/>
                    <a:lstStyle/>
                    <a:p>
                      <a:pPr marL="216000" lvl="1" algn="l" defTabSz="914171" rtl="0" eaLnBrk="1" latinLnBrk="0" hangingPunct="1">
                        <a:lnSpc>
                          <a:spcPct val="100000"/>
                        </a:lnSpc>
                      </a:pPr>
                      <a:r>
                        <a:rPr lang="en-US" sz="800" kern="1200">
                          <a:solidFill>
                            <a:schemeClr val="tx1"/>
                          </a:solidFill>
                          <a:latin typeface="+mn-lt"/>
                          <a:ea typeface="+mn-ea"/>
                          <a:cs typeface="Arial" panose="020B0604020202020204" pitchFamily="34" charset="0"/>
                        </a:rPr>
                        <a:t>&lt;65 years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90/315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139/315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40.7 (36.5</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27.4 (22.4</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0.50 (0.38</a:t>
                      </a:r>
                      <a:r>
                        <a:rPr lang="en-US" sz="800">
                          <a:latin typeface="+mn-lt"/>
                        </a:rPr>
                        <a:t>, 0.65)</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5161739"/>
                  </a:ext>
                </a:extLst>
              </a:tr>
              <a:tr h="125730">
                <a:tc>
                  <a:txBody>
                    <a:bodyPr/>
                    <a:lstStyle/>
                    <a:p>
                      <a:pPr marL="216000" marR="0" lvl="1" indent="0" algn="l" defTabSz="914171" rtl="0" eaLnBrk="1" fontAlgn="auto" latinLnBrk="0" hangingPunct="1">
                        <a:lnSpc>
                          <a:spcPct val="100000"/>
                        </a:lnSpc>
                        <a:spcBef>
                          <a:spcPts val="0"/>
                        </a:spcBef>
                        <a:spcAft>
                          <a:spcPts val="0"/>
                        </a:spcAft>
                        <a:buClrTx/>
                        <a:buSzTx/>
                        <a:buFontTx/>
                        <a:buNone/>
                        <a:tabLst/>
                        <a:defRPr/>
                      </a:pPr>
                      <a:r>
                        <a:rPr lang="en-US" sz="800">
                          <a:latin typeface="+mn-lt"/>
                          <a:ea typeface="Arial" panose="020B0604020202020204" pitchFamily="34" charset="0"/>
                          <a:cs typeface="Arial" panose="020B0604020202020204" pitchFamily="34" charset="0"/>
                        </a:rPr>
                        <a:t>≥65 years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28/68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33/72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27.6 (14.9</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21.5 (13.9</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0.92 (0.55</a:t>
                      </a:r>
                      <a:r>
                        <a:rPr lang="en-US" sz="800">
                          <a:latin typeface="+mn-lt"/>
                        </a:rPr>
                        <a:t>, 1.51)</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2781709"/>
                  </a:ext>
                </a:extLst>
              </a:tr>
              <a:tr h="125730">
                <a:tc>
                  <a:txBody>
                    <a:bodyPr/>
                    <a:lstStyle/>
                    <a:p>
                      <a:pPr defTabSz="914171"/>
                      <a:r>
                        <a:rPr lang="en-US" sz="800" b="1">
                          <a:latin typeface="+mn-lt"/>
                          <a:ea typeface="Arial" panose="020B0604020202020204" pitchFamily="34" charset="0"/>
                          <a:cs typeface="Arial" panose="020B0604020202020204" pitchFamily="34" charset="0"/>
                        </a:rPr>
                        <a:t>Geographical region</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5226499"/>
                  </a:ext>
                </a:extLst>
              </a:tr>
              <a:tr h="125730">
                <a:tc>
                  <a:txBody>
                    <a:bodyPr/>
                    <a:lstStyle/>
                    <a:p>
                      <a:pPr marL="216000" marR="0" lvl="1" indent="0" algn="l" defTabSz="914171" rtl="0" eaLnBrk="1" fontAlgn="auto" latinLnBrk="0" hangingPunct="1">
                        <a:lnSpc>
                          <a:spcPct val="100000"/>
                        </a:lnSpc>
                        <a:spcBef>
                          <a:spcPts val="0"/>
                        </a:spcBef>
                        <a:spcAft>
                          <a:spcPts val="0"/>
                        </a:spcAft>
                        <a:buClrTx/>
                        <a:buSzTx/>
                        <a:buFontTx/>
                        <a:buNone/>
                        <a:tabLst/>
                        <a:defRPr/>
                      </a:pPr>
                      <a:r>
                        <a:rPr lang="en-US" sz="800">
                          <a:latin typeface="+mn-lt"/>
                          <a:ea typeface="Arial" panose="020B0604020202020204" pitchFamily="34" charset="0"/>
                          <a:cs typeface="Arial" panose="020B0604020202020204" pitchFamily="34" charset="0"/>
                        </a:rPr>
                        <a:t>Asia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62/188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87/191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40.7 (36.5</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27.2 (21.5</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0.60 (0.43</a:t>
                      </a:r>
                      <a:r>
                        <a:rPr lang="en-US" sz="800">
                          <a:latin typeface="+mn-lt"/>
                        </a:rPr>
                        <a:t>, 0.83)</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304278"/>
                  </a:ext>
                </a:extLst>
              </a:tr>
              <a:tr h="125730">
                <a:tc>
                  <a:txBody>
                    <a:bodyPr/>
                    <a:lstStyle/>
                    <a:p>
                      <a:pPr marL="216000" marR="0" lvl="1" indent="0" algn="l" defTabSz="914171" rtl="0" eaLnBrk="1" fontAlgn="auto" latinLnBrk="0" hangingPunct="1">
                        <a:lnSpc>
                          <a:spcPct val="100000"/>
                        </a:lnSpc>
                        <a:spcBef>
                          <a:spcPts val="0"/>
                        </a:spcBef>
                        <a:spcAft>
                          <a:spcPts val="0"/>
                        </a:spcAft>
                        <a:buClrTx/>
                        <a:buSzTx/>
                        <a:buFontTx/>
                        <a:buNone/>
                        <a:tabLst/>
                        <a:defRPr/>
                      </a:pPr>
                      <a:r>
                        <a:rPr lang="en-US" sz="800">
                          <a:latin typeface="+mn-lt"/>
                          <a:ea typeface="Arial" panose="020B0604020202020204" pitchFamily="34" charset="0"/>
                          <a:cs typeface="Arial" panose="020B0604020202020204" pitchFamily="34" charset="0"/>
                        </a:rPr>
                        <a:t>Western Europe and North America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27/87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31/78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36.0 (30.6</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31.2 (15.8</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0.60 (0.35</a:t>
                      </a:r>
                      <a:r>
                        <a:rPr lang="en-US" sz="800">
                          <a:latin typeface="+mn-lt"/>
                        </a:rPr>
                        <a:t>, 1.01)</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9683799"/>
                  </a:ext>
                </a:extLst>
              </a:tr>
              <a:tr h="125730">
                <a:tc>
                  <a:txBody>
                    <a:bodyPr/>
                    <a:lstStyle/>
                    <a:p>
                      <a:pPr marL="216000" marR="0" lvl="1" indent="0" algn="l" defTabSz="914171" rtl="0" eaLnBrk="1" fontAlgn="auto" latinLnBrk="0" hangingPunct="1">
                        <a:lnSpc>
                          <a:spcPct val="100000"/>
                        </a:lnSpc>
                        <a:spcBef>
                          <a:spcPts val="0"/>
                        </a:spcBef>
                        <a:spcAft>
                          <a:spcPts val="0"/>
                        </a:spcAft>
                        <a:buClrTx/>
                        <a:buSzTx/>
                        <a:buFontTx/>
                        <a:buNone/>
                        <a:tabLst/>
                        <a:defRPr/>
                      </a:pPr>
                      <a:r>
                        <a:rPr lang="en-US" sz="800">
                          <a:latin typeface="+mn-lt"/>
                          <a:ea typeface="Arial" panose="020B0604020202020204" pitchFamily="34" charset="0"/>
                          <a:cs typeface="Arial" panose="020B0604020202020204" pitchFamily="34" charset="0"/>
                        </a:rPr>
                        <a:t>Rest of World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29/108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54/118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NC (38.0</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24.4 (14.8</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0.48 (0.30</a:t>
                      </a:r>
                      <a:r>
                        <a:rPr lang="en-US" sz="800">
                          <a:latin typeface="+mn-lt"/>
                        </a:rPr>
                        <a:t>, 0.76)</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0015717"/>
                  </a:ext>
                </a:extLst>
              </a:tr>
              <a:tr h="125730">
                <a:tc>
                  <a:txBody>
                    <a:bodyPr/>
                    <a:lstStyle/>
                    <a:p>
                      <a:pPr defTabSz="914171"/>
                      <a:r>
                        <a:rPr lang="en-US" sz="800" b="1">
                          <a:latin typeface="+mn-lt"/>
                          <a:ea typeface="Arial" panose="020B0604020202020204" pitchFamily="34" charset="0"/>
                          <a:cs typeface="Arial" panose="020B0604020202020204" pitchFamily="34" charset="0"/>
                        </a:rPr>
                        <a:t>Brain metastases at baseline</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91707873"/>
                  </a:ext>
                </a:extLst>
              </a:tr>
              <a:tr h="125730">
                <a:tc>
                  <a:txBody>
                    <a:bodyPr/>
                    <a:lstStyle/>
                    <a:p>
                      <a:pPr marL="216000" lvl="1" algn="l" defTabSz="914171" rtl="0" eaLnBrk="1" latinLnBrk="0" hangingPunct="1">
                        <a:lnSpc>
                          <a:spcPct val="100000"/>
                        </a:lnSpc>
                      </a:pPr>
                      <a:r>
                        <a:rPr lang="en-US" sz="800">
                          <a:latin typeface="+mn-lt"/>
                          <a:ea typeface="Arial" panose="020B0604020202020204" pitchFamily="34" charset="0"/>
                          <a:cs typeface="Arial" panose="020B0604020202020204" pitchFamily="34" charset="0"/>
                        </a:rPr>
                        <a:t>Present</a:t>
                      </a:r>
                      <a:endParaRPr lang="en-US" sz="800" kern="1200">
                        <a:solidFill>
                          <a:schemeClr val="tx1"/>
                        </a:solidFill>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10/25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15/22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31.8 (18.5</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9.5 (5.6</a:t>
                      </a:r>
                      <a:r>
                        <a:rPr lang="en-US" sz="800">
                          <a:solidFill>
                            <a:schemeClr val="tx1"/>
                          </a:solidFill>
                          <a:latin typeface="+mn-lt"/>
                        </a:rPr>
                        <a:t>, </a:t>
                      </a: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13.3)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0.30 (0.12</a:t>
                      </a:r>
                      <a:r>
                        <a:rPr lang="en-US" sz="800">
                          <a:latin typeface="+mn-lt"/>
                        </a:rPr>
                        <a:t>, 0.68)</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74759943"/>
                  </a:ext>
                </a:extLst>
              </a:tr>
              <a:tr h="125730">
                <a:tc>
                  <a:txBody>
                    <a:bodyPr/>
                    <a:lstStyle/>
                    <a:p>
                      <a:pPr marL="216000" marR="0" lvl="1" indent="0" algn="l" defTabSz="914171" rtl="0" eaLnBrk="1" fontAlgn="auto" latinLnBrk="0" hangingPunct="1">
                        <a:lnSpc>
                          <a:spcPct val="100000"/>
                        </a:lnSpc>
                        <a:spcBef>
                          <a:spcPts val="0"/>
                        </a:spcBef>
                        <a:spcAft>
                          <a:spcPts val="0"/>
                        </a:spcAft>
                        <a:buClrTx/>
                        <a:buSzTx/>
                        <a:buFontTx/>
                        <a:buNone/>
                        <a:tabLst/>
                        <a:defRPr/>
                      </a:pPr>
                      <a:r>
                        <a:rPr lang="en-US" sz="800">
                          <a:latin typeface="+mn-lt"/>
                          <a:ea typeface="Arial" panose="020B0604020202020204" pitchFamily="34" charset="0"/>
                          <a:cs typeface="Arial" panose="020B0604020202020204" pitchFamily="34" charset="0"/>
                        </a:rPr>
                        <a:t>Not present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108/358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157/365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40.7 (36.5</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27.6 (22.6</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0.58 (0.45</a:t>
                      </a:r>
                      <a:r>
                        <a:rPr lang="en-US" sz="800">
                          <a:latin typeface="+mn-lt"/>
                        </a:rPr>
                        <a:t>, 0.74)</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05278641"/>
                  </a:ext>
                </a:extLst>
              </a:tr>
              <a:tr h="125730">
                <a:tc>
                  <a:txBody>
                    <a:bodyPr/>
                    <a:lstStyle/>
                    <a:p>
                      <a:pPr defTabSz="914171"/>
                      <a:r>
                        <a:rPr lang="en-US" sz="800" b="1">
                          <a:latin typeface="+mn-lt"/>
                          <a:ea typeface="Arial" panose="020B0604020202020204" pitchFamily="34" charset="0"/>
                          <a:cs typeface="Arial" panose="020B0604020202020204" pitchFamily="34" charset="0"/>
                        </a:rPr>
                        <a:t>Prior exposure to anti-HER2 therapies</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highlight>
                          <a:srgbClr val="FFFF00"/>
                        </a:highligh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highlight>
                          <a:srgbClr val="FFFF00"/>
                        </a:highligh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highlight>
                          <a:srgbClr val="FFFF00"/>
                        </a:highligh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highlight>
                          <a:srgbClr val="FFFF00"/>
                        </a:highligh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highlight>
                          <a:srgbClr val="FFFF00"/>
                        </a:highligh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4466942"/>
                  </a:ext>
                </a:extLst>
              </a:tr>
              <a:tr h="125730">
                <a:tc>
                  <a:txBody>
                    <a:bodyPr/>
                    <a:lstStyle/>
                    <a:p>
                      <a:pPr marL="216000" lvl="1" algn="l" defTabSz="914171" rtl="0" eaLnBrk="1" latinLnBrk="0" hangingPunct="1">
                        <a:lnSpc>
                          <a:spcPct val="100000"/>
                        </a:lnSpc>
                      </a:pPr>
                      <a:r>
                        <a:rPr lang="en-US" sz="800">
                          <a:latin typeface="+mn-lt"/>
                          <a:ea typeface="Arial" panose="020B0604020202020204" pitchFamily="34" charset="0"/>
                          <a:cs typeface="Arial" panose="020B0604020202020204" pitchFamily="34" charset="0"/>
                        </a:rPr>
                        <a:t>Yes</a:t>
                      </a:r>
                      <a:endParaRPr lang="en-US" sz="800" kern="1200">
                        <a:solidFill>
                          <a:schemeClr val="tx1"/>
                        </a:solidFill>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39/115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51/112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38.0 (26.9</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21.5 (15.3</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0.55 (0.36</a:t>
                      </a:r>
                      <a:r>
                        <a:rPr lang="en-US" sz="800">
                          <a:latin typeface="+mn-lt"/>
                        </a:rPr>
                        <a:t>, 0.83)</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9190335"/>
                  </a:ext>
                </a:extLst>
              </a:tr>
              <a:tr h="125730">
                <a:tc>
                  <a:txBody>
                    <a:bodyPr/>
                    <a:lstStyle/>
                    <a:p>
                      <a:pPr marL="216000" lvl="1" algn="l" defTabSz="914171" rtl="0" eaLnBrk="1" latinLnBrk="0" hangingPunct="1">
                        <a:lnSpc>
                          <a:spcPct val="100000"/>
                        </a:lnSpc>
                      </a:pPr>
                      <a:r>
                        <a:rPr lang="en-US" sz="800">
                          <a:latin typeface="+mn-lt"/>
                          <a:ea typeface="Arial" panose="020B0604020202020204" pitchFamily="34" charset="0"/>
                          <a:cs typeface="Arial" panose="020B0604020202020204" pitchFamily="34" charset="0"/>
                        </a:rPr>
                        <a:t>No</a:t>
                      </a:r>
                      <a:endParaRPr lang="en-US" sz="800" kern="1200">
                        <a:solidFill>
                          <a:schemeClr val="tx1"/>
                        </a:solidFill>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79/268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121/275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40.7 (36.5</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27.6 (22.5</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0.56 (0.42</a:t>
                      </a:r>
                      <a:r>
                        <a:rPr lang="en-US" sz="800">
                          <a:latin typeface="+mn-lt"/>
                        </a:rPr>
                        <a:t>, 0.74)</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533866"/>
                  </a:ext>
                </a:extLst>
              </a:tr>
              <a:tr h="125730">
                <a:tc>
                  <a:txBody>
                    <a:bodyPr/>
                    <a:lstStyle/>
                    <a:p>
                      <a:pPr defTabSz="914171"/>
                      <a:r>
                        <a:rPr lang="en-US" sz="800" b="1">
                          <a:latin typeface="+mn-lt"/>
                          <a:ea typeface="Arial" panose="020B0604020202020204" pitchFamily="34" charset="0"/>
                          <a:cs typeface="Arial" panose="020B0604020202020204" pitchFamily="34" charset="0"/>
                        </a:rPr>
                        <a:t>Prior exposure to pertuzumab</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29839051"/>
                  </a:ext>
                </a:extLst>
              </a:tr>
              <a:tr h="125730">
                <a:tc>
                  <a:txBody>
                    <a:bodyPr/>
                    <a:lstStyle/>
                    <a:p>
                      <a:pPr marL="128588" marR="0" lvl="1" indent="0" algn="l" defTabSz="914171"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mn-lt"/>
                          <a:ea typeface="Arial" panose="020B0604020202020204" pitchFamily="34" charset="0"/>
                          <a:cs typeface="Arial" panose="020B0604020202020204" pitchFamily="34" charset="0"/>
                        </a:rPr>
                        <a:t>Yes</a:t>
                      </a:r>
                      <a:endParaRPr lang="en-US" sz="800" kern="1200">
                        <a:solidFill>
                          <a:schemeClr val="tx1"/>
                        </a:solidFill>
                        <a:latin typeface="+mn-lt"/>
                        <a:ea typeface="+mn-ea"/>
                        <a:cs typeface="Arial" panose="020B0604020202020204" pitchFamily="34" charset="0"/>
                      </a:endParaRP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5/31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12/26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40.8 (25.4</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19.8 (7.5</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strike="noStrike">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NC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07290399"/>
                  </a:ext>
                </a:extLst>
              </a:tr>
              <a:tr h="125730">
                <a:tc>
                  <a:txBody>
                    <a:bodyPr/>
                    <a:lstStyle/>
                    <a:p>
                      <a:pPr marL="128588" marR="0" lvl="1" indent="0" algn="l" defTabSz="914171"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mn-lt"/>
                          <a:ea typeface="Arial" panose="020B0604020202020204" pitchFamily="34" charset="0"/>
                          <a:cs typeface="Arial" panose="020B0604020202020204" pitchFamily="34" charset="0"/>
                        </a:rPr>
                        <a:t>No</a:t>
                      </a:r>
                      <a:endParaRPr lang="en-US" sz="800" kern="1200">
                        <a:solidFill>
                          <a:schemeClr val="tx1"/>
                        </a:solidFill>
                        <a:latin typeface="+mn-lt"/>
                        <a:ea typeface="+mn-ea"/>
                        <a:cs typeface="Arial" panose="020B0604020202020204" pitchFamily="34" charset="0"/>
                      </a:endParaRP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113/352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160/361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40.7 (36.0</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27.4 (22.4</a:t>
                      </a:r>
                      <a:r>
                        <a:rPr lang="en-US" sz="800">
                          <a:solidFill>
                            <a:schemeClr val="tx1"/>
                          </a:solidFill>
                          <a:latin typeface="+mn-lt"/>
                        </a:rPr>
                        <a:t>, NC)</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strike="noStrike">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0.61 (0.48</a:t>
                      </a:r>
                      <a:r>
                        <a:rPr lang="en-US" sz="800">
                          <a:latin typeface="+mn-lt"/>
                        </a:rPr>
                        <a:t>, 0.77)</a:t>
                      </a:r>
                      <a:endPar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73723653"/>
                  </a:ext>
                </a:extLst>
              </a:tr>
            </a:tbl>
          </a:graphicData>
        </a:graphic>
      </p:graphicFrame>
      <p:cxnSp>
        <p:nvCxnSpPr>
          <p:cNvPr id="240" name="Straight Connector 239">
            <a:extLst>
              <a:ext uri="{FF2B5EF4-FFF2-40B4-BE49-F238E27FC236}">
                <a16:creationId xmlns:a16="http://schemas.microsoft.com/office/drawing/2014/main" id="{15E26BD9-DB2C-530F-C6B3-5D8C8C6350E3}"/>
              </a:ext>
            </a:extLst>
          </p:cNvPr>
          <p:cNvCxnSpPr>
            <a:cxnSpLocks/>
          </p:cNvCxnSpPr>
          <p:nvPr/>
        </p:nvCxnSpPr>
        <p:spPr>
          <a:xfrm>
            <a:off x="7363916" y="1711829"/>
            <a:ext cx="0" cy="29268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390D2B73-D1F9-807D-D0B3-5601A85CC969}"/>
              </a:ext>
            </a:extLst>
          </p:cNvPr>
          <p:cNvCxnSpPr>
            <a:cxnSpLocks/>
          </p:cNvCxnSpPr>
          <p:nvPr/>
        </p:nvCxnSpPr>
        <p:spPr>
          <a:xfrm>
            <a:off x="6819719" y="1792559"/>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6086909A-BB96-0434-19A7-4AE178FA1699}"/>
              </a:ext>
            </a:extLst>
          </p:cNvPr>
          <p:cNvCxnSpPr>
            <a:cxnSpLocks/>
          </p:cNvCxnSpPr>
          <p:nvPr/>
        </p:nvCxnSpPr>
        <p:spPr>
          <a:xfrm>
            <a:off x="7178301" y="1792559"/>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E3981DE6-6F67-4E2B-264B-F3783E64DBE0}"/>
              </a:ext>
            </a:extLst>
          </p:cNvPr>
          <p:cNvCxnSpPr>
            <a:cxnSpLocks/>
          </p:cNvCxnSpPr>
          <p:nvPr/>
        </p:nvCxnSpPr>
        <p:spPr>
          <a:xfrm>
            <a:off x="6818015" y="1819584"/>
            <a:ext cx="3589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5" name="Oval 244">
            <a:extLst>
              <a:ext uri="{FF2B5EF4-FFF2-40B4-BE49-F238E27FC236}">
                <a16:creationId xmlns:a16="http://schemas.microsoft.com/office/drawing/2014/main" id="{47B89ACA-CEE7-0FBA-E7CE-B72D80AB5B3B}"/>
              </a:ext>
            </a:extLst>
          </p:cNvPr>
          <p:cNvSpPr>
            <a:spLocks noChangeAspect="1"/>
          </p:cNvSpPr>
          <p:nvPr/>
        </p:nvSpPr>
        <p:spPr>
          <a:xfrm>
            <a:off x="6967299" y="1781784"/>
            <a:ext cx="75600" cy="75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defRPr/>
            </a:pPr>
            <a:endParaRPr lang="en-US" sz="1350">
              <a:solidFill>
                <a:prstClr val="white"/>
              </a:solidFill>
              <a:latin typeface="Arial" panose="020B0604020202020204"/>
            </a:endParaRPr>
          </a:p>
        </p:txBody>
      </p:sp>
      <p:cxnSp>
        <p:nvCxnSpPr>
          <p:cNvPr id="247" name="Straight Connector 246">
            <a:extLst>
              <a:ext uri="{FF2B5EF4-FFF2-40B4-BE49-F238E27FC236}">
                <a16:creationId xmlns:a16="http://schemas.microsoft.com/office/drawing/2014/main" id="{BE53D3F4-4960-44AF-4C42-63CA93261AF4}"/>
              </a:ext>
            </a:extLst>
          </p:cNvPr>
          <p:cNvCxnSpPr>
            <a:cxnSpLocks/>
          </p:cNvCxnSpPr>
          <p:nvPr/>
        </p:nvCxnSpPr>
        <p:spPr>
          <a:xfrm>
            <a:off x="6962967" y="1917778"/>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F41D99F0-E2F8-D106-28FA-90C55B258D32}"/>
              </a:ext>
            </a:extLst>
          </p:cNvPr>
          <p:cNvCxnSpPr>
            <a:cxnSpLocks/>
          </p:cNvCxnSpPr>
          <p:nvPr/>
        </p:nvCxnSpPr>
        <p:spPr>
          <a:xfrm>
            <a:off x="7296173" y="1917778"/>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CEC77495-C753-D794-5B2C-AB4C69875AE5}"/>
              </a:ext>
            </a:extLst>
          </p:cNvPr>
          <p:cNvCxnSpPr>
            <a:cxnSpLocks/>
          </p:cNvCxnSpPr>
          <p:nvPr/>
        </p:nvCxnSpPr>
        <p:spPr>
          <a:xfrm>
            <a:off x="6960889" y="1944803"/>
            <a:ext cx="3357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0" name="Oval 249">
            <a:extLst>
              <a:ext uri="{FF2B5EF4-FFF2-40B4-BE49-F238E27FC236}">
                <a16:creationId xmlns:a16="http://schemas.microsoft.com/office/drawing/2014/main" id="{86CD9FE8-46D2-E385-845A-258DDE5EA445}"/>
              </a:ext>
            </a:extLst>
          </p:cNvPr>
          <p:cNvSpPr>
            <a:spLocks noChangeAspect="1"/>
          </p:cNvSpPr>
          <p:nvPr/>
        </p:nvSpPr>
        <p:spPr>
          <a:xfrm>
            <a:off x="7090113" y="1905653"/>
            <a:ext cx="78300" cy="783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defRPr/>
            </a:pPr>
            <a:endParaRPr lang="en-US" sz="1350">
              <a:solidFill>
                <a:prstClr val="white"/>
              </a:solidFill>
              <a:latin typeface="Arial" panose="020B0604020202020204"/>
            </a:endParaRPr>
          </a:p>
        </p:txBody>
      </p:sp>
      <p:cxnSp>
        <p:nvCxnSpPr>
          <p:cNvPr id="252" name="Straight Connector 251">
            <a:extLst>
              <a:ext uri="{FF2B5EF4-FFF2-40B4-BE49-F238E27FC236}">
                <a16:creationId xmlns:a16="http://schemas.microsoft.com/office/drawing/2014/main" id="{79DED46D-C7CF-A313-7C20-104E495818C5}"/>
              </a:ext>
            </a:extLst>
          </p:cNvPr>
          <p:cNvCxnSpPr>
            <a:cxnSpLocks/>
          </p:cNvCxnSpPr>
          <p:nvPr/>
        </p:nvCxnSpPr>
        <p:spPr>
          <a:xfrm>
            <a:off x="6939788" y="2145056"/>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43EA47E1-01F3-B7E6-A09C-3C5296004393}"/>
              </a:ext>
            </a:extLst>
          </p:cNvPr>
          <p:cNvCxnSpPr>
            <a:cxnSpLocks/>
          </p:cNvCxnSpPr>
          <p:nvPr/>
        </p:nvCxnSpPr>
        <p:spPr>
          <a:xfrm>
            <a:off x="7276529" y="2145056"/>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4FA4126B-9B4F-D552-7277-D299B5C602B3}"/>
              </a:ext>
            </a:extLst>
          </p:cNvPr>
          <p:cNvCxnSpPr>
            <a:cxnSpLocks/>
          </p:cNvCxnSpPr>
          <p:nvPr/>
        </p:nvCxnSpPr>
        <p:spPr>
          <a:xfrm>
            <a:off x="6935885" y="2172081"/>
            <a:ext cx="3393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Oval 254">
            <a:extLst>
              <a:ext uri="{FF2B5EF4-FFF2-40B4-BE49-F238E27FC236}">
                <a16:creationId xmlns:a16="http://schemas.microsoft.com/office/drawing/2014/main" id="{C2ED3F31-3B07-27DF-7EAC-7C2863A94911}"/>
              </a:ext>
            </a:extLst>
          </p:cNvPr>
          <p:cNvSpPr>
            <a:spLocks noChangeAspect="1"/>
          </p:cNvSpPr>
          <p:nvPr/>
        </p:nvSpPr>
        <p:spPr>
          <a:xfrm>
            <a:off x="7074682" y="2132931"/>
            <a:ext cx="78300" cy="783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defRPr/>
            </a:pPr>
            <a:endParaRPr lang="en-US" sz="1350">
              <a:solidFill>
                <a:prstClr val="white"/>
              </a:solidFill>
              <a:latin typeface="Arial" panose="020B0604020202020204"/>
            </a:endParaRPr>
          </a:p>
        </p:txBody>
      </p:sp>
      <p:cxnSp>
        <p:nvCxnSpPr>
          <p:cNvPr id="52" name="Straight Connector 51">
            <a:extLst>
              <a:ext uri="{FF2B5EF4-FFF2-40B4-BE49-F238E27FC236}">
                <a16:creationId xmlns:a16="http://schemas.microsoft.com/office/drawing/2014/main" id="{75C26A57-9668-1EC7-8330-53CFD1B167F8}"/>
              </a:ext>
            </a:extLst>
          </p:cNvPr>
          <p:cNvCxnSpPr>
            <a:cxnSpLocks/>
          </p:cNvCxnSpPr>
          <p:nvPr/>
        </p:nvCxnSpPr>
        <p:spPr>
          <a:xfrm>
            <a:off x="6848843" y="2262656"/>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37F9BC0-D62B-7A98-92D4-E06B725DCC7A}"/>
              </a:ext>
            </a:extLst>
          </p:cNvPr>
          <p:cNvCxnSpPr>
            <a:cxnSpLocks/>
          </p:cNvCxnSpPr>
          <p:nvPr/>
        </p:nvCxnSpPr>
        <p:spPr>
          <a:xfrm>
            <a:off x="7199733" y="2262656"/>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6CA2B9D-2302-D8C8-54BF-05826094C9CF}"/>
              </a:ext>
            </a:extLst>
          </p:cNvPr>
          <p:cNvCxnSpPr>
            <a:cxnSpLocks/>
          </p:cNvCxnSpPr>
          <p:nvPr/>
        </p:nvCxnSpPr>
        <p:spPr>
          <a:xfrm>
            <a:off x="6846590" y="2289681"/>
            <a:ext cx="3536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13EF2704-F128-0C89-6166-ED22EDC67E1F}"/>
              </a:ext>
            </a:extLst>
          </p:cNvPr>
          <p:cNvSpPr/>
          <p:nvPr/>
        </p:nvSpPr>
        <p:spPr>
          <a:xfrm>
            <a:off x="6991226" y="2251724"/>
            <a:ext cx="76005" cy="759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defRPr/>
            </a:pPr>
            <a:endParaRPr lang="en-US" sz="1350">
              <a:solidFill>
                <a:prstClr val="white"/>
              </a:solidFill>
              <a:latin typeface="Arial" panose="020B0604020202020204"/>
            </a:endParaRPr>
          </a:p>
        </p:txBody>
      </p:sp>
      <p:cxnSp>
        <p:nvCxnSpPr>
          <p:cNvPr id="130" name="Straight Connector 129">
            <a:extLst>
              <a:ext uri="{FF2B5EF4-FFF2-40B4-BE49-F238E27FC236}">
                <a16:creationId xmlns:a16="http://schemas.microsoft.com/office/drawing/2014/main" id="{A5B8E0BA-A5C6-44CB-1845-EF7903780E4B}"/>
              </a:ext>
            </a:extLst>
          </p:cNvPr>
          <p:cNvCxnSpPr>
            <a:cxnSpLocks/>
          </p:cNvCxnSpPr>
          <p:nvPr/>
        </p:nvCxnSpPr>
        <p:spPr>
          <a:xfrm>
            <a:off x="6947603" y="3840104"/>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C0AEFC0-AA3B-2659-6E84-F6AD7C3B4C3A}"/>
              </a:ext>
            </a:extLst>
          </p:cNvPr>
          <p:cNvCxnSpPr>
            <a:cxnSpLocks/>
          </p:cNvCxnSpPr>
          <p:nvPr/>
        </p:nvCxnSpPr>
        <p:spPr>
          <a:xfrm>
            <a:off x="7202824" y="3840104"/>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39A0DFBC-34EE-D56E-3624-CA4FE3AF7809}"/>
              </a:ext>
            </a:extLst>
          </p:cNvPr>
          <p:cNvCxnSpPr>
            <a:cxnSpLocks/>
          </p:cNvCxnSpPr>
          <p:nvPr/>
        </p:nvCxnSpPr>
        <p:spPr>
          <a:xfrm>
            <a:off x="6945647" y="3867128"/>
            <a:ext cx="2540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Oval 168">
            <a:extLst>
              <a:ext uri="{FF2B5EF4-FFF2-40B4-BE49-F238E27FC236}">
                <a16:creationId xmlns:a16="http://schemas.microsoft.com/office/drawing/2014/main" id="{C675CD80-7C20-30D6-BDF5-A25216F8E6C4}"/>
              </a:ext>
            </a:extLst>
          </p:cNvPr>
          <p:cNvSpPr>
            <a:spLocks noChangeAspect="1"/>
          </p:cNvSpPr>
          <p:nvPr/>
        </p:nvSpPr>
        <p:spPr>
          <a:xfrm>
            <a:off x="7021451" y="3814478"/>
            <a:ext cx="105300" cy="1053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defRPr/>
            </a:pPr>
            <a:endParaRPr lang="en-US" sz="1350">
              <a:solidFill>
                <a:prstClr val="white"/>
              </a:solidFill>
              <a:latin typeface="Arial" panose="020B0604020202020204"/>
            </a:endParaRPr>
          </a:p>
        </p:txBody>
      </p:sp>
      <p:cxnSp>
        <p:nvCxnSpPr>
          <p:cNvPr id="170" name="Straight Connector 169">
            <a:extLst>
              <a:ext uri="{FF2B5EF4-FFF2-40B4-BE49-F238E27FC236}">
                <a16:creationId xmlns:a16="http://schemas.microsoft.com/office/drawing/2014/main" id="{16203C88-C83D-1773-43DE-B525CF2E64CB}"/>
              </a:ext>
            </a:extLst>
          </p:cNvPr>
          <p:cNvCxnSpPr>
            <a:cxnSpLocks/>
          </p:cNvCxnSpPr>
          <p:nvPr/>
        </p:nvCxnSpPr>
        <p:spPr>
          <a:xfrm>
            <a:off x="6836951" y="4078818"/>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08E98DB1-2A76-38FF-DE37-655F840980DA}"/>
              </a:ext>
            </a:extLst>
          </p:cNvPr>
          <p:cNvCxnSpPr>
            <a:cxnSpLocks/>
          </p:cNvCxnSpPr>
          <p:nvPr/>
        </p:nvCxnSpPr>
        <p:spPr>
          <a:xfrm>
            <a:off x="7271170" y="4078818"/>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197F103-3207-B8F0-F7D1-A7D025F6B9FF}"/>
              </a:ext>
            </a:extLst>
          </p:cNvPr>
          <p:cNvCxnSpPr>
            <a:cxnSpLocks/>
          </p:cNvCxnSpPr>
          <p:nvPr/>
        </p:nvCxnSpPr>
        <p:spPr>
          <a:xfrm>
            <a:off x="6834088" y="4105843"/>
            <a:ext cx="4393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Oval 173">
            <a:extLst>
              <a:ext uri="{FF2B5EF4-FFF2-40B4-BE49-F238E27FC236}">
                <a16:creationId xmlns:a16="http://schemas.microsoft.com/office/drawing/2014/main" id="{8E8F7AD3-E2BC-BF20-E5B5-C86DC477E9A7}"/>
              </a:ext>
            </a:extLst>
          </p:cNvPr>
          <p:cNvSpPr>
            <a:spLocks noChangeAspect="1"/>
          </p:cNvSpPr>
          <p:nvPr/>
        </p:nvSpPr>
        <p:spPr>
          <a:xfrm>
            <a:off x="7028858" y="4072093"/>
            <a:ext cx="67500" cy="675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defRPr/>
            </a:pPr>
            <a:endParaRPr lang="en-US" sz="1350">
              <a:solidFill>
                <a:prstClr val="white"/>
              </a:solidFill>
              <a:latin typeface="Arial" panose="020B0604020202020204"/>
            </a:endParaRPr>
          </a:p>
        </p:txBody>
      </p:sp>
      <p:cxnSp>
        <p:nvCxnSpPr>
          <p:cNvPr id="175" name="Straight Connector 174">
            <a:extLst>
              <a:ext uri="{FF2B5EF4-FFF2-40B4-BE49-F238E27FC236}">
                <a16:creationId xmlns:a16="http://schemas.microsoft.com/office/drawing/2014/main" id="{45A971E4-79DD-FE4B-7322-8EB48EF7E826}"/>
              </a:ext>
            </a:extLst>
          </p:cNvPr>
          <p:cNvCxnSpPr>
            <a:cxnSpLocks/>
          </p:cNvCxnSpPr>
          <p:nvPr/>
        </p:nvCxnSpPr>
        <p:spPr>
          <a:xfrm>
            <a:off x="6923359" y="4189417"/>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D29BA77F-BCFA-CE13-4A9B-FF95D5019802}"/>
              </a:ext>
            </a:extLst>
          </p:cNvPr>
          <p:cNvCxnSpPr>
            <a:cxnSpLocks/>
          </p:cNvCxnSpPr>
          <p:nvPr/>
        </p:nvCxnSpPr>
        <p:spPr>
          <a:xfrm>
            <a:off x="7214020" y="4189417"/>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7A42A975-4982-0026-9CD5-310D790DFA60}"/>
              </a:ext>
            </a:extLst>
          </p:cNvPr>
          <p:cNvCxnSpPr>
            <a:cxnSpLocks/>
          </p:cNvCxnSpPr>
          <p:nvPr/>
        </p:nvCxnSpPr>
        <p:spPr>
          <a:xfrm>
            <a:off x="6922967" y="4216442"/>
            <a:ext cx="2889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795C0C1B-3FC1-7ABC-34F6-07F556DA08A9}"/>
              </a:ext>
            </a:extLst>
          </p:cNvPr>
          <p:cNvSpPr/>
          <p:nvPr/>
        </p:nvSpPr>
        <p:spPr>
          <a:xfrm>
            <a:off x="7030370" y="4170542"/>
            <a:ext cx="91800" cy="918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defRPr/>
            </a:pPr>
            <a:endParaRPr lang="en-US" sz="1350">
              <a:solidFill>
                <a:prstClr val="white"/>
              </a:solidFill>
              <a:latin typeface="Arial" panose="020B0604020202020204"/>
            </a:endParaRPr>
          </a:p>
        </p:txBody>
      </p:sp>
      <p:cxnSp>
        <p:nvCxnSpPr>
          <p:cNvPr id="180" name="Straight Connector 179">
            <a:extLst>
              <a:ext uri="{FF2B5EF4-FFF2-40B4-BE49-F238E27FC236}">
                <a16:creationId xmlns:a16="http://schemas.microsoft.com/office/drawing/2014/main" id="{3D60EBA8-4B32-7251-A5A5-CEBA2BCC3096}"/>
              </a:ext>
            </a:extLst>
          </p:cNvPr>
          <p:cNvCxnSpPr>
            <a:cxnSpLocks/>
          </p:cNvCxnSpPr>
          <p:nvPr/>
        </p:nvCxnSpPr>
        <p:spPr>
          <a:xfrm>
            <a:off x="6964158" y="4553434"/>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379153C1-7448-3914-B5D0-73FBA4052F52}"/>
              </a:ext>
            </a:extLst>
          </p:cNvPr>
          <p:cNvCxnSpPr>
            <a:cxnSpLocks/>
          </p:cNvCxnSpPr>
          <p:nvPr/>
        </p:nvCxnSpPr>
        <p:spPr>
          <a:xfrm>
            <a:off x="7212287" y="4553434"/>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4F5CE5F6-8384-45E5-2D27-1156F668A9D3}"/>
              </a:ext>
            </a:extLst>
          </p:cNvPr>
          <p:cNvCxnSpPr>
            <a:cxnSpLocks/>
          </p:cNvCxnSpPr>
          <p:nvPr/>
        </p:nvCxnSpPr>
        <p:spPr>
          <a:xfrm>
            <a:off x="6962255" y="4580459"/>
            <a:ext cx="2505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D9D14C93-39CA-F2BB-CE94-F3529680B320}"/>
              </a:ext>
            </a:extLst>
          </p:cNvPr>
          <p:cNvSpPr>
            <a:spLocks noChangeAspect="1"/>
          </p:cNvSpPr>
          <p:nvPr/>
        </p:nvSpPr>
        <p:spPr>
          <a:xfrm>
            <a:off x="7034342" y="4526459"/>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defRPr/>
            </a:pPr>
            <a:endParaRPr lang="en-US" sz="1350">
              <a:solidFill>
                <a:prstClr val="white"/>
              </a:solidFill>
              <a:latin typeface="Arial" panose="020B0604020202020204"/>
            </a:endParaRPr>
          </a:p>
        </p:txBody>
      </p:sp>
      <p:cxnSp>
        <p:nvCxnSpPr>
          <p:cNvPr id="186" name="Straight Connector 185">
            <a:extLst>
              <a:ext uri="{FF2B5EF4-FFF2-40B4-BE49-F238E27FC236}">
                <a16:creationId xmlns:a16="http://schemas.microsoft.com/office/drawing/2014/main" id="{B2A7F7D2-7103-217B-7B5B-9B09EC7F74FE}"/>
              </a:ext>
            </a:extLst>
          </p:cNvPr>
          <p:cNvCxnSpPr>
            <a:cxnSpLocks/>
          </p:cNvCxnSpPr>
          <p:nvPr/>
        </p:nvCxnSpPr>
        <p:spPr>
          <a:xfrm>
            <a:off x="6827269" y="2516126"/>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E4BA85C3-5B06-63E8-73AA-494B79C41D1B}"/>
              </a:ext>
            </a:extLst>
          </p:cNvPr>
          <p:cNvCxnSpPr>
            <a:cxnSpLocks/>
          </p:cNvCxnSpPr>
          <p:nvPr/>
        </p:nvCxnSpPr>
        <p:spPr>
          <a:xfrm>
            <a:off x="7231879" y="2516126"/>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8517ADCC-0917-05EA-0959-007E7573884D}"/>
              </a:ext>
            </a:extLst>
          </p:cNvPr>
          <p:cNvCxnSpPr>
            <a:cxnSpLocks/>
          </p:cNvCxnSpPr>
          <p:nvPr/>
        </p:nvCxnSpPr>
        <p:spPr>
          <a:xfrm>
            <a:off x="6828729" y="2543150"/>
            <a:ext cx="401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Oval 188">
            <a:extLst>
              <a:ext uri="{FF2B5EF4-FFF2-40B4-BE49-F238E27FC236}">
                <a16:creationId xmlns:a16="http://schemas.microsoft.com/office/drawing/2014/main" id="{6FCB9B24-72E6-C32E-EC4D-2C30F977B9E9}"/>
              </a:ext>
            </a:extLst>
          </p:cNvPr>
          <p:cNvSpPr/>
          <p:nvPr/>
        </p:nvSpPr>
        <p:spPr>
          <a:xfrm>
            <a:off x="6992370" y="2508555"/>
            <a:ext cx="69275" cy="6919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defRPr/>
            </a:pPr>
            <a:endParaRPr lang="en-US" sz="1350">
              <a:solidFill>
                <a:prstClr val="white"/>
              </a:solidFill>
              <a:latin typeface="Arial" panose="020B0604020202020204"/>
            </a:endParaRPr>
          </a:p>
        </p:txBody>
      </p:sp>
      <p:cxnSp>
        <p:nvCxnSpPr>
          <p:cNvPr id="191" name="Straight Connector 190">
            <a:extLst>
              <a:ext uri="{FF2B5EF4-FFF2-40B4-BE49-F238E27FC236}">
                <a16:creationId xmlns:a16="http://schemas.microsoft.com/office/drawing/2014/main" id="{5DA6E48E-FFB8-CF06-E9BE-037D23E39C7E}"/>
              </a:ext>
            </a:extLst>
          </p:cNvPr>
          <p:cNvCxnSpPr>
            <a:cxnSpLocks/>
          </p:cNvCxnSpPr>
          <p:nvPr/>
        </p:nvCxnSpPr>
        <p:spPr>
          <a:xfrm>
            <a:off x="6927020" y="2633096"/>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BA4C82F3-A24D-CD2E-269C-EBA6BC1604C2}"/>
              </a:ext>
            </a:extLst>
          </p:cNvPr>
          <p:cNvCxnSpPr>
            <a:cxnSpLocks/>
          </p:cNvCxnSpPr>
          <p:nvPr/>
        </p:nvCxnSpPr>
        <p:spPr>
          <a:xfrm>
            <a:off x="7231880" y="2633096"/>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A96971A-C01A-BE01-D19D-6A8A7B7B4F96}"/>
              </a:ext>
            </a:extLst>
          </p:cNvPr>
          <p:cNvCxnSpPr>
            <a:cxnSpLocks/>
          </p:cNvCxnSpPr>
          <p:nvPr/>
        </p:nvCxnSpPr>
        <p:spPr>
          <a:xfrm>
            <a:off x="6925171" y="2660120"/>
            <a:ext cx="3071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8" name="Oval 257">
            <a:extLst>
              <a:ext uri="{FF2B5EF4-FFF2-40B4-BE49-F238E27FC236}">
                <a16:creationId xmlns:a16="http://schemas.microsoft.com/office/drawing/2014/main" id="{93CD3C42-C9E9-7CB7-08DE-67E47A94109E}"/>
              </a:ext>
            </a:extLst>
          </p:cNvPr>
          <p:cNvSpPr/>
          <p:nvPr/>
        </p:nvSpPr>
        <p:spPr>
          <a:xfrm>
            <a:off x="7041307" y="2617291"/>
            <a:ext cx="85760" cy="8566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defRPr/>
            </a:pPr>
            <a:endParaRPr lang="en-US" sz="1350">
              <a:solidFill>
                <a:prstClr val="white"/>
              </a:solidFill>
              <a:latin typeface="Arial" panose="020B0604020202020204"/>
            </a:endParaRPr>
          </a:p>
        </p:txBody>
      </p:sp>
      <p:cxnSp>
        <p:nvCxnSpPr>
          <p:cNvPr id="259" name="Straight Connector 258">
            <a:extLst>
              <a:ext uri="{FF2B5EF4-FFF2-40B4-BE49-F238E27FC236}">
                <a16:creationId xmlns:a16="http://schemas.microsoft.com/office/drawing/2014/main" id="{F8EE07BF-4CD1-220D-6220-E08B62CF2949}"/>
              </a:ext>
            </a:extLst>
          </p:cNvPr>
          <p:cNvCxnSpPr>
            <a:cxnSpLocks/>
          </p:cNvCxnSpPr>
          <p:nvPr/>
        </p:nvCxnSpPr>
        <p:spPr>
          <a:xfrm>
            <a:off x="6922253" y="3225257"/>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19B1D74F-0C41-03FD-BE4F-52EB56BB4E24}"/>
              </a:ext>
            </a:extLst>
          </p:cNvPr>
          <p:cNvCxnSpPr>
            <a:cxnSpLocks/>
          </p:cNvCxnSpPr>
          <p:nvPr/>
        </p:nvCxnSpPr>
        <p:spPr>
          <a:xfrm>
            <a:off x="7257234" y="3225257"/>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19291E1C-9F18-34E8-3CC0-6EBEA3D33646}"/>
              </a:ext>
            </a:extLst>
          </p:cNvPr>
          <p:cNvCxnSpPr>
            <a:cxnSpLocks/>
          </p:cNvCxnSpPr>
          <p:nvPr/>
        </p:nvCxnSpPr>
        <p:spPr>
          <a:xfrm>
            <a:off x="6920877" y="3252281"/>
            <a:ext cx="333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2" name="Oval 261">
            <a:extLst>
              <a:ext uri="{FF2B5EF4-FFF2-40B4-BE49-F238E27FC236}">
                <a16:creationId xmlns:a16="http://schemas.microsoft.com/office/drawing/2014/main" id="{C75FA869-2868-EFC5-9C1B-56FB84A53AF5}"/>
              </a:ext>
            </a:extLst>
          </p:cNvPr>
          <p:cNvSpPr/>
          <p:nvPr/>
        </p:nvSpPr>
        <p:spPr>
          <a:xfrm>
            <a:off x="7054540" y="3213131"/>
            <a:ext cx="78300" cy="783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defRPr/>
            </a:pPr>
            <a:endParaRPr lang="en-US" sz="1350">
              <a:solidFill>
                <a:prstClr val="white"/>
              </a:solidFill>
              <a:latin typeface="Arial" panose="020B0604020202020204"/>
            </a:endParaRPr>
          </a:p>
        </p:txBody>
      </p:sp>
      <p:cxnSp>
        <p:nvCxnSpPr>
          <p:cNvPr id="263" name="Straight Connector 262">
            <a:extLst>
              <a:ext uri="{FF2B5EF4-FFF2-40B4-BE49-F238E27FC236}">
                <a16:creationId xmlns:a16="http://schemas.microsoft.com/office/drawing/2014/main" id="{7D156AF5-D93D-FFC9-772A-1F5A041E62BD}"/>
              </a:ext>
            </a:extLst>
          </p:cNvPr>
          <p:cNvCxnSpPr>
            <a:cxnSpLocks/>
          </p:cNvCxnSpPr>
          <p:nvPr/>
        </p:nvCxnSpPr>
        <p:spPr>
          <a:xfrm>
            <a:off x="6831694" y="3349521"/>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C3D4674E-CD1A-E19A-9212-B2DF9CDE4E39}"/>
              </a:ext>
            </a:extLst>
          </p:cNvPr>
          <p:cNvCxnSpPr>
            <a:cxnSpLocks/>
          </p:cNvCxnSpPr>
          <p:nvPr/>
        </p:nvCxnSpPr>
        <p:spPr>
          <a:xfrm>
            <a:off x="7374042" y="3349521"/>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110C4C40-3BB5-D892-CB63-8E726A851593}"/>
              </a:ext>
            </a:extLst>
          </p:cNvPr>
          <p:cNvCxnSpPr>
            <a:cxnSpLocks/>
          </p:cNvCxnSpPr>
          <p:nvPr/>
        </p:nvCxnSpPr>
        <p:spPr>
          <a:xfrm>
            <a:off x="6831171" y="3376546"/>
            <a:ext cx="542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6" name="Oval 265">
            <a:extLst>
              <a:ext uri="{FF2B5EF4-FFF2-40B4-BE49-F238E27FC236}">
                <a16:creationId xmlns:a16="http://schemas.microsoft.com/office/drawing/2014/main" id="{DDCB0518-87E0-939C-328B-03070B0E5F30}"/>
              </a:ext>
            </a:extLst>
          </p:cNvPr>
          <p:cNvSpPr>
            <a:spLocks noChangeAspect="1"/>
          </p:cNvSpPr>
          <p:nvPr/>
        </p:nvSpPr>
        <p:spPr>
          <a:xfrm>
            <a:off x="7066096" y="3345496"/>
            <a:ext cx="62172" cy="621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defRPr/>
            </a:pPr>
            <a:endParaRPr lang="en-US" sz="1350">
              <a:solidFill>
                <a:prstClr val="white"/>
              </a:solidFill>
              <a:latin typeface="Arial" panose="020B0604020202020204"/>
            </a:endParaRPr>
          </a:p>
        </p:txBody>
      </p:sp>
      <p:cxnSp>
        <p:nvCxnSpPr>
          <p:cNvPr id="267" name="Straight Connector 266">
            <a:extLst>
              <a:ext uri="{FF2B5EF4-FFF2-40B4-BE49-F238E27FC236}">
                <a16:creationId xmlns:a16="http://schemas.microsoft.com/office/drawing/2014/main" id="{82E8E815-BBC4-62B7-8F05-95B309408CAA}"/>
              </a:ext>
            </a:extLst>
          </p:cNvPr>
          <p:cNvCxnSpPr>
            <a:cxnSpLocks/>
          </p:cNvCxnSpPr>
          <p:nvPr/>
        </p:nvCxnSpPr>
        <p:spPr>
          <a:xfrm>
            <a:off x="6754334" y="3455949"/>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70BABFB-AE88-1A22-8519-AC98F4FEF638}"/>
              </a:ext>
            </a:extLst>
          </p:cNvPr>
          <p:cNvCxnSpPr>
            <a:cxnSpLocks/>
          </p:cNvCxnSpPr>
          <p:nvPr/>
        </p:nvCxnSpPr>
        <p:spPr>
          <a:xfrm>
            <a:off x="7225808" y="3455949"/>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BB72AE78-FAED-9BE0-6A3F-3F3DE142A813}"/>
              </a:ext>
            </a:extLst>
          </p:cNvPr>
          <p:cNvCxnSpPr>
            <a:cxnSpLocks/>
          </p:cNvCxnSpPr>
          <p:nvPr/>
        </p:nvCxnSpPr>
        <p:spPr>
          <a:xfrm>
            <a:off x="6751990" y="3482974"/>
            <a:ext cx="472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0" name="Oval 269">
            <a:extLst>
              <a:ext uri="{FF2B5EF4-FFF2-40B4-BE49-F238E27FC236}">
                <a16:creationId xmlns:a16="http://schemas.microsoft.com/office/drawing/2014/main" id="{C84A8522-2A86-A488-CCE9-CBE10F066743}"/>
              </a:ext>
            </a:extLst>
          </p:cNvPr>
          <p:cNvSpPr>
            <a:spLocks noChangeAspect="1"/>
          </p:cNvSpPr>
          <p:nvPr/>
        </p:nvSpPr>
        <p:spPr>
          <a:xfrm>
            <a:off x="6965231" y="3450574"/>
            <a:ext cx="64800" cy="648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defRPr/>
            </a:pPr>
            <a:endParaRPr lang="en-US" sz="1350">
              <a:solidFill>
                <a:prstClr val="white"/>
              </a:solidFill>
              <a:latin typeface="Arial" panose="020B0604020202020204"/>
            </a:endParaRPr>
          </a:p>
        </p:txBody>
      </p:sp>
      <p:cxnSp>
        <p:nvCxnSpPr>
          <p:cNvPr id="272" name="Straight Connector 271">
            <a:extLst>
              <a:ext uri="{FF2B5EF4-FFF2-40B4-BE49-F238E27FC236}">
                <a16:creationId xmlns:a16="http://schemas.microsoft.com/office/drawing/2014/main" id="{7F67B668-5A2D-1A10-1174-EFBE4FB37F53}"/>
              </a:ext>
            </a:extLst>
          </p:cNvPr>
          <p:cNvCxnSpPr>
            <a:cxnSpLocks/>
          </p:cNvCxnSpPr>
          <p:nvPr/>
        </p:nvCxnSpPr>
        <p:spPr>
          <a:xfrm>
            <a:off x="6870777" y="2866340"/>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B060FD7C-022C-7B19-AFB1-B72F75B1928F}"/>
              </a:ext>
            </a:extLst>
          </p:cNvPr>
          <p:cNvCxnSpPr>
            <a:cxnSpLocks/>
          </p:cNvCxnSpPr>
          <p:nvPr/>
        </p:nvCxnSpPr>
        <p:spPr>
          <a:xfrm>
            <a:off x="7147227" y="2866340"/>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DF5E7501-06B0-491A-64BD-1F3BAF716729}"/>
              </a:ext>
            </a:extLst>
          </p:cNvPr>
          <p:cNvCxnSpPr>
            <a:cxnSpLocks/>
          </p:cNvCxnSpPr>
          <p:nvPr/>
        </p:nvCxnSpPr>
        <p:spPr>
          <a:xfrm>
            <a:off x="6869806" y="2893365"/>
            <a:ext cx="2750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5" name="Oval 274">
            <a:extLst>
              <a:ext uri="{FF2B5EF4-FFF2-40B4-BE49-F238E27FC236}">
                <a16:creationId xmlns:a16="http://schemas.microsoft.com/office/drawing/2014/main" id="{F0DB3A73-5C7B-2013-6276-5D575F5C8FD0}"/>
              </a:ext>
            </a:extLst>
          </p:cNvPr>
          <p:cNvSpPr>
            <a:spLocks noChangeAspect="1"/>
          </p:cNvSpPr>
          <p:nvPr/>
        </p:nvSpPr>
        <p:spPr>
          <a:xfrm>
            <a:off x="6958790" y="2844765"/>
            <a:ext cx="97200" cy="97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defRPr/>
            </a:pPr>
            <a:endParaRPr lang="en-US" sz="1350">
              <a:solidFill>
                <a:prstClr val="white"/>
              </a:solidFill>
              <a:latin typeface="Arial" panose="020B0604020202020204"/>
            </a:endParaRPr>
          </a:p>
        </p:txBody>
      </p:sp>
      <p:cxnSp>
        <p:nvCxnSpPr>
          <p:cNvPr id="276" name="Straight Connector 275">
            <a:extLst>
              <a:ext uri="{FF2B5EF4-FFF2-40B4-BE49-F238E27FC236}">
                <a16:creationId xmlns:a16="http://schemas.microsoft.com/office/drawing/2014/main" id="{AA3E858A-8315-6970-2393-DA9CCEACE8C1}"/>
              </a:ext>
            </a:extLst>
          </p:cNvPr>
          <p:cNvCxnSpPr>
            <a:cxnSpLocks/>
          </p:cNvCxnSpPr>
          <p:nvPr/>
        </p:nvCxnSpPr>
        <p:spPr>
          <a:xfrm>
            <a:off x="7056557" y="2998455"/>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9DB7D853-5517-5B0C-4455-F7DA496DA4B9}"/>
              </a:ext>
            </a:extLst>
          </p:cNvPr>
          <p:cNvCxnSpPr>
            <a:cxnSpLocks/>
          </p:cNvCxnSpPr>
          <p:nvPr/>
        </p:nvCxnSpPr>
        <p:spPr>
          <a:xfrm>
            <a:off x="7577639" y="2998455"/>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9B81A6F8-1101-B306-50A4-89B6DC7A3239}"/>
              </a:ext>
            </a:extLst>
          </p:cNvPr>
          <p:cNvCxnSpPr>
            <a:cxnSpLocks/>
          </p:cNvCxnSpPr>
          <p:nvPr/>
        </p:nvCxnSpPr>
        <p:spPr>
          <a:xfrm>
            <a:off x="7059115" y="3025480"/>
            <a:ext cx="5179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9" name="Oval 278">
            <a:extLst>
              <a:ext uri="{FF2B5EF4-FFF2-40B4-BE49-F238E27FC236}">
                <a16:creationId xmlns:a16="http://schemas.microsoft.com/office/drawing/2014/main" id="{43F54970-2047-A4F6-2C93-41259D6A5BA4}"/>
              </a:ext>
            </a:extLst>
          </p:cNvPr>
          <p:cNvSpPr/>
          <p:nvPr/>
        </p:nvSpPr>
        <p:spPr>
          <a:xfrm>
            <a:off x="7284515" y="2994522"/>
            <a:ext cx="61991" cy="6191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defRPr/>
            </a:pPr>
            <a:endParaRPr lang="en-US" sz="1350">
              <a:solidFill>
                <a:prstClr val="white"/>
              </a:solidFill>
              <a:latin typeface="Arial" panose="020B0604020202020204"/>
            </a:endParaRPr>
          </a:p>
        </p:txBody>
      </p:sp>
      <p:cxnSp>
        <p:nvCxnSpPr>
          <p:cNvPr id="280" name="Straight Connector 279">
            <a:extLst>
              <a:ext uri="{FF2B5EF4-FFF2-40B4-BE49-F238E27FC236}">
                <a16:creationId xmlns:a16="http://schemas.microsoft.com/office/drawing/2014/main" id="{DF90BA47-9EAF-0A48-D5FA-3E3E67D13FCB}"/>
              </a:ext>
            </a:extLst>
          </p:cNvPr>
          <p:cNvCxnSpPr>
            <a:cxnSpLocks/>
          </p:cNvCxnSpPr>
          <p:nvPr/>
        </p:nvCxnSpPr>
        <p:spPr>
          <a:xfrm flipV="1">
            <a:off x="6179842" y="4642271"/>
            <a:ext cx="16015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D4E05683-FD83-5AB3-A492-441A2A6570E7}"/>
              </a:ext>
            </a:extLst>
          </p:cNvPr>
          <p:cNvCxnSpPr>
            <a:cxnSpLocks/>
          </p:cNvCxnSpPr>
          <p:nvPr/>
        </p:nvCxnSpPr>
        <p:spPr>
          <a:xfrm>
            <a:off x="7163179" y="3711131"/>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0A3E6EC7-F1B8-4C94-8E13-353DF397B5FF}"/>
              </a:ext>
            </a:extLst>
          </p:cNvPr>
          <p:cNvCxnSpPr>
            <a:cxnSpLocks/>
          </p:cNvCxnSpPr>
          <p:nvPr/>
        </p:nvCxnSpPr>
        <p:spPr>
          <a:xfrm>
            <a:off x="6280447" y="3738155"/>
            <a:ext cx="8786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6" name="Oval 285">
            <a:extLst>
              <a:ext uri="{FF2B5EF4-FFF2-40B4-BE49-F238E27FC236}">
                <a16:creationId xmlns:a16="http://schemas.microsoft.com/office/drawing/2014/main" id="{872E19C6-ACE9-3B43-0091-448E9B917DE9}"/>
              </a:ext>
            </a:extLst>
          </p:cNvPr>
          <p:cNvSpPr>
            <a:spLocks noChangeAspect="1"/>
          </p:cNvSpPr>
          <p:nvPr/>
        </p:nvSpPr>
        <p:spPr>
          <a:xfrm>
            <a:off x="6709988" y="3711155"/>
            <a:ext cx="54063"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defRPr/>
            </a:pPr>
            <a:endParaRPr lang="en-US" sz="1350">
              <a:solidFill>
                <a:prstClr val="white"/>
              </a:solidFill>
              <a:latin typeface="Arial" panose="020B0604020202020204"/>
            </a:endParaRPr>
          </a:p>
        </p:txBody>
      </p:sp>
      <p:cxnSp>
        <p:nvCxnSpPr>
          <p:cNvPr id="283" name="Straight Connector 282">
            <a:extLst>
              <a:ext uri="{FF2B5EF4-FFF2-40B4-BE49-F238E27FC236}">
                <a16:creationId xmlns:a16="http://schemas.microsoft.com/office/drawing/2014/main" id="{58F180E7-A9E9-D044-A9C0-D872E186D2F9}"/>
              </a:ext>
            </a:extLst>
          </p:cNvPr>
          <p:cNvCxnSpPr>
            <a:cxnSpLocks/>
          </p:cNvCxnSpPr>
          <p:nvPr/>
        </p:nvCxnSpPr>
        <p:spPr>
          <a:xfrm>
            <a:off x="6284627" y="3711131"/>
            <a:ext cx="0" cy="54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E70DE60-7620-DC08-ADDA-4CE702304B16}"/>
              </a:ext>
            </a:extLst>
          </p:cNvPr>
          <p:cNvCxnSpPr>
            <a:cxnSpLocks/>
          </p:cNvCxnSpPr>
          <p:nvPr/>
        </p:nvCxnSpPr>
        <p:spPr>
          <a:xfrm>
            <a:off x="7395346" y="4847317"/>
            <a:ext cx="571027" cy="0"/>
          </a:xfrm>
          <a:prstGeom prst="straightConnector1">
            <a:avLst/>
          </a:prstGeom>
          <a:ln w="19050">
            <a:solidFill>
              <a:schemeClr val="accent4">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5775EA5-64B8-77EB-EEB4-0AAB2462DAA4}"/>
              </a:ext>
            </a:extLst>
          </p:cNvPr>
          <p:cNvCxnSpPr>
            <a:cxnSpLocks/>
          </p:cNvCxnSpPr>
          <p:nvPr/>
        </p:nvCxnSpPr>
        <p:spPr>
          <a:xfrm flipH="1">
            <a:off x="6446539" y="4847317"/>
            <a:ext cx="879194" cy="0"/>
          </a:xfrm>
          <a:prstGeom prst="straightConnector1">
            <a:avLst/>
          </a:prstGeom>
          <a:ln w="19050">
            <a:solidFill>
              <a:schemeClr val="accent3"/>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EA8710A-36C8-5673-9AB5-A285A73F73E5}"/>
              </a:ext>
            </a:extLst>
          </p:cNvPr>
          <p:cNvSpPr txBox="1"/>
          <p:nvPr/>
        </p:nvSpPr>
        <p:spPr>
          <a:xfrm>
            <a:off x="6207137" y="4855772"/>
            <a:ext cx="1118595" cy="181485"/>
          </a:xfrm>
          <a:prstGeom prst="rect">
            <a:avLst/>
          </a:prstGeom>
          <a:noFill/>
        </p:spPr>
        <p:txBody>
          <a:bodyPr wrap="square" lIns="0" tIns="27000" rIns="0" bIns="27000" rtlCol="0">
            <a:spAutoFit/>
          </a:bodyPr>
          <a:lstStyle/>
          <a:p>
            <a:pPr algn="r" defTabSz="685611" eaLnBrk="1" fontAlgn="auto" hangingPunct="1">
              <a:spcBef>
                <a:spcPts val="0"/>
              </a:spcBef>
              <a:spcAft>
                <a:spcPts val="0"/>
              </a:spcAft>
              <a:defRPr/>
            </a:pPr>
            <a:r>
              <a:rPr lang="en-US" sz="825" b="1">
                <a:solidFill>
                  <a:srgbClr val="002985"/>
                </a:solidFill>
                <a:ea typeface="Arial" panose="020B0604020202020204" pitchFamily="34" charset="0"/>
                <a:cs typeface="Arial" panose="020B0604020202020204" pitchFamily="34" charset="0"/>
              </a:rPr>
              <a:t>Favors T-DXd + P</a:t>
            </a:r>
          </a:p>
        </p:txBody>
      </p:sp>
      <p:sp>
        <p:nvSpPr>
          <p:cNvPr id="17" name="TextBox 16">
            <a:extLst>
              <a:ext uri="{FF2B5EF4-FFF2-40B4-BE49-F238E27FC236}">
                <a16:creationId xmlns:a16="http://schemas.microsoft.com/office/drawing/2014/main" id="{8D034B4E-C290-CD4C-0D16-415C1E21FA24}"/>
              </a:ext>
            </a:extLst>
          </p:cNvPr>
          <p:cNvSpPr txBox="1"/>
          <p:nvPr/>
        </p:nvSpPr>
        <p:spPr>
          <a:xfrm>
            <a:off x="7395359" y="4855772"/>
            <a:ext cx="816954" cy="181485"/>
          </a:xfrm>
          <a:prstGeom prst="rect">
            <a:avLst/>
          </a:prstGeom>
          <a:noFill/>
        </p:spPr>
        <p:txBody>
          <a:bodyPr wrap="square" lIns="0" tIns="27000" rIns="0" bIns="27000" rtlCol="0">
            <a:spAutoFit/>
          </a:bodyPr>
          <a:lstStyle/>
          <a:p>
            <a:pPr defTabSz="685611" eaLnBrk="1" fontAlgn="auto" hangingPunct="1">
              <a:spcBef>
                <a:spcPts val="0"/>
              </a:spcBef>
              <a:spcAft>
                <a:spcPts val="0"/>
              </a:spcAft>
              <a:defRPr/>
            </a:pPr>
            <a:r>
              <a:rPr lang="en-US" sz="825" b="1">
                <a:solidFill>
                  <a:srgbClr val="6E6E6E">
                    <a:lumMod val="75000"/>
                  </a:srgbClr>
                </a:solidFill>
                <a:ea typeface="Arial" panose="020B0604020202020204" pitchFamily="34" charset="0"/>
                <a:cs typeface="Arial" panose="020B0604020202020204" pitchFamily="34" charset="0"/>
              </a:rPr>
              <a:t>Favors THP</a:t>
            </a:r>
          </a:p>
        </p:txBody>
      </p:sp>
      <p:sp>
        <p:nvSpPr>
          <p:cNvPr id="3" name="Text Placeholder 14">
            <a:extLst>
              <a:ext uri="{FF2B5EF4-FFF2-40B4-BE49-F238E27FC236}">
                <a16:creationId xmlns:a16="http://schemas.microsoft.com/office/drawing/2014/main" id="{5615A773-8E78-B640-7F3B-6AF4D8CBC669}"/>
              </a:ext>
            </a:extLst>
          </p:cNvPr>
          <p:cNvSpPr txBox="1">
            <a:spLocks/>
          </p:cNvSpPr>
          <p:nvPr/>
        </p:nvSpPr>
        <p:spPr>
          <a:xfrm>
            <a:off x="4431830" y="5753171"/>
            <a:ext cx="2488973" cy="200055"/>
          </a:xfrm>
          <a:prstGeom prst="rect">
            <a:avLst/>
          </a:prstGeom>
        </p:spPr>
        <p:txBody>
          <a:bodyPr anchor="b"/>
          <a:lstStyle>
            <a:lvl1pPr marL="0" indent="0" algn="l" defTabSz="457200" rtl="0" eaLnBrk="1" latinLnBrk="0" hangingPunct="1">
              <a:spcBef>
                <a:spcPct val="20000"/>
              </a:spcBef>
              <a:buFont typeface="Arial"/>
              <a:buNone/>
              <a:defRPr kumimoji="1" sz="7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gn="ctr" defTabSz="457189" fontAlgn="auto">
              <a:spcAft>
                <a:spcPts val="0"/>
              </a:spcAft>
            </a:pPr>
            <a:r>
              <a:rPr lang="en-US" sz="750">
                <a:solidFill>
                  <a:srgbClr val="44546A">
                    <a:lumMod val="60000"/>
                    <a:lumOff val="40000"/>
                  </a:srgbClr>
                </a:solidFill>
                <a:latin typeface="Arial" panose="020B0604020202020204" pitchFamily="34" charset="0"/>
                <a:cs typeface="Arial" panose="020B0604020202020204" pitchFamily="34" charset="0"/>
              </a:rPr>
              <a:t>Confidential. For internal use only.</a:t>
            </a:r>
          </a:p>
        </p:txBody>
      </p:sp>
      <p:sp>
        <p:nvSpPr>
          <p:cNvPr id="4" name="Slide Number Placeholder 1">
            <a:extLst>
              <a:ext uri="{FF2B5EF4-FFF2-40B4-BE49-F238E27FC236}">
                <a16:creationId xmlns:a16="http://schemas.microsoft.com/office/drawing/2014/main" id="{3C2C75E8-1EB8-3FEE-A3D2-511259CCC5D1}"/>
              </a:ext>
            </a:extLst>
          </p:cNvPr>
          <p:cNvSpPr txBox="1">
            <a:spLocks/>
          </p:cNvSpPr>
          <p:nvPr/>
        </p:nvSpPr>
        <p:spPr>
          <a:xfrm>
            <a:off x="7289200" y="5753170"/>
            <a:ext cx="396000" cy="151004"/>
          </a:xfrm>
          <a:prstGeom prst="rect">
            <a:avLst/>
          </a:prstGeom>
        </p:spPr>
        <p:txBody>
          <a:bodyPr/>
          <a:lstStyle>
            <a:defPPr>
              <a:defRPr lang="en-US"/>
            </a:defPPr>
            <a:lvl1pPr marL="0" algn="l" defTabSz="457200" rtl="0" eaLnBrk="1" latinLnBrk="0" hangingPunct="1">
              <a:defRPr sz="75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fontAlgn="auto">
              <a:spcBef>
                <a:spcPts val="0"/>
              </a:spcBef>
              <a:spcAft>
                <a:spcPts val="0"/>
              </a:spcAft>
            </a:pPr>
            <a:fld id="{3C4F54F3-C349-4609-AFEE-01462D5C7942}" type="slidenum">
              <a:rPr lang="en-GB">
                <a:solidFill>
                  <a:srgbClr val="44546A">
                    <a:lumMod val="60000"/>
                    <a:lumOff val="40000"/>
                  </a:srgbClr>
                </a:solidFill>
                <a:latin typeface="Arial" panose="020B0604020202020204"/>
              </a:rPr>
              <a:pPr defTabSz="457189" fontAlgn="auto">
                <a:spcBef>
                  <a:spcPts val="0"/>
                </a:spcBef>
                <a:spcAft>
                  <a:spcPts val="0"/>
                </a:spcAft>
              </a:pPr>
              <a:t>33</a:t>
            </a:fld>
            <a:endParaRPr lang="en-GB">
              <a:solidFill>
                <a:srgbClr val="44546A">
                  <a:lumMod val="60000"/>
                  <a:lumOff val="40000"/>
                </a:srgbClr>
              </a:solidFill>
              <a:latin typeface="Arial" panose="020B0604020202020204"/>
            </a:endParaRPr>
          </a:p>
        </p:txBody>
      </p:sp>
      <p:sp>
        <p:nvSpPr>
          <p:cNvPr id="5" name="Rectangle 4">
            <a:extLst>
              <a:ext uri="{FF2B5EF4-FFF2-40B4-BE49-F238E27FC236}">
                <a16:creationId xmlns:a16="http://schemas.microsoft.com/office/drawing/2014/main" id="{DFAD039B-FF70-949A-EBB0-30C8598A83D1}"/>
              </a:ext>
            </a:extLst>
          </p:cNvPr>
          <p:cNvSpPr/>
          <p:nvPr/>
        </p:nvSpPr>
        <p:spPr>
          <a:xfrm>
            <a:off x="4962293" y="5734836"/>
            <a:ext cx="1661532" cy="218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eaLnBrk="1" fontAlgn="auto" hangingPunct="1">
              <a:spcBef>
                <a:spcPts val="0"/>
              </a:spcBef>
              <a:spcAft>
                <a:spcPts val="0"/>
              </a:spcAft>
            </a:pPr>
            <a:endParaRPr lang="en-US">
              <a:solidFill>
                <a:prstClr val="white"/>
              </a:solidFill>
              <a:latin typeface="Arial" panose="020B0604020202020204"/>
            </a:endParaRPr>
          </a:p>
        </p:txBody>
      </p:sp>
    </p:spTree>
    <p:extLst>
      <p:ext uri="{BB962C8B-B14F-4D97-AF65-F5344CB8AC3E}">
        <p14:creationId xmlns:p14="http://schemas.microsoft.com/office/powerpoint/2010/main" val="2930146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0D74E-B75F-DCE3-B691-4DC783C37746}"/>
              </a:ext>
            </a:extLst>
          </p:cNvPr>
          <p:cNvSpPr>
            <a:spLocks noGrp="1"/>
          </p:cNvSpPr>
          <p:nvPr>
            <p:ph type="title"/>
          </p:nvPr>
        </p:nvSpPr>
        <p:spPr>
          <a:xfrm>
            <a:off x="229167" y="1042208"/>
            <a:ext cx="8371385" cy="423529"/>
          </a:xfrm>
        </p:spPr>
        <p:txBody>
          <a:bodyPr/>
          <a:lstStyle/>
          <a:p>
            <a:r>
              <a:rPr lang="en-US" dirty="0">
                <a:solidFill>
                  <a:srgbClr val="7030A0"/>
                </a:solidFill>
              </a:rPr>
              <a:t>ORR and DOR (BICR)</a:t>
            </a:r>
          </a:p>
        </p:txBody>
      </p:sp>
      <p:sp>
        <p:nvSpPr>
          <p:cNvPr id="4" name="Content Placeholder 3">
            <a:extLst>
              <a:ext uri="{FF2B5EF4-FFF2-40B4-BE49-F238E27FC236}">
                <a16:creationId xmlns:a16="http://schemas.microsoft.com/office/drawing/2014/main" id="{B6F014E4-C28C-CDE5-5CC8-EB6EEFEAB65B}"/>
              </a:ext>
            </a:extLst>
          </p:cNvPr>
          <p:cNvSpPr>
            <a:spLocks noGrp="1"/>
          </p:cNvSpPr>
          <p:nvPr>
            <p:ph sz="quarter" idx="13"/>
          </p:nvPr>
        </p:nvSpPr>
        <p:spPr>
          <a:xfrm>
            <a:off x="228600" y="5107812"/>
            <a:ext cx="8686800" cy="415498"/>
          </a:xfrm>
        </p:spPr>
        <p:txBody>
          <a:bodyPr/>
          <a:lstStyle/>
          <a:p>
            <a:endParaRPr lang="en-US"/>
          </a:p>
          <a:p>
            <a:r>
              <a:rPr lang="en-US"/>
              <a:t>*Based on RECIST v1.1; response required confirmation after 4 weeks</a:t>
            </a:r>
            <a:br>
              <a:rPr lang="en-US"/>
            </a:br>
            <a:r>
              <a:rPr lang="en-GB"/>
              <a:t>BICR, blinded independent central review; CI, confidence interval; CR, complete response; DOR, duration of response; </a:t>
            </a:r>
            <a:r>
              <a:rPr lang="en-US" err="1"/>
              <a:t>mo</a:t>
            </a:r>
            <a:r>
              <a:rPr lang="en-US"/>
              <a:t>, months; NC, not calculable; ORR, objective response rate; P, </a:t>
            </a:r>
            <a:r>
              <a:rPr lang="en-US" err="1"/>
              <a:t>pertuzumab</a:t>
            </a:r>
            <a:r>
              <a:rPr lang="en-US"/>
              <a:t>; PR, partial response; </a:t>
            </a:r>
            <a:br>
              <a:rPr lang="en-US"/>
            </a:br>
            <a:r>
              <a:rPr lang="en-US"/>
              <a:t>RECIST, Response Evaluation Criteria in Solid </a:t>
            </a:r>
            <a:r>
              <a:rPr lang="en-US" err="1"/>
              <a:t>Tumours</a:t>
            </a:r>
            <a:r>
              <a:rPr lang="en-US"/>
              <a:t>; T-DXd, trastuzumab deruxtecan; THP, taxane + trastuzumab + </a:t>
            </a:r>
            <a:r>
              <a:rPr lang="en-US" err="1"/>
              <a:t>pertuzumab</a:t>
            </a:r>
            <a:endParaRPr lang="en-US"/>
          </a:p>
        </p:txBody>
      </p:sp>
      <p:sp>
        <p:nvSpPr>
          <p:cNvPr id="9" name="TextBox 8">
            <a:extLst>
              <a:ext uri="{FF2B5EF4-FFF2-40B4-BE49-F238E27FC236}">
                <a16:creationId xmlns:a16="http://schemas.microsoft.com/office/drawing/2014/main" id="{ACEDA4D2-1DE1-9610-BF57-E7E4B11602BD}"/>
              </a:ext>
            </a:extLst>
          </p:cNvPr>
          <p:cNvSpPr txBox="1"/>
          <p:nvPr/>
        </p:nvSpPr>
        <p:spPr>
          <a:xfrm>
            <a:off x="228602" y="4793792"/>
            <a:ext cx="8686799" cy="339417"/>
          </a:xfrm>
          <a:prstGeom prst="rect">
            <a:avLst/>
          </a:prstGeom>
          <a:solidFill>
            <a:schemeClr val="tx1">
              <a:lumMod val="10000"/>
              <a:lumOff val="90000"/>
            </a:schemeClr>
          </a:soli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effectLst/>
                <a:uLnTx/>
                <a:uFillTx/>
                <a:latin typeface="Arial" panose="020B0604020202020204"/>
              </a:defRPr>
            </a:lvl1pPr>
          </a:lstStyle>
          <a:p>
            <a:pPr defTabSz="685338" eaLnBrk="1" hangingPunct="1"/>
            <a:r>
              <a:rPr lang="en-US" sz="1500">
                <a:solidFill>
                  <a:srgbClr val="002557"/>
                </a:solidFill>
                <a:ea typeface="+mn-ea"/>
              </a:rPr>
              <a:t>Response rates were greater with T-DXd + P vs THP and were durable</a:t>
            </a:r>
          </a:p>
        </p:txBody>
      </p:sp>
      <p:graphicFrame>
        <p:nvGraphicFramePr>
          <p:cNvPr id="3" name="Chart 2">
            <a:extLst>
              <a:ext uri="{FF2B5EF4-FFF2-40B4-BE49-F238E27FC236}">
                <a16:creationId xmlns:a16="http://schemas.microsoft.com/office/drawing/2014/main" id="{6A6672F7-29F8-7993-BB53-CCC004221B98}"/>
              </a:ext>
            </a:extLst>
          </p:cNvPr>
          <p:cNvGraphicFramePr/>
          <p:nvPr/>
        </p:nvGraphicFramePr>
        <p:xfrm>
          <a:off x="345632" y="1365010"/>
          <a:ext cx="3954906" cy="319180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81C68A0-954F-D4AB-5B74-064CD7EE25C6}"/>
              </a:ext>
            </a:extLst>
          </p:cNvPr>
          <p:cNvSpPr txBox="1"/>
          <p:nvPr/>
        </p:nvSpPr>
        <p:spPr>
          <a:xfrm>
            <a:off x="980133" y="1706068"/>
            <a:ext cx="1529684" cy="484748"/>
          </a:xfrm>
          <a:prstGeom prst="rect">
            <a:avLst/>
          </a:prstGeom>
          <a:noFill/>
        </p:spPr>
        <p:txBody>
          <a:bodyPr wrap="square">
            <a:spAutoFit/>
          </a:bodyPr>
          <a:lstStyle/>
          <a:p>
            <a:pPr algn="ctr" defTabSz="685338" eaLnBrk="1" fontAlgn="auto" hangingPunct="1">
              <a:spcBef>
                <a:spcPts val="0"/>
              </a:spcBef>
              <a:spcAft>
                <a:spcPts val="0"/>
              </a:spcAft>
            </a:pPr>
            <a:r>
              <a:rPr lang="en-US" sz="1500" b="1">
                <a:solidFill>
                  <a:srgbClr val="002557"/>
                </a:solidFill>
                <a:latin typeface="Arial"/>
                <a:ea typeface="Arial" panose="020B0604020202020204" pitchFamily="34" charset="0"/>
              </a:rPr>
              <a:t>   85.1%</a:t>
            </a:r>
          </a:p>
          <a:p>
            <a:pPr algn="ctr" defTabSz="685338" eaLnBrk="1" fontAlgn="auto" hangingPunct="1">
              <a:spcBef>
                <a:spcPts val="0"/>
              </a:spcBef>
              <a:spcAft>
                <a:spcPts val="0"/>
              </a:spcAft>
            </a:pPr>
            <a:r>
              <a:rPr lang="en-US" sz="1050">
                <a:solidFill>
                  <a:srgbClr val="002557"/>
                </a:solidFill>
                <a:latin typeface="Arial"/>
                <a:ea typeface="+mn-ea"/>
              </a:rPr>
              <a:t>(95% CI 81.2, 88.5)</a:t>
            </a:r>
            <a:endParaRPr lang="en-US" sz="1050">
              <a:solidFill>
                <a:srgbClr val="002557"/>
              </a:solidFill>
              <a:latin typeface="Arial"/>
              <a:ea typeface="Arial" panose="020B0604020202020204" pitchFamily="34" charset="0"/>
            </a:endParaRPr>
          </a:p>
        </p:txBody>
      </p:sp>
      <p:sp>
        <p:nvSpPr>
          <p:cNvPr id="10" name="TextBox 9">
            <a:extLst>
              <a:ext uri="{FF2B5EF4-FFF2-40B4-BE49-F238E27FC236}">
                <a16:creationId xmlns:a16="http://schemas.microsoft.com/office/drawing/2014/main" id="{6FE50EAC-89DB-A7A4-0D14-0B181AB9ECC0}"/>
              </a:ext>
            </a:extLst>
          </p:cNvPr>
          <p:cNvSpPr txBox="1"/>
          <p:nvPr/>
        </p:nvSpPr>
        <p:spPr>
          <a:xfrm>
            <a:off x="2553341" y="1855588"/>
            <a:ext cx="1644705" cy="484748"/>
          </a:xfrm>
          <a:prstGeom prst="rect">
            <a:avLst/>
          </a:prstGeom>
          <a:noFill/>
        </p:spPr>
        <p:txBody>
          <a:bodyPr wrap="square">
            <a:spAutoFit/>
          </a:bodyPr>
          <a:lstStyle/>
          <a:p>
            <a:pPr algn="ctr" defTabSz="685338" eaLnBrk="1" fontAlgn="auto" hangingPunct="1">
              <a:spcBef>
                <a:spcPts val="0"/>
              </a:spcBef>
              <a:spcAft>
                <a:spcPts val="0"/>
              </a:spcAft>
            </a:pPr>
            <a:r>
              <a:rPr lang="en-US" sz="1500" b="1">
                <a:solidFill>
                  <a:srgbClr val="002557"/>
                </a:solidFill>
                <a:latin typeface="Arial"/>
                <a:ea typeface="Arial" panose="020B0604020202020204" pitchFamily="34" charset="0"/>
              </a:rPr>
              <a:t> 78.6%</a:t>
            </a:r>
          </a:p>
          <a:p>
            <a:pPr algn="ctr" defTabSz="685338" eaLnBrk="1" fontAlgn="auto" hangingPunct="1">
              <a:spcBef>
                <a:spcPts val="0"/>
              </a:spcBef>
              <a:spcAft>
                <a:spcPts val="0"/>
              </a:spcAft>
              <a:defRPr/>
            </a:pPr>
            <a:r>
              <a:rPr lang="en-US" sz="1050">
                <a:solidFill>
                  <a:srgbClr val="002557"/>
                </a:solidFill>
                <a:latin typeface="Arial"/>
                <a:ea typeface="+mn-ea"/>
              </a:rPr>
              <a:t>(95% CI 74.1, 82.5)</a:t>
            </a:r>
            <a:endParaRPr lang="en-US" sz="1500" b="1">
              <a:solidFill>
                <a:srgbClr val="002557"/>
              </a:solidFill>
              <a:latin typeface="Arial"/>
              <a:ea typeface="Arial" panose="020B0604020202020204" pitchFamily="34" charset="0"/>
            </a:endParaRPr>
          </a:p>
        </p:txBody>
      </p:sp>
      <p:sp>
        <p:nvSpPr>
          <p:cNvPr id="13" name="TextBox 12">
            <a:extLst>
              <a:ext uri="{FF2B5EF4-FFF2-40B4-BE49-F238E27FC236}">
                <a16:creationId xmlns:a16="http://schemas.microsoft.com/office/drawing/2014/main" id="{DF4871EA-2076-063B-D60F-66CACC6E1B64}"/>
              </a:ext>
            </a:extLst>
          </p:cNvPr>
          <p:cNvSpPr txBox="1"/>
          <p:nvPr/>
        </p:nvSpPr>
        <p:spPr>
          <a:xfrm>
            <a:off x="3053263" y="3342032"/>
            <a:ext cx="644864" cy="230832"/>
          </a:xfrm>
          <a:prstGeom prst="rect">
            <a:avLst/>
          </a:prstGeom>
          <a:noFill/>
        </p:spPr>
        <p:txBody>
          <a:bodyPr wrap="square" rtlCol="0">
            <a:spAutoFit/>
          </a:bodyPr>
          <a:lstStyle/>
          <a:p>
            <a:pPr algn="ctr" defTabSz="685611" eaLnBrk="1" fontAlgn="auto" hangingPunct="1">
              <a:spcBef>
                <a:spcPts val="0"/>
              </a:spcBef>
              <a:spcAft>
                <a:spcPts val="0"/>
              </a:spcAft>
            </a:pPr>
            <a:r>
              <a:rPr lang="en-GB" sz="900">
                <a:solidFill>
                  <a:srgbClr val="002557"/>
                </a:solidFill>
                <a:ea typeface="Arial" panose="020B0604020202020204" pitchFamily="34" charset="0"/>
                <a:cs typeface="Arial" panose="020B0604020202020204" pitchFamily="34" charset="0"/>
              </a:rPr>
              <a:t>(n=271)</a:t>
            </a:r>
          </a:p>
        </p:txBody>
      </p:sp>
      <p:sp>
        <p:nvSpPr>
          <p:cNvPr id="14" name="TextBox 13">
            <a:extLst>
              <a:ext uri="{FF2B5EF4-FFF2-40B4-BE49-F238E27FC236}">
                <a16:creationId xmlns:a16="http://schemas.microsoft.com/office/drawing/2014/main" id="{BEFE5EC4-6AB4-4C6A-8616-97537FDBEE14}"/>
              </a:ext>
            </a:extLst>
          </p:cNvPr>
          <p:cNvSpPr txBox="1"/>
          <p:nvPr/>
        </p:nvSpPr>
        <p:spPr>
          <a:xfrm>
            <a:off x="1422544" y="3342032"/>
            <a:ext cx="644864" cy="230832"/>
          </a:xfrm>
          <a:prstGeom prst="rect">
            <a:avLst/>
          </a:prstGeom>
          <a:noFill/>
        </p:spPr>
        <p:txBody>
          <a:bodyPr wrap="square" rtlCol="0">
            <a:spAutoFit/>
          </a:bodyPr>
          <a:lstStyle/>
          <a:p>
            <a:pPr algn="ctr" defTabSz="685611" eaLnBrk="1" fontAlgn="auto" hangingPunct="1">
              <a:spcBef>
                <a:spcPts val="0"/>
              </a:spcBef>
              <a:spcAft>
                <a:spcPts val="0"/>
              </a:spcAft>
            </a:pPr>
            <a:r>
              <a:rPr lang="en-GB" sz="900">
                <a:solidFill>
                  <a:srgbClr val="002557"/>
                </a:solidFill>
                <a:ea typeface="Arial" panose="020B0604020202020204" pitchFamily="34" charset="0"/>
                <a:cs typeface="Arial" panose="020B0604020202020204" pitchFamily="34" charset="0"/>
              </a:rPr>
              <a:t>(n=268)</a:t>
            </a:r>
          </a:p>
        </p:txBody>
      </p:sp>
      <p:graphicFrame>
        <p:nvGraphicFramePr>
          <p:cNvPr id="5" name="Table 4">
            <a:extLst>
              <a:ext uri="{FF2B5EF4-FFF2-40B4-BE49-F238E27FC236}">
                <a16:creationId xmlns:a16="http://schemas.microsoft.com/office/drawing/2014/main" id="{384E9648-BE0B-7DF3-E5E4-A6D16B4F34DE}"/>
              </a:ext>
            </a:extLst>
          </p:cNvPr>
          <p:cNvGraphicFramePr>
            <a:graphicFrameLocks noGrp="1"/>
          </p:cNvGraphicFramePr>
          <p:nvPr/>
        </p:nvGraphicFramePr>
        <p:xfrm>
          <a:off x="4841935" y="2387949"/>
          <a:ext cx="3956434" cy="1686138"/>
        </p:xfrm>
        <a:graphic>
          <a:graphicData uri="http://schemas.openxmlformats.org/drawingml/2006/table">
            <a:tbl>
              <a:tblPr firstRow="1" bandRow="1"/>
              <a:tblGrid>
                <a:gridCol w="2052000">
                  <a:extLst>
                    <a:ext uri="{9D8B030D-6E8A-4147-A177-3AD203B41FA5}">
                      <a16:colId xmlns:a16="http://schemas.microsoft.com/office/drawing/2014/main" val="3624223050"/>
                    </a:ext>
                  </a:extLst>
                </a:gridCol>
                <a:gridCol w="952217">
                  <a:extLst>
                    <a:ext uri="{9D8B030D-6E8A-4147-A177-3AD203B41FA5}">
                      <a16:colId xmlns:a16="http://schemas.microsoft.com/office/drawing/2014/main" val="2753886849"/>
                    </a:ext>
                  </a:extLst>
                </a:gridCol>
                <a:gridCol w="952217">
                  <a:extLst>
                    <a:ext uri="{9D8B030D-6E8A-4147-A177-3AD203B41FA5}">
                      <a16:colId xmlns:a16="http://schemas.microsoft.com/office/drawing/2014/main" val="3788604487"/>
                    </a:ext>
                  </a:extLst>
                </a:gridCol>
              </a:tblGrid>
              <a:tr h="486000">
                <a:tc>
                  <a:txBody>
                    <a:bodyPr/>
                    <a:lstStyle/>
                    <a:p>
                      <a:pPr marL="0" marR="0">
                        <a:lnSpc>
                          <a:spcPct val="100000"/>
                        </a:lnSpc>
                        <a:spcBef>
                          <a:spcPts val="0"/>
                        </a:spcBef>
                        <a:spcAft>
                          <a:spcPts val="0"/>
                        </a:spcAft>
                      </a:pPr>
                      <a:endParaRPr lang="en-US" sz="1200" b="0" i="0">
                        <a:solidFill>
                          <a:srgbClr val="002557"/>
                        </a:solidFill>
                        <a:effectLst/>
                        <a:latin typeface="Arial" panose="020B0604020202020204" pitchFamily="34" charset="0"/>
                        <a:ea typeface="Arial" panose="020B0604020202020204" pitchFamily="34" charset="0"/>
                        <a:cs typeface="Arial" panose="020B0604020202020204" pitchFamily="34" charset="0"/>
                      </a:endParaRPr>
                    </a:p>
                  </a:txBody>
                  <a:tcPr marL="17143" marR="17143" marT="17143" marB="17143"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200" b="1" i="0">
                          <a:solidFill>
                            <a:schemeClr val="bg1"/>
                          </a:solidFill>
                          <a:effectLst/>
                          <a:latin typeface="Arial" panose="020B0604020202020204" pitchFamily="34" charset="0"/>
                          <a:ea typeface="Arial" panose="020B0604020202020204" pitchFamily="34" charset="0"/>
                          <a:cs typeface="Arial" panose="020B0604020202020204" pitchFamily="34" charset="0"/>
                        </a:rPr>
                        <a:t>T-DXd + P (n=383)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1200" b="1" i="0">
                          <a:solidFill>
                            <a:schemeClr val="bg1"/>
                          </a:solidFill>
                          <a:effectLst/>
                          <a:latin typeface="Arial" panose="020B0604020202020204" pitchFamily="34" charset="0"/>
                          <a:ea typeface="Arial" panose="020B0604020202020204" pitchFamily="34" charset="0"/>
                          <a:cs typeface="Arial" panose="020B0604020202020204" pitchFamily="34" charset="0"/>
                        </a:rPr>
                        <a:t>THP </a:t>
                      </a:r>
                      <a:br>
                        <a:rPr lang="en-US" sz="1200" b="1" i="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en-US" sz="1200" b="1" i="0">
                          <a:solidFill>
                            <a:schemeClr val="bg1"/>
                          </a:solidFill>
                          <a:effectLst/>
                          <a:latin typeface="Arial" panose="020B0604020202020204" pitchFamily="34" charset="0"/>
                          <a:ea typeface="Arial" panose="020B0604020202020204" pitchFamily="34" charset="0"/>
                          <a:cs typeface="Arial" panose="020B0604020202020204" pitchFamily="34" charset="0"/>
                        </a:rPr>
                        <a:t>(n=387)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821852151"/>
                  </a:ext>
                </a:extLst>
              </a:tr>
              <a:tr h="400046">
                <a:tc>
                  <a:txBody>
                    <a:bodyPr/>
                    <a:lstStyle/>
                    <a:p>
                      <a:pPr marL="0" marR="0">
                        <a:lnSpc>
                          <a:spcPct val="100000"/>
                        </a:lnSpc>
                        <a:spcBef>
                          <a:spcPts val="0"/>
                        </a:spcBef>
                        <a:spcAft>
                          <a:spcPts val="0"/>
                        </a:spcAft>
                      </a:pPr>
                      <a:r>
                        <a:rPr lang="en-US" sz="1200" b="0" i="0">
                          <a:solidFill>
                            <a:schemeClr val="tx1"/>
                          </a:solidFill>
                          <a:effectLst/>
                          <a:latin typeface="Arial" panose="020B0604020202020204" pitchFamily="34" charset="0"/>
                          <a:ea typeface="Arial" panose="020B0604020202020204" pitchFamily="34" charset="0"/>
                          <a:cs typeface="Arial" panose="020B0604020202020204" pitchFamily="34" charset="0"/>
                        </a:rPr>
                        <a:t>Median DOR, </a:t>
                      </a:r>
                      <a:r>
                        <a:rPr lang="en-US" sz="1200" b="0" i="0" err="1">
                          <a:solidFill>
                            <a:schemeClr val="tx1"/>
                          </a:solidFill>
                          <a:effectLst/>
                          <a:latin typeface="Arial" panose="020B0604020202020204" pitchFamily="34" charset="0"/>
                          <a:ea typeface="Arial" panose="020B0604020202020204" pitchFamily="34" charset="0"/>
                          <a:cs typeface="Arial" panose="020B0604020202020204" pitchFamily="34" charset="0"/>
                        </a:rPr>
                        <a:t>mo</a:t>
                      </a:r>
                      <a:r>
                        <a:rPr lang="en-US" sz="1200" b="0" i="0">
                          <a:solidFill>
                            <a:schemeClr val="tx1"/>
                          </a:solidFill>
                          <a:effectLst/>
                          <a:latin typeface="Arial" panose="020B0604020202020204" pitchFamily="34" charset="0"/>
                          <a:ea typeface="Arial" panose="020B0604020202020204" pitchFamily="34" charset="0"/>
                          <a:cs typeface="Arial" panose="020B0604020202020204" pitchFamily="34" charset="0"/>
                        </a:rPr>
                        <a:t> (95% CI)</a:t>
                      </a:r>
                    </a:p>
                  </a:txBody>
                  <a:tcPr marL="17143" marR="17143" marT="17143" marB="17143"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kumimoji="0" lang="en-US" sz="12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39.2 </a:t>
                      </a:r>
                      <a:br>
                        <a:rPr kumimoji="0" lang="en-US" sz="12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br>
                      <a:r>
                        <a:rPr kumimoji="0" lang="en-US" sz="12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(35.1, NC)</a:t>
                      </a:r>
                      <a:endParaRPr lang="en-US" sz="1200" b="0">
                        <a:solidFill>
                          <a:schemeClr val="tx1"/>
                        </a:solidFill>
                        <a:effectLst/>
                        <a:latin typeface="+mn-lt"/>
                        <a:ea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kumimoji="0" lang="en-US" sz="12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26.4 </a:t>
                      </a:r>
                      <a:br>
                        <a:rPr kumimoji="0" lang="en-US" sz="12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br>
                      <a:r>
                        <a:rPr kumimoji="0" lang="en-US" sz="12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(22.3, NC)</a:t>
                      </a:r>
                      <a:endParaRPr lang="en-US" sz="1200" b="0">
                        <a:solidFill>
                          <a:schemeClr val="tx1"/>
                        </a:solidFill>
                        <a:effectLst/>
                        <a:latin typeface="+mn-lt"/>
                        <a:ea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06518836"/>
                  </a:ext>
                </a:extLst>
              </a:tr>
              <a:tr h="400046">
                <a:tc>
                  <a:txBody>
                    <a:bodyPr/>
                    <a:lstStyle/>
                    <a:p>
                      <a:pPr marL="0" marR="0">
                        <a:lnSpc>
                          <a:spcPct val="100000"/>
                        </a:lnSpc>
                        <a:spcBef>
                          <a:spcPts val="0"/>
                        </a:spcBef>
                        <a:spcAft>
                          <a:spcPts val="0"/>
                        </a:spcAft>
                      </a:pPr>
                      <a:r>
                        <a:rPr lang="en-US" sz="1200" b="0" i="0">
                          <a:solidFill>
                            <a:schemeClr val="tx1"/>
                          </a:solidFill>
                          <a:effectLst/>
                          <a:latin typeface="Arial" panose="020B0604020202020204" pitchFamily="34" charset="0"/>
                          <a:ea typeface="Arial" panose="020B0604020202020204" pitchFamily="34" charset="0"/>
                          <a:cs typeface="Arial" panose="020B0604020202020204" pitchFamily="34" charset="0"/>
                        </a:rPr>
                        <a:t>Remaining in response </a:t>
                      </a:r>
                      <a:br>
                        <a:rPr lang="en-US" sz="1200" b="0" i="0">
                          <a:solidFill>
                            <a:schemeClr val="tx1"/>
                          </a:solidFill>
                          <a:effectLst/>
                          <a:latin typeface="Arial" panose="020B0604020202020204" pitchFamily="34" charset="0"/>
                          <a:ea typeface="Arial" panose="020B0604020202020204" pitchFamily="34" charset="0"/>
                          <a:cs typeface="Arial" panose="020B0604020202020204" pitchFamily="34" charset="0"/>
                        </a:rPr>
                      </a:br>
                      <a:r>
                        <a:rPr lang="en-US" sz="1200" b="0" i="0">
                          <a:solidFill>
                            <a:schemeClr val="tx1"/>
                          </a:solidFill>
                          <a:effectLst/>
                          <a:latin typeface="Arial" panose="020B0604020202020204" pitchFamily="34" charset="0"/>
                          <a:ea typeface="Arial" panose="020B0604020202020204" pitchFamily="34" charset="0"/>
                          <a:cs typeface="Arial" panose="020B0604020202020204" pitchFamily="34" charset="0"/>
                        </a:rPr>
                        <a:t>at 24 </a:t>
                      </a:r>
                      <a:r>
                        <a:rPr lang="en-US" sz="1200" b="0" i="0" err="1">
                          <a:solidFill>
                            <a:schemeClr val="tx1"/>
                          </a:solidFill>
                          <a:effectLst/>
                          <a:latin typeface="Arial" panose="020B0604020202020204" pitchFamily="34" charset="0"/>
                          <a:ea typeface="Arial" panose="020B0604020202020204" pitchFamily="34" charset="0"/>
                          <a:cs typeface="Arial" panose="020B0604020202020204" pitchFamily="34" charset="0"/>
                        </a:rPr>
                        <a:t>mo</a:t>
                      </a:r>
                      <a:r>
                        <a:rPr lang="en-US" sz="1200" b="0" i="0">
                          <a:solidFill>
                            <a:schemeClr val="tx1"/>
                          </a:solidFill>
                          <a:effectLst/>
                          <a:latin typeface="Arial" panose="020B0604020202020204" pitchFamily="34" charset="0"/>
                          <a:ea typeface="Arial" panose="020B0604020202020204" pitchFamily="34" charset="0"/>
                          <a:cs typeface="Arial" panose="020B0604020202020204" pitchFamily="34" charset="0"/>
                        </a:rPr>
                        <a:t> (%)</a:t>
                      </a:r>
                    </a:p>
                  </a:txBody>
                  <a:tcPr marL="17143" marR="17143" marT="17143" marB="17143"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200" b="0">
                          <a:solidFill>
                            <a:schemeClr val="tx1"/>
                          </a:solidFill>
                          <a:effectLst/>
                          <a:latin typeface="+mn-lt"/>
                          <a:ea typeface="Arial" panose="020B0604020202020204" pitchFamily="34" charset="0"/>
                        </a:rPr>
                        <a:t>73.3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200" b="0">
                          <a:solidFill>
                            <a:schemeClr val="tx1"/>
                          </a:solidFill>
                          <a:effectLst/>
                          <a:latin typeface="+mn-lt"/>
                          <a:ea typeface="Arial" panose="020B0604020202020204" pitchFamily="34" charset="0"/>
                        </a:rPr>
                        <a:t>54.9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2210410"/>
                  </a:ext>
                </a:extLst>
              </a:tr>
              <a:tr h="400046">
                <a:tc>
                  <a:txBody>
                    <a:bodyPr/>
                    <a:lstStyle/>
                    <a:p>
                      <a:pPr marL="0" marR="0">
                        <a:lnSpc>
                          <a:spcPct val="100000"/>
                        </a:lnSpc>
                        <a:spcBef>
                          <a:spcPts val="0"/>
                        </a:spcBef>
                        <a:spcAft>
                          <a:spcPts val="0"/>
                        </a:spcAft>
                      </a:pPr>
                      <a:r>
                        <a:rPr lang="en-US" sz="1200" b="0" i="0">
                          <a:solidFill>
                            <a:schemeClr val="tx1"/>
                          </a:solidFill>
                          <a:effectLst/>
                          <a:latin typeface="Arial" panose="020B0604020202020204" pitchFamily="34" charset="0"/>
                          <a:ea typeface="Arial" panose="020B0604020202020204" pitchFamily="34" charset="0"/>
                          <a:cs typeface="Arial" panose="020B0604020202020204" pitchFamily="34" charset="0"/>
                        </a:rPr>
                        <a:t>Stable disease, n (%)</a:t>
                      </a:r>
                    </a:p>
                  </a:txBody>
                  <a:tcPr marL="17143" marR="17143" marT="17143" marB="17143"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38 (9.9)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56 (14.5)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44084299"/>
                  </a:ext>
                </a:extLst>
              </a:tr>
            </a:tbl>
          </a:graphicData>
        </a:graphic>
      </p:graphicFrame>
      <p:sp>
        <p:nvSpPr>
          <p:cNvPr id="16" name="TextBox 15">
            <a:extLst>
              <a:ext uri="{FF2B5EF4-FFF2-40B4-BE49-F238E27FC236}">
                <a16:creationId xmlns:a16="http://schemas.microsoft.com/office/drawing/2014/main" id="{5EB02D10-0E5E-A99A-822C-5E5E019D970B}"/>
              </a:ext>
            </a:extLst>
          </p:cNvPr>
          <p:cNvSpPr txBox="1"/>
          <p:nvPr/>
        </p:nvSpPr>
        <p:spPr>
          <a:xfrm>
            <a:off x="1113645" y="2187250"/>
            <a:ext cx="1262658" cy="300082"/>
          </a:xfrm>
          <a:prstGeom prst="rect">
            <a:avLst/>
          </a:prstGeom>
          <a:noFill/>
        </p:spPr>
        <p:txBody>
          <a:bodyPr wrap="square">
            <a:spAutoFit/>
          </a:bodyPr>
          <a:lstStyle/>
          <a:p>
            <a:pPr algn="ctr" defTabSz="685338" eaLnBrk="1" fontAlgn="auto" hangingPunct="1">
              <a:spcBef>
                <a:spcPts val="0"/>
              </a:spcBef>
              <a:spcAft>
                <a:spcPts val="0"/>
              </a:spcAft>
            </a:pPr>
            <a:r>
              <a:rPr lang="en-US" sz="1350" b="1">
                <a:solidFill>
                  <a:prstClr val="white"/>
                </a:solidFill>
                <a:latin typeface="Arial"/>
                <a:ea typeface="Arial" panose="020B0604020202020204" pitchFamily="34" charset="0"/>
              </a:rPr>
              <a:t>15.1</a:t>
            </a:r>
          </a:p>
        </p:txBody>
      </p:sp>
      <p:sp>
        <p:nvSpPr>
          <p:cNvPr id="17" name="TextBox 16">
            <a:extLst>
              <a:ext uri="{FF2B5EF4-FFF2-40B4-BE49-F238E27FC236}">
                <a16:creationId xmlns:a16="http://schemas.microsoft.com/office/drawing/2014/main" id="{C993FADC-5762-EC08-1527-451CB6C1FDF7}"/>
              </a:ext>
            </a:extLst>
          </p:cNvPr>
          <p:cNvSpPr txBox="1"/>
          <p:nvPr/>
        </p:nvSpPr>
        <p:spPr>
          <a:xfrm>
            <a:off x="2744364" y="2260474"/>
            <a:ext cx="1262658" cy="300082"/>
          </a:xfrm>
          <a:prstGeom prst="rect">
            <a:avLst/>
          </a:prstGeom>
          <a:noFill/>
        </p:spPr>
        <p:txBody>
          <a:bodyPr wrap="square">
            <a:spAutoFit/>
          </a:bodyPr>
          <a:lstStyle/>
          <a:p>
            <a:pPr algn="ctr" defTabSz="685338" eaLnBrk="1" fontAlgn="auto" hangingPunct="1">
              <a:spcBef>
                <a:spcPts val="0"/>
              </a:spcBef>
              <a:spcAft>
                <a:spcPts val="0"/>
              </a:spcAft>
            </a:pPr>
            <a:r>
              <a:rPr lang="en-US" sz="1350" b="1">
                <a:solidFill>
                  <a:prstClr val="white"/>
                </a:solidFill>
                <a:latin typeface="Arial"/>
                <a:ea typeface="Arial" panose="020B0604020202020204" pitchFamily="34" charset="0"/>
              </a:rPr>
              <a:t>8.5</a:t>
            </a:r>
          </a:p>
        </p:txBody>
      </p:sp>
      <p:sp>
        <p:nvSpPr>
          <p:cNvPr id="18" name="TextBox 17">
            <a:extLst>
              <a:ext uri="{FF2B5EF4-FFF2-40B4-BE49-F238E27FC236}">
                <a16:creationId xmlns:a16="http://schemas.microsoft.com/office/drawing/2014/main" id="{28E52CDC-80C8-FE64-72B6-C9E813F3BD61}"/>
              </a:ext>
            </a:extLst>
          </p:cNvPr>
          <p:cNvSpPr txBox="1"/>
          <p:nvPr/>
        </p:nvSpPr>
        <p:spPr>
          <a:xfrm>
            <a:off x="2744364" y="3143095"/>
            <a:ext cx="1262658" cy="300082"/>
          </a:xfrm>
          <a:prstGeom prst="rect">
            <a:avLst/>
          </a:prstGeom>
          <a:noFill/>
        </p:spPr>
        <p:txBody>
          <a:bodyPr wrap="square">
            <a:spAutoFit/>
          </a:bodyPr>
          <a:lstStyle/>
          <a:p>
            <a:pPr algn="ctr" defTabSz="685338" eaLnBrk="1" fontAlgn="auto" hangingPunct="1">
              <a:spcBef>
                <a:spcPts val="0"/>
              </a:spcBef>
              <a:spcAft>
                <a:spcPts val="0"/>
              </a:spcAft>
            </a:pPr>
            <a:r>
              <a:rPr lang="en-US" sz="1350" b="1">
                <a:solidFill>
                  <a:srgbClr val="002557"/>
                </a:solidFill>
                <a:latin typeface="Arial"/>
                <a:ea typeface="Arial" panose="020B0604020202020204" pitchFamily="34" charset="0"/>
              </a:rPr>
              <a:t>70.0</a:t>
            </a:r>
          </a:p>
        </p:txBody>
      </p:sp>
      <p:sp>
        <p:nvSpPr>
          <p:cNvPr id="19" name="TextBox 18">
            <a:extLst>
              <a:ext uri="{FF2B5EF4-FFF2-40B4-BE49-F238E27FC236}">
                <a16:creationId xmlns:a16="http://schemas.microsoft.com/office/drawing/2014/main" id="{3C2AC321-4FFF-0295-DB0B-E6B2AC820A8F}"/>
              </a:ext>
            </a:extLst>
          </p:cNvPr>
          <p:cNvSpPr txBox="1"/>
          <p:nvPr/>
        </p:nvSpPr>
        <p:spPr>
          <a:xfrm>
            <a:off x="1113645" y="3143095"/>
            <a:ext cx="1262658" cy="300082"/>
          </a:xfrm>
          <a:prstGeom prst="rect">
            <a:avLst/>
          </a:prstGeom>
          <a:noFill/>
        </p:spPr>
        <p:txBody>
          <a:bodyPr wrap="square">
            <a:spAutoFit/>
          </a:bodyPr>
          <a:lstStyle/>
          <a:p>
            <a:pPr algn="ctr" defTabSz="685338" eaLnBrk="1" fontAlgn="auto" hangingPunct="1">
              <a:spcBef>
                <a:spcPts val="0"/>
              </a:spcBef>
              <a:spcAft>
                <a:spcPts val="0"/>
              </a:spcAft>
            </a:pPr>
            <a:r>
              <a:rPr lang="en-US" sz="1350" b="1">
                <a:solidFill>
                  <a:srgbClr val="002557"/>
                </a:solidFill>
                <a:latin typeface="Arial"/>
                <a:ea typeface="Arial" panose="020B0604020202020204" pitchFamily="34" charset="0"/>
              </a:rPr>
              <a:t>70.0</a:t>
            </a:r>
          </a:p>
        </p:txBody>
      </p:sp>
      <p:sp>
        <p:nvSpPr>
          <p:cNvPr id="11" name="TextBox 10">
            <a:extLst>
              <a:ext uri="{FF2B5EF4-FFF2-40B4-BE49-F238E27FC236}">
                <a16:creationId xmlns:a16="http://schemas.microsoft.com/office/drawing/2014/main" id="{856C4702-02E9-683D-452A-4B85B20059FB}"/>
              </a:ext>
            </a:extLst>
          </p:cNvPr>
          <p:cNvSpPr txBox="1"/>
          <p:nvPr/>
        </p:nvSpPr>
        <p:spPr>
          <a:xfrm>
            <a:off x="1813236" y="2221876"/>
            <a:ext cx="644864" cy="230832"/>
          </a:xfrm>
          <a:prstGeom prst="rect">
            <a:avLst/>
          </a:prstGeom>
          <a:noFill/>
        </p:spPr>
        <p:txBody>
          <a:bodyPr wrap="square" rtlCol="0">
            <a:spAutoFit/>
          </a:bodyPr>
          <a:lstStyle/>
          <a:p>
            <a:pPr algn="ctr" defTabSz="685611" eaLnBrk="1" fontAlgn="auto" hangingPunct="1">
              <a:spcBef>
                <a:spcPts val="0"/>
              </a:spcBef>
              <a:spcAft>
                <a:spcPts val="0"/>
              </a:spcAft>
            </a:pPr>
            <a:r>
              <a:rPr lang="en-GB" sz="900">
                <a:solidFill>
                  <a:prstClr val="white"/>
                </a:solidFill>
                <a:ea typeface="Arial" panose="020B0604020202020204" pitchFamily="34" charset="0"/>
                <a:cs typeface="Arial" panose="020B0604020202020204" pitchFamily="34" charset="0"/>
              </a:rPr>
              <a:t>(n=58)</a:t>
            </a:r>
          </a:p>
        </p:txBody>
      </p:sp>
      <p:sp>
        <p:nvSpPr>
          <p:cNvPr id="12" name="TextBox 11">
            <a:extLst>
              <a:ext uri="{FF2B5EF4-FFF2-40B4-BE49-F238E27FC236}">
                <a16:creationId xmlns:a16="http://schemas.microsoft.com/office/drawing/2014/main" id="{AB2D6E29-41B1-8B79-5B7C-5A0C7BF2B012}"/>
              </a:ext>
            </a:extLst>
          </p:cNvPr>
          <p:cNvSpPr txBox="1"/>
          <p:nvPr/>
        </p:nvSpPr>
        <p:spPr>
          <a:xfrm>
            <a:off x="3462339" y="2295100"/>
            <a:ext cx="556211" cy="230832"/>
          </a:xfrm>
          <a:prstGeom prst="rect">
            <a:avLst/>
          </a:prstGeom>
          <a:noFill/>
        </p:spPr>
        <p:txBody>
          <a:bodyPr wrap="square" rtlCol="0">
            <a:spAutoFit/>
          </a:bodyPr>
          <a:lstStyle/>
          <a:p>
            <a:pPr algn="ctr" defTabSz="685611" eaLnBrk="1" fontAlgn="auto" hangingPunct="1">
              <a:spcBef>
                <a:spcPts val="0"/>
              </a:spcBef>
              <a:spcAft>
                <a:spcPts val="0"/>
              </a:spcAft>
            </a:pPr>
            <a:r>
              <a:rPr lang="en-GB" sz="900">
                <a:solidFill>
                  <a:prstClr val="white"/>
                </a:solidFill>
                <a:ea typeface="Arial" panose="020B0604020202020204" pitchFamily="34" charset="0"/>
                <a:cs typeface="Arial" panose="020B0604020202020204" pitchFamily="34" charset="0"/>
              </a:rPr>
              <a:t>(n=33)</a:t>
            </a:r>
          </a:p>
        </p:txBody>
      </p:sp>
      <p:grpSp>
        <p:nvGrpSpPr>
          <p:cNvPr id="32" name="Group 31">
            <a:extLst>
              <a:ext uri="{FF2B5EF4-FFF2-40B4-BE49-F238E27FC236}">
                <a16:creationId xmlns:a16="http://schemas.microsoft.com/office/drawing/2014/main" id="{48480764-6CB4-0631-2D2A-5B7D81A19945}"/>
              </a:ext>
            </a:extLst>
          </p:cNvPr>
          <p:cNvGrpSpPr/>
          <p:nvPr/>
        </p:nvGrpSpPr>
        <p:grpSpPr>
          <a:xfrm>
            <a:off x="854767" y="1818086"/>
            <a:ext cx="69643" cy="2253563"/>
            <a:chOff x="1137305" y="1281113"/>
            <a:chExt cx="92857" cy="3004750"/>
          </a:xfrm>
        </p:grpSpPr>
        <p:sp>
          <p:nvSpPr>
            <p:cNvPr id="15" name="Freeform: Shape 6058">
              <a:extLst>
                <a:ext uri="{FF2B5EF4-FFF2-40B4-BE49-F238E27FC236}">
                  <a16:creationId xmlns:a16="http://schemas.microsoft.com/office/drawing/2014/main" id="{E334C124-39A2-E67C-D1B8-80F51487E597}"/>
                </a:ext>
              </a:extLst>
            </p:cNvPr>
            <p:cNvSpPr/>
            <p:nvPr/>
          </p:nvSpPr>
          <p:spPr>
            <a:xfrm>
              <a:off x="1137305" y="4285863"/>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20" name="Freeform: Shape 6060">
              <a:extLst>
                <a:ext uri="{FF2B5EF4-FFF2-40B4-BE49-F238E27FC236}">
                  <a16:creationId xmlns:a16="http://schemas.microsoft.com/office/drawing/2014/main" id="{A3C6AE8A-C461-347F-F338-24F3E302EAD0}"/>
                </a:ext>
              </a:extLst>
            </p:cNvPr>
            <p:cNvSpPr/>
            <p:nvPr/>
          </p:nvSpPr>
          <p:spPr>
            <a:xfrm>
              <a:off x="1137305" y="3684913"/>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21" name="Freeform: Shape 6062">
              <a:extLst>
                <a:ext uri="{FF2B5EF4-FFF2-40B4-BE49-F238E27FC236}">
                  <a16:creationId xmlns:a16="http://schemas.microsoft.com/office/drawing/2014/main" id="{869464D7-CD79-B0D3-7097-31C52FF64B50}"/>
                </a:ext>
              </a:extLst>
            </p:cNvPr>
            <p:cNvSpPr/>
            <p:nvPr/>
          </p:nvSpPr>
          <p:spPr>
            <a:xfrm>
              <a:off x="1137305" y="3083963"/>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24" name="Freeform: Shape 6064">
              <a:extLst>
                <a:ext uri="{FF2B5EF4-FFF2-40B4-BE49-F238E27FC236}">
                  <a16:creationId xmlns:a16="http://schemas.microsoft.com/office/drawing/2014/main" id="{E4781E13-01C7-7BAF-7BA9-106A6A2B8F66}"/>
                </a:ext>
              </a:extLst>
            </p:cNvPr>
            <p:cNvSpPr/>
            <p:nvPr/>
          </p:nvSpPr>
          <p:spPr>
            <a:xfrm>
              <a:off x="1137305" y="2483013"/>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25" name="Freeform: Shape 6066">
              <a:extLst>
                <a:ext uri="{FF2B5EF4-FFF2-40B4-BE49-F238E27FC236}">
                  <a16:creationId xmlns:a16="http://schemas.microsoft.com/office/drawing/2014/main" id="{705D9C06-4051-E8EB-5968-5943A989A73E}"/>
                </a:ext>
              </a:extLst>
            </p:cNvPr>
            <p:cNvSpPr/>
            <p:nvPr/>
          </p:nvSpPr>
          <p:spPr>
            <a:xfrm>
              <a:off x="1137305" y="1884444"/>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26" name="Freeform: Shape 1444">
              <a:extLst>
                <a:ext uri="{FF2B5EF4-FFF2-40B4-BE49-F238E27FC236}">
                  <a16:creationId xmlns:a16="http://schemas.microsoft.com/office/drawing/2014/main" id="{6E954DFE-C614-7D3E-EA29-9FD46F01592B}"/>
                </a:ext>
              </a:extLst>
            </p:cNvPr>
            <p:cNvSpPr/>
            <p:nvPr/>
          </p:nvSpPr>
          <p:spPr>
            <a:xfrm>
              <a:off x="1137305" y="1281113"/>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27" name="Freeform: Shape 6058">
              <a:extLst>
                <a:ext uri="{FF2B5EF4-FFF2-40B4-BE49-F238E27FC236}">
                  <a16:creationId xmlns:a16="http://schemas.microsoft.com/office/drawing/2014/main" id="{24228F15-A9FC-2CDF-F5A8-0F48F63804C6}"/>
                </a:ext>
              </a:extLst>
            </p:cNvPr>
            <p:cNvSpPr/>
            <p:nvPr/>
          </p:nvSpPr>
          <p:spPr>
            <a:xfrm>
              <a:off x="1137305" y="3985388"/>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28" name="Freeform: Shape 6060">
              <a:extLst>
                <a:ext uri="{FF2B5EF4-FFF2-40B4-BE49-F238E27FC236}">
                  <a16:creationId xmlns:a16="http://schemas.microsoft.com/office/drawing/2014/main" id="{B050E6E5-9968-50D9-A7DF-A1889475BA9A}"/>
                </a:ext>
              </a:extLst>
            </p:cNvPr>
            <p:cNvSpPr/>
            <p:nvPr/>
          </p:nvSpPr>
          <p:spPr>
            <a:xfrm>
              <a:off x="1137305" y="3384438"/>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29" name="Freeform: Shape 6062">
              <a:extLst>
                <a:ext uri="{FF2B5EF4-FFF2-40B4-BE49-F238E27FC236}">
                  <a16:creationId xmlns:a16="http://schemas.microsoft.com/office/drawing/2014/main" id="{FB0A18A6-E43F-683B-4317-EFEE970E775E}"/>
                </a:ext>
              </a:extLst>
            </p:cNvPr>
            <p:cNvSpPr/>
            <p:nvPr/>
          </p:nvSpPr>
          <p:spPr>
            <a:xfrm>
              <a:off x="1137305" y="2785869"/>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30" name="Freeform: Shape 6064">
              <a:extLst>
                <a:ext uri="{FF2B5EF4-FFF2-40B4-BE49-F238E27FC236}">
                  <a16:creationId xmlns:a16="http://schemas.microsoft.com/office/drawing/2014/main" id="{1CA00F63-1973-66E9-AF87-23BECEFC36C6}"/>
                </a:ext>
              </a:extLst>
            </p:cNvPr>
            <p:cNvSpPr/>
            <p:nvPr/>
          </p:nvSpPr>
          <p:spPr>
            <a:xfrm>
              <a:off x="1137305" y="2182538"/>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31" name="Freeform: Shape 6066">
              <a:extLst>
                <a:ext uri="{FF2B5EF4-FFF2-40B4-BE49-F238E27FC236}">
                  <a16:creationId xmlns:a16="http://schemas.microsoft.com/office/drawing/2014/main" id="{CB00AF34-1CDA-3205-7996-657C4164CEDE}"/>
                </a:ext>
              </a:extLst>
            </p:cNvPr>
            <p:cNvSpPr/>
            <p:nvPr/>
          </p:nvSpPr>
          <p:spPr>
            <a:xfrm>
              <a:off x="1137305" y="1581588"/>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grpSp>
      <p:sp>
        <p:nvSpPr>
          <p:cNvPr id="39" name="TextBox 38">
            <a:extLst>
              <a:ext uri="{FF2B5EF4-FFF2-40B4-BE49-F238E27FC236}">
                <a16:creationId xmlns:a16="http://schemas.microsoft.com/office/drawing/2014/main" id="{93E2B6BC-C195-2F47-B5FF-4966EF896A4C}"/>
              </a:ext>
            </a:extLst>
          </p:cNvPr>
          <p:cNvSpPr txBox="1"/>
          <p:nvPr/>
        </p:nvSpPr>
        <p:spPr>
          <a:xfrm>
            <a:off x="1116275" y="1388392"/>
            <a:ext cx="2915363" cy="323165"/>
          </a:xfrm>
          <a:prstGeom prst="rect">
            <a:avLst/>
          </a:prstGeom>
          <a:noFill/>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effectLst/>
                <a:uLnTx/>
                <a:uFillTx/>
                <a:latin typeface="Arial" panose="020B0604020202020204"/>
              </a:defRPr>
            </a:lvl1pPr>
          </a:lstStyle>
          <a:p>
            <a:pPr defTabSz="685338" eaLnBrk="1" hangingPunct="1"/>
            <a:r>
              <a:rPr lang="en-US" sz="1500">
                <a:solidFill>
                  <a:srgbClr val="002557"/>
                </a:solidFill>
                <a:ea typeface="+mn-ea"/>
              </a:rPr>
              <a:t>Confirmed ORR*</a:t>
            </a:r>
          </a:p>
        </p:txBody>
      </p:sp>
      <p:graphicFrame>
        <p:nvGraphicFramePr>
          <p:cNvPr id="40" name="Table 39">
            <a:extLst>
              <a:ext uri="{FF2B5EF4-FFF2-40B4-BE49-F238E27FC236}">
                <a16:creationId xmlns:a16="http://schemas.microsoft.com/office/drawing/2014/main" id="{D6EEF825-F4E5-76CD-3FEA-EDFA55A85F4A}"/>
              </a:ext>
            </a:extLst>
          </p:cNvPr>
          <p:cNvGraphicFramePr>
            <a:graphicFrameLocks noGrp="1"/>
          </p:cNvGraphicFramePr>
          <p:nvPr/>
        </p:nvGraphicFramePr>
        <p:xfrm>
          <a:off x="1254784" y="4427866"/>
          <a:ext cx="972000" cy="216000"/>
        </p:xfrm>
        <a:graphic>
          <a:graphicData uri="http://schemas.openxmlformats.org/drawingml/2006/table">
            <a:tbl>
              <a:tblPr firstRow="1" bandRow="1"/>
              <a:tblGrid>
                <a:gridCol w="216000">
                  <a:extLst>
                    <a:ext uri="{9D8B030D-6E8A-4147-A177-3AD203B41FA5}">
                      <a16:colId xmlns:a16="http://schemas.microsoft.com/office/drawing/2014/main" val="3504054812"/>
                    </a:ext>
                  </a:extLst>
                </a:gridCol>
                <a:gridCol w="270000">
                  <a:extLst>
                    <a:ext uri="{9D8B030D-6E8A-4147-A177-3AD203B41FA5}">
                      <a16:colId xmlns:a16="http://schemas.microsoft.com/office/drawing/2014/main" val="2404424192"/>
                    </a:ext>
                  </a:extLst>
                </a:gridCol>
                <a:gridCol w="216000">
                  <a:extLst>
                    <a:ext uri="{9D8B030D-6E8A-4147-A177-3AD203B41FA5}">
                      <a16:colId xmlns:a16="http://schemas.microsoft.com/office/drawing/2014/main" val="3967429639"/>
                    </a:ext>
                  </a:extLst>
                </a:gridCol>
                <a:gridCol w="270000">
                  <a:extLst>
                    <a:ext uri="{9D8B030D-6E8A-4147-A177-3AD203B41FA5}">
                      <a16:colId xmlns:a16="http://schemas.microsoft.com/office/drawing/2014/main" val="3877010024"/>
                    </a:ext>
                  </a:extLst>
                </a:gridCol>
              </a:tblGrid>
              <a:tr h="216000">
                <a:tc>
                  <a:txBody>
                    <a:bodyPr/>
                    <a:lstStyle/>
                    <a:p>
                      <a:pPr marL="0" marR="0" algn="ctr">
                        <a:lnSpc>
                          <a:spcPct val="100000"/>
                        </a:lnSpc>
                        <a:spcBef>
                          <a:spcPts val="0"/>
                        </a:spcBef>
                        <a:spcAft>
                          <a:spcPts val="0"/>
                        </a:spcAft>
                      </a:pPr>
                      <a:endParaRPr lang="en-US" sz="900" b="0" i="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34290" marR="34290" marT="34290" marB="3429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marL="0" marR="0" algn="ctr">
                        <a:lnSpc>
                          <a:spcPct val="100000"/>
                        </a:lnSpc>
                        <a:spcBef>
                          <a:spcPts val="0"/>
                        </a:spcBef>
                        <a:spcAft>
                          <a:spcPts val="0"/>
                        </a:spcAft>
                      </a:pPr>
                      <a:r>
                        <a:rPr lang="en-US" sz="900" b="0" i="0">
                          <a:solidFill>
                            <a:schemeClr val="tx1"/>
                          </a:solidFill>
                          <a:effectLst/>
                          <a:latin typeface="Arial" panose="020B0604020202020204" pitchFamily="34" charset="0"/>
                          <a:ea typeface="Arial" panose="020B0604020202020204" pitchFamily="34" charset="0"/>
                          <a:cs typeface="Arial" panose="020B0604020202020204" pitchFamily="34" charset="0"/>
                        </a:rPr>
                        <a:t>CR</a:t>
                      </a:r>
                    </a:p>
                  </a:txBody>
                  <a:tcPr marL="34290" marR="34290" marT="34290" marB="3429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900" b="0" i="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34290" marR="34290" marT="34290" marB="3429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900" b="0" i="0">
                          <a:solidFill>
                            <a:schemeClr val="tx1"/>
                          </a:solidFill>
                          <a:effectLst/>
                          <a:latin typeface="Arial" panose="020B0604020202020204" pitchFamily="34" charset="0"/>
                          <a:ea typeface="Arial" panose="020B0604020202020204" pitchFamily="34" charset="0"/>
                          <a:cs typeface="Arial" panose="020B0604020202020204" pitchFamily="34" charset="0"/>
                        </a:rPr>
                        <a:t>PR</a:t>
                      </a:r>
                    </a:p>
                  </a:txBody>
                  <a:tcPr marL="34290" marR="34290" marT="34290" marB="3429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4564616"/>
                  </a:ext>
                </a:extLst>
              </a:tr>
            </a:tbl>
          </a:graphicData>
        </a:graphic>
      </p:graphicFrame>
      <p:graphicFrame>
        <p:nvGraphicFramePr>
          <p:cNvPr id="41" name="Table 40">
            <a:extLst>
              <a:ext uri="{FF2B5EF4-FFF2-40B4-BE49-F238E27FC236}">
                <a16:creationId xmlns:a16="http://schemas.microsoft.com/office/drawing/2014/main" id="{DE7264D5-3578-5556-CCD9-7B7DA0945198}"/>
              </a:ext>
            </a:extLst>
          </p:cNvPr>
          <p:cNvGraphicFramePr>
            <a:graphicFrameLocks noGrp="1"/>
          </p:cNvGraphicFramePr>
          <p:nvPr/>
        </p:nvGraphicFramePr>
        <p:xfrm>
          <a:off x="2889693" y="4430972"/>
          <a:ext cx="972000" cy="216000"/>
        </p:xfrm>
        <a:graphic>
          <a:graphicData uri="http://schemas.openxmlformats.org/drawingml/2006/table">
            <a:tbl>
              <a:tblPr firstRow="1" bandRow="1"/>
              <a:tblGrid>
                <a:gridCol w="216000">
                  <a:extLst>
                    <a:ext uri="{9D8B030D-6E8A-4147-A177-3AD203B41FA5}">
                      <a16:colId xmlns:a16="http://schemas.microsoft.com/office/drawing/2014/main" val="3504054812"/>
                    </a:ext>
                  </a:extLst>
                </a:gridCol>
                <a:gridCol w="270000">
                  <a:extLst>
                    <a:ext uri="{9D8B030D-6E8A-4147-A177-3AD203B41FA5}">
                      <a16:colId xmlns:a16="http://schemas.microsoft.com/office/drawing/2014/main" val="2404424192"/>
                    </a:ext>
                  </a:extLst>
                </a:gridCol>
                <a:gridCol w="216000">
                  <a:extLst>
                    <a:ext uri="{9D8B030D-6E8A-4147-A177-3AD203B41FA5}">
                      <a16:colId xmlns:a16="http://schemas.microsoft.com/office/drawing/2014/main" val="3967429639"/>
                    </a:ext>
                  </a:extLst>
                </a:gridCol>
                <a:gridCol w="270000">
                  <a:extLst>
                    <a:ext uri="{9D8B030D-6E8A-4147-A177-3AD203B41FA5}">
                      <a16:colId xmlns:a16="http://schemas.microsoft.com/office/drawing/2014/main" val="3877010024"/>
                    </a:ext>
                  </a:extLst>
                </a:gridCol>
              </a:tblGrid>
              <a:tr h="216000">
                <a:tc>
                  <a:txBody>
                    <a:bodyPr/>
                    <a:lstStyle/>
                    <a:p>
                      <a:pPr marL="0" marR="0" algn="ctr">
                        <a:lnSpc>
                          <a:spcPct val="100000"/>
                        </a:lnSpc>
                        <a:spcBef>
                          <a:spcPts val="0"/>
                        </a:spcBef>
                        <a:spcAft>
                          <a:spcPts val="0"/>
                        </a:spcAft>
                      </a:pPr>
                      <a:endParaRPr lang="en-US" sz="900" b="0" i="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34290" marR="34290" marT="34290" marB="3429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a:txBody>
                    <a:bodyPr/>
                    <a:lstStyle/>
                    <a:p>
                      <a:pPr marL="0" marR="0" algn="ctr">
                        <a:lnSpc>
                          <a:spcPct val="100000"/>
                        </a:lnSpc>
                        <a:spcBef>
                          <a:spcPts val="0"/>
                        </a:spcBef>
                        <a:spcAft>
                          <a:spcPts val="0"/>
                        </a:spcAft>
                      </a:pPr>
                      <a:r>
                        <a:rPr lang="en-US" sz="900" b="0" i="0">
                          <a:solidFill>
                            <a:schemeClr val="tx1"/>
                          </a:solidFill>
                          <a:effectLst/>
                          <a:latin typeface="Arial" panose="020B0604020202020204" pitchFamily="34" charset="0"/>
                          <a:ea typeface="Arial" panose="020B0604020202020204" pitchFamily="34" charset="0"/>
                          <a:cs typeface="Arial" panose="020B0604020202020204" pitchFamily="34" charset="0"/>
                        </a:rPr>
                        <a:t>CR</a:t>
                      </a:r>
                    </a:p>
                  </a:txBody>
                  <a:tcPr marL="34290" marR="34290" marT="34290" marB="3429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900" b="0" i="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34290" marR="34290" marT="34290" marB="3429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900" b="0" i="0">
                          <a:solidFill>
                            <a:schemeClr val="tx1"/>
                          </a:solidFill>
                          <a:effectLst/>
                          <a:latin typeface="Arial" panose="020B0604020202020204" pitchFamily="34" charset="0"/>
                          <a:ea typeface="Arial" panose="020B0604020202020204" pitchFamily="34" charset="0"/>
                          <a:cs typeface="Arial" panose="020B0604020202020204" pitchFamily="34" charset="0"/>
                        </a:rPr>
                        <a:t>PR</a:t>
                      </a:r>
                    </a:p>
                  </a:txBody>
                  <a:tcPr marL="34290" marR="34290" marT="34290" marB="3429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4564616"/>
                  </a:ext>
                </a:extLst>
              </a:tr>
            </a:tbl>
          </a:graphicData>
        </a:graphic>
      </p:graphicFrame>
      <p:sp>
        <p:nvSpPr>
          <p:cNvPr id="6" name="Text Placeholder 14">
            <a:extLst>
              <a:ext uri="{FF2B5EF4-FFF2-40B4-BE49-F238E27FC236}">
                <a16:creationId xmlns:a16="http://schemas.microsoft.com/office/drawing/2014/main" id="{F34A5220-3A77-1D4C-F691-4042B9928464}"/>
              </a:ext>
            </a:extLst>
          </p:cNvPr>
          <p:cNvSpPr txBox="1">
            <a:spLocks/>
          </p:cNvSpPr>
          <p:nvPr/>
        </p:nvSpPr>
        <p:spPr>
          <a:xfrm>
            <a:off x="4431830" y="5753171"/>
            <a:ext cx="2488973" cy="200055"/>
          </a:xfrm>
          <a:prstGeom prst="rect">
            <a:avLst/>
          </a:prstGeom>
        </p:spPr>
        <p:txBody>
          <a:bodyPr anchor="b"/>
          <a:lstStyle>
            <a:lvl1pPr marL="0" indent="0" algn="l" defTabSz="457200" rtl="0" eaLnBrk="1" latinLnBrk="0" hangingPunct="1">
              <a:spcBef>
                <a:spcPct val="20000"/>
              </a:spcBef>
              <a:buFont typeface="Arial"/>
              <a:buNone/>
              <a:defRPr kumimoji="1" sz="7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gn="ctr" defTabSz="457189" fontAlgn="auto">
              <a:spcAft>
                <a:spcPts val="0"/>
              </a:spcAft>
            </a:pPr>
            <a:r>
              <a:rPr lang="en-US" sz="750">
                <a:solidFill>
                  <a:srgbClr val="44546A">
                    <a:lumMod val="60000"/>
                    <a:lumOff val="40000"/>
                  </a:srgbClr>
                </a:solidFill>
                <a:latin typeface="Arial" panose="020B0604020202020204" pitchFamily="34" charset="0"/>
                <a:cs typeface="Arial" panose="020B0604020202020204" pitchFamily="34" charset="0"/>
              </a:rPr>
              <a:t>Confidential. For internal use only.</a:t>
            </a:r>
          </a:p>
        </p:txBody>
      </p:sp>
      <p:sp>
        <p:nvSpPr>
          <p:cNvPr id="7" name="Slide Number Placeholder 1">
            <a:extLst>
              <a:ext uri="{FF2B5EF4-FFF2-40B4-BE49-F238E27FC236}">
                <a16:creationId xmlns:a16="http://schemas.microsoft.com/office/drawing/2014/main" id="{238318BE-CA30-AD0E-6EF1-4D410E09D70F}"/>
              </a:ext>
            </a:extLst>
          </p:cNvPr>
          <p:cNvSpPr txBox="1">
            <a:spLocks/>
          </p:cNvSpPr>
          <p:nvPr/>
        </p:nvSpPr>
        <p:spPr>
          <a:xfrm>
            <a:off x="7289200" y="5753170"/>
            <a:ext cx="396000" cy="151004"/>
          </a:xfrm>
          <a:prstGeom prst="rect">
            <a:avLst/>
          </a:prstGeom>
        </p:spPr>
        <p:txBody>
          <a:bodyPr/>
          <a:lstStyle>
            <a:defPPr>
              <a:defRPr lang="en-US"/>
            </a:defPPr>
            <a:lvl1pPr marL="0" algn="l" defTabSz="457200" rtl="0" eaLnBrk="1" latinLnBrk="0" hangingPunct="1">
              <a:defRPr sz="75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fontAlgn="auto">
              <a:spcBef>
                <a:spcPts val="0"/>
              </a:spcBef>
              <a:spcAft>
                <a:spcPts val="0"/>
              </a:spcAft>
            </a:pPr>
            <a:fld id="{3C4F54F3-C349-4609-AFEE-01462D5C7942}" type="slidenum">
              <a:rPr lang="en-GB">
                <a:solidFill>
                  <a:srgbClr val="44546A">
                    <a:lumMod val="60000"/>
                    <a:lumOff val="40000"/>
                  </a:srgbClr>
                </a:solidFill>
                <a:latin typeface="Arial" panose="020B0604020202020204"/>
              </a:rPr>
              <a:pPr defTabSz="457189" fontAlgn="auto">
                <a:spcBef>
                  <a:spcPts val="0"/>
                </a:spcBef>
                <a:spcAft>
                  <a:spcPts val="0"/>
                </a:spcAft>
              </a:pPr>
              <a:t>34</a:t>
            </a:fld>
            <a:endParaRPr lang="en-GB">
              <a:solidFill>
                <a:srgbClr val="44546A">
                  <a:lumMod val="60000"/>
                  <a:lumOff val="40000"/>
                </a:srgbClr>
              </a:solidFill>
              <a:latin typeface="Arial" panose="020B0604020202020204"/>
            </a:endParaRPr>
          </a:p>
        </p:txBody>
      </p:sp>
      <p:sp>
        <p:nvSpPr>
          <p:cNvPr id="22" name="Rectangle 21">
            <a:extLst>
              <a:ext uri="{FF2B5EF4-FFF2-40B4-BE49-F238E27FC236}">
                <a16:creationId xmlns:a16="http://schemas.microsoft.com/office/drawing/2014/main" id="{F2B5C2C5-B768-C4FB-5AF2-C8A82640F7C3}"/>
              </a:ext>
            </a:extLst>
          </p:cNvPr>
          <p:cNvSpPr/>
          <p:nvPr/>
        </p:nvSpPr>
        <p:spPr>
          <a:xfrm>
            <a:off x="4962293" y="5734836"/>
            <a:ext cx="1661532" cy="218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eaLnBrk="1" fontAlgn="auto" hangingPunct="1">
              <a:spcBef>
                <a:spcPts val="0"/>
              </a:spcBef>
              <a:spcAft>
                <a:spcPts val="0"/>
              </a:spcAft>
            </a:pPr>
            <a:endParaRPr lang="en-US">
              <a:solidFill>
                <a:prstClr val="white"/>
              </a:solidFill>
              <a:latin typeface="Arial" panose="020B0604020202020204"/>
            </a:endParaRPr>
          </a:p>
        </p:txBody>
      </p:sp>
    </p:spTree>
    <p:extLst>
      <p:ext uri="{BB962C8B-B14F-4D97-AF65-F5344CB8AC3E}">
        <p14:creationId xmlns:p14="http://schemas.microsoft.com/office/powerpoint/2010/main" val="3256391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94D98-AA09-3134-8959-896F851742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3AF990-48EB-282B-5B5F-1371CD48E9DA}"/>
              </a:ext>
            </a:extLst>
          </p:cNvPr>
          <p:cNvSpPr>
            <a:spLocks noGrp="1"/>
          </p:cNvSpPr>
          <p:nvPr>
            <p:ph type="title"/>
          </p:nvPr>
        </p:nvSpPr>
        <p:spPr>
          <a:xfrm>
            <a:off x="229167" y="1042208"/>
            <a:ext cx="8371385" cy="423529"/>
          </a:xfrm>
        </p:spPr>
        <p:txBody>
          <a:bodyPr/>
          <a:lstStyle/>
          <a:p>
            <a:r>
              <a:rPr lang="en-US" dirty="0">
                <a:solidFill>
                  <a:srgbClr val="7030A0"/>
                </a:solidFill>
              </a:rPr>
              <a:t>PFS2 (investigator assessment) and post-trial treatments</a:t>
            </a:r>
            <a:endParaRPr lang="en-GB" dirty="0">
              <a:solidFill>
                <a:srgbClr val="7030A0"/>
              </a:solidFill>
            </a:endParaRPr>
          </a:p>
        </p:txBody>
      </p:sp>
      <p:sp>
        <p:nvSpPr>
          <p:cNvPr id="24" name="Content Placeholder 23">
            <a:extLst>
              <a:ext uri="{FF2B5EF4-FFF2-40B4-BE49-F238E27FC236}">
                <a16:creationId xmlns:a16="http://schemas.microsoft.com/office/drawing/2014/main" id="{912DD2FF-CB3E-CF99-BF96-79D8AEE7A788}"/>
              </a:ext>
            </a:extLst>
          </p:cNvPr>
          <p:cNvSpPr>
            <a:spLocks noGrp="1"/>
          </p:cNvSpPr>
          <p:nvPr>
            <p:ph sz="quarter" idx="13"/>
          </p:nvPr>
        </p:nvSpPr>
        <p:spPr>
          <a:xfrm>
            <a:off x="229166" y="5200645"/>
            <a:ext cx="8685669" cy="323165"/>
          </a:xfrm>
        </p:spPr>
        <p:txBody>
          <a:bodyPr/>
          <a:lstStyle/>
          <a:p>
            <a:r>
              <a:rPr lang="en-US">
                <a:sym typeface="Arial"/>
              </a:rPr>
              <a:t>PFS2 was defined by investigators according to local standard clinical practice as the time from randomization to second progression (earliest progression event following first subsequent therapy) or death</a:t>
            </a:r>
            <a:br>
              <a:rPr lang="en-US">
                <a:sym typeface="Arial"/>
              </a:rPr>
            </a:br>
            <a:r>
              <a:rPr lang="en-GB"/>
              <a:t>*Stratified log-rank test; </a:t>
            </a:r>
            <a:r>
              <a:rPr lang="en-GB" baseline="30000"/>
              <a:t>†</a:t>
            </a:r>
            <a:r>
              <a:rPr lang="en-GB"/>
              <a:t>percentages are based on the overall population. Therapies listed are not exhaustive. Patients may have received more than one type of therapy; </a:t>
            </a:r>
            <a:r>
              <a:rPr lang="en-US" baseline="30000">
                <a:ea typeface="Arial" panose="020B0604020202020204" pitchFamily="34" charset="0"/>
              </a:rPr>
              <a:t>‡</a:t>
            </a:r>
            <a:r>
              <a:rPr lang="en-US">
                <a:ea typeface="Arial" panose="020B0604020202020204" pitchFamily="34" charset="0"/>
              </a:rPr>
              <a:t>patients may have received trastuzumab and </a:t>
            </a:r>
            <a:r>
              <a:rPr lang="en-US" err="1">
                <a:ea typeface="Arial" panose="020B0604020202020204" pitchFamily="34" charset="0"/>
              </a:rPr>
              <a:t>pertuzumab</a:t>
            </a:r>
            <a:r>
              <a:rPr lang="en-US">
                <a:ea typeface="Arial" panose="020B0604020202020204" pitchFamily="34" charset="0"/>
              </a:rPr>
              <a:t> concurrently</a:t>
            </a:r>
          </a:p>
          <a:p>
            <a:r>
              <a:rPr lang="en-US"/>
              <a:t>CI, confidence interval; NC, not calculable; P, </a:t>
            </a:r>
            <a:r>
              <a:rPr lang="en-US" err="1"/>
              <a:t>pertuzumab</a:t>
            </a:r>
            <a:r>
              <a:rPr lang="en-US"/>
              <a:t>; </a:t>
            </a:r>
            <a:r>
              <a:rPr lang="en-US">
                <a:sym typeface="Arial"/>
              </a:rPr>
              <a:t>PFS2, second progression-free survival; T-DM1, trastuzumab emtansine; </a:t>
            </a:r>
            <a:r>
              <a:rPr lang="en-US"/>
              <a:t>T-DXd, trastuzumab deruxtecan; THP, taxane + trastuzumab + </a:t>
            </a:r>
            <a:r>
              <a:rPr lang="en-US" err="1"/>
              <a:t>pertuzumab</a:t>
            </a:r>
            <a:endParaRPr lang="en-GB"/>
          </a:p>
        </p:txBody>
      </p:sp>
      <p:sp>
        <p:nvSpPr>
          <p:cNvPr id="5" name="TextBox 4">
            <a:extLst>
              <a:ext uri="{FF2B5EF4-FFF2-40B4-BE49-F238E27FC236}">
                <a16:creationId xmlns:a16="http://schemas.microsoft.com/office/drawing/2014/main" id="{E544DCFE-FCC0-ABA7-AA9A-8938A3C47CB0}"/>
              </a:ext>
            </a:extLst>
          </p:cNvPr>
          <p:cNvSpPr txBox="1"/>
          <p:nvPr/>
        </p:nvSpPr>
        <p:spPr>
          <a:xfrm>
            <a:off x="229166" y="4905273"/>
            <a:ext cx="8685669" cy="323165"/>
          </a:xfrm>
          <a:prstGeom prst="rect">
            <a:avLst/>
          </a:prstGeom>
          <a:solidFill>
            <a:schemeClr val="tx1">
              <a:lumMod val="10000"/>
              <a:lumOff val="90000"/>
            </a:schemeClr>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effectLst/>
                <a:uLnTx/>
                <a:uFillTx/>
                <a:latin typeface="Arial" panose="020B0604020202020204"/>
              </a:defRPr>
            </a:lvl1pPr>
          </a:lstStyle>
          <a:p>
            <a:pPr defTabSz="685338" eaLnBrk="1" hangingPunct="1"/>
            <a:r>
              <a:rPr lang="en-US" sz="1500">
                <a:solidFill>
                  <a:srgbClr val="002557"/>
                </a:solidFill>
                <a:ea typeface="+mn-ea"/>
              </a:rPr>
              <a:t>Clinically meaningful improvement in PFS2 with T-DXd + P vs THP</a:t>
            </a:r>
          </a:p>
        </p:txBody>
      </p:sp>
      <p:sp>
        <p:nvSpPr>
          <p:cNvPr id="20" name="TextBox 19">
            <a:extLst>
              <a:ext uri="{FF2B5EF4-FFF2-40B4-BE49-F238E27FC236}">
                <a16:creationId xmlns:a16="http://schemas.microsoft.com/office/drawing/2014/main" id="{2824DEF7-ECFE-3FE8-F505-1E529ECA66CC}"/>
              </a:ext>
            </a:extLst>
          </p:cNvPr>
          <p:cNvSpPr txBox="1">
            <a:spLocks/>
          </p:cNvSpPr>
          <p:nvPr/>
        </p:nvSpPr>
        <p:spPr>
          <a:xfrm rot="16200000">
            <a:off x="-327734" y="2804976"/>
            <a:ext cx="1434563" cy="230832"/>
          </a:xfrm>
          <a:prstGeom prst="rect">
            <a:avLst/>
          </a:prstGeom>
          <a:noFill/>
        </p:spPr>
        <p:txBody>
          <a:bodyPr wrap="square" rtlCol="0">
            <a:spAutoFit/>
          </a:bodyPr>
          <a:lstStyle/>
          <a:p>
            <a:pPr algn="ctr" defTabSz="685338" eaLnBrk="1" fontAlgn="auto" hangingPunct="1">
              <a:spcBef>
                <a:spcPts val="0"/>
              </a:spcBef>
              <a:spcAft>
                <a:spcPts val="0"/>
              </a:spcAft>
              <a:defRPr/>
            </a:pPr>
            <a:r>
              <a:rPr lang="en-US" sz="900">
                <a:ln/>
                <a:solidFill>
                  <a:srgbClr val="002557"/>
                </a:solidFill>
                <a:latin typeface="Arial" panose="020B0604020202020204"/>
                <a:ea typeface="+mn-ea"/>
                <a:cs typeface="Arial"/>
                <a:sym typeface="Arial"/>
                <a:rtl val="0"/>
              </a:rPr>
              <a:t>Probability of PFS</a:t>
            </a:r>
          </a:p>
        </p:txBody>
      </p:sp>
      <p:sp>
        <p:nvSpPr>
          <p:cNvPr id="28" name="Freeform: Shape 106">
            <a:extLst>
              <a:ext uri="{FF2B5EF4-FFF2-40B4-BE49-F238E27FC236}">
                <a16:creationId xmlns:a16="http://schemas.microsoft.com/office/drawing/2014/main" id="{74F0D7AF-93B5-B542-D0D6-7B45A713DE97}"/>
              </a:ext>
            </a:extLst>
          </p:cNvPr>
          <p:cNvSpPr/>
          <p:nvPr/>
        </p:nvSpPr>
        <p:spPr>
          <a:xfrm>
            <a:off x="830855" y="4207922"/>
            <a:ext cx="59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29" name="Freeform: Shape 107">
            <a:extLst>
              <a:ext uri="{FF2B5EF4-FFF2-40B4-BE49-F238E27FC236}">
                <a16:creationId xmlns:a16="http://schemas.microsoft.com/office/drawing/2014/main" id="{A53BF692-7376-5411-2B96-50C46C1AAF24}"/>
              </a:ext>
            </a:extLst>
          </p:cNvPr>
          <p:cNvSpPr/>
          <p:nvPr/>
        </p:nvSpPr>
        <p:spPr>
          <a:xfrm>
            <a:off x="1110701" y="4207922"/>
            <a:ext cx="59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30" name="Freeform: Shape 108">
            <a:extLst>
              <a:ext uri="{FF2B5EF4-FFF2-40B4-BE49-F238E27FC236}">
                <a16:creationId xmlns:a16="http://schemas.microsoft.com/office/drawing/2014/main" id="{59D7CF84-7F8D-4DA0-9EF8-98E863F60363}"/>
              </a:ext>
            </a:extLst>
          </p:cNvPr>
          <p:cNvSpPr/>
          <p:nvPr/>
        </p:nvSpPr>
        <p:spPr>
          <a:xfrm>
            <a:off x="1390607" y="4207922"/>
            <a:ext cx="59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31" name="Freeform: Shape 109">
            <a:extLst>
              <a:ext uri="{FF2B5EF4-FFF2-40B4-BE49-F238E27FC236}">
                <a16:creationId xmlns:a16="http://schemas.microsoft.com/office/drawing/2014/main" id="{88BF1FE5-0355-D349-E0C2-DE289F485854}"/>
              </a:ext>
            </a:extLst>
          </p:cNvPr>
          <p:cNvSpPr/>
          <p:nvPr/>
        </p:nvSpPr>
        <p:spPr>
          <a:xfrm>
            <a:off x="1670513" y="4207922"/>
            <a:ext cx="59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32" name="Freeform: Shape 110">
            <a:extLst>
              <a:ext uri="{FF2B5EF4-FFF2-40B4-BE49-F238E27FC236}">
                <a16:creationId xmlns:a16="http://schemas.microsoft.com/office/drawing/2014/main" id="{EC10F727-AF49-3C74-C519-171F5F9F0549}"/>
              </a:ext>
            </a:extLst>
          </p:cNvPr>
          <p:cNvSpPr/>
          <p:nvPr/>
        </p:nvSpPr>
        <p:spPr>
          <a:xfrm>
            <a:off x="1950359" y="4207922"/>
            <a:ext cx="59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33" name="Freeform: Shape 111">
            <a:extLst>
              <a:ext uri="{FF2B5EF4-FFF2-40B4-BE49-F238E27FC236}">
                <a16:creationId xmlns:a16="http://schemas.microsoft.com/office/drawing/2014/main" id="{1C3808AC-95F1-6B61-2154-EC2FC968DB8C}"/>
              </a:ext>
            </a:extLst>
          </p:cNvPr>
          <p:cNvSpPr/>
          <p:nvPr/>
        </p:nvSpPr>
        <p:spPr>
          <a:xfrm>
            <a:off x="2230266" y="4207922"/>
            <a:ext cx="59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34" name="Freeform: Shape 112">
            <a:extLst>
              <a:ext uri="{FF2B5EF4-FFF2-40B4-BE49-F238E27FC236}">
                <a16:creationId xmlns:a16="http://schemas.microsoft.com/office/drawing/2014/main" id="{A9313ABC-23B3-AD82-CF4E-F1F20103EA3F}"/>
              </a:ext>
            </a:extLst>
          </p:cNvPr>
          <p:cNvSpPr/>
          <p:nvPr/>
        </p:nvSpPr>
        <p:spPr>
          <a:xfrm>
            <a:off x="2510172" y="4207922"/>
            <a:ext cx="59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35" name="Freeform: Shape 113">
            <a:extLst>
              <a:ext uri="{FF2B5EF4-FFF2-40B4-BE49-F238E27FC236}">
                <a16:creationId xmlns:a16="http://schemas.microsoft.com/office/drawing/2014/main" id="{9AE10D48-C4AD-413F-469E-7C9BDF35D7BB}"/>
              </a:ext>
            </a:extLst>
          </p:cNvPr>
          <p:cNvSpPr/>
          <p:nvPr/>
        </p:nvSpPr>
        <p:spPr>
          <a:xfrm>
            <a:off x="2790078" y="4207922"/>
            <a:ext cx="59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36" name="Freeform: Shape 114">
            <a:extLst>
              <a:ext uri="{FF2B5EF4-FFF2-40B4-BE49-F238E27FC236}">
                <a16:creationId xmlns:a16="http://schemas.microsoft.com/office/drawing/2014/main" id="{F832CC94-FDA3-7F1A-D52D-3BC31F115AB0}"/>
              </a:ext>
            </a:extLst>
          </p:cNvPr>
          <p:cNvSpPr/>
          <p:nvPr/>
        </p:nvSpPr>
        <p:spPr>
          <a:xfrm>
            <a:off x="3069925" y="4207922"/>
            <a:ext cx="59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37" name="Freeform: Shape 115">
            <a:extLst>
              <a:ext uri="{FF2B5EF4-FFF2-40B4-BE49-F238E27FC236}">
                <a16:creationId xmlns:a16="http://schemas.microsoft.com/office/drawing/2014/main" id="{5056C17D-009A-71D9-00F3-C0C270FB7950}"/>
              </a:ext>
            </a:extLst>
          </p:cNvPr>
          <p:cNvSpPr/>
          <p:nvPr/>
        </p:nvSpPr>
        <p:spPr>
          <a:xfrm>
            <a:off x="3349831" y="4207922"/>
            <a:ext cx="59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38" name="Freeform: Shape 116">
            <a:extLst>
              <a:ext uri="{FF2B5EF4-FFF2-40B4-BE49-F238E27FC236}">
                <a16:creationId xmlns:a16="http://schemas.microsoft.com/office/drawing/2014/main" id="{12CFCA5F-1FE0-72D1-C8DB-E876D265532E}"/>
              </a:ext>
            </a:extLst>
          </p:cNvPr>
          <p:cNvSpPr/>
          <p:nvPr/>
        </p:nvSpPr>
        <p:spPr>
          <a:xfrm>
            <a:off x="3629737" y="4207922"/>
            <a:ext cx="59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39" name="Freeform: Shape 117">
            <a:extLst>
              <a:ext uri="{FF2B5EF4-FFF2-40B4-BE49-F238E27FC236}">
                <a16:creationId xmlns:a16="http://schemas.microsoft.com/office/drawing/2014/main" id="{9FCF9EF2-476A-61ED-33B0-FA91D3018471}"/>
              </a:ext>
            </a:extLst>
          </p:cNvPr>
          <p:cNvSpPr/>
          <p:nvPr/>
        </p:nvSpPr>
        <p:spPr>
          <a:xfrm>
            <a:off x="3909583" y="4207922"/>
            <a:ext cx="59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0" name="Freeform: Shape 118">
            <a:extLst>
              <a:ext uri="{FF2B5EF4-FFF2-40B4-BE49-F238E27FC236}">
                <a16:creationId xmlns:a16="http://schemas.microsoft.com/office/drawing/2014/main" id="{D9373896-3288-9C8E-CC15-A5A30C754CD3}"/>
              </a:ext>
            </a:extLst>
          </p:cNvPr>
          <p:cNvSpPr/>
          <p:nvPr/>
        </p:nvSpPr>
        <p:spPr>
          <a:xfrm>
            <a:off x="4189490" y="4207922"/>
            <a:ext cx="59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1" name="Freeform: Shape 119">
            <a:extLst>
              <a:ext uri="{FF2B5EF4-FFF2-40B4-BE49-F238E27FC236}">
                <a16:creationId xmlns:a16="http://schemas.microsoft.com/office/drawing/2014/main" id="{2E093B05-31D4-5B18-CCD8-ADE96D76AC17}"/>
              </a:ext>
            </a:extLst>
          </p:cNvPr>
          <p:cNvSpPr/>
          <p:nvPr/>
        </p:nvSpPr>
        <p:spPr>
          <a:xfrm>
            <a:off x="4469396" y="4207922"/>
            <a:ext cx="59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2" name="Freeform: Shape 120">
            <a:extLst>
              <a:ext uri="{FF2B5EF4-FFF2-40B4-BE49-F238E27FC236}">
                <a16:creationId xmlns:a16="http://schemas.microsoft.com/office/drawing/2014/main" id="{54BEBFF0-375A-1919-8396-78E03B2AA666}"/>
              </a:ext>
            </a:extLst>
          </p:cNvPr>
          <p:cNvSpPr/>
          <p:nvPr/>
        </p:nvSpPr>
        <p:spPr>
          <a:xfrm>
            <a:off x="4749302" y="4207922"/>
            <a:ext cx="59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3" name="Freeform: Shape 121">
            <a:extLst>
              <a:ext uri="{FF2B5EF4-FFF2-40B4-BE49-F238E27FC236}">
                <a16:creationId xmlns:a16="http://schemas.microsoft.com/office/drawing/2014/main" id="{89EEFC99-E78B-874A-9DD1-AD518BB77529}"/>
              </a:ext>
            </a:extLst>
          </p:cNvPr>
          <p:cNvSpPr/>
          <p:nvPr/>
        </p:nvSpPr>
        <p:spPr>
          <a:xfrm>
            <a:off x="5029148" y="4207922"/>
            <a:ext cx="59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4" name="Freeform: Shape 122">
            <a:extLst>
              <a:ext uri="{FF2B5EF4-FFF2-40B4-BE49-F238E27FC236}">
                <a16:creationId xmlns:a16="http://schemas.microsoft.com/office/drawing/2014/main" id="{53BA384D-7EBA-2529-9734-D53C41B401E8}"/>
              </a:ext>
            </a:extLst>
          </p:cNvPr>
          <p:cNvSpPr/>
          <p:nvPr/>
        </p:nvSpPr>
        <p:spPr>
          <a:xfrm>
            <a:off x="5309055" y="4207922"/>
            <a:ext cx="5981" cy="61635"/>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5" name="TextBox 44">
            <a:extLst>
              <a:ext uri="{FF2B5EF4-FFF2-40B4-BE49-F238E27FC236}">
                <a16:creationId xmlns:a16="http://schemas.microsoft.com/office/drawing/2014/main" id="{0B7354EB-CEFF-F54B-AFD8-F31F600750D7}"/>
              </a:ext>
            </a:extLst>
          </p:cNvPr>
          <p:cNvSpPr txBox="1">
            <a:spLocks/>
          </p:cNvSpPr>
          <p:nvPr/>
        </p:nvSpPr>
        <p:spPr>
          <a:xfrm>
            <a:off x="930673" y="4265923"/>
            <a:ext cx="355628"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3</a:t>
            </a:r>
          </a:p>
        </p:txBody>
      </p:sp>
      <p:sp>
        <p:nvSpPr>
          <p:cNvPr id="46" name="TextBox 45">
            <a:extLst>
              <a:ext uri="{FF2B5EF4-FFF2-40B4-BE49-F238E27FC236}">
                <a16:creationId xmlns:a16="http://schemas.microsoft.com/office/drawing/2014/main" id="{FC806E49-3F86-086B-F151-257E6C29B145}"/>
              </a:ext>
            </a:extLst>
          </p:cNvPr>
          <p:cNvSpPr txBox="1">
            <a:spLocks/>
          </p:cNvSpPr>
          <p:nvPr/>
        </p:nvSpPr>
        <p:spPr>
          <a:xfrm>
            <a:off x="1492741" y="4265923"/>
            <a:ext cx="355628"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9</a:t>
            </a:r>
          </a:p>
        </p:txBody>
      </p:sp>
      <p:sp>
        <p:nvSpPr>
          <p:cNvPr id="47" name="TextBox 46">
            <a:extLst>
              <a:ext uri="{FF2B5EF4-FFF2-40B4-BE49-F238E27FC236}">
                <a16:creationId xmlns:a16="http://schemas.microsoft.com/office/drawing/2014/main" id="{F4923820-8018-C7B2-CF56-D9F3DF49AC1F}"/>
              </a:ext>
            </a:extLst>
          </p:cNvPr>
          <p:cNvSpPr txBox="1">
            <a:spLocks/>
          </p:cNvSpPr>
          <p:nvPr/>
        </p:nvSpPr>
        <p:spPr>
          <a:xfrm>
            <a:off x="1774486" y="4265923"/>
            <a:ext cx="355628"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12</a:t>
            </a:r>
          </a:p>
        </p:txBody>
      </p:sp>
      <p:sp>
        <p:nvSpPr>
          <p:cNvPr id="48" name="TextBox 47">
            <a:extLst>
              <a:ext uri="{FF2B5EF4-FFF2-40B4-BE49-F238E27FC236}">
                <a16:creationId xmlns:a16="http://schemas.microsoft.com/office/drawing/2014/main" id="{42243758-FAA5-EEE2-0A82-5DE8D486CB65}"/>
              </a:ext>
            </a:extLst>
          </p:cNvPr>
          <p:cNvSpPr txBox="1">
            <a:spLocks/>
          </p:cNvSpPr>
          <p:nvPr/>
        </p:nvSpPr>
        <p:spPr>
          <a:xfrm>
            <a:off x="2051959" y="4265923"/>
            <a:ext cx="355628"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15</a:t>
            </a:r>
          </a:p>
        </p:txBody>
      </p:sp>
      <p:sp>
        <p:nvSpPr>
          <p:cNvPr id="49" name="TextBox 48">
            <a:extLst>
              <a:ext uri="{FF2B5EF4-FFF2-40B4-BE49-F238E27FC236}">
                <a16:creationId xmlns:a16="http://schemas.microsoft.com/office/drawing/2014/main" id="{0659393E-A26E-0A0B-D3B6-A1862DE454D5}"/>
              </a:ext>
            </a:extLst>
          </p:cNvPr>
          <p:cNvSpPr txBox="1">
            <a:spLocks/>
          </p:cNvSpPr>
          <p:nvPr/>
        </p:nvSpPr>
        <p:spPr>
          <a:xfrm>
            <a:off x="2332279" y="4265923"/>
            <a:ext cx="355628"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18</a:t>
            </a:r>
          </a:p>
        </p:txBody>
      </p:sp>
      <p:sp>
        <p:nvSpPr>
          <p:cNvPr id="50" name="TextBox 49">
            <a:extLst>
              <a:ext uri="{FF2B5EF4-FFF2-40B4-BE49-F238E27FC236}">
                <a16:creationId xmlns:a16="http://schemas.microsoft.com/office/drawing/2014/main" id="{2EBE34E2-CF14-9E9C-49A8-5BD0149AD98A}"/>
              </a:ext>
            </a:extLst>
          </p:cNvPr>
          <p:cNvSpPr txBox="1">
            <a:spLocks/>
          </p:cNvSpPr>
          <p:nvPr/>
        </p:nvSpPr>
        <p:spPr>
          <a:xfrm>
            <a:off x="2612602" y="4265923"/>
            <a:ext cx="355628"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21</a:t>
            </a:r>
          </a:p>
        </p:txBody>
      </p:sp>
      <p:sp>
        <p:nvSpPr>
          <p:cNvPr id="51" name="TextBox 50">
            <a:extLst>
              <a:ext uri="{FF2B5EF4-FFF2-40B4-BE49-F238E27FC236}">
                <a16:creationId xmlns:a16="http://schemas.microsoft.com/office/drawing/2014/main" id="{DF548BBC-D5E1-914F-4FF3-4BF0C0141914}"/>
              </a:ext>
            </a:extLst>
          </p:cNvPr>
          <p:cNvSpPr txBox="1">
            <a:spLocks/>
          </p:cNvSpPr>
          <p:nvPr/>
        </p:nvSpPr>
        <p:spPr>
          <a:xfrm>
            <a:off x="2892922" y="4265923"/>
            <a:ext cx="355628"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24</a:t>
            </a:r>
          </a:p>
        </p:txBody>
      </p:sp>
      <p:sp>
        <p:nvSpPr>
          <p:cNvPr id="52" name="TextBox 51">
            <a:extLst>
              <a:ext uri="{FF2B5EF4-FFF2-40B4-BE49-F238E27FC236}">
                <a16:creationId xmlns:a16="http://schemas.microsoft.com/office/drawing/2014/main" id="{1C5D91B8-915C-7951-05C1-CF5FBB40FC8E}"/>
              </a:ext>
            </a:extLst>
          </p:cNvPr>
          <p:cNvSpPr txBox="1">
            <a:spLocks/>
          </p:cNvSpPr>
          <p:nvPr/>
        </p:nvSpPr>
        <p:spPr>
          <a:xfrm>
            <a:off x="3173244" y="4265923"/>
            <a:ext cx="355628"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27</a:t>
            </a:r>
          </a:p>
        </p:txBody>
      </p:sp>
      <p:sp>
        <p:nvSpPr>
          <p:cNvPr id="53" name="TextBox 52">
            <a:extLst>
              <a:ext uri="{FF2B5EF4-FFF2-40B4-BE49-F238E27FC236}">
                <a16:creationId xmlns:a16="http://schemas.microsoft.com/office/drawing/2014/main" id="{89A27179-0B76-48EA-8153-D3BE29A42946}"/>
              </a:ext>
            </a:extLst>
          </p:cNvPr>
          <p:cNvSpPr txBox="1">
            <a:spLocks/>
          </p:cNvSpPr>
          <p:nvPr/>
        </p:nvSpPr>
        <p:spPr>
          <a:xfrm>
            <a:off x="3453565" y="4265923"/>
            <a:ext cx="355628"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30</a:t>
            </a:r>
          </a:p>
        </p:txBody>
      </p:sp>
      <p:sp>
        <p:nvSpPr>
          <p:cNvPr id="54" name="TextBox 53">
            <a:extLst>
              <a:ext uri="{FF2B5EF4-FFF2-40B4-BE49-F238E27FC236}">
                <a16:creationId xmlns:a16="http://schemas.microsoft.com/office/drawing/2014/main" id="{2C1EAF16-CE54-C718-44AE-9FE0098434FD}"/>
              </a:ext>
            </a:extLst>
          </p:cNvPr>
          <p:cNvSpPr txBox="1">
            <a:spLocks/>
          </p:cNvSpPr>
          <p:nvPr/>
        </p:nvSpPr>
        <p:spPr>
          <a:xfrm>
            <a:off x="3732463" y="4265923"/>
            <a:ext cx="355628"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33</a:t>
            </a:r>
          </a:p>
        </p:txBody>
      </p:sp>
      <p:sp>
        <p:nvSpPr>
          <p:cNvPr id="55" name="TextBox 54">
            <a:extLst>
              <a:ext uri="{FF2B5EF4-FFF2-40B4-BE49-F238E27FC236}">
                <a16:creationId xmlns:a16="http://schemas.microsoft.com/office/drawing/2014/main" id="{1801099D-83BC-E7C7-829A-F934F9DD18F0}"/>
              </a:ext>
            </a:extLst>
          </p:cNvPr>
          <p:cNvSpPr txBox="1">
            <a:spLocks/>
          </p:cNvSpPr>
          <p:nvPr/>
        </p:nvSpPr>
        <p:spPr>
          <a:xfrm>
            <a:off x="4012783" y="4265923"/>
            <a:ext cx="355628"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36</a:t>
            </a:r>
          </a:p>
        </p:txBody>
      </p:sp>
      <p:sp>
        <p:nvSpPr>
          <p:cNvPr id="56" name="TextBox 55">
            <a:extLst>
              <a:ext uri="{FF2B5EF4-FFF2-40B4-BE49-F238E27FC236}">
                <a16:creationId xmlns:a16="http://schemas.microsoft.com/office/drawing/2014/main" id="{7113AC84-6F9B-63C2-67C0-764C632F4887}"/>
              </a:ext>
            </a:extLst>
          </p:cNvPr>
          <p:cNvSpPr txBox="1">
            <a:spLocks/>
          </p:cNvSpPr>
          <p:nvPr/>
        </p:nvSpPr>
        <p:spPr>
          <a:xfrm>
            <a:off x="4572001" y="4265923"/>
            <a:ext cx="355628"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42</a:t>
            </a:r>
          </a:p>
        </p:txBody>
      </p:sp>
      <p:sp>
        <p:nvSpPr>
          <p:cNvPr id="57" name="TextBox 56">
            <a:extLst>
              <a:ext uri="{FF2B5EF4-FFF2-40B4-BE49-F238E27FC236}">
                <a16:creationId xmlns:a16="http://schemas.microsoft.com/office/drawing/2014/main" id="{39AD6276-5274-A1A8-AB33-6D9C7F337846}"/>
              </a:ext>
            </a:extLst>
          </p:cNvPr>
          <p:cNvSpPr txBox="1">
            <a:spLocks/>
          </p:cNvSpPr>
          <p:nvPr/>
        </p:nvSpPr>
        <p:spPr>
          <a:xfrm>
            <a:off x="653563" y="4265923"/>
            <a:ext cx="355628"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0</a:t>
            </a:r>
          </a:p>
        </p:txBody>
      </p:sp>
      <p:sp>
        <p:nvSpPr>
          <p:cNvPr id="58" name="TextBox 57">
            <a:extLst>
              <a:ext uri="{FF2B5EF4-FFF2-40B4-BE49-F238E27FC236}">
                <a16:creationId xmlns:a16="http://schemas.microsoft.com/office/drawing/2014/main" id="{D3A045C1-200F-2D55-8E9A-02572B390D51}"/>
              </a:ext>
            </a:extLst>
          </p:cNvPr>
          <p:cNvSpPr txBox="1">
            <a:spLocks/>
          </p:cNvSpPr>
          <p:nvPr/>
        </p:nvSpPr>
        <p:spPr>
          <a:xfrm>
            <a:off x="5132689" y="4265923"/>
            <a:ext cx="355628"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48</a:t>
            </a:r>
          </a:p>
        </p:txBody>
      </p:sp>
      <p:sp>
        <p:nvSpPr>
          <p:cNvPr id="59" name="TextBox 58">
            <a:extLst>
              <a:ext uri="{FF2B5EF4-FFF2-40B4-BE49-F238E27FC236}">
                <a16:creationId xmlns:a16="http://schemas.microsoft.com/office/drawing/2014/main" id="{FFF3B42D-4128-AF4B-907B-6A733140568E}"/>
              </a:ext>
            </a:extLst>
          </p:cNvPr>
          <p:cNvSpPr txBox="1">
            <a:spLocks/>
          </p:cNvSpPr>
          <p:nvPr/>
        </p:nvSpPr>
        <p:spPr>
          <a:xfrm>
            <a:off x="1212418" y="4265923"/>
            <a:ext cx="355628"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6</a:t>
            </a:r>
          </a:p>
        </p:txBody>
      </p:sp>
      <p:sp>
        <p:nvSpPr>
          <p:cNvPr id="60" name="TextBox 59">
            <a:extLst>
              <a:ext uri="{FF2B5EF4-FFF2-40B4-BE49-F238E27FC236}">
                <a16:creationId xmlns:a16="http://schemas.microsoft.com/office/drawing/2014/main" id="{B0475A80-CB1C-299C-D9DB-011CF90D118E}"/>
              </a:ext>
            </a:extLst>
          </p:cNvPr>
          <p:cNvSpPr txBox="1">
            <a:spLocks/>
          </p:cNvSpPr>
          <p:nvPr/>
        </p:nvSpPr>
        <p:spPr>
          <a:xfrm>
            <a:off x="4852323" y="4265923"/>
            <a:ext cx="355628"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45</a:t>
            </a:r>
          </a:p>
        </p:txBody>
      </p:sp>
      <p:sp>
        <p:nvSpPr>
          <p:cNvPr id="61" name="TextBox 60">
            <a:extLst>
              <a:ext uri="{FF2B5EF4-FFF2-40B4-BE49-F238E27FC236}">
                <a16:creationId xmlns:a16="http://schemas.microsoft.com/office/drawing/2014/main" id="{B7407737-4B58-0A90-130C-83807B56BBDB}"/>
              </a:ext>
            </a:extLst>
          </p:cNvPr>
          <p:cNvSpPr txBox="1">
            <a:spLocks/>
          </p:cNvSpPr>
          <p:nvPr/>
        </p:nvSpPr>
        <p:spPr>
          <a:xfrm>
            <a:off x="4291681" y="4265923"/>
            <a:ext cx="355628" cy="157100"/>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39</a:t>
            </a:r>
          </a:p>
        </p:txBody>
      </p:sp>
      <p:sp>
        <p:nvSpPr>
          <p:cNvPr id="62" name="Free-form: Shape 201">
            <a:extLst>
              <a:ext uri="{FF2B5EF4-FFF2-40B4-BE49-F238E27FC236}">
                <a16:creationId xmlns:a16="http://schemas.microsoft.com/office/drawing/2014/main" id="{417A7D95-4E12-A8C8-D2E1-4F37CB8D881E}"/>
              </a:ext>
            </a:extLst>
          </p:cNvPr>
          <p:cNvSpPr/>
          <p:nvPr/>
        </p:nvSpPr>
        <p:spPr>
          <a:xfrm>
            <a:off x="830855" y="1630545"/>
            <a:ext cx="4482311" cy="2575949"/>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flat">
            <a:solidFill>
              <a:schemeClr val="tx1"/>
            </a:solidFill>
            <a:prstDash val="solid"/>
            <a:miter/>
          </a:ln>
        </p:spPr>
        <p:txBody>
          <a:bodyPr rtlCol="0" anchor="ctr"/>
          <a:lstStyle/>
          <a:p>
            <a:pPr defTabSz="685338" eaLnBrk="1" fontAlgn="auto" hangingPunct="1">
              <a:spcBef>
                <a:spcPts val="0"/>
              </a:spcBef>
              <a:spcAft>
                <a:spcPts val="0"/>
              </a:spcAft>
              <a:defRPr/>
            </a:pPr>
            <a:endParaRPr lang="en-US" sz="1350">
              <a:solidFill>
                <a:srgbClr val="002557"/>
              </a:solidFill>
              <a:latin typeface="Arial" panose="020B0604020202020204"/>
              <a:ea typeface="+mn-ea"/>
            </a:endParaRPr>
          </a:p>
        </p:txBody>
      </p:sp>
      <p:sp>
        <p:nvSpPr>
          <p:cNvPr id="63" name="TextBox 62" hidden="1">
            <a:extLst>
              <a:ext uri="{FF2B5EF4-FFF2-40B4-BE49-F238E27FC236}">
                <a16:creationId xmlns:a16="http://schemas.microsoft.com/office/drawing/2014/main" id="{D1C03478-A674-D29F-B9BA-C347E3DBF5BC}"/>
              </a:ext>
            </a:extLst>
          </p:cNvPr>
          <p:cNvSpPr txBox="1">
            <a:spLocks/>
          </p:cNvSpPr>
          <p:nvPr/>
        </p:nvSpPr>
        <p:spPr>
          <a:xfrm>
            <a:off x="232414" y="4735217"/>
            <a:ext cx="402984" cy="124475"/>
          </a:xfrm>
          <a:prstGeom prst="rect">
            <a:avLst/>
          </a:prstGeom>
          <a:noFill/>
        </p:spPr>
        <p:txBody>
          <a:bodyPr wrap="square" lIns="0" tIns="0" rIns="0" bIns="0" rtlCol="0">
            <a:noAutofit/>
          </a:bodyPr>
          <a:lstStyle/>
          <a:p>
            <a:pPr defTabSz="685338" eaLnBrk="1" fontAlgn="auto" hangingPunct="1">
              <a:spcBef>
                <a:spcPts val="0"/>
              </a:spcBef>
              <a:spcAft>
                <a:spcPts val="0"/>
              </a:spcAft>
              <a:defRPr/>
            </a:pPr>
            <a:r>
              <a:rPr lang="en-US" sz="675">
                <a:ln/>
                <a:solidFill>
                  <a:srgbClr val="6E6E6E">
                    <a:lumMod val="75000"/>
                  </a:srgbClr>
                </a:solidFill>
                <a:latin typeface="Arial"/>
                <a:ea typeface="+mn-ea"/>
                <a:cs typeface="Arial"/>
                <a:sym typeface="Arial"/>
                <a:rtl val="0"/>
              </a:rPr>
              <a:t>THP</a:t>
            </a:r>
          </a:p>
        </p:txBody>
      </p:sp>
      <p:sp>
        <p:nvSpPr>
          <p:cNvPr id="64" name="TextBox 63" hidden="1">
            <a:extLst>
              <a:ext uri="{FF2B5EF4-FFF2-40B4-BE49-F238E27FC236}">
                <a16:creationId xmlns:a16="http://schemas.microsoft.com/office/drawing/2014/main" id="{BB633CA0-CE83-343A-37C5-6480D2FC9D48}"/>
              </a:ext>
            </a:extLst>
          </p:cNvPr>
          <p:cNvSpPr txBox="1">
            <a:spLocks/>
          </p:cNvSpPr>
          <p:nvPr/>
        </p:nvSpPr>
        <p:spPr>
          <a:xfrm>
            <a:off x="235900" y="4502436"/>
            <a:ext cx="435092" cy="173124"/>
          </a:xfrm>
          <a:prstGeom prst="rect">
            <a:avLst/>
          </a:prstGeom>
          <a:noFill/>
        </p:spPr>
        <p:txBody>
          <a:bodyPr wrap="square" lIns="0" tIns="0" rIns="0" bIns="0" rtlCol="0">
            <a:noAutofit/>
          </a:bodyPr>
          <a:lstStyle/>
          <a:p>
            <a:pPr defTabSz="685338" eaLnBrk="1" fontAlgn="auto" hangingPunct="1">
              <a:spcBef>
                <a:spcPts val="0"/>
              </a:spcBef>
              <a:spcAft>
                <a:spcPts val="0"/>
              </a:spcAft>
              <a:defRPr/>
            </a:pPr>
            <a:r>
              <a:rPr lang="en-US" sz="675">
                <a:ln/>
                <a:solidFill>
                  <a:srgbClr val="002557"/>
                </a:solidFill>
                <a:latin typeface="Arial"/>
                <a:ea typeface="+mn-ea"/>
                <a:cs typeface="Arial"/>
                <a:sym typeface="Arial"/>
                <a:rtl val="0"/>
              </a:rPr>
              <a:t>No. at risk</a:t>
            </a:r>
          </a:p>
        </p:txBody>
      </p:sp>
      <p:sp>
        <p:nvSpPr>
          <p:cNvPr id="65" name="TextBox 64" hidden="1">
            <a:extLst>
              <a:ext uri="{FF2B5EF4-FFF2-40B4-BE49-F238E27FC236}">
                <a16:creationId xmlns:a16="http://schemas.microsoft.com/office/drawing/2014/main" id="{B87ABC86-0C63-7DBC-D3D0-D87339CF6650}"/>
              </a:ext>
            </a:extLst>
          </p:cNvPr>
          <p:cNvSpPr txBox="1">
            <a:spLocks/>
          </p:cNvSpPr>
          <p:nvPr/>
        </p:nvSpPr>
        <p:spPr>
          <a:xfrm>
            <a:off x="232414" y="4626910"/>
            <a:ext cx="541219" cy="108308"/>
          </a:xfrm>
          <a:prstGeom prst="rect">
            <a:avLst/>
          </a:prstGeom>
          <a:noFill/>
        </p:spPr>
        <p:txBody>
          <a:bodyPr wrap="square" lIns="0" tIns="0" rIns="0" bIns="0" rtlCol="0">
            <a:noAutofit/>
          </a:bodyPr>
          <a:lstStyle/>
          <a:p>
            <a:pPr defTabSz="685338" eaLnBrk="1" fontAlgn="auto" hangingPunct="1">
              <a:spcBef>
                <a:spcPts val="0"/>
              </a:spcBef>
              <a:spcAft>
                <a:spcPts val="0"/>
              </a:spcAft>
              <a:defRPr/>
            </a:pPr>
            <a:r>
              <a:rPr lang="en-US" sz="675">
                <a:solidFill>
                  <a:srgbClr val="002985"/>
                </a:solidFill>
                <a:ea typeface="Arial" panose="020B0604020202020204" pitchFamily="34" charset="0"/>
                <a:cs typeface="Arial" panose="020B0604020202020204" pitchFamily="34" charset="0"/>
              </a:rPr>
              <a:t>T-DXd + P</a:t>
            </a:r>
            <a:endParaRPr lang="en-US" sz="675">
              <a:ln/>
              <a:solidFill>
                <a:srgbClr val="002985"/>
              </a:solidFill>
              <a:latin typeface="Arial"/>
              <a:ea typeface="+mn-ea"/>
              <a:cs typeface="Arial"/>
              <a:sym typeface="Arial"/>
              <a:rtl val="0"/>
            </a:endParaRPr>
          </a:p>
        </p:txBody>
      </p:sp>
      <p:sp>
        <p:nvSpPr>
          <p:cNvPr id="67" name="TextBox 66">
            <a:extLst>
              <a:ext uri="{FF2B5EF4-FFF2-40B4-BE49-F238E27FC236}">
                <a16:creationId xmlns:a16="http://schemas.microsoft.com/office/drawing/2014/main" id="{60134B69-2205-91A2-CAC5-18CB4F438BEF}"/>
              </a:ext>
            </a:extLst>
          </p:cNvPr>
          <p:cNvSpPr txBox="1">
            <a:spLocks/>
          </p:cNvSpPr>
          <p:nvPr/>
        </p:nvSpPr>
        <p:spPr>
          <a:xfrm>
            <a:off x="989039" y="4753790"/>
            <a:ext cx="238899" cy="184665"/>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373</a:t>
            </a:r>
          </a:p>
        </p:txBody>
      </p:sp>
      <p:sp>
        <p:nvSpPr>
          <p:cNvPr id="68" name="TextBox 67">
            <a:extLst>
              <a:ext uri="{FF2B5EF4-FFF2-40B4-BE49-F238E27FC236}">
                <a16:creationId xmlns:a16="http://schemas.microsoft.com/office/drawing/2014/main" id="{919973D6-30DC-14F6-AA5B-8166BDD3707F}"/>
              </a:ext>
            </a:extLst>
          </p:cNvPr>
          <p:cNvSpPr txBox="1">
            <a:spLocks/>
          </p:cNvSpPr>
          <p:nvPr/>
        </p:nvSpPr>
        <p:spPr>
          <a:xfrm>
            <a:off x="1274924" y="4753790"/>
            <a:ext cx="230619" cy="184665"/>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358</a:t>
            </a:r>
          </a:p>
        </p:txBody>
      </p:sp>
      <p:sp>
        <p:nvSpPr>
          <p:cNvPr id="69" name="TextBox 68">
            <a:extLst>
              <a:ext uri="{FF2B5EF4-FFF2-40B4-BE49-F238E27FC236}">
                <a16:creationId xmlns:a16="http://schemas.microsoft.com/office/drawing/2014/main" id="{F10CD5E5-6DC9-D881-F44E-AAECF4D7B1EF}"/>
              </a:ext>
            </a:extLst>
          </p:cNvPr>
          <p:cNvSpPr txBox="1">
            <a:spLocks/>
          </p:cNvSpPr>
          <p:nvPr/>
        </p:nvSpPr>
        <p:spPr>
          <a:xfrm>
            <a:off x="1829123" y="4753790"/>
            <a:ext cx="246353" cy="184665"/>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319</a:t>
            </a:r>
          </a:p>
        </p:txBody>
      </p:sp>
      <p:sp>
        <p:nvSpPr>
          <p:cNvPr id="70" name="TextBox 69">
            <a:extLst>
              <a:ext uri="{FF2B5EF4-FFF2-40B4-BE49-F238E27FC236}">
                <a16:creationId xmlns:a16="http://schemas.microsoft.com/office/drawing/2014/main" id="{DB4E0A84-0D7C-D1D7-A16A-D128B482EF1F}"/>
              </a:ext>
            </a:extLst>
          </p:cNvPr>
          <p:cNvSpPr txBox="1">
            <a:spLocks/>
          </p:cNvSpPr>
          <p:nvPr/>
        </p:nvSpPr>
        <p:spPr>
          <a:xfrm>
            <a:off x="2106596" y="4753790"/>
            <a:ext cx="246353" cy="184665"/>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292</a:t>
            </a:r>
          </a:p>
        </p:txBody>
      </p:sp>
      <p:sp>
        <p:nvSpPr>
          <p:cNvPr id="71" name="TextBox 70">
            <a:extLst>
              <a:ext uri="{FF2B5EF4-FFF2-40B4-BE49-F238E27FC236}">
                <a16:creationId xmlns:a16="http://schemas.microsoft.com/office/drawing/2014/main" id="{1E7BB224-5DB9-517E-03AB-DEF371E897C0}"/>
              </a:ext>
            </a:extLst>
          </p:cNvPr>
          <p:cNvSpPr txBox="1">
            <a:spLocks/>
          </p:cNvSpPr>
          <p:nvPr/>
        </p:nvSpPr>
        <p:spPr>
          <a:xfrm>
            <a:off x="1564988" y="4753790"/>
            <a:ext cx="211133" cy="184665"/>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341</a:t>
            </a:r>
          </a:p>
        </p:txBody>
      </p:sp>
      <p:sp>
        <p:nvSpPr>
          <p:cNvPr id="72" name="TextBox 71">
            <a:extLst>
              <a:ext uri="{FF2B5EF4-FFF2-40B4-BE49-F238E27FC236}">
                <a16:creationId xmlns:a16="http://schemas.microsoft.com/office/drawing/2014/main" id="{DB0BF8AE-227B-95F8-3038-1DE398D4E3DA}"/>
              </a:ext>
            </a:extLst>
          </p:cNvPr>
          <p:cNvSpPr txBox="1">
            <a:spLocks/>
          </p:cNvSpPr>
          <p:nvPr/>
        </p:nvSpPr>
        <p:spPr>
          <a:xfrm>
            <a:off x="2386918" y="4753790"/>
            <a:ext cx="246353" cy="184665"/>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252</a:t>
            </a:r>
          </a:p>
        </p:txBody>
      </p:sp>
      <p:sp>
        <p:nvSpPr>
          <p:cNvPr id="73" name="TextBox 72">
            <a:extLst>
              <a:ext uri="{FF2B5EF4-FFF2-40B4-BE49-F238E27FC236}">
                <a16:creationId xmlns:a16="http://schemas.microsoft.com/office/drawing/2014/main" id="{49D6F1E3-B1B7-57D4-DBBF-A3BF8AE3DFD1}"/>
              </a:ext>
            </a:extLst>
          </p:cNvPr>
          <p:cNvSpPr txBox="1">
            <a:spLocks/>
          </p:cNvSpPr>
          <p:nvPr/>
        </p:nvSpPr>
        <p:spPr>
          <a:xfrm>
            <a:off x="2667239" y="4753790"/>
            <a:ext cx="246353" cy="184665"/>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212</a:t>
            </a:r>
          </a:p>
        </p:txBody>
      </p:sp>
      <p:sp>
        <p:nvSpPr>
          <p:cNvPr id="74" name="TextBox 73">
            <a:extLst>
              <a:ext uri="{FF2B5EF4-FFF2-40B4-BE49-F238E27FC236}">
                <a16:creationId xmlns:a16="http://schemas.microsoft.com/office/drawing/2014/main" id="{831B814A-AE3A-DC36-14EC-DF85FB781C70}"/>
              </a:ext>
            </a:extLst>
          </p:cNvPr>
          <p:cNvSpPr txBox="1">
            <a:spLocks/>
          </p:cNvSpPr>
          <p:nvPr/>
        </p:nvSpPr>
        <p:spPr>
          <a:xfrm>
            <a:off x="3508203" y="4753790"/>
            <a:ext cx="246353" cy="184665"/>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80</a:t>
            </a:r>
          </a:p>
        </p:txBody>
      </p:sp>
      <p:sp>
        <p:nvSpPr>
          <p:cNvPr id="75" name="TextBox 74">
            <a:extLst>
              <a:ext uri="{FF2B5EF4-FFF2-40B4-BE49-F238E27FC236}">
                <a16:creationId xmlns:a16="http://schemas.microsoft.com/office/drawing/2014/main" id="{85CBCCCD-F12B-7A4B-A52C-CD3E5B0C457C}"/>
              </a:ext>
            </a:extLst>
          </p:cNvPr>
          <p:cNvSpPr txBox="1">
            <a:spLocks/>
          </p:cNvSpPr>
          <p:nvPr/>
        </p:nvSpPr>
        <p:spPr>
          <a:xfrm>
            <a:off x="3831505" y="4753790"/>
            <a:ext cx="157542" cy="184665"/>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48</a:t>
            </a:r>
          </a:p>
        </p:txBody>
      </p:sp>
      <p:sp>
        <p:nvSpPr>
          <p:cNvPr id="76" name="TextBox 75">
            <a:extLst>
              <a:ext uri="{FF2B5EF4-FFF2-40B4-BE49-F238E27FC236}">
                <a16:creationId xmlns:a16="http://schemas.microsoft.com/office/drawing/2014/main" id="{5CD7ADBD-A1B0-22D5-2665-32F367B41E4C}"/>
              </a:ext>
            </a:extLst>
          </p:cNvPr>
          <p:cNvSpPr txBox="1">
            <a:spLocks/>
          </p:cNvSpPr>
          <p:nvPr/>
        </p:nvSpPr>
        <p:spPr>
          <a:xfrm>
            <a:off x="4111826" y="4753790"/>
            <a:ext cx="157542" cy="184665"/>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15</a:t>
            </a:r>
          </a:p>
        </p:txBody>
      </p:sp>
      <p:sp>
        <p:nvSpPr>
          <p:cNvPr id="77" name="TextBox 76">
            <a:extLst>
              <a:ext uri="{FF2B5EF4-FFF2-40B4-BE49-F238E27FC236}">
                <a16:creationId xmlns:a16="http://schemas.microsoft.com/office/drawing/2014/main" id="{E02091F7-CA92-EB48-2168-23E0B94C81A4}"/>
              </a:ext>
            </a:extLst>
          </p:cNvPr>
          <p:cNvSpPr txBox="1">
            <a:spLocks/>
          </p:cNvSpPr>
          <p:nvPr/>
        </p:nvSpPr>
        <p:spPr>
          <a:xfrm>
            <a:off x="4390723" y="4753790"/>
            <a:ext cx="157542" cy="184665"/>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5</a:t>
            </a:r>
          </a:p>
        </p:txBody>
      </p:sp>
      <p:sp>
        <p:nvSpPr>
          <p:cNvPr id="78" name="TextBox 77">
            <a:extLst>
              <a:ext uri="{FF2B5EF4-FFF2-40B4-BE49-F238E27FC236}">
                <a16:creationId xmlns:a16="http://schemas.microsoft.com/office/drawing/2014/main" id="{40070A95-0925-E0AE-48A3-B8267B4E0BC6}"/>
              </a:ext>
            </a:extLst>
          </p:cNvPr>
          <p:cNvSpPr txBox="1">
            <a:spLocks/>
          </p:cNvSpPr>
          <p:nvPr/>
        </p:nvSpPr>
        <p:spPr>
          <a:xfrm>
            <a:off x="4671044" y="4753790"/>
            <a:ext cx="157542" cy="184665"/>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0</a:t>
            </a:r>
          </a:p>
        </p:txBody>
      </p:sp>
      <p:sp>
        <p:nvSpPr>
          <p:cNvPr id="79" name="TextBox 78">
            <a:extLst>
              <a:ext uri="{FF2B5EF4-FFF2-40B4-BE49-F238E27FC236}">
                <a16:creationId xmlns:a16="http://schemas.microsoft.com/office/drawing/2014/main" id="{E20FC88E-9800-CE30-90A4-151E3D06B9A1}"/>
              </a:ext>
            </a:extLst>
          </p:cNvPr>
          <p:cNvSpPr txBox="1">
            <a:spLocks/>
          </p:cNvSpPr>
          <p:nvPr/>
        </p:nvSpPr>
        <p:spPr>
          <a:xfrm>
            <a:off x="1000139" y="4654766"/>
            <a:ext cx="216696" cy="107647"/>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370</a:t>
            </a:r>
          </a:p>
        </p:txBody>
      </p:sp>
      <p:sp>
        <p:nvSpPr>
          <p:cNvPr id="80" name="TextBox 79">
            <a:extLst>
              <a:ext uri="{FF2B5EF4-FFF2-40B4-BE49-F238E27FC236}">
                <a16:creationId xmlns:a16="http://schemas.microsoft.com/office/drawing/2014/main" id="{CCDF72CF-9FE0-018B-2BE5-9B7B9F5FFD01}"/>
              </a:ext>
            </a:extLst>
          </p:cNvPr>
          <p:cNvSpPr txBox="1">
            <a:spLocks/>
          </p:cNvSpPr>
          <p:nvPr/>
        </p:nvSpPr>
        <p:spPr>
          <a:xfrm>
            <a:off x="1277822" y="4654766"/>
            <a:ext cx="224820" cy="107647"/>
          </a:xfrm>
          <a:prstGeom prst="rect">
            <a:avLst/>
          </a:prstGeom>
          <a:noFill/>
          <a:ln>
            <a:noFill/>
          </a:ln>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356</a:t>
            </a:r>
          </a:p>
        </p:txBody>
      </p:sp>
      <p:sp>
        <p:nvSpPr>
          <p:cNvPr id="81" name="TextBox 80">
            <a:extLst>
              <a:ext uri="{FF2B5EF4-FFF2-40B4-BE49-F238E27FC236}">
                <a16:creationId xmlns:a16="http://schemas.microsoft.com/office/drawing/2014/main" id="{A31CF23F-8BE5-5DAF-7B5E-9C648759E85A}"/>
              </a:ext>
            </a:extLst>
          </p:cNvPr>
          <p:cNvSpPr txBox="1">
            <a:spLocks/>
          </p:cNvSpPr>
          <p:nvPr/>
        </p:nvSpPr>
        <p:spPr>
          <a:xfrm>
            <a:off x="1812106" y="4654766"/>
            <a:ext cx="280388" cy="107647"/>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331</a:t>
            </a:r>
          </a:p>
        </p:txBody>
      </p:sp>
      <p:sp>
        <p:nvSpPr>
          <p:cNvPr id="82" name="TextBox 81">
            <a:extLst>
              <a:ext uri="{FF2B5EF4-FFF2-40B4-BE49-F238E27FC236}">
                <a16:creationId xmlns:a16="http://schemas.microsoft.com/office/drawing/2014/main" id="{705488A6-8DC0-2728-6316-E7400CAC76C7}"/>
              </a:ext>
            </a:extLst>
          </p:cNvPr>
          <p:cNvSpPr txBox="1">
            <a:spLocks/>
          </p:cNvSpPr>
          <p:nvPr/>
        </p:nvSpPr>
        <p:spPr>
          <a:xfrm>
            <a:off x="2089579" y="4654766"/>
            <a:ext cx="280388" cy="107647"/>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320</a:t>
            </a:r>
          </a:p>
        </p:txBody>
      </p:sp>
      <p:sp>
        <p:nvSpPr>
          <p:cNvPr id="83" name="TextBox 82">
            <a:extLst>
              <a:ext uri="{FF2B5EF4-FFF2-40B4-BE49-F238E27FC236}">
                <a16:creationId xmlns:a16="http://schemas.microsoft.com/office/drawing/2014/main" id="{7865D98F-4796-BF5D-BAFD-55141BD8A275}"/>
              </a:ext>
            </a:extLst>
          </p:cNvPr>
          <p:cNvSpPr txBox="1">
            <a:spLocks/>
          </p:cNvSpPr>
          <p:nvPr/>
        </p:nvSpPr>
        <p:spPr>
          <a:xfrm>
            <a:off x="1568915" y="4654766"/>
            <a:ext cx="203279" cy="107647"/>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343</a:t>
            </a:r>
          </a:p>
        </p:txBody>
      </p:sp>
      <p:sp>
        <p:nvSpPr>
          <p:cNvPr id="84" name="TextBox 83">
            <a:extLst>
              <a:ext uri="{FF2B5EF4-FFF2-40B4-BE49-F238E27FC236}">
                <a16:creationId xmlns:a16="http://schemas.microsoft.com/office/drawing/2014/main" id="{3EA5A611-FDD3-6247-274F-D208B958C2C9}"/>
              </a:ext>
            </a:extLst>
          </p:cNvPr>
          <p:cNvSpPr txBox="1">
            <a:spLocks/>
          </p:cNvSpPr>
          <p:nvPr/>
        </p:nvSpPr>
        <p:spPr>
          <a:xfrm>
            <a:off x="2391500" y="4654766"/>
            <a:ext cx="237189" cy="107647"/>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290</a:t>
            </a:r>
          </a:p>
        </p:txBody>
      </p:sp>
      <p:sp>
        <p:nvSpPr>
          <p:cNvPr id="85" name="TextBox 84">
            <a:extLst>
              <a:ext uri="{FF2B5EF4-FFF2-40B4-BE49-F238E27FC236}">
                <a16:creationId xmlns:a16="http://schemas.microsoft.com/office/drawing/2014/main" id="{D2BBABD3-9B92-288F-0499-9AD2396C41C9}"/>
              </a:ext>
            </a:extLst>
          </p:cNvPr>
          <p:cNvSpPr txBox="1">
            <a:spLocks/>
          </p:cNvSpPr>
          <p:nvPr/>
        </p:nvSpPr>
        <p:spPr>
          <a:xfrm>
            <a:off x="2671820" y="4654766"/>
            <a:ext cx="237189" cy="107647"/>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254</a:t>
            </a:r>
          </a:p>
        </p:txBody>
      </p:sp>
      <p:sp>
        <p:nvSpPr>
          <p:cNvPr id="86" name="TextBox 85">
            <a:extLst>
              <a:ext uri="{FF2B5EF4-FFF2-40B4-BE49-F238E27FC236}">
                <a16:creationId xmlns:a16="http://schemas.microsoft.com/office/drawing/2014/main" id="{EA277F22-9DB8-4B1D-2347-E0451DE3E2AD}"/>
              </a:ext>
            </a:extLst>
          </p:cNvPr>
          <p:cNvSpPr txBox="1">
            <a:spLocks/>
          </p:cNvSpPr>
          <p:nvPr/>
        </p:nvSpPr>
        <p:spPr>
          <a:xfrm>
            <a:off x="3512785" y="4654766"/>
            <a:ext cx="237189" cy="107647"/>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101</a:t>
            </a:r>
          </a:p>
        </p:txBody>
      </p:sp>
      <p:sp>
        <p:nvSpPr>
          <p:cNvPr id="87" name="TextBox 86">
            <a:extLst>
              <a:ext uri="{FF2B5EF4-FFF2-40B4-BE49-F238E27FC236}">
                <a16:creationId xmlns:a16="http://schemas.microsoft.com/office/drawing/2014/main" id="{72247B2B-91F0-1104-4B30-F8AC0800C9C8}"/>
              </a:ext>
            </a:extLst>
          </p:cNvPr>
          <p:cNvSpPr txBox="1">
            <a:spLocks/>
          </p:cNvSpPr>
          <p:nvPr/>
        </p:nvSpPr>
        <p:spPr>
          <a:xfrm>
            <a:off x="3791681" y="4654766"/>
            <a:ext cx="237189" cy="107647"/>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59</a:t>
            </a:r>
          </a:p>
        </p:txBody>
      </p:sp>
      <p:sp>
        <p:nvSpPr>
          <p:cNvPr id="88" name="TextBox 87">
            <a:extLst>
              <a:ext uri="{FF2B5EF4-FFF2-40B4-BE49-F238E27FC236}">
                <a16:creationId xmlns:a16="http://schemas.microsoft.com/office/drawing/2014/main" id="{AC5A6154-7F46-F0A8-D608-C08528CFB320}"/>
              </a:ext>
            </a:extLst>
          </p:cNvPr>
          <p:cNvSpPr txBox="1">
            <a:spLocks/>
          </p:cNvSpPr>
          <p:nvPr/>
        </p:nvSpPr>
        <p:spPr>
          <a:xfrm>
            <a:off x="4072003" y="4654766"/>
            <a:ext cx="237189" cy="107647"/>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28</a:t>
            </a:r>
          </a:p>
        </p:txBody>
      </p:sp>
      <p:sp>
        <p:nvSpPr>
          <p:cNvPr id="89" name="TextBox 88">
            <a:extLst>
              <a:ext uri="{FF2B5EF4-FFF2-40B4-BE49-F238E27FC236}">
                <a16:creationId xmlns:a16="http://schemas.microsoft.com/office/drawing/2014/main" id="{12DB59B9-25BF-D50D-51B6-8FA62FDC53E5}"/>
              </a:ext>
            </a:extLst>
          </p:cNvPr>
          <p:cNvSpPr txBox="1">
            <a:spLocks/>
          </p:cNvSpPr>
          <p:nvPr/>
        </p:nvSpPr>
        <p:spPr>
          <a:xfrm>
            <a:off x="4384963" y="4654766"/>
            <a:ext cx="169062" cy="107647"/>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12</a:t>
            </a:r>
          </a:p>
        </p:txBody>
      </p:sp>
      <p:sp>
        <p:nvSpPr>
          <p:cNvPr id="90" name="TextBox 89">
            <a:extLst>
              <a:ext uri="{FF2B5EF4-FFF2-40B4-BE49-F238E27FC236}">
                <a16:creationId xmlns:a16="http://schemas.microsoft.com/office/drawing/2014/main" id="{864B33F3-2480-2297-F263-9E5D2AA3CC9C}"/>
              </a:ext>
            </a:extLst>
          </p:cNvPr>
          <p:cNvSpPr txBox="1">
            <a:spLocks/>
          </p:cNvSpPr>
          <p:nvPr/>
        </p:nvSpPr>
        <p:spPr>
          <a:xfrm>
            <a:off x="4665284" y="4654766"/>
            <a:ext cx="169062" cy="107647"/>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3</a:t>
            </a:r>
          </a:p>
        </p:txBody>
      </p:sp>
      <p:sp>
        <p:nvSpPr>
          <p:cNvPr id="93" name="TextBox 92">
            <a:extLst>
              <a:ext uri="{FF2B5EF4-FFF2-40B4-BE49-F238E27FC236}">
                <a16:creationId xmlns:a16="http://schemas.microsoft.com/office/drawing/2014/main" id="{B7877949-0EBC-81C3-87D2-EEBCDEA5BF10}"/>
              </a:ext>
            </a:extLst>
          </p:cNvPr>
          <p:cNvSpPr txBox="1">
            <a:spLocks/>
          </p:cNvSpPr>
          <p:nvPr/>
        </p:nvSpPr>
        <p:spPr>
          <a:xfrm>
            <a:off x="2947560" y="4753790"/>
            <a:ext cx="246353" cy="184665"/>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174</a:t>
            </a:r>
          </a:p>
        </p:txBody>
      </p:sp>
      <p:sp>
        <p:nvSpPr>
          <p:cNvPr id="94" name="TextBox 93">
            <a:extLst>
              <a:ext uri="{FF2B5EF4-FFF2-40B4-BE49-F238E27FC236}">
                <a16:creationId xmlns:a16="http://schemas.microsoft.com/office/drawing/2014/main" id="{D7EB1979-8470-FB9A-C74B-4D79AB5E3A9D}"/>
              </a:ext>
            </a:extLst>
          </p:cNvPr>
          <p:cNvSpPr txBox="1">
            <a:spLocks/>
          </p:cNvSpPr>
          <p:nvPr/>
        </p:nvSpPr>
        <p:spPr>
          <a:xfrm>
            <a:off x="2952142" y="4654766"/>
            <a:ext cx="237189" cy="107647"/>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209</a:t>
            </a:r>
          </a:p>
        </p:txBody>
      </p:sp>
      <p:sp>
        <p:nvSpPr>
          <p:cNvPr id="95" name="TextBox 94">
            <a:extLst>
              <a:ext uri="{FF2B5EF4-FFF2-40B4-BE49-F238E27FC236}">
                <a16:creationId xmlns:a16="http://schemas.microsoft.com/office/drawing/2014/main" id="{83BEB05F-60B2-3943-E972-3BC7216460EF}"/>
              </a:ext>
            </a:extLst>
          </p:cNvPr>
          <p:cNvSpPr txBox="1">
            <a:spLocks/>
          </p:cNvSpPr>
          <p:nvPr/>
        </p:nvSpPr>
        <p:spPr>
          <a:xfrm>
            <a:off x="3227882" y="4753790"/>
            <a:ext cx="246353" cy="184665"/>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143</a:t>
            </a:r>
          </a:p>
        </p:txBody>
      </p:sp>
      <p:sp>
        <p:nvSpPr>
          <p:cNvPr id="96" name="TextBox 95">
            <a:extLst>
              <a:ext uri="{FF2B5EF4-FFF2-40B4-BE49-F238E27FC236}">
                <a16:creationId xmlns:a16="http://schemas.microsoft.com/office/drawing/2014/main" id="{7B160E88-000D-FED6-B7CD-F48267E58023}"/>
              </a:ext>
            </a:extLst>
          </p:cNvPr>
          <p:cNvSpPr txBox="1">
            <a:spLocks/>
          </p:cNvSpPr>
          <p:nvPr/>
        </p:nvSpPr>
        <p:spPr>
          <a:xfrm>
            <a:off x="3232463" y="4654766"/>
            <a:ext cx="237189" cy="107647"/>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180</a:t>
            </a:r>
          </a:p>
        </p:txBody>
      </p:sp>
      <p:sp>
        <p:nvSpPr>
          <p:cNvPr id="97" name="TextBox 96">
            <a:extLst>
              <a:ext uri="{FF2B5EF4-FFF2-40B4-BE49-F238E27FC236}">
                <a16:creationId xmlns:a16="http://schemas.microsoft.com/office/drawing/2014/main" id="{92238DE6-4271-899A-9039-7F1142A4EBE5}"/>
              </a:ext>
            </a:extLst>
          </p:cNvPr>
          <p:cNvSpPr txBox="1">
            <a:spLocks/>
          </p:cNvSpPr>
          <p:nvPr/>
        </p:nvSpPr>
        <p:spPr>
          <a:xfrm>
            <a:off x="4951365" y="4753790"/>
            <a:ext cx="157542" cy="184665"/>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0</a:t>
            </a:r>
          </a:p>
        </p:txBody>
      </p:sp>
      <p:sp>
        <p:nvSpPr>
          <p:cNvPr id="98" name="TextBox 97">
            <a:extLst>
              <a:ext uri="{FF2B5EF4-FFF2-40B4-BE49-F238E27FC236}">
                <a16:creationId xmlns:a16="http://schemas.microsoft.com/office/drawing/2014/main" id="{AF5BF805-26BD-50EE-DF5E-930E2DDE728B}"/>
              </a:ext>
            </a:extLst>
          </p:cNvPr>
          <p:cNvSpPr txBox="1">
            <a:spLocks/>
          </p:cNvSpPr>
          <p:nvPr/>
        </p:nvSpPr>
        <p:spPr>
          <a:xfrm>
            <a:off x="4945605" y="4654766"/>
            <a:ext cx="169062" cy="107647"/>
          </a:xfrm>
          <a:prstGeom prst="rect">
            <a:avLst/>
          </a:prstGeom>
          <a:noFill/>
        </p:spPr>
        <p:txBody>
          <a:bodyPr wrap="square" lIns="0" tIns="0" rIns="0" bIns="0" rtlCol="0">
            <a:no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0</a:t>
            </a:r>
          </a:p>
        </p:txBody>
      </p:sp>
      <p:sp>
        <p:nvSpPr>
          <p:cNvPr id="99" name="TextBox 98">
            <a:extLst>
              <a:ext uri="{FF2B5EF4-FFF2-40B4-BE49-F238E27FC236}">
                <a16:creationId xmlns:a16="http://schemas.microsoft.com/office/drawing/2014/main" id="{A865174D-3E89-A54C-81CC-E4313A54536C}"/>
              </a:ext>
            </a:extLst>
          </p:cNvPr>
          <p:cNvSpPr txBox="1">
            <a:spLocks/>
          </p:cNvSpPr>
          <p:nvPr/>
        </p:nvSpPr>
        <p:spPr>
          <a:xfrm>
            <a:off x="836860" y="4400083"/>
            <a:ext cx="4478423" cy="230832"/>
          </a:xfrm>
          <a:prstGeom prst="rect">
            <a:avLst/>
          </a:prstGeom>
          <a:noFill/>
          <a:ln>
            <a:noFill/>
          </a:ln>
        </p:spPr>
        <p:txBody>
          <a:bodyPr wrap="square" rtlCol="0">
            <a:spAutoFit/>
          </a:bodyPr>
          <a:lstStyle/>
          <a:p>
            <a:pPr algn="ctr" defTabSz="685338" eaLnBrk="1" fontAlgn="auto" hangingPunct="1">
              <a:spcBef>
                <a:spcPts val="0"/>
              </a:spcBef>
              <a:spcAft>
                <a:spcPts val="0"/>
              </a:spcAft>
              <a:defRPr/>
            </a:pPr>
            <a:r>
              <a:rPr lang="en-US" sz="900">
                <a:ln/>
                <a:solidFill>
                  <a:srgbClr val="002557"/>
                </a:solidFill>
                <a:latin typeface="Arial" panose="020B0604020202020204"/>
                <a:ea typeface="+mn-ea"/>
                <a:cs typeface="Arial"/>
                <a:sym typeface="Arial"/>
                <a:rtl val="0"/>
              </a:rPr>
              <a:t>Time from randomization (months)</a:t>
            </a:r>
          </a:p>
        </p:txBody>
      </p:sp>
      <p:grpSp>
        <p:nvGrpSpPr>
          <p:cNvPr id="16" name="Group 15">
            <a:extLst>
              <a:ext uri="{FF2B5EF4-FFF2-40B4-BE49-F238E27FC236}">
                <a16:creationId xmlns:a16="http://schemas.microsoft.com/office/drawing/2014/main" id="{7BB996FB-4CC3-BF98-74DD-0E4C0C4CD5D3}"/>
              </a:ext>
            </a:extLst>
          </p:cNvPr>
          <p:cNvGrpSpPr/>
          <p:nvPr/>
        </p:nvGrpSpPr>
        <p:grpSpPr>
          <a:xfrm>
            <a:off x="299393" y="1541585"/>
            <a:ext cx="535269" cy="2789162"/>
            <a:chOff x="399189" y="912446"/>
            <a:chExt cx="713692" cy="3718883"/>
          </a:xfrm>
        </p:grpSpPr>
        <p:grpSp>
          <p:nvGrpSpPr>
            <p:cNvPr id="10" name="Group 9">
              <a:extLst>
                <a:ext uri="{FF2B5EF4-FFF2-40B4-BE49-F238E27FC236}">
                  <a16:creationId xmlns:a16="http://schemas.microsoft.com/office/drawing/2014/main" id="{D5E40EE9-4BAC-DA20-AA47-91A1673334BA}"/>
                </a:ext>
              </a:extLst>
            </p:cNvPr>
            <p:cNvGrpSpPr/>
            <p:nvPr/>
          </p:nvGrpSpPr>
          <p:grpSpPr>
            <a:xfrm>
              <a:off x="1020024" y="1036797"/>
              <a:ext cx="92857" cy="3443257"/>
              <a:chOff x="1020024" y="1036797"/>
              <a:chExt cx="92857" cy="3443257"/>
            </a:xfrm>
          </p:grpSpPr>
          <p:sp>
            <p:nvSpPr>
              <p:cNvPr id="6" name="Freeform: Shape 6058">
                <a:extLst>
                  <a:ext uri="{FF2B5EF4-FFF2-40B4-BE49-F238E27FC236}">
                    <a16:creationId xmlns:a16="http://schemas.microsoft.com/office/drawing/2014/main" id="{E0F0C9B7-860C-0BD2-E1AA-4E5106C445F7}"/>
                  </a:ext>
                </a:extLst>
              </p:cNvPr>
              <p:cNvSpPr/>
              <p:nvPr/>
            </p:nvSpPr>
            <p:spPr>
              <a:xfrm>
                <a:off x="1020024" y="4466031"/>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12" name="Freeform: Shape 6060">
                <a:extLst>
                  <a:ext uri="{FF2B5EF4-FFF2-40B4-BE49-F238E27FC236}">
                    <a16:creationId xmlns:a16="http://schemas.microsoft.com/office/drawing/2014/main" id="{06CA8916-E541-F2A6-10C6-10771CE9E3BD}"/>
                  </a:ext>
                </a:extLst>
              </p:cNvPr>
              <p:cNvSpPr/>
              <p:nvPr/>
            </p:nvSpPr>
            <p:spPr>
              <a:xfrm>
                <a:off x="1020024" y="3784252"/>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13" name="Freeform: Shape 6062">
                <a:extLst>
                  <a:ext uri="{FF2B5EF4-FFF2-40B4-BE49-F238E27FC236}">
                    <a16:creationId xmlns:a16="http://schemas.microsoft.com/office/drawing/2014/main" id="{652268DA-17B9-6639-4952-B394918F8EB9}"/>
                  </a:ext>
                </a:extLst>
              </p:cNvPr>
              <p:cNvSpPr/>
              <p:nvPr/>
            </p:nvSpPr>
            <p:spPr>
              <a:xfrm>
                <a:off x="1020024" y="3098619"/>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14" name="Freeform: Shape 6064">
                <a:extLst>
                  <a:ext uri="{FF2B5EF4-FFF2-40B4-BE49-F238E27FC236}">
                    <a16:creationId xmlns:a16="http://schemas.microsoft.com/office/drawing/2014/main" id="{0F703F17-A46B-65CC-90B4-17E25C42078D}"/>
                  </a:ext>
                </a:extLst>
              </p:cNvPr>
              <p:cNvSpPr/>
              <p:nvPr/>
            </p:nvSpPr>
            <p:spPr>
              <a:xfrm>
                <a:off x="1020024" y="2412987"/>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15" name="Freeform: Shape 6066">
                <a:extLst>
                  <a:ext uri="{FF2B5EF4-FFF2-40B4-BE49-F238E27FC236}">
                    <a16:creationId xmlns:a16="http://schemas.microsoft.com/office/drawing/2014/main" id="{1B8A3111-950E-1F5E-A047-3A6C596AF19B}"/>
                  </a:ext>
                </a:extLst>
              </p:cNvPr>
              <p:cNvSpPr/>
              <p:nvPr/>
            </p:nvSpPr>
            <p:spPr>
              <a:xfrm>
                <a:off x="1020024" y="1727354"/>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17" name="Freeform: Shape 1444">
                <a:extLst>
                  <a:ext uri="{FF2B5EF4-FFF2-40B4-BE49-F238E27FC236}">
                    <a16:creationId xmlns:a16="http://schemas.microsoft.com/office/drawing/2014/main" id="{10BBCE2C-4121-86D3-9033-789A36B0A79D}"/>
                  </a:ext>
                </a:extLst>
              </p:cNvPr>
              <p:cNvSpPr/>
              <p:nvPr/>
            </p:nvSpPr>
            <p:spPr>
              <a:xfrm>
                <a:off x="1020024" y="1036797"/>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grpSp>
        <p:grpSp>
          <p:nvGrpSpPr>
            <p:cNvPr id="8" name="Group 7">
              <a:extLst>
                <a:ext uri="{FF2B5EF4-FFF2-40B4-BE49-F238E27FC236}">
                  <a16:creationId xmlns:a16="http://schemas.microsoft.com/office/drawing/2014/main" id="{E13616F1-65FC-3B6F-06AC-0EAC538620E8}"/>
                </a:ext>
              </a:extLst>
            </p:cNvPr>
            <p:cNvGrpSpPr/>
            <p:nvPr/>
          </p:nvGrpSpPr>
          <p:grpSpPr>
            <a:xfrm>
              <a:off x="399189" y="912446"/>
              <a:ext cx="589490" cy="3718883"/>
              <a:chOff x="380139" y="912446"/>
              <a:chExt cx="589490" cy="3718883"/>
            </a:xfrm>
          </p:grpSpPr>
          <p:sp>
            <p:nvSpPr>
              <p:cNvPr id="9" name="TextBox 8">
                <a:extLst>
                  <a:ext uri="{FF2B5EF4-FFF2-40B4-BE49-F238E27FC236}">
                    <a16:creationId xmlns:a16="http://schemas.microsoft.com/office/drawing/2014/main" id="{600B9311-B6C5-5E0B-427A-BFF74DDF8D69}"/>
                  </a:ext>
                </a:extLst>
              </p:cNvPr>
              <p:cNvSpPr txBox="1">
                <a:spLocks/>
              </p:cNvSpPr>
              <p:nvPr/>
            </p:nvSpPr>
            <p:spPr>
              <a:xfrm>
                <a:off x="380139" y="912446"/>
                <a:ext cx="589490" cy="284780"/>
              </a:xfrm>
              <a:prstGeom prst="rect">
                <a:avLst/>
              </a:prstGeom>
              <a:noFill/>
            </p:spPr>
            <p:txBody>
              <a:bodyPr wrap="square" lIns="0" rIns="0" rtlCol="0">
                <a:spAutoFit/>
              </a:bodyPr>
              <a:lstStyle/>
              <a:p>
                <a:pPr algn="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1.0</a:t>
                </a:r>
              </a:p>
            </p:txBody>
          </p:sp>
          <p:sp>
            <p:nvSpPr>
              <p:cNvPr id="11" name="TextBox 10">
                <a:extLst>
                  <a:ext uri="{FF2B5EF4-FFF2-40B4-BE49-F238E27FC236}">
                    <a16:creationId xmlns:a16="http://schemas.microsoft.com/office/drawing/2014/main" id="{8306D3DB-205A-4723-2A71-427116686661}"/>
                  </a:ext>
                </a:extLst>
              </p:cNvPr>
              <p:cNvSpPr txBox="1">
                <a:spLocks/>
              </p:cNvSpPr>
              <p:nvPr/>
            </p:nvSpPr>
            <p:spPr>
              <a:xfrm>
                <a:off x="425928" y="4346549"/>
                <a:ext cx="543701" cy="284780"/>
              </a:xfrm>
              <a:prstGeom prst="rect">
                <a:avLst/>
              </a:prstGeom>
              <a:noFill/>
            </p:spPr>
            <p:txBody>
              <a:bodyPr wrap="square" lIns="0" rIns="0" rtlCol="0">
                <a:spAutoFit/>
              </a:bodyPr>
              <a:lstStyle/>
              <a:p>
                <a:pPr algn="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0</a:t>
                </a:r>
              </a:p>
            </p:txBody>
          </p:sp>
          <p:sp>
            <p:nvSpPr>
              <p:cNvPr id="19" name="TextBox 18">
                <a:extLst>
                  <a:ext uri="{FF2B5EF4-FFF2-40B4-BE49-F238E27FC236}">
                    <a16:creationId xmlns:a16="http://schemas.microsoft.com/office/drawing/2014/main" id="{01ADC6E4-99A7-4606-6E35-3402E51E4D64}"/>
                  </a:ext>
                </a:extLst>
              </p:cNvPr>
              <p:cNvSpPr txBox="1">
                <a:spLocks/>
              </p:cNvSpPr>
              <p:nvPr/>
            </p:nvSpPr>
            <p:spPr>
              <a:xfrm>
                <a:off x="470482" y="1603986"/>
                <a:ext cx="499147" cy="284780"/>
              </a:xfrm>
              <a:prstGeom prst="rect">
                <a:avLst/>
              </a:prstGeom>
              <a:noFill/>
            </p:spPr>
            <p:txBody>
              <a:bodyPr wrap="square" lIns="0" rIns="0" rtlCol="0">
                <a:spAutoFit/>
              </a:bodyPr>
              <a:lstStyle/>
              <a:p>
                <a:pPr algn="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0.8</a:t>
                </a:r>
              </a:p>
            </p:txBody>
          </p:sp>
          <p:sp>
            <p:nvSpPr>
              <p:cNvPr id="21" name="TextBox 20">
                <a:extLst>
                  <a:ext uri="{FF2B5EF4-FFF2-40B4-BE49-F238E27FC236}">
                    <a16:creationId xmlns:a16="http://schemas.microsoft.com/office/drawing/2014/main" id="{202D5ED0-09D6-D4AF-497D-2DB822D719FD}"/>
                  </a:ext>
                </a:extLst>
              </p:cNvPr>
              <p:cNvSpPr txBox="1">
                <a:spLocks/>
              </p:cNvSpPr>
              <p:nvPr/>
            </p:nvSpPr>
            <p:spPr>
              <a:xfrm>
                <a:off x="470482" y="2290373"/>
                <a:ext cx="499147" cy="284780"/>
              </a:xfrm>
              <a:prstGeom prst="rect">
                <a:avLst/>
              </a:prstGeom>
              <a:noFill/>
            </p:spPr>
            <p:txBody>
              <a:bodyPr wrap="square" lIns="0" rIns="0" rtlCol="0">
                <a:spAutoFit/>
              </a:bodyPr>
              <a:lstStyle/>
              <a:p>
                <a:pPr algn="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0.6</a:t>
                </a:r>
              </a:p>
            </p:txBody>
          </p:sp>
          <p:sp>
            <p:nvSpPr>
              <p:cNvPr id="22" name="TextBox 21">
                <a:extLst>
                  <a:ext uri="{FF2B5EF4-FFF2-40B4-BE49-F238E27FC236}">
                    <a16:creationId xmlns:a16="http://schemas.microsoft.com/office/drawing/2014/main" id="{688CE029-3AD4-53AD-1C36-E4E74B2043CC}"/>
                  </a:ext>
                </a:extLst>
              </p:cNvPr>
              <p:cNvSpPr txBox="1">
                <a:spLocks/>
              </p:cNvSpPr>
              <p:nvPr/>
            </p:nvSpPr>
            <p:spPr>
              <a:xfrm>
                <a:off x="470482" y="2979337"/>
                <a:ext cx="499147" cy="284780"/>
              </a:xfrm>
              <a:prstGeom prst="rect">
                <a:avLst/>
              </a:prstGeom>
              <a:noFill/>
            </p:spPr>
            <p:txBody>
              <a:bodyPr wrap="square" lIns="0" rIns="0" rtlCol="0">
                <a:spAutoFit/>
              </a:bodyPr>
              <a:lstStyle/>
              <a:p>
                <a:pPr algn="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0.4</a:t>
                </a:r>
              </a:p>
            </p:txBody>
          </p:sp>
          <p:sp>
            <p:nvSpPr>
              <p:cNvPr id="23" name="TextBox 22">
                <a:extLst>
                  <a:ext uri="{FF2B5EF4-FFF2-40B4-BE49-F238E27FC236}">
                    <a16:creationId xmlns:a16="http://schemas.microsoft.com/office/drawing/2014/main" id="{34739AAE-4E5A-FAEE-B833-703BD0F4F4DF}"/>
                  </a:ext>
                </a:extLst>
              </p:cNvPr>
              <p:cNvSpPr txBox="1">
                <a:spLocks/>
              </p:cNvSpPr>
              <p:nvPr/>
            </p:nvSpPr>
            <p:spPr>
              <a:xfrm>
                <a:off x="470482" y="3663149"/>
                <a:ext cx="499147" cy="284780"/>
              </a:xfrm>
              <a:prstGeom prst="rect">
                <a:avLst/>
              </a:prstGeom>
              <a:noFill/>
            </p:spPr>
            <p:txBody>
              <a:bodyPr wrap="square" lIns="0" rIns="0" rtlCol="0">
                <a:spAutoFit/>
              </a:bodyPr>
              <a:lstStyle/>
              <a:p>
                <a:pPr algn="r" defTabSz="685338" eaLnBrk="1" fontAlgn="auto" hangingPunct="1">
                  <a:spcBef>
                    <a:spcPts val="0"/>
                  </a:spcBef>
                  <a:spcAft>
                    <a:spcPts val="0"/>
                  </a:spcAft>
                  <a:defRPr/>
                </a:pPr>
                <a:r>
                  <a:rPr lang="en-US" sz="788">
                    <a:ln/>
                    <a:solidFill>
                      <a:srgbClr val="002557"/>
                    </a:solidFill>
                    <a:latin typeface="Arial"/>
                    <a:ea typeface="+mn-ea"/>
                    <a:cs typeface="Arial"/>
                    <a:sym typeface="Arial"/>
                    <a:rtl val="0"/>
                  </a:rPr>
                  <a:t>0.2</a:t>
                </a:r>
              </a:p>
            </p:txBody>
          </p:sp>
        </p:grpSp>
      </p:grpSp>
      <p:grpSp>
        <p:nvGrpSpPr>
          <p:cNvPr id="26" name="Graphic 14">
            <a:extLst>
              <a:ext uri="{FF2B5EF4-FFF2-40B4-BE49-F238E27FC236}">
                <a16:creationId xmlns:a16="http://schemas.microsoft.com/office/drawing/2014/main" id="{7A2A7637-5CFC-288B-1767-2B48A618A7E9}"/>
              </a:ext>
            </a:extLst>
          </p:cNvPr>
          <p:cNvGrpSpPr/>
          <p:nvPr/>
        </p:nvGrpSpPr>
        <p:grpSpPr>
          <a:xfrm>
            <a:off x="833978" y="1600018"/>
            <a:ext cx="4130085" cy="951481"/>
            <a:chOff x="1109327" y="819240"/>
            <a:chExt cx="5514760" cy="1288441"/>
          </a:xfrm>
          <a:noFill/>
        </p:grpSpPr>
        <p:sp>
          <p:nvSpPr>
            <p:cNvPr id="27" name="Freeform: Shape 26">
              <a:extLst>
                <a:ext uri="{FF2B5EF4-FFF2-40B4-BE49-F238E27FC236}">
                  <a16:creationId xmlns:a16="http://schemas.microsoft.com/office/drawing/2014/main" id="{DD673596-2CF8-F095-D291-72F9A6546E32}"/>
                </a:ext>
              </a:extLst>
            </p:cNvPr>
            <p:cNvSpPr/>
            <p:nvPr/>
          </p:nvSpPr>
          <p:spPr>
            <a:xfrm>
              <a:off x="1109327" y="871467"/>
              <a:ext cx="5503271" cy="1183986"/>
            </a:xfrm>
            <a:custGeom>
              <a:avLst/>
              <a:gdLst>
                <a:gd name="connsiteX0" fmla="*/ 0 w 5503271"/>
                <a:gd name="connsiteY0" fmla="*/ 0 h 1183986"/>
                <a:gd name="connsiteX1" fmla="*/ 36764 w 5503271"/>
                <a:gd name="connsiteY1" fmla="*/ 0 h 1183986"/>
                <a:gd name="connsiteX2" fmla="*/ 36764 w 5503271"/>
                <a:gd name="connsiteY2" fmla="*/ 9227 h 1183986"/>
                <a:gd name="connsiteX3" fmla="*/ 36764 w 5503271"/>
                <a:gd name="connsiteY3" fmla="*/ 9227 h 1183986"/>
                <a:gd name="connsiteX4" fmla="*/ 40900 w 5503271"/>
                <a:gd name="connsiteY4" fmla="*/ 9227 h 1183986"/>
                <a:gd name="connsiteX5" fmla="*/ 40900 w 5503271"/>
                <a:gd name="connsiteY5" fmla="*/ 18279 h 1183986"/>
                <a:gd name="connsiteX6" fmla="*/ 40900 w 5503271"/>
                <a:gd name="connsiteY6" fmla="*/ 18279 h 1183986"/>
                <a:gd name="connsiteX7" fmla="*/ 49057 w 5503271"/>
                <a:gd name="connsiteY7" fmla="*/ 18279 h 1183986"/>
                <a:gd name="connsiteX8" fmla="*/ 49057 w 5503271"/>
                <a:gd name="connsiteY8" fmla="*/ 36733 h 1183986"/>
                <a:gd name="connsiteX9" fmla="*/ 49057 w 5503271"/>
                <a:gd name="connsiteY9" fmla="*/ 36733 h 1183986"/>
                <a:gd name="connsiteX10" fmla="*/ 57214 w 5503271"/>
                <a:gd name="connsiteY10" fmla="*/ 36733 h 1183986"/>
                <a:gd name="connsiteX11" fmla="*/ 57214 w 5503271"/>
                <a:gd name="connsiteY11" fmla="*/ 45786 h 1183986"/>
                <a:gd name="connsiteX12" fmla="*/ 57214 w 5503271"/>
                <a:gd name="connsiteY12" fmla="*/ 45786 h 1183986"/>
                <a:gd name="connsiteX13" fmla="*/ 130973 w 5503271"/>
                <a:gd name="connsiteY13" fmla="*/ 45786 h 1183986"/>
                <a:gd name="connsiteX14" fmla="*/ 130973 w 5503271"/>
                <a:gd name="connsiteY14" fmla="*/ 55012 h 1183986"/>
                <a:gd name="connsiteX15" fmla="*/ 130973 w 5503271"/>
                <a:gd name="connsiteY15" fmla="*/ 55012 h 1183986"/>
                <a:gd name="connsiteX16" fmla="*/ 265967 w 5503271"/>
                <a:gd name="connsiteY16" fmla="*/ 55012 h 1183986"/>
                <a:gd name="connsiteX17" fmla="*/ 265967 w 5503271"/>
                <a:gd name="connsiteY17" fmla="*/ 64239 h 1183986"/>
                <a:gd name="connsiteX18" fmla="*/ 265967 w 5503271"/>
                <a:gd name="connsiteY18" fmla="*/ 64239 h 1183986"/>
                <a:gd name="connsiteX19" fmla="*/ 503211 w 5503271"/>
                <a:gd name="connsiteY19" fmla="*/ 64239 h 1183986"/>
                <a:gd name="connsiteX20" fmla="*/ 503211 w 5503271"/>
                <a:gd name="connsiteY20" fmla="*/ 73466 h 1183986"/>
                <a:gd name="connsiteX21" fmla="*/ 503211 w 5503271"/>
                <a:gd name="connsiteY21" fmla="*/ 73466 h 1183986"/>
                <a:gd name="connsiteX22" fmla="*/ 535955 w 5503271"/>
                <a:gd name="connsiteY22" fmla="*/ 73466 h 1183986"/>
                <a:gd name="connsiteX23" fmla="*/ 535955 w 5503271"/>
                <a:gd name="connsiteY23" fmla="*/ 82867 h 1183986"/>
                <a:gd name="connsiteX24" fmla="*/ 535955 w 5503271"/>
                <a:gd name="connsiteY24" fmla="*/ 82867 h 1183986"/>
                <a:gd name="connsiteX25" fmla="*/ 560541 w 5503271"/>
                <a:gd name="connsiteY25" fmla="*/ 82867 h 1183986"/>
                <a:gd name="connsiteX26" fmla="*/ 560541 w 5503271"/>
                <a:gd name="connsiteY26" fmla="*/ 92268 h 1183986"/>
                <a:gd name="connsiteX27" fmla="*/ 560541 w 5503271"/>
                <a:gd name="connsiteY27" fmla="*/ 92268 h 1183986"/>
                <a:gd name="connsiteX28" fmla="*/ 675085 w 5503271"/>
                <a:gd name="connsiteY28" fmla="*/ 92268 h 1183986"/>
                <a:gd name="connsiteX29" fmla="*/ 675085 w 5503271"/>
                <a:gd name="connsiteY29" fmla="*/ 101669 h 1183986"/>
                <a:gd name="connsiteX30" fmla="*/ 675085 w 5503271"/>
                <a:gd name="connsiteY30" fmla="*/ 101669 h 1183986"/>
                <a:gd name="connsiteX31" fmla="*/ 683242 w 5503271"/>
                <a:gd name="connsiteY31" fmla="*/ 101669 h 1183986"/>
                <a:gd name="connsiteX32" fmla="*/ 683242 w 5503271"/>
                <a:gd name="connsiteY32" fmla="*/ 111069 h 1183986"/>
                <a:gd name="connsiteX33" fmla="*/ 683242 w 5503271"/>
                <a:gd name="connsiteY33" fmla="*/ 111069 h 1183986"/>
                <a:gd name="connsiteX34" fmla="*/ 711964 w 5503271"/>
                <a:gd name="connsiteY34" fmla="*/ 111069 h 1183986"/>
                <a:gd name="connsiteX35" fmla="*/ 711964 w 5503271"/>
                <a:gd name="connsiteY35" fmla="*/ 120644 h 1183986"/>
                <a:gd name="connsiteX36" fmla="*/ 711964 w 5503271"/>
                <a:gd name="connsiteY36" fmla="*/ 120644 h 1183986"/>
                <a:gd name="connsiteX37" fmla="*/ 810079 w 5503271"/>
                <a:gd name="connsiteY37" fmla="*/ 120644 h 1183986"/>
                <a:gd name="connsiteX38" fmla="*/ 810079 w 5503271"/>
                <a:gd name="connsiteY38" fmla="*/ 130045 h 1183986"/>
                <a:gd name="connsiteX39" fmla="*/ 810079 w 5503271"/>
                <a:gd name="connsiteY39" fmla="*/ 130045 h 1183986"/>
                <a:gd name="connsiteX40" fmla="*/ 937030 w 5503271"/>
                <a:gd name="connsiteY40" fmla="*/ 130045 h 1183986"/>
                <a:gd name="connsiteX41" fmla="*/ 937030 w 5503271"/>
                <a:gd name="connsiteY41" fmla="*/ 139620 h 1183986"/>
                <a:gd name="connsiteX42" fmla="*/ 937030 w 5503271"/>
                <a:gd name="connsiteY42" fmla="*/ 139620 h 1183986"/>
                <a:gd name="connsiteX43" fmla="*/ 1014695 w 5503271"/>
                <a:gd name="connsiteY43" fmla="*/ 139620 h 1183986"/>
                <a:gd name="connsiteX44" fmla="*/ 1014695 w 5503271"/>
                <a:gd name="connsiteY44" fmla="*/ 149021 h 1183986"/>
                <a:gd name="connsiteX45" fmla="*/ 1014695 w 5503271"/>
                <a:gd name="connsiteY45" fmla="*/ 149021 h 1183986"/>
                <a:gd name="connsiteX46" fmla="*/ 1031124 w 5503271"/>
                <a:gd name="connsiteY46" fmla="*/ 149021 h 1183986"/>
                <a:gd name="connsiteX47" fmla="*/ 1031124 w 5503271"/>
                <a:gd name="connsiteY47" fmla="*/ 158596 h 1183986"/>
                <a:gd name="connsiteX48" fmla="*/ 1031124 w 5503271"/>
                <a:gd name="connsiteY48" fmla="*/ 158596 h 1183986"/>
                <a:gd name="connsiteX49" fmla="*/ 1059731 w 5503271"/>
                <a:gd name="connsiteY49" fmla="*/ 158596 h 1183986"/>
                <a:gd name="connsiteX50" fmla="*/ 1059731 w 5503271"/>
                <a:gd name="connsiteY50" fmla="*/ 177746 h 1183986"/>
                <a:gd name="connsiteX51" fmla="*/ 1059731 w 5503271"/>
                <a:gd name="connsiteY51" fmla="*/ 177746 h 1183986"/>
                <a:gd name="connsiteX52" fmla="*/ 1215175 w 5503271"/>
                <a:gd name="connsiteY52" fmla="*/ 177746 h 1183986"/>
                <a:gd name="connsiteX53" fmla="*/ 1215175 w 5503271"/>
                <a:gd name="connsiteY53" fmla="*/ 187495 h 1183986"/>
                <a:gd name="connsiteX54" fmla="*/ 1215175 w 5503271"/>
                <a:gd name="connsiteY54" fmla="*/ 187495 h 1183986"/>
                <a:gd name="connsiteX55" fmla="*/ 1297091 w 5503271"/>
                <a:gd name="connsiteY55" fmla="*/ 187495 h 1183986"/>
                <a:gd name="connsiteX56" fmla="*/ 1297091 w 5503271"/>
                <a:gd name="connsiteY56" fmla="*/ 197244 h 1183986"/>
                <a:gd name="connsiteX57" fmla="*/ 1297091 w 5503271"/>
                <a:gd name="connsiteY57" fmla="*/ 197244 h 1183986"/>
                <a:gd name="connsiteX58" fmla="*/ 1378891 w 5503271"/>
                <a:gd name="connsiteY58" fmla="*/ 197244 h 1183986"/>
                <a:gd name="connsiteX59" fmla="*/ 1378891 w 5503271"/>
                <a:gd name="connsiteY59" fmla="*/ 206993 h 1183986"/>
                <a:gd name="connsiteX60" fmla="*/ 1378891 w 5503271"/>
                <a:gd name="connsiteY60" fmla="*/ 206993 h 1183986"/>
                <a:gd name="connsiteX61" fmla="*/ 1477121 w 5503271"/>
                <a:gd name="connsiteY61" fmla="*/ 206993 h 1183986"/>
                <a:gd name="connsiteX62" fmla="*/ 1477121 w 5503271"/>
                <a:gd name="connsiteY62" fmla="*/ 216916 h 1183986"/>
                <a:gd name="connsiteX63" fmla="*/ 1477121 w 5503271"/>
                <a:gd name="connsiteY63" fmla="*/ 216916 h 1183986"/>
                <a:gd name="connsiteX64" fmla="*/ 1587529 w 5503271"/>
                <a:gd name="connsiteY64" fmla="*/ 216916 h 1183986"/>
                <a:gd name="connsiteX65" fmla="*/ 1587529 w 5503271"/>
                <a:gd name="connsiteY65" fmla="*/ 226665 h 1183986"/>
                <a:gd name="connsiteX66" fmla="*/ 1587529 w 5503271"/>
                <a:gd name="connsiteY66" fmla="*/ 226665 h 1183986"/>
                <a:gd name="connsiteX67" fmla="*/ 1640722 w 5503271"/>
                <a:gd name="connsiteY67" fmla="*/ 226665 h 1183986"/>
                <a:gd name="connsiteX68" fmla="*/ 1640722 w 5503271"/>
                <a:gd name="connsiteY68" fmla="*/ 236588 h 1183986"/>
                <a:gd name="connsiteX69" fmla="*/ 1640722 w 5503271"/>
                <a:gd name="connsiteY69" fmla="*/ 236588 h 1183986"/>
                <a:gd name="connsiteX70" fmla="*/ 1648879 w 5503271"/>
                <a:gd name="connsiteY70" fmla="*/ 236588 h 1183986"/>
                <a:gd name="connsiteX71" fmla="*/ 1648879 w 5503271"/>
                <a:gd name="connsiteY71" fmla="*/ 246512 h 1183986"/>
                <a:gd name="connsiteX72" fmla="*/ 1648879 w 5503271"/>
                <a:gd name="connsiteY72" fmla="*/ 246512 h 1183986"/>
                <a:gd name="connsiteX73" fmla="*/ 1730795 w 5503271"/>
                <a:gd name="connsiteY73" fmla="*/ 246512 h 1183986"/>
                <a:gd name="connsiteX74" fmla="*/ 1730795 w 5503271"/>
                <a:gd name="connsiteY74" fmla="*/ 256435 h 1183986"/>
                <a:gd name="connsiteX75" fmla="*/ 1730795 w 5503271"/>
                <a:gd name="connsiteY75" fmla="*/ 256435 h 1183986"/>
                <a:gd name="connsiteX76" fmla="*/ 1771695 w 5503271"/>
                <a:gd name="connsiteY76" fmla="*/ 256435 h 1183986"/>
                <a:gd name="connsiteX77" fmla="*/ 1771695 w 5503271"/>
                <a:gd name="connsiteY77" fmla="*/ 266532 h 1183986"/>
                <a:gd name="connsiteX78" fmla="*/ 1771695 w 5503271"/>
                <a:gd name="connsiteY78" fmla="*/ 266532 h 1183986"/>
                <a:gd name="connsiteX79" fmla="*/ 1828909 w 5503271"/>
                <a:gd name="connsiteY79" fmla="*/ 266532 h 1183986"/>
                <a:gd name="connsiteX80" fmla="*/ 1828909 w 5503271"/>
                <a:gd name="connsiteY80" fmla="*/ 276455 h 1183986"/>
                <a:gd name="connsiteX81" fmla="*/ 1828909 w 5503271"/>
                <a:gd name="connsiteY81" fmla="*/ 276455 h 1183986"/>
                <a:gd name="connsiteX82" fmla="*/ 1837181 w 5503271"/>
                <a:gd name="connsiteY82" fmla="*/ 276455 h 1183986"/>
                <a:gd name="connsiteX83" fmla="*/ 1837181 w 5503271"/>
                <a:gd name="connsiteY83" fmla="*/ 286552 h 1183986"/>
                <a:gd name="connsiteX84" fmla="*/ 1837181 w 5503271"/>
                <a:gd name="connsiteY84" fmla="*/ 286552 h 1183986"/>
                <a:gd name="connsiteX85" fmla="*/ 1882103 w 5503271"/>
                <a:gd name="connsiteY85" fmla="*/ 286552 h 1183986"/>
                <a:gd name="connsiteX86" fmla="*/ 1882103 w 5503271"/>
                <a:gd name="connsiteY86" fmla="*/ 296475 h 1183986"/>
                <a:gd name="connsiteX87" fmla="*/ 1882103 w 5503271"/>
                <a:gd name="connsiteY87" fmla="*/ 296475 h 1183986"/>
                <a:gd name="connsiteX88" fmla="*/ 1906689 w 5503271"/>
                <a:gd name="connsiteY88" fmla="*/ 296475 h 1183986"/>
                <a:gd name="connsiteX89" fmla="*/ 1906689 w 5503271"/>
                <a:gd name="connsiteY89" fmla="*/ 306573 h 1183986"/>
                <a:gd name="connsiteX90" fmla="*/ 1906689 w 5503271"/>
                <a:gd name="connsiteY90" fmla="*/ 306573 h 1183986"/>
                <a:gd name="connsiteX91" fmla="*/ 1931275 w 5503271"/>
                <a:gd name="connsiteY91" fmla="*/ 306573 h 1183986"/>
                <a:gd name="connsiteX92" fmla="*/ 1931275 w 5503271"/>
                <a:gd name="connsiteY92" fmla="*/ 316670 h 1183986"/>
                <a:gd name="connsiteX93" fmla="*/ 1931275 w 5503271"/>
                <a:gd name="connsiteY93" fmla="*/ 316670 h 1183986"/>
                <a:gd name="connsiteX94" fmla="*/ 1968039 w 5503271"/>
                <a:gd name="connsiteY94" fmla="*/ 316670 h 1183986"/>
                <a:gd name="connsiteX95" fmla="*/ 1968039 w 5503271"/>
                <a:gd name="connsiteY95" fmla="*/ 326941 h 1183986"/>
                <a:gd name="connsiteX96" fmla="*/ 1968039 w 5503271"/>
                <a:gd name="connsiteY96" fmla="*/ 326941 h 1183986"/>
                <a:gd name="connsiteX97" fmla="*/ 1988490 w 5503271"/>
                <a:gd name="connsiteY97" fmla="*/ 326941 h 1183986"/>
                <a:gd name="connsiteX98" fmla="*/ 1988490 w 5503271"/>
                <a:gd name="connsiteY98" fmla="*/ 337038 h 1183986"/>
                <a:gd name="connsiteX99" fmla="*/ 1988490 w 5503271"/>
                <a:gd name="connsiteY99" fmla="*/ 337038 h 1183986"/>
                <a:gd name="connsiteX100" fmla="*/ 2066269 w 5503271"/>
                <a:gd name="connsiteY100" fmla="*/ 337038 h 1183986"/>
                <a:gd name="connsiteX101" fmla="*/ 2066269 w 5503271"/>
                <a:gd name="connsiteY101" fmla="*/ 347310 h 1183986"/>
                <a:gd name="connsiteX102" fmla="*/ 2066269 w 5503271"/>
                <a:gd name="connsiteY102" fmla="*/ 347310 h 1183986"/>
                <a:gd name="connsiteX103" fmla="*/ 2111305 w 5503271"/>
                <a:gd name="connsiteY103" fmla="*/ 347310 h 1183986"/>
                <a:gd name="connsiteX104" fmla="*/ 2111305 w 5503271"/>
                <a:gd name="connsiteY104" fmla="*/ 357581 h 1183986"/>
                <a:gd name="connsiteX105" fmla="*/ 2111305 w 5503271"/>
                <a:gd name="connsiteY105" fmla="*/ 357581 h 1183986"/>
                <a:gd name="connsiteX106" fmla="*/ 2127620 w 5503271"/>
                <a:gd name="connsiteY106" fmla="*/ 357581 h 1183986"/>
                <a:gd name="connsiteX107" fmla="*/ 2127620 w 5503271"/>
                <a:gd name="connsiteY107" fmla="*/ 367852 h 1183986"/>
                <a:gd name="connsiteX108" fmla="*/ 2127620 w 5503271"/>
                <a:gd name="connsiteY108" fmla="*/ 367852 h 1183986"/>
                <a:gd name="connsiteX109" fmla="*/ 2135776 w 5503271"/>
                <a:gd name="connsiteY109" fmla="*/ 367852 h 1183986"/>
                <a:gd name="connsiteX110" fmla="*/ 2135776 w 5503271"/>
                <a:gd name="connsiteY110" fmla="*/ 378124 h 1183986"/>
                <a:gd name="connsiteX111" fmla="*/ 2135776 w 5503271"/>
                <a:gd name="connsiteY111" fmla="*/ 378124 h 1183986"/>
                <a:gd name="connsiteX112" fmla="*/ 2139912 w 5503271"/>
                <a:gd name="connsiteY112" fmla="*/ 378124 h 1183986"/>
                <a:gd name="connsiteX113" fmla="*/ 2139912 w 5503271"/>
                <a:gd name="connsiteY113" fmla="*/ 388569 h 1183986"/>
                <a:gd name="connsiteX114" fmla="*/ 2139912 w 5503271"/>
                <a:gd name="connsiteY114" fmla="*/ 388569 h 1183986"/>
                <a:gd name="connsiteX115" fmla="*/ 2168520 w 5503271"/>
                <a:gd name="connsiteY115" fmla="*/ 388569 h 1183986"/>
                <a:gd name="connsiteX116" fmla="*/ 2168520 w 5503271"/>
                <a:gd name="connsiteY116" fmla="*/ 399015 h 1183986"/>
                <a:gd name="connsiteX117" fmla="*/ 2168520 w 5503271"/>
                <a:gd name="connsiteY117" fmla="*/ 399015 h 1183986"/>
                <a:gd name="connsiteX118" fmla="*/ 2287200 w 5503271"/>
                <a:gd name="connsiteY118" fmla="*/ 399015 h 1183986"/>
                <a:gd name="connsiteX119" fmla="*/ 2287200 w 5503271"/>
                <a:gd name="connsiteY119" fmla="*/ 409634 h 1183986"/>
                <a:gd name="connsiteX120" fmla="*/ 2287200 w 5503271"/>
                <a:gd name="connsiteY120" fmla="*/ 409634 h 1183986"/>
                <a:gd name="connsiteX121" fmla="*/ 2307650 w 5503271"/>
                <a:gd name="connsiteY121" fmla="*/ 409634 h 1183986"/>
                <a:gd name="connsiteX122" fmla="*/ 2307650 w 5503271"/>
                <a:gd name="connsiteY122" fmla="*/ 420253 h 1183986"/>
                <a:gd name="connsiteX123" fmla="*/ 2307650 w 5503271"/>
                <a:gd name="connsiteY123" fmla="*/ 420253 h 1183986"/>
                <a:gd name="connsiteX124" fmla="*/ 2328100 w 5503271"/>
                <a:gd name="connsiteY124" fmla="*/ 420253 h 1183986"/>
                <a:gd name="connsiteX125" fmla="*/ 2328100 w 5503271"/>
                <a:gd name="connsiteY125" fmla="*/ 431047 h 1183986"/>
                <a:gd name="connsiteX126" fmla="*/ 2328100 w 5503271"/>
                <a:gd name="connsiteY126" fmla="*/ 431047 h 1183986"/>
                <a:gd name="connsiteX127" fmla="*/ 2336372 w 5503271"/>
                <a:gd name="connsiteY127" fmla="*/ 431047 h 1183986"/>
                <a:gd name="connsiteX128" fmla="*/ 2336372 w 5503271"/>
                <a:gd name="connsiteY128" fmla="*/ 441667 h 1183986"/>
                <a:gd name="connsiteX129" fmla="*/ 2336372 w 5503271"/>
                <a:gd name="connsiteY129" fmla="*/ 441667 h 1183986"/>
                <a:gd name="connsiteX130" fmla="*/ 2377272 w 5503271"/>
                <a:gd name="connsiteY130" fmla="*/ 441667 h 1183986"/>
                <a:gd name="connsiteX131" fmla="*/ 2377272 w 5503271"/>
                <a:gd name="connsiteY131" fmla="*/ 452460 h 1183986"/>
                <a:gd name="connsiteX132" fmla="*/ 2377272 w 5503271"/>
                <a:gd name="connsiteY132" fmla="*/ 452460 h 1183986"/>
                <a:gd name="connsiteX133" fmla="*/ 2381293 w 5503271"/>
                <a:gd name="connsiteY133" fmla="*/ 452460 h 1183986"/>
                <a:gd name="connsiteX134" fmla="*/ 2381293 w 5503271"/>
                <a:gd name="connsiteY134" fmla="*/ 463254 h 1183986"/>
                <a:gd name="connsiteX135" fmla="*/ 2381293 w 5503271"/>
                <a:gd name="connsiteY135" fmla="*/ 463254 h 1183986"/>
                <a:gd name="connsiteX136" fmla="*/ 2450916 w 5503271"/>
                <a:gd name="connsiteY136" fmla="*/ 463254 h 1183986"/>
                <a:gd name="connsiteX137" fmla="*/ 2450916 w 5503271"/>
                <a:gd name="connsiteY137" fmla="*/ 474570 h 1183986"/>
                <a:gd name="connsiteX138" fmla="*/ 2450916 w 5503271"/>
                <a:gd name="connsiteY138" fmla="*/ 474570 h 1183986"/>
                <a:gd name="connsiteX139" fmla="*/ 2463209 w 5503271"/>
                <a:gd name="connsiteY139" fmla="*/ 474570 h 1183986"/>
                <a:gd name="connsiteX140" fmla="*/ 2463209 w 5503271"/>
                <a:gd name="connsiteY140" fmla="*/ 486060 h 1183986"/>
                <a:gd name="connsiteX141" fmla="*/ 2463209 w 5503271"/>
                <a:gd name="connsiteY141" fmla="*/ 486060 h 1183986"/>
                <a:gd name="connsiteX142" fmla="*/ 2475387 w 5503271"/>
                <a:gd name="connsiteY142" fmla="*/ 486060 h 1183986"/>
                <a:gd name="connsiteX143" fmla="*/ 2475387 w 5503271"/>
                <a:gd name="connsiteY143" fmla="*/ 497375 h 1183986"/>
                <a:gd name="connsiteX144" fmla="*/ 2475387 w 5503271"/>
                <a:gd name="connsiteY144" fmla="*/ 497375 h 1183986"/>
                <a:gd name="connsiteX145" fmla="*/ 2532716 w 5503271"/>
                <a:gd name="connsiteY145" fmla="*/ 497375 h 1183986"/>
                <a:gd name="connsiteX146" fmla="*/ 2532716 w 5503271"/>
                <a:gd name="connsiteY146" fmla="*/ 508865 h 1183986"/>
                <a:gd name="connsiteX147" fmla="*/ 2532716 w 5503271"/>
                <a:gd name="connsiteY147" fmla="*/ 508865 h 1183986"/>
                <a:gd name="connsiteX148" fmla="*/ 2581774 w 5503271"/>
                <a:gd name="connsiteY148" fmla="*/ 508865 h 1183986"/>
                <a:gd name="connsiteX149" fmla="*/ 2581774 w 5503271"/>
                <a:gd name="connsiteY149" fmla="*/ 531845 h 1183986"/>
                <a:gd name="connsiteX150" fmla="*/ 2581774 w 5503271"/>
                <a:gd name="connsiteY150" fmla="*/ 531845 h 1183986"/>
                <a:gd name="connsiteX151" fmla="*/ 2594067 w 5503271"/>
                <a:gd name="connsiteY151" fmla="*/ 531845 h 1183986"/>
                <a:gd name="connsiteX152" fmla="*/ 2594067 w 5503271"/>
                <a:gd name="connsiteY152" fmla="*/ 543335 h 1183986"/>
                <a:gd name="connsiteX153" fmla="*/ 2594067 w 5503271"/>
                <a:gd name="connsiteY153" fmla="*/ 543335 h 1183986"/>
                <a:gd name="connsiteX154" fmla="*/ 2610496 w 5503271"/>
                <a:gd name="connsiteY154" fmla="*/ 543335 h 1183986"/>
                <a:gd name="connsiteX155" fmla="*/ 2610496 w 5503271"/>
                <a:gd name="connsiteY155" fmla="*/ 554825 h 1183986"/>
                <a:gd name="connsiteX156" fmla="*/ 2610496 w 5503271"/>
                <a:gd name="connsiteY156" fmla="*/ 554825 h 1183986"/>
                <a:gd name="connsiteX157" fmla="*/ 2630946 w 5503271"/>
                <a:gd name="connsiteY157" fmla="*/ 554825 h 1183986"/>
                <a:gd name="connsiteX158" fmla="*/ 2630946 w 5503271"/>
                <a:gd name="connsiteY158" fmla="*/ 566315 h 1183986"/>
                <a:gd name="connsiteX159" fmla="*/ 2630946 w 5503271"/>
                <a:gd name="connsiteY159" fmla="*/ 566315 h 1183986"/>
                <a:gd name="connsiteX160" fmla="*/ 2684139 w 5503271"/>
                <a:gd name="connsiteY160" fmla="*/ 566315 h 1183986"/>
                <a:gd name="connsiteX161" fmla="*/ 2684139 w 5503271"/>
                <a:gd name="connsiteY161" fmla="*/ 578327 h 1183986"/>
                <a:gd name="connsiteX162" fmla="*/ 2684139 w 5503271"/>
                <a:gd name="connsiteY162" fmla="*/ 578327 h 1183986"/>
                <a:gd name="connsiteX163" fmla="*/ 2786390 w 5503271"/>
                <a:gd name="connsiteY163" fmla="*/ 578327 h 1183986"/>
                <a:gd name="connsiteX164" fmla="*/ 2786390 w 5503271"/>
                <a:gd name="connsiteY164" fmla="*/ 590862 h 1183986"/>
                <a:gd name="connsiteX165" fmla="*/ 2786390 w 5503271"/>
                <a:gd name="connsiteY165" fmla="*/ 590862 h 1183986"/>
                <a:gd name="connsiteX166" fmla="*/ 2856012 w 5503271"/>
                <a:gd name="connsiteY166" fmla="*/ 590862 h 1183986"/>
                <a:gd name="connsiteX167" fmla="*/ 2856012 w 5503271"/>
                <a:gd name="connsiteY167" fmla="*/ 603396 h 1183986"/>
                <a:gd name="connsiteX168" fmla="*/ 2856012 w 5503271"/>
                <a:gd name="connsiteY168" fmla="*/ 603396 h 1183986"/>
                <a:gd name="connsiteX169" fmla="*/ 2929656 w 5503271"/>
                <a:gd name="connsiteY169" fmla="*/ 603396 h 1183986"/>
                <a:gd name="connsiteX170" fmla="*/ 2929656 w 5503271"/>
                <a:gd name="connsiteY170" fmla="*/ 616627 h 1183986"/>
                <a:gd name="connsiteX171" fmla="*/ 2929656 w 5503271"/>
                <a:gd name="connsiteY171" fmla="*/ 616627 h 1183986"/>
                <a:gd name="connsiteX172" fmla="*/ 2933677 w 5503271"/>
                <a:gd name="connsiteY172" fmla="*/ 616627 h 1183986"/>
                <a:gd name="connsiteX173" fmla="*/ 2933677 w 5503271"/>
                <a:gd name="connsiteY173" fmla="*/ 642741 h 1183986"/>
                <a:gd name="connsiteX174" fmla="*/ 2933677 w 5503271"/>
                <a:gd name="connsiteY174" fmla="*/ 642741 h 1183986"/>
                <a:gd name="connsiteX175" fmla="*/ 2999163 w 5503271"/>
                <a:gd name="connsiteY175" fmla="*/ 642741 h 1183986"/>
                <a:gd name="connsiteX176" fmla="*/ 2999163 w 5503271"/>
                <a:gd name="connsiteY176" fmla="*/ 670073 h 1183986"/>
                <a:gd name="connsiteX177" fmla="*/ 2999163 w 5503271"/>
                <a:gd name="connsiteY177" fmla="*/ 670073 h 1183986"/>
                <a:gd name="connsiteX178" fmla="*/ 3031907 w 5503271"/>
                <a:gd name="connsiteY178" fmla="*/ 670073 h 1183986"/>
                <a:gd name="connsiteX179" fmla="*/ 3031907 w 5503271"/>
                <a:gd name="connsiteY179" fmla="*/ 683652 h 1183986"/>
                <a:gd name="connsiteX180" fmla="*/ 3031907 w 5503271"/>
                <a:gd name="connsiteY180" fmla="*/ 683652 h 1183986"/>
                <a:gd name="connsiteX181" fmla="*/ 3162879 w 5503271"/>
                <a:gd name="connsiteY181" fmla="*/ 683652 h 1183986"/>
                <a:gd name="connsiteX182" fmla="*/ 3162879 w 5503271"/>
                <a:gd name="connsiteY182" fmla="*/ 697753 h 1183986"/>
                <a:gd name="connsiteX183" fmla="*/ 3162879 w 5503271"/>
                <a:gd name="connsiteY183" fmla="*/ 697753 h 1183986"/>
                <a:gd name="connsiteX184" fmla="*/ 3224230 w 5503271"/>
                <a:gd name="connsiteY184" fmla="*/ 697753 h 1183986"/>
                <a:gd name="connsiteX185" fmla="*/ 3224230 w 5503271"/>
                <a:gd name="connsiteY185" fmla="*/ 712551 h 1183986"/>
                <a:gd name="connsiteX186" fmla="*/ 3224230 w 5503271"/>
                <a:gd name="connsiteY186" fmla="*/ 712551 h 1183986"/>
                <a:gd name="connsiteX187" fmla="*/ 3252837 w 5503271"/>
                <a:gd name="connsiteY187" fmla="*/ 712551 h 1183986"/>
                <a:gd name="connsiteX188" fmla="*/ 3252837 w 5503271"/>
                <a:gd name="connsiteY188" fmla="*/ 727523 h 1183986"/>
                <a:gd name="connsiteX189" fmla="*/ 3252837 w 5503271"/>
                <a:gd name="connsiteY189" fmla="*/ 727523 h 1183986"/>
                <a:gd name="connsiteX190" fmla="*/ 3293737 w 5503271"/>
                <a:gd name="connsiteY190" fmla="*/ 727523 h 1183986"/>
                <a:gd name="connsiteX191" fmla="*/ 3293737 w 5503271"/>
                <a:gd name="connsiteY191" fmla="*/ 742494 h 1183986"/>
                <a:gd name="connsiteX192" fmla="*/ 3293737 w 5503271"/>
                <a:gd name="connsiteY192" fmla="*/ 742494 h 1183986"/>
                <a:gd name="connsiteX193" fmla="*/ 3318323 w 5503271"/>
                <a:gd name="connsiteY193" fmla="*/ 742494 h 1183986"/>
                <a:gd name="connsiteX194" fmla="*/ 3318323 w 5503271"/>
                <a:gd name="connsiteY194" fmla="*/ 757466 h 1183986"/>
                <a:gd name="connsiteX195" fmla="*/ 3318323 w 5503271"/>
                <a:gd name="connsiteY195" fmla="*/ 757466 h 1183986"/>
                <a:gd name="connsiteX196" fmla="*/ 3371517 w 5503271"/>
                <a:gd name="connsiteY196" fmla="*/ 757466 h 1183986"/>
                <a:gd name="connsiteX197" fmla="*/ 3371517 w 5503271"/>
                <a:gd name="connsiteY197" fmla="*/ 772612 h 1183986"/>
                <a:gd name="connsiteX198" fmla="*/ 3371517 w 5503271"/>
                <a:gd name="connsiteY198" fmla="*/ 772612 h 1183986"/>
                <a:gd name="connsiteX199" fmla="*/ 3535118 w 5503271"/>
                <a:gd name="connsiteY199" fmla="*/ 772612 h 1183986"/>
                <a:gd name="connsiteX200" fmla="*/ 3535118 w 5503271"/>
                <a:gd name="connsiteY200" fmla="*/ 791239 h 1183986"/>
                <a:gd name="connsiteX201" fmla="*/ 3535118 w 5503271"/>
                <a:gd name="connsiteY201" fmla="*/ 791239 h 1183986"/>
                <a:gd name="connsiteX202" fmla="*/ 3559704 w 5503271"/>
                <a:gd name="connsiteY202" fmla="*/ 791239 h 1183986"/>
                <a:gd name="connsiteX203" fmla="*/ 3559704 w 5503271"/>
                <a:gd name="connsiteY203" fmla="*/ 810041 h 1183986"/>
                <a:gd name="connsiteX204" fmla="*/ 3559704 w 5503271"/>
                <a:gd name="connsiteY204" fmla="*/ 810041 h 1183986"/>
                <a:gd name="connsiteX205" fmla="*/ 3567861 w 5503271"/>
                <a:gd name="connsiteY205" fmla="*/ 810041 h 1183986"/>
                <a:gd name="connsiteX206" fmla="*/ 3567861 w 5503271"/>
                <a:gd name="connsiteY206" fmla="*/ 828843 h 1183986"/>
                <a:gd name="connsiteX207" fmla="*/ 3567861 w 5503271"/>
                <a:gd name="connsiteY207" fmla="*/ 828843 h 1183986"/>
                <a:gd name="connsiteX208" fmla="*/ 3739734 w 5503271"/>
                <a:gd name="connsiteY208" fmla="*/ 828843 h 1183986"/>
                <a:gd name="connsiteX209" fmla="*/ 3739734 w 5503271"/>
                <a:gd name="connsiteY209" fmla="*/ 855131 h 1183986"/>
                <a:gd name="connsiteX210" fmla="*/ 3739734 w 5503271"/>
                <a:gd name="connsiteY210" fmla="*/ 855131 h 1183986"/>
                <a:gd name="connsiteX211" fmla="*/ 3850257 w 5503271"/>
                <a:gd name="connsiteY211" fmla="*/ 855131 h 1183986"/>
                <a:gd name="connsiteX212" fmla="*/ 3850257 w 5503271"/>
                <a:gd name="connsiteY212" fmla="*/ 882637 h 1183986"/>
                <a:gd name="connsiteX213" fmla="*/ 3850257 w 5503271"/>
                <a:gd name="connsiteY213" fmla="*/ 882637 h 1183986"/>
                <a:gd name="connsiteX214" fmla="*/ 3854278 w 5503271"/>
                <a:gd name="connsiteY214" fmla="*/ 882637 h 1183986"/>
                <a:gd name="connsiteX215" fmla="*/ 3854278 w 5503271"/>
                <a:gd name="connsiteY215" fmla="*/ 909969 h 1183986"/>
                <a:gd name="connsiteX216" fmla="*/ 3854278 w 5503271"/>
                <a:gd name="connsiteY216" fmla="*/ 909969 h 1183986"/>
                <a:gd name="connsiteX217" fmla="*/ 4157124 w 5503271"/>
                <a:gd name="connsiteY217" fmla="*/ 909969 h 1183986"/>
                <a:gd name="connsiteX218" fmla="*/ 4157124 w 5503271"/>
                <a:gd name="connsiteY218" fmla="*/ 953666 h 1183986"/>
                <a:gd name="connsiteX219" fmla="*/ 4157124 w 5503271"/>
                <a:gd name="connsiteY219" fmla="*/ 953666 h 1183986"/>
                <a:gd name="connsiteX220" fmla="*/ 4934574 w 5503271"/>
                <a:gd name="connsiteY220" fmla="*/ 953666 h 1183986"/>
                <a:gd name="connsiteX221" fmla="*/ 4934574 w 5503271"/>
                <a:gd name="connsiteY221" fmla="*/ 1183987 h 1183986"/>
                <a:gd name="connsiteX222" fmla="*/ 4934574 w 5503271"/>
                <a:gd name="connsiteY222" fmla="*/ 1183987 h 1183986"/>
                <a:gd name="connsiteX223" fmla="*/ 5503272 w 5503271"/>
                <a:gd name="connsiteY223" fmla="*/ 1183987 h 1183986"/>
                <a:gd name="connsiteX224" fmla="*/ 5503272 w 5503271"/>
                <a:gd name="connsiteY224" fmla="*/ 1183987 h 11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5503271" h="1183986">
                  <a:moveTo>
                    <a:pt x="0" y="0"/>
                  </a:moveTo>
                  <a:lnTo>
                    <a:pt x="36764" y="0"/>
                  </a:lnTo>
                  <a:lnTo>
                    <a:pt x="36764" y="9227"/>
                  </a:lnTo>
                  <a:lnTo>
                    <a:pt x="36764" y="9227"/>
                  </a:lnTo>
                  <a:lnTo>
                    <a:pt x="40900" y="9227"/>
                  </a:lnTo>
                  <a:lnTo>
                    <a:pt x="40900" y="18279"/>
                  </a:lnTo>
                  <a:lnTo>
                    <a:pt x="40900" y="18279"/>
                  </a:lnTo>
                  <a:lnTo>
                    <a:pt x="49057" y="18279"/>
                  </a:lnTo>
                  <a:lnTo>
                    <a:pt x="49057" y="36733"/>
                  </a:lnTo>
                  <a:lnTo>
                    <a:pt x="49057" y="36733"/>
                  </a:lnTo>
                  <a:lnTo>
                    <a:pt x="57214" y="36733"/>
                  </a:lnTo>
                  <a:lnTo>
                    <a:pt x="57214" y="45786"/>
                  </a:lnTo>
                  <a:lnTo>
                    <a:pt x="57214" y="45786"/>
                  </a:lnTo>
                  <a:lnTo>
                    <a:pt x="130973" y="45786"/>
                  </a:lnTo>
                  <a:lnTo>
                    <a:pt x="130973" y="55012"/>
                  </a:lnTo>
                  <a:lnTo>
                    <a:pt x="130973" y="55012"/>
                  </a:lnTo>
                  <a:lnTo>
                    <a:pt x="265967" y="55012"/>
                  </a:lnTo>
                  <a:lnTo>
                    <a:pt x="265967" y="64239"/>
                  </a:lnTo>
                  <a:lnTo>
                    <a:pt x="265967" y="64239"/>
                  </a:lnTo>
                  <a:lnTo>
                    <a:pt x="503211" y="64239"/>
                  </a:lnTo>
                  <a:lnTo>
                    <a:pt x="503211" y="73466"/>
                  </a:lnTo>
                  <a:lnTo>
                    <a:pt x="503211" y="73466"/>
                  </a:lnTo>
                  <a:lnTo>
                    <a:pt x="535955" y="73466"/>
                  </a:lnTo>
                  <a:lnTo>
                    <a:pt x="535955" y="82867"/>
                  </a:lnTo>
                  <a:lnTo>
                    <a:pt x="535955" y="82867"/>
                  </a:lnTo>
                  <a:lnTo>
                    <a:pt x="560541" y="82867"/>
                  </a:lnTo>
                  <a:lnTo>
                    <a:pt x="560541" y="92268"/>
                  </a:lnTo>
                  <a:lnTo>
                    <a:pt x="560541" y="92268"/>
                  </a:lnTo>
                  <a:lnTo>
                    <a:pt x="675085" y="92268"/>
                  </a:lnTo>
                  <a:lnTo>
                    <a:pt x="675085" y="101669"/>
                  </a:lnTo>
                  <a:lnTo>
                    <a:pt x="675085" y="101669"/>
                  </a:lnTo>
                  <a:lnTo>
                    <a:pt x="683242" y="101669"/>
                  </a:lnTo>
                  <a:lnTo>
                    <a:pt x="683242" y="111069"/>
                  </a:lnTo>
                  <a:lnTo>
                    <a:pt x="683242" y="111069"/>
                  </a:lnTo>
                  <a:lnTo>
                    <a:pt x="711964" y="111069"/>
                  </a:lnTo>
                  <a:lnTo>
                    <a:pt x="711964" y="120644"/>
                  </a:lnTo>
                  <a:lnTo>
                    <a:pt x="711964" y="120644"/>
                  </a:lnTo>
                  <a:lnTo>
                    <a:pt x="810079" y="120644"/>
                  </a:lnTo>
                  <a:lnTo>
                    <a:pt x="810079" y="130045"/>
                  </a:lnTo>
                  <a:lnTo>
                    <a:pt x="810079" y="130045"/>
                  </a:lnTo>
                  <a:lnTo>
                    <a:pt x="937030" y="130045"/>
                  </a:lnTo>
                  <a:lnTo>
                    <a:pt x="937030" y="139620"/>
                  </a:lnTo>
                  <a:lnTo>
                    <a:pt x="937030" y="139620"/>
                  </a:lnTo>
                  <a:lnTo>
                    <a:pt x="1014695" y="139620"/>
                  </a:lnTo>
                  <a:lnTo>
                    <a:pt x="1014695" y="149021"/>
                  </a:lnTo>
                  <a:lnTo>
                    <a:pt x="1014695" y="149021"/>
                  </a:lnTo>
                  <a:lnTo>
                    <a:pt x="1031124" y="149021"/>
                  </a:lnTo>
                  <a:lnTo>
                    <a:pt x="1031124" y="158596"/>
                  </a:lnTo>
                  <a:lnTo>
                    <a:pt x="1031124" y="158596"/>
                  </a:lnTo>
                  <a:lnTo>
                    <a:pt x="1059731" y="158596"/>
                  </a:lnTo>
                  <a:lnTo>
                    <a:pt x="1059731" y="177746"/>
                  </a:lnTo>
                  <a:lnTo>
                    <a:pt x="1059731" y="177746"/>
                  </a:lnTo>
                  <a:lnTo>
                    <a:pt x="1215175" y="177746"/>
                  </a:lnTo>
                  <a:lnTo>
                    <a:pt x="1215175" y="187495"/>
                  </a:lnTo>
                  <a:lnTo>
                    <a:pt x="1215175" y="187495"/>
                  </a:lnTo>
                  <a:lnTo>
                    <a:pt x="1297091" y="187495"/>
                  </a:lnTo>
                  <a:lnTo>
                    <a:pt x="1297091" y="197244"/>
                  </a:lnTo>
                  <a:lnTo>
                    <a:pt x="1297091" y="197244"/>
                  </a:lnTo>
                  <a:lnTo>
                    <a:pt x="1378891" y="197244"/>
                  </a:lnTo>
                  <a:lnTo>
                    <a:pt x="1378891" y="206993"/>
                  </a:lnTo>
                  <a:lnTo>
                    <a:pt x="1378891" y="206993"/>
                  </a:lnTo>
                  <a:lnTo>
                    <a:pt x="1477121" y="206993"/>
                  </a:lnTo>
                  <a:lnTo>
                    <a:pt x="1477121" y="216916"/>
                  </a:lnTo>
                  <a:lnTo>
                    <a:pt x="1477121" y="216916"/>
                  </a:lnTo>
                  <a:lnTo>
                    <a:pt x="1587529" y="216916"/>
                  </a:lnTo>
                  <a:lnTo>
                    <a:pt x="1587529" y="226665"/>
                  </a:lnTo>
                  <a:lnTo>
                    <a:pt x="1587529" y="226665"/>
                  </a:lnTo>
                  <a:lnTo>
                    <a:pt x="1640722" y="226665"/>
                  </a:lnTo>
                  <a:lnTo>
                    <a:pt x="1640722" y="236588"/>
                  </a:lnTo>
                  <a:lnTo>
                    <a:pt x="1640722" y="236588"/>
                  </a:lnTo>
                  <a:lnTo>
                    <a:pt x="1648879" y="236588"/>
                  </a:lnTo>
                  <a:lnTo>
                    <a:pt x="1648879" y="246512"/>
                  </a:lnTo>
                  <a:lnTo>
                    <a:pt x="1648879" y="246512"/>
                  </a:lnTo>
                  <a:lnTo>
                    <a:pt x="1730795" y="246512"/>
                  </a:lnTo>
                  <a:lnTo>
                    <a:pt x="1730795" y="256435"/>
                  </a:lnTo>
                  <a:lnTo>
                    <a:pt x="1730795" y="256435"/>
                  </a:lnTo>
                  <a:lnTo>
                    <a:pt x="1771695" y="256435"/>
                  </a:lnTo>
                  <a:lnTo>
                    <a:pt x="1771695" y="266532"/>
                  </a:lnTo>
                  <a:lnTo>
                    <a:pt x="1771695" y="266532"/>
                  </a:lnTo>
                  <a:lnTo>
                    <a:pt x="1828909" y="266532"/>
                  </a:lnTo>
                  <a:lnTo>
                    <a:pt x="1828909" y="276455"/>
                  </a:lnTo>
                  <a:lnTo>
                    <a:pt x="1828909" y="276455"/>
                  </a:lnTo>
                  <a:lnTo>
                    <a:pt x="1837181" y="276455"/>
                  </a:lnTo>
                  <a:lnTo>
                    <a:pt x="1837181" y="286552"/>
                  </a:lnTo>
                  <a:lnTo>
                    <a:pt x="1837181" y="286552"/>
                  </a:lnTo>
                  <a:lnTo>
                    <a:pt x="1882103" y="286552"/>
                  </a:lnTo>
                  <a:lnTo>
                    <a:pt x="1882103" y="296475"/>
                  </a:lnTo>
                  <a:lnTo>
                    <a:pt x="1882103" y="296475"/>
                  </a:lnTo>
                  <a:lnTo>
                    <a:pt x="1906689" y="296475"/>
                  </a:lnTo>
                  <a:lnTo>
                    <a:pt x="1906689" y="306573"/>
                  </a:lnTo>
                  <a:lnTo>
                    <a:pt x="1906689" y="306573"/>
                  </a:lnTo>
                  <a:lnTo>
                    <a:pt x="1931275" y="306573"/>
                  </a:lnTo>
                  <a:lnTo>
                    <a:pt x="1931275" y="316670"/>
                  </a:lnTo>
                  <a:lnTo>
                    <a:pt x="1931275" y="316670"/>
                  </a:lnTo>
                  <a:lnTo>
                    <a:pt x="1968039" y="316670"/>
                  </a:lnTo>
                  <a:lnTo>
                    <a:pt x="1968039" y="326941"/>
                  </a:lnTo>
                  <a:lnTo>
                    <a:pt x="1968039" y="326941"/>
                  </a:lnTo>
                  <a:lnTo>
                    <a:pt x="1988490" y="326941"/>
                  </a:lnTo>
                  <a:lnTo>
                    <a:pt x="1988490" y="337038"/>
                  </a:lnTo>
                  <a:lnTo>
                    <a:pt x="1988490" y="337038"/>
                  </a:lnTo>
                  <a:lnTo>
                    <a:pt x="2066269" y="337038"/>
                  </a:lnTo>
                  <a:lnTo>
                    <a:pt x="2066269" y="347310"/>
                  </a:lnTo>
                  <a:lnTo>
                    <a:pt x="2066269" y="347310"/>
                  </a:lnTo>
                  <a:lnTo>
                    <a:pt x="2111305" y="347310"/>
                  </a:lnTo>
                  <a:lnTo>
                    <a:pt x="2111305" y="357581"/>
                  </a:lnTo>
                  <a:lnTo>
                    <a:pt x="2111305" y="357581"/>
                  </a:lnTo>
                  <a:lnTo>
                    <a:pt x="2127620" y="357581"/>
                  </a:lnTo>
                  <a:lnTo>
                    <a:pt x="2127620" y="367852"/>
                  </a:lnTo>
                  <a:lnTo>
                    <a:pt x="2127620" y="367852"/>
                  </a:lnTo>
                  <a:lnTo>
                    <a:pt x="2135776" y="367852"/>
                  </a:lnTo>
                  <a:lnTo>
                    <a:pt x="2135776" y="378124"/>
                  </a:lnTo>
                  <a:lnTo>
                    <a:pt x="2135776" y="378124"/>
                  </a:lnTo>
                  <a:lnTo>
                    <a:pt x="2139912" y="378124"/>
                  </a:lnTo>
                  <a:lnTo>
                    <a:pt x="2139912" y="388569"/>
                  </a:lnTo>
                  <a:lnTo>
                    <a:pt x="2139912" y="388569"/>
                  </a:lnTo>
                  <a:lnTo>
                    <a:pt x="2168520" y="388569"/>
                  </a:lnTo>
                  <a:lnTo>
                    <a:pt x="2168520" y="399015"/>
                  </a:lnTo>
                  <a:lnTo>
                    <a:pt x="2168520" y="399015"/>
                  </a:lnTo>
                  <a:lnTo>
                    <a:pt x="2287200" y="399015"/>
                  </a:lnTo>
                  <a:lnTo>
                    <a:pt x="2287200" y="409634"/>
                  </a:lnTo>
                  <a:lnTo>
                    <a:pt x="2287200" y="409634"/>
                  </a:lnTo>
                  <a:lnTo>
                    <a:pt x="2307650" y="409634"/>
                  </a:lnTo>
                  <a:lnTo>
                    <a:pt x="2307650" y="420253"/>
                  </a:lnTo>
                  <a:lnTo>
                    <a:pt x="2307650" y="420253"/>
                  </a:lnTo>
                  <a:lnTo>
                    <a:pt x="2328100" y="420253"/>
                  </a:lnTo>
                  <a:lnTo>
                    <a:pt x="2328100" y="431047"/>
                  </a:lnTo>
                  <a:lnTo>
                    <a:pt x="2328100" y="431047"/>
                  </a:lnTo>
                  <a:lnTo>
                    <a:pt x="2336372" y="431047"/>
                  </a:lnTo>
                  <a:lnTo>
                    <a:pt x="2336372" y="441667"/>
                  </a:lnTo>
                  <a:lnTo>
                    <a:pt x="2336372" y="441667"/>
                  </a:lnTo>
                  <a:lnTo>
                    <a:pt x="2377272" y="441667"/>
                  </a:lnTo>
                  <a:lnTo>
                    <a:pt x="2377272" y="452460"/>
                  </a:lnTo>
                  <a:lnTo>
                    <a:pt x="2377272" y="452460"/>
                  </a:lnTo>
                  <a:lnTo>
                    <a:pt x="2381293" y="452460"/>
                  </a:lnTo>
                  <a:lnTo>
                    <a:pt x="2381293" y="463254"/>
                  </a:lnTo>
                  <a:lnTo>
                    <a:pt x="2381293" y="463254"/>
                  </a:lnTo>
                  <a:lnTo>
                    <a:pt x="2450916" y="463254"/>
                  </a:lnTo>
                  <a:lnTo>
                    <a:pt x="2450916" y="474570"/>
                  </a:lnTo>
                  <a:lnTo>
                    <a:pt x="2450916" y="474570"/>
                  </a:lnTo>
                  <a:lnTo>
                    <a:pt x="2463209" y="474570"/>
                  </a:lnTo>
                  <a:lnTo>
                    <a:pt x="2463209" y="486060"/>
                  </a:lnTo>
                  <a:lnTo>
                    <a:pt x="2463209" y="486060"/>
                  </a:lnTo>
                  <a:lnTo>
                    <a:pt x="2475387" y="486060"/>
                  </a:lnTo>
                  <a:lnTo>
                    <a:pt x="2475387" y="497375"/>
                  </a:lnTo>
                  <a:lnTo>
                    <a:pt x="2475387" y="497375"/>
                  </a:lnTo>
                  <a:lnTo>
                    <a:pt x="2532716" y="497375"/>
                  </a:lnTo>
                  <a:lnTo>
                    <a:pt x="2532716" y="508865"/>
                  </a:lnTo>
                  <a:lnTo>
                    <a:pt x="2532716" y="508865"/>
                  </a:lnTo>
                  <a:lnTo>
                    <a:pt x="2581774" y="508865"/>
                  </a:lnTo>
                  <a:lnTo>
                    <a:pt x="2581774" y="531845"/>
                  </a:lnTo>
                  <a:lnTo>
                    <a:pt x="2581774" y="531845"/>
                  </a:lnTo>
                  <a:lnTo>
                    <a:pt x="2594067" y="531845"/>
                  </a:lnTo>
                  <a:lnTo>
                    <a:pt x="2594067" y="543335"/>
                  </a:lnTo>
                  <a:lnTo>
                    <a:pt x="2594067" y="543335"/>
                  </a:lnTo>
                  <a:lnTo>
                    <a:pt x="2610496" y="543335"/>
                  </a:lnTo>
                  <a:lnTo>
                    <a:pt x="2610496" y="554825"/>
                  </a:lnTo>
                  <a:lnTo>
                    <a:pt x="2610496" y="554825"/>
                  </a:lnTo>
                  <a:lnTo>
                    <a:pt x="2630946" y="554825"/>
                  </a:lnTo>
                  <a:lnTo>
                    <a:pt x="2630946" y="566315"/>
                  </a:lnTo>
                  <a:lnTo>
                    <a:pt x="2630946" y="566315"/>
                  </a:lnTo>
                  <a:lnTo>
                    <a:pt x="2684139" y="566315"/>
                  </a:lnTo>
                  <a:lnTo>
                    <a:pt x="2684139" y="578327"/>
                  </a:lnTo>
                  <a:lnTo>
                    <a:pt x="2684139" y="578327"/>
                  </a:lnTo>
                  <a:lnTo>
                    <a:pt x="2786390" y="578327"/>
                  </a:lnTo>
                  <a:lnTo>
                    <a:pt x="2786390" y="590862"/>
                  </a:lnTo>
                  <a:lnTo>
                    <a:pt x="2786390" y="590862"/>
                  </a:lnTo>
                  <a:lnTo>
                    <a:pt x="2856012" y="590862"/>
                  </a:lnTo>
                  <a:lnTo>
                    <a:pt x="2856012" y="603396"/>
                  </a:lnTo>
                  <a:lnTo>
                    <a:pt x="2856012" y="603396"/>
                  </a:lnTo>
                  <a:lnTo>
                    <a:pt x="2929656" y="603396"/>
                  </a:lnTo>
                  <a:lnTo>
                    <a:pt x="2929656" y="616627"/>
                  </a:lnTo>
                  <a:lnTo>
                    <a:pt x="2929656" y="616627"/>
                  </a:lnTo>
                  <a:lnTo>
                    <a:pt x="2933677" y="616627"/>
                  </a:lnTo>
                  <a:lnTo>
                    <a:pt x="2933677" y="642741"/>
                  </a:lnTo>
                  <a:lnTo>
                    <a:pt x="2933677" y="642741"/>
                  </a:lnTo>
                  <a:lnTo>
                    <a:pt x="2999163" y="642741"/>
                  </a:lnTo>
                  <a:lnTo>
                    <a:pt x="2999163" y="670073"/>
                  </a:lnTo>
                  <a:lnTo>
                    <a:pt x="2999163" y="670073"/>
                  </a:lnTo>
                  <a:lnTo>
                    <a:pt x="3031907" y="670073"/>
                  </a:lnTo>
                  <a:lnTo>
                    <a:pt x="3031907" y="683652"/>
                  </a:lnTo>
                  <a:lnTo>
                    <a:pt x="3031907" y="683652"/>
                  </a:lnTo>
                  <a:lnTo>
                    <a:pt x="3162879" y="683652"/>
                  </a:lnTo>
                  <a:lnTo>
                    <a:pt x="3162879" y="697753"/>
                  </a:lnTo>
                  <a:lnTo>
                    <a:pt x="3162879" y="697753"/>
                  </a:lnTo>
                  <a:lnTo>
                    <a:pt x="3224230" y="697753"/>
                  </a:lnTo>
                  <a:lnTo>
                    <a:pt x="3224230" y="712551"/>
                  </a:lnTo>
                  <a:lnTo>
                    <a:pt x="3224230" y="712551"/>
                  </a:lnTo>
                  <a:lnTo>
                    <a:pt x="3252837" y="712551"/>
                  </a:lnTo>
                  <a:lnTo>
                    <a:pt x="3252837" y="727523"/>
                  </a:lnTo>
                  <a:lnTo>
                    <a:pt x="3252837" y="727523"/>
                  </a:lnTo>
                  <a:lnTo>
                    <a:pt x="3293737" y="727523"/>
                  </a:lnTo>
                  <a:lnTo>
                    <a:pt x="3293737" y="742494"/>
                  </a:lnTo>
                  <a:lnTo>
                    <a:pt x="3293737" y="742494"/>
                  </a:lnTo>
                  <a:lnTo>
                    <a:pt x="3318323" y="742494"/>
                  </a:lnTo>
                  <a:lnTo>
                    <a:pt x="3318323" y="757466"/>
                  </a:lnTo>
                  <a:lnTo>
                    <a:pt x="3318323" y="757466"/>
                  </a:lnTo>
                  <a:lnTo>
                    <a:pt x="3371517" y="757466"/>
                  </a:lnTo>
                  <a:lnTo>
                    <a:pt x="3371517" y="772612"/>
                  </a:lnTo>
                  <a:lnTo>
                    <a:pt x="3371517" y="772612"/>
                  </a:lnTo>
                  <a:lnTo>
                    <a:pt x="3535118" y="772612"/>
                  </a:lnTo>
                  <a:lnTo>
                    <a:pt x="3535118" y="791239"/>
                  </a:lnTo>
                  <a:lnTo>
                    <a:pt x="3535118" y="791239"/>
                  </a:lnTo>
                  <a:lnTo>
                    <a:pt x="3559704" y="791239"/>
                  </a:lnTo>
                  <a:lnTo>
                    <a:pt x="3559704" y="810041"/>
                  </a:lnTo>
                  <a:lnTo>
                    <a:pt x="3559704" y="810041"/>
                  </a:lnTo>
                  <a:lnTo>
                    <a:pt x="3567861" y="810041"/>
                  </a:lnTo>
                  <a:lnTo>
                    <a:pt x="3567861" y="828843"/>
                  </a:lnTo>
                  <a:lnTo>
                    <a:pt x="3567861" y="828843"/>
                  </a:lnTo>
                  <a:lnTo>
                    <a:pt x="3739734" y="828843"/>
                  </a:lnTo>
                  <a:lnTo>
                    <a:pt x="3739734" y="855131"/>
                  </a:lnTo>
                  <a:lnTo>
                    <a:pt x="3739734" y="855131"/>
                  </a:lnTo>
                  <a:lnTo>
                    <a:pt x="3850257" y="855131"/>
                  </a:lnTo>
                  <a:lnTo>
                    <a:pt x="3850257" y="882637"/>
                  </a:lnTo>
                  <a:lnTo>
                    <a:pt x="3850257" y="882637"/>
                  </a:lnTo>
                  <a:lnTo>
                    <a:pt x="3854278" y="882637"/>
                  </a:lnTo>
                  <a:lnTo>
                    <a:pt x="3854278" y="909969"/>
                  </a:lnTo>
                  <a:lnTo>
                    <a:pt x="3854278" y="909969"/>
                  </a:lnTo>
                  <a:lnTo>
                    <a:pt x="4157124" y="909969"/>
                  </a:lnTo>
                  <a:lnTo>
                    <a:pt x="4157124" y="953666"/>
                  </a:lnTo>
                  <a:lnTo>
                    <a:pt x="4157124" y="953666"/>
                  </a:lnTo>
                  <a:lnTo>
                    <a:pt x="4934574" y="953666"/>
                  </a:lnTo>
                  <a:lnTo>
                    <a:pt x="4934574" y="1183987"/>
                  </a:lnTo>
                  <a:lnTo>
                    <a:pt x="4934574" y="1183987"/>
                  </a:lnTo>
                  <a:lnTo>
                    <a:pt x="5503272" y="1183987"/>
                  </a:lnTo>
                  <a:lnTo>
                    <a:pt x="5503272" y="1183987"/>
                  </a:lnTo>
                </a:path>
              </a:pathLst>
            </a:custGeom>
            <a:noFill/>
            <a:ln w="28575" cap="flat">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grpSp>
          <p:nvGrpSpPr>
            <p:cNvPr id="477" name="Graphic 14">
              <a:extLst>
                <a:ext uri="{FF2B5EF4-FFF2-40B4-BE49-F238E27FC236}">
                  <a16:creationId xmlns:a16="http://schemas.microsoft.com/office/drawing/2014/main" id="{71DED4E8-EB2B-D373-8085-BD713A3431A1}"/>
                </a:ext>
              </a:extLst>
            </p:cNvPr>
            <p:cNvGrpSpPr/>
            <p:nvPr/>
          </p:nvGrpSpPr>
          <p:grpSpPr>
            <a:xfrm>
              <a:off x="1113347" y="819240"/>
              <a:ext cx="5510740" cy="1288441"/>
              <a:chOff x="1113347" y="819240"/>
              <a:chExt cx="5510740" cy="1288441"/>
            </a:xfrm>
          </p:grpSpPr>
          <p:sp>
            <p:nvSpPr>
              <p:cNvPr id="478" name="Freeform: Shape 477">
                <a:extLst>
                  <a:ext uri="{FF2B5EF4-FFF2-40B4-BE49-F238E27FC236}">
                    <a16:creationId xmlns:a16="http://schemas.microsoft.com/office/drawing/2014/main" id="{2D901A32-DEC1-1DBE-5564-D82D8320CC1F}"/>
                  </a:ext>
                </a:extLst>
              </p:cNvPr>
              <p:cNvSpPr/>
              <p:nvPr/>
            </p:nvSpPr>
            <p:spPr>
              <a:xfrm>
                <a:off x="1113347" y="8192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79" name="Freeform: Shape 478">
                <a:extLst>
                  <a:ext uri="{FF2B5EF4-FFF2-40B4-BE49-F238E27FC236}">
                    <a16:creationId xmlns:a16="http://schemas.microsoft.com/office/drawing/2014/main" id="{8CC547B4-0E35-33A3-D241-BEDDC966E9EF}"/>
                  </a:ext>
                </a:extLst>
              </p:cNvPr>
              <p:cNvSpPr/>
              <p:nvPr/>
            </p:nvSpPr>
            <p:spPr>
              <a:xfrm>
                <a:off x="1272928" y="8742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80" name="Freeform: Shape 479">
                <a:extLst>
                  <a:ext uri="{FF2B5EF4-FFF2-40B4-BE49-F238E27FC236}">
                    <a16:creationId xmlns:a16="http://schemas.microsoft.com/office/drawing/2014/main" id="{2EF0C316-CE65-AFBC-CE8F-2F5A47DDB488}"/>
                  </a:ext>
                </a:extLst>
              </p:cNvPr>
              <p:cNvSpPr/>
              <p:nvPr/>
            </p:nvSpPr>
            <p:spPr>
              <a:xfrm>
                <a:off x="1285222" y="8742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81" name="Freeform: Shape 480">
                <a:extLst>
                  <a:ext uri="{FF2B5EF4-FFF2-40B4-BE49-F238E27FC236}">
                    <a16:creationId xmlns:a16="http://schemas.microsoft.com/office/drawing/2014/main" id="{F6C41F04-6D1A-AA74-3602-C1DE702442EE}"/>
                  </a:ext>
                </a:extLst>
              </p:cNvPr>
              <p:cNvSpPr/>
              <p:nvPr/>
            </p:nvSpPr>
            <p:spPr>
              <a:xfrm>
                <a:off x="1301651" y="8742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82" name="Freeform: Shape 481">
                <a:extLst>
                  <a:ext uri="{FF2B5EF4-FFF2-40B4-BE49-F238E27FC236}">
                    <a16:creationId xmlns:a16="http://schemas.microsoft.com/office/drawing/2014/main" id="{8FAF856E-4D06-692A-B41F-C587663F1A0E}"/>
                  </a:ext>
                </a:extLst>
              </p:cNvPr>
              <p:cNvSpPr/>
              <p:nvPr/>
            </p:nvSpPr>
            <p:spPr>
              <a:xfrm>
                <a:off x="1317965" y="8742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83" name="Freeform: Shape 482">
                <a:extLst>
                  <a:ext uri="{FF2B5EF4-FFF2-40B4-BE49-F238E27FC236}">
                    <a16:creationId xmlns:a16="http://schemas.microsoft.com/office/drawing/2014/main" id="{2D0395F6-9327-6D3C-B105-6CF4A163DFBA}"/>
                  </a:ext>
                </a:extLst>
              </p:cNvPr>
              <p:cNvSpPr/>
              <p:nvPr/>
            </p:nvSpPr>
            <p:spPr>
              <a:xfrm>
                <a:off x="1538895" y="88347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84" name="Freeform: Shape 483">
                <a:extLst>
                  <a:ext uri="{FF2B5EF4-FFF2-40B4-BE49-F238E27FC236}">
                    <a16:creationId xmlns:a16="http://schemas.microsoft.com/office/drawing/2014/main" id="{AFAE220E-C923-5488-E3CD-CC28E588685B}"/>
                  </a:ext>
                </a:extLst>
              </p:cNvPr>
              <p:cNvSpPr/>
              <p:nvPr/>
            </p:nvSpPr>
            <p:spPr>
              <a:xfrm>
                <a:off x="1563481" y="88347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85" name="Freeform: Shape 484">
                <a:extLst>
                  <a:ext uri="{FF2B5EF4-FFF2-40B4-BE49-F238E27FC236}">
                    <a16:creationId xmlns:a16="http://schemas.microsoft.com/office/drawing/2014/main" id="{6C576786-8442-6820-B74D-81576C202501}"/>
                  </a:ext>
                </a:extLst>
              </p:cNvPr>
              <p:cNvSpPr/>
              <p:nvPr/>
            </p:nvSpPr>
            <p:spPr>
              <a:xfrm>
                <a:off x="1600361" y="88347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86" name="Freeform: Shape 485">
                <a:extLst>
                  <a:ext uri="{FF2B5EF4-FFF2-40B4-BE49-F238E27FC236}">
                    <a16:creationId xmlns:a16="http://schemas.microsoft.com/office/drawing/2014/main" id="{E9F88FD4-B8AE-05FA-9B9D-0F20F5E06919}"/>
                  </a:ext>
                </a:extLst>
              </p:cNvPr>
              <p:cNvSpPr/>
              <p:nvPr/>
            </p:nvSpPr>
            <p:spPr>
              <a:xfrm>
                <a:off x="1620811" y="89288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87" name="Freeform: Shape 486">
                <a:extLst>
                  <a:ext uri="{FF2B5EF4-FFF2-40B4-BE49-F238E27FC236}">
                    <a16:creationId xmlns:a16="http://schemas.microsoft.com/office/drawing/2014/main" id="{5D64A1D1-A324-5678-9B22-737AC034C31B}"/>
                  </a:ext>
                </a:extLst>
              </p:cNvPr>
              <p:cNvSpPr/>
              <p:nvPr/>
            </p:nvSpPr>
            <p:spPr>
              <a:xfrm>
                <a:off x="1628968" y="89288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88" name="Freeform: Shape 487">
                <a:extLst>
                  <a:ext uri="{FF2B5EF4-FFF2-40B4-BE49-F238E27FC236}">
                    <a16:creationId xmlns:a16="http://schemas.microsoft.com/office/drawing/2014/main" id="{18CF3BB7-1925-D7C9-1926-8D6705247757}"/>
                  </a:ext>
                </a:extLst>
              </p:cNvPr>
              <p:cNvSpPr/>
              <p:nvPr/>
            </p:nvSpPr>
            <p:spPr>
              <a:xfrm>
                <a:off x="1763962" y="91150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89" name="Freeform: Shape 488">
                <a:extLst>
                  <a:ext uri="{FF2B5EF4-FFF2-40B4-BE49-F238E27FC236}">
                    <a16:creationId xmlns:a16="http://schemas.microsoft.com/office/drawing/2014/main" id="{4EFF09B2-4526-F727-7FAC-A4775972E3B2}"/>
                  </a:ext>
                </a:extLst>
              </p:cNvPr>
              <p:cNvSpPr/>
              <p:nvPr/>
            </p:nvSpPr>
            <p:spPr>
              <a:xfrm>
                <a:off x="1804862" y="9303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90" name="Freeform: Shape 489">
                <a:extLst>
                  <a:ext uri="{FF2B5EF4-FFF2-40B4-BE49-F238E27FC236}">
                    <a16:creationId xmlns:a16="http://schemas.microsoft.com/office/drawing/2014/main" id="{668229D5-282C-EA58-6D8C-8778E632E42A}"/>
                  </a:ext>
                </a:extLst>
              </p:cNvPr>
              <p:cNvSpPr/>
              <p:nvPr/>
            </p:nvSpPr>
            <p:spPr>
              <a:xfrm>
                <a:off x="1808998" y="9303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91" name="Freeform: Shape 490">
                <a:extLst>
                  <a:ext uri="{FF2B5EF4-FFF2-40B4-BE49-F238E27FC236}">
                    <a16:creationId xmlns:a16="http://schemas.microsoft.com/office/drawing/2014/main" id="{45B6A730-AD2A-E08A-2E3B-8ABDCA638685}"/>
                  </a:ext>
                </a:extLst>
              </p:cNvPr>
              <p:cNvSpPr/>
              <p:nvPr/>
            </p:nvSpPr>
            <p:spPr>
              <a:xfrm>
                <a:off x="1960421" y="94928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92" name="Freeform: Shape 491">
                <a:extLst>
                  <a:ext uri="{FF2B5EF4-FFF2-40B4-BE49-F238E27FC236}">
                    <a16:creationId xmlns:a16="http://schemas.microsoft.com/office/drawing/2014/main" id="{24986A94-0BE5-E07C-15DE-AC01460E9FAB}"/>
                  </a:ext>
                </a:extLst>
              </p:cNvPr>
              <p:cNvSpPr/>
              <p:nvPr/>
            </p:nvSpPr>
            <p:spPr>
              <a:xfrm>
                <a:off x="1980871" y="94928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93" name="Freeform: Shape 492">
                <a:extLst>
                  <a:ext uri="{FF2B5EF4-FFF2-40B4-BE49-F238E27FC236}">
                    <a16:creationId xmlns:a16="http://schemas.microsoft.com/office/drawing/2014/main" id="{48A0F37F-F103-4624-F4FB-01B356624A87}"/>
                  </a:ext>
                </a:extLst>
              </p:cNvPr>
              <p:cNvSpPr/>
              <p:nvPr/>
            </p:nvSpPr>
            <p:spPr>
              <a:xfrm>
                <a:off x="1984892" y="94928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94" name="Freeform: Shape 493">
                <a:extLst>
                  <a:ext uri="{FF2B5EF4-FFF2-40B4-BE49-F238E27FC236}">
                    <a16:creationId xmlns:a16="http://schemas.microsoft.com/office/drawing/2014/main" id="{E3A540F5-080B-FD79-E720-AC02E871CA08}"/>
                  </a:ext>
                </a:extLst>
              </p:cNvPr>
              <p:cNvSpPr/>
              <p:nvPr/>
            </p:nvSpPr>
            <p:spPr>
              <a:xfrm>
                <a:off x="2152629" y="97783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95" name="Freeform: Shape 494">
                <a:extLst>
                  <a:ext uri="{FF2B5EF4-FFF2-40B4-BE49-F238E27FC236}">
                    <a16:creationId xmlns:a16="http://schemas.microsoft.com/office/drawing/2014/main" id="{FF473253-C55F-012F-0D9D-7083763F0A69}"/>
                  </a:ext>
                </a:extLst>
              </p:cNvPr>
              <p:cNvSpPr/>
              <p:nvPr/>
            </p:nvSpPr>
            <p:spPr>
              <a:xfrm>
                <a:off x="2160901" y="97783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96" name="Freeform: Shape 495">
                <a:extLst>
                  <a:ext uri="{FF2B5EF4-FFF2-40B4-BE49-F238E27FC236}">
                    <a16:creationId xmlns:a16="http://schemas.microsoft.com/office/drawing/2014/main" id="{464B217B-4308-5CFB-E133-0CAB407438FF}"/>
                  </a:ext>
                </a:extLst>
              </p:cNvPr>
              <p:cNvSpPr/>
              <p:nvPr/>
            </p:nvSpPr>
            <p:spPr>
              <a:xfrm>
                <a:off x="2173194" y="99716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97" name="Freeform: Shape 496">
                <a:extLst>
                  <a:ext uri="{FF2B5EF4-FFF2-40B4-BE49-F238E27FC236}">
                    <a16:creationId xmlns:a16="http://schemas.microsoft.com/office/drawing/2014/main" id="{38860A3C-6D41-D42F-40F1-B30273471549}"/>
                  </a:ext>
                </a:extLst>
              </p:cNvPr>
              <p:cNvSpPr/>
              <p:nvPr/>
            </p:nvSpPr>
            <p:spPr>
              <a:xfrm>
                <a:off x="2320481" y="99716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98" name="Freeform: Shape 497">
                <a:extLst>
                  <a:ext uri="{FF2B5EF4-FFF2-40B4-BE49-F238E27FC236}">
                    <a16:creationId xmlns:a16="http://schemas.microsoft.com/office/drawing/2014/main" id="{D283F8F4-8E54-8579-33DA-590015D7E0FD}"/>
                  </a:ext>
                </a:extLst>
              </p:cNvPr>
              <p:cNvSpPr/>
              <p:nvPr/>
            </p:nvSpPr>
            <p:spPr>
              <a:xfrm>
                <a:off x="2344953" y="100673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499" name="Freeform: Shape 498">
                <a:extLst>
                  <a:ext uri="{FF2B5EF4-FFF2-40B4-BE49-F238E27FC236}">
                    <a16:creationId xmlns:a16="http://schemas.microsoft.com/office/drawing/2014/main" id="{E5C9240A-212E-AFCC-15DB-7950121216CE}"/>
                  </a:ext>
                </a:extLst>
              </p:cNvPr>
              <p:cNvSpPr/>
              <p:nvPr/>
            </p:nvSpPr>
            <p:spPr>
              <a:xfrm>
                <a:off x="2365403" y="100673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00" name="Freeform: Shape 499">
                <a:extLst>
                  <a:ext uri="{FF2B5EF4-FFF2-40B4-BE49-F238E27FC236}">
                    <a16:creationId xmlns:a16="http://schemas.microsoft.com/office/drawing/2014/main" id="{3AC9D6A8-306C-4EEE-47CF-2B969FC1BA09}"/>
                  </a:ext>
                </a:extLst>
              </p:cNvPr>
              <p:cNvSpPr/>
              <p:nvPr/>
            </p:nvSpPr>
            <p:spPr>
              <a:xfrm>
                <a:off x="2463632" y="101648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01" name="Freeform: Shape 500">
                <a:extLst>
                  <a:ext uri="{FF2B5EF4-FFF2-40B4-BE49-F238E27FC236}">
                    <a16:creationId xmlns:a16="http://schemas.microsoft.com/office/drawing/2014/main" id="{CA60144A-D9A3-6167-A620-CAF3C2F4110A}"/>
                  </a:ext>
                </a:extLst>
              </p:cNvPr>
              <p:cNvSpPr/>
              <p:nvPr/>
            </p:nvSpPr>
            <p:spPr>
              <a:xfrm>
                <a:off x="2484083" y="101648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02" name="Freeform: Shape 501">
                <a:extLst>
                  <a:ext uri="{FF2B5EF4-FFF2-40B4-BE49-F238E27FC236}">
                    <a16:creationId xmlns:a16="http://schemas.microsoft.com/office/drawing/2014/main" id="{349AA3B1-4837-2C87-784C-492F35BFF071}"/>
                  </a:ext>
                </a:extLst>
              </p:cNvPr>
              <p:cNvSpPr/>
              <p:nvPr/>
            </p:nvSpPr>
            <p:spPr>
              <a:xfrm>
                <a:off x="2496376" y="102623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03" name="Freeform: Shape 502">
                <a:extLst>
                  <a:ext uri="{FF2B5EF4-FFF2-40B4-BE49-F238E27FC236}">
                    <a16:creationId xmlns:a16="http://schemas.microsoft.com/office/drawing/2014/main" id="{DD1AAD4F-E8DF-04E3-BF60-DBBF0150EA8E}"/>
                  </a:ext>
                </a:extLst>
              </p:cNvPr>
              <p:cNvSpPr/>
              <p:nvPr/>
            </p:nvSpPr>
            <p:spPr>
              <a:xfrm>
                <a:off x="2557726" y="102623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04" name="Freeform: Shape 503">
                <a:extLst>
                  <a:ext uri="{FF2B5EF4-FFF2-40B4-BE49-F238E27FC236}">
                    <a16:creationId xmlns:a16="http://schemas.microsoft.com/office/drawing/2014/main" id="{C9E7A965-C612-A8D2-7498-4E301E9FF517}"/>
                  </a:ext>
                </a:extLst>
              </p:cNvPr>
              <p:cNvSpPr/>
              <p:nvPr/>
            </p:nvSpPr>
            <p:spPr>
              <a:xfrm>
                <a:off x="2586448" y="103615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05" name="Freeform: Shape 504">
                <a:extLst>
                  <a:ext uri="{FF2B5EF4-FFF2-40B4-BE49-F238E27FC236}">
                    <a16:creationId xmlns:a16="http://schemas.microsoft.com/office/drawing/2014/main" id="{98174022-9DAF-DDD4-04C6-2224CCEB3729}"/>
                  </a:ext>
                </a:extLst>
              </p:cNvPr>
              <p:cNvSpPr/>
              <p:nvPr/>
            </p:nvSpPr>
            <p:spPr>
              <a:xfrm>
                <a:off x="2750049" y="105582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06" name="Freeform: Shape 505">
                <a:extLst>
                  <a:ext uri="{FF2B5EF4-FFF2-40B4-BE49-F238E27FC236}">
                    <a16:creationId xmlns:a16="http://schemas.microsoft.com/office/drawing/2014/main" id="{4260504D-C7EA-8CDB-7BB3-B48CCD129D41}"/>
                  </a:ext>
                </a:extLst>
              </p:cNvPr>
              <p:cNvSpPr/>
              <p:nvPr/>
            </p:nvSpPr>
            <p:spPr>
              <a:xfrm>
                <a:off x="2807379" y="106575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07" name="Freeform: Shape 506">
                <a:extLst>
                  <a:ext uri="{FF2B5EF4-FFF2-40B4-BE49-F238E27FC236}">
                    <a16:creationId xmlns:a16="http://schemas.microsoft.com/office/drawing/2014/main" id="{7365FC81-2CD0-CB50-14F3-279E1C1989F5}"/>
                  </a:ext>
                </a:extLst>
              </p:cNvPr>
              <p:cNvSpPr/>
              <p:nvPr/>
            </p:nvSpPr>
            <p:spPr>
              <a:xfrm>
                <a:off x="2835986" y="106575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08" name="Freeform: Shape 507">
                <a:extLst>
                  <a:ext uri="{FF2B5EF4-FFF2-40B4-BE49-F238E27FC236}">
                    <a16:creationId xmlns:a16="http://schemas.microsoft.com/office/drawing/2014/main" id="{6A24F9F8-6AA7-24DA-E321-5194A69E72D3}"/>
                  </a:ext>
                </a:extLst>
              </p:cNvPr>
              <p:cNvSpPr/>
              <p:nvPr/>
            </p:nvSpPr>
            <p:spPr>
              <a:xfrm>
                <a:off x="2893315" y="108577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09" name="Freeform: Shape 508">
                <a:extLst>
                  <a:ext uri="{FF2B5EF4-FFF2-40B4-BE49-F238E27FC236}">
                    <a16:creationId xmlns:a16="http://schemas.microsoft.com/office/drawing/2014/main" id="{DBC02D4C-5757-6DA8-6327-A7F516D85131}"/>
                  </a:ext>
                </a:extLst>
              </p:cNvPr>
              <p:cNvSpPr/>
              <p:nvPr/>
            </p:nvSpPr>
            <p:spPr>
              <a:xfrm>
                <a:off x="2987409" y="110579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10" name="Freeform: Shape 509">
                <a:extLst>
                  <a:ext uri="{FF2B5EF4-FFF2-40B4-BE49-F238E27FC236}">
                    <a16:creationId xmlns:a16="http://schemas.microsoft.com/office/drawing/2014/main" id="{43E67548-42D1-4F79-671C-C48FEA30B6D6}"/>
                  </a:ext>
                </a:extLst>
              </p:cNvPr>
              <p:cNvSpPr/>
              <p:nvPr/>
            </p:nvSpPr>
            <p:spPr>
              <a:xfrm>
                <a:off x="3003723" y="111571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11" name="Freeform: Shape 510">
                <a:extLst>
                  <a:ext uri="{FF2B5EF4-FFF2-40B4-BE49-F238E27FC236}">
                    <a16:creationId xmlns:a16="http://schemas.microsoft.com/office/drawing/2014/main" id="{2D90824D-50C6-6D14-6A6C-63C2958303A2}"/>
                  </a:ext>
                </a:extLst>
              </p:cNvPr>
              <p:cNvSpPr/>
              <p:nvPr/>
            </p:nvSpPr>
            <p:spPr>
              <a:xfrm>
                <a:off x="3020152" y="112581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12" name="Freeform: Shape 511">
                <a:extLst>
                  <a:ext uri="{FF2B5EF4-FFF2-40B4-BE49-F238E27FC236}">
                    <a16:creationId xmlns:a16="http://schemas.microsoft.com/office/drawing/2014/main" id="{0CC47313-8D11-A480-548C-DE74C93DD078}"/>
                  </a:ext>
                </a:extLst>
              </p:cNvPr>
              <p:cNvSpPr/>
              <p:nvPr/>
            </p:nvSpPr>
            <p:spPr>
              <a:xfrm>
                <a:off x="3032445" y="112581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13" name="Freeform: Shape 512">
                <a:extLst>
                  <a:ext uri="{FF2B5EF4-FFF2-40B4-BE49-F238E27FC236}">
                    <a16:creationId xmlns:a16="http://schemas.microsoft.com/office/drawing/2014/main" id="{4E09F639-90AA-D18C-C7CB-097979D3DCD4}"/>
                  </a:ext>
                </a:extLst>
              </p:cNvPr>
              <p:cNvSpPr/>
              <p:nvPr/>
            </p:nvSpPr>
            <p:spPr>
              <a:xfrm>
                <a:off x="3061052" y="11359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14" name="Freeform: Shape 513">
                <a:extLst>
                  <a:ext uri="{FF2B5EF4-FFF2-40B4-BE49-F238E27FC236}">
                    <a16:creationId xmlns:a16="http://schemas.microsoft.com/office/drawing/2014/main" id="{15344258-6D9C-506E-9B64-EE2A39EFD8BA}"/>
                  </a:ext>
                </a:extLst>
              </p:cNvPr>
              <p:cNvSpPr/>
              <p:nvPr/>
            </p:nvSpPr>
            <p:spPr>
              <a:xfrm>
                <a:off x="3065073" y="11359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15" name="Freeform: Shape 514">
                <a:extLst>
                  <a:ext uri="{FF2B5EF4-FFF2-40B4-BE49-F238E27FC236}">
                    <a16:creationId xmlns:a16="http://schemas.microsoft.com/office/drawing/2014/main" id="{94F65B9E-63C0-DEED-A9D6-CE74CE1D1FED}"/>
                  </a:ext>
                </a:extLst>
              </p:cNvPr>
              <p:cNvSpPr/>
              <p:nvPr/>
            </p:nvSpPr>
            <p:spPr>
              <a:xfrm>
                <a:off x="3126539" y="115627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16" name="Freeform: Shape 515">
                <a:extLst>
                  <a:ext uri="{FF2B5EF4-FFF2-40B4-BE49-F238E27FC236}">
                    <a16:creationId xmlns:a16="http://schemas.microsoft.com/office/drawing/2014/main" id="{17913F3B-0871-1540-42A7-4734B8F8916B}"/>
                  </a:ext>
                </a:extLst>
              </p:cNvPr>
              <p:cNvSpPr/>
              <p:nvPr/>
            </p:nvSpPr>
            <p:spPr>
              <a:xfrm>
                <a:off x="3200182" y="116655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17" name="Freeform: Shape 516">
                <a:extLst>
                  <a:ext uri="{FF2B5EF4-FFF2-40B4-BE49-F238E27FC236}">
                    <a16:creationId xmlns:a16="http://schemas.microsoft.com/office/drawing/2014/main" id="{C6E33071-6AFF-B27C-A90F-84BB4FD6EE64}"/>
                  </a:ext>
                </a:extLst>
              </p:cNvPr>
              <p:cNvSpPr/>
              <p:nvPr/>
            </p:nvSpPr>
            <p:spPr>
              <a:xfrm>
                <a:off x="3241083" y="118709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18" name="Freeform: Shape 517">
                <a:extLst>
                  <a:ext uri="{FF2B5EF4-FFF2-40B4-BE49-F238E27FC236}">
                    <a16:creationId xmlns:a16="http://schemas.microsoft.com/office/drawing/2014/main" id="{AE99F2D1-EDE9-C2D0-BC61-58C0F6FAB002}"/>
                  </a:ext>
                </a:extLst>
              </p:cNvPr>
              <p:cNvSpPr/>
              <p:nvPr/>
            </p:nvSpPr>
            <p:spPr>
              <a:xfrm>
                <a:off x="3245104" y="119736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19" name="Freeform: Shape 518">
                <a:extLst>
                  <a:ext uri="{FF2B5EF4-FFF2-40B4-BE49-F238E27FC236}">
                    <a16:creationId xmlns:a16="http://schemas.microsoft.com/office/drawing/2014/main" id="{7F91B54E-338B-D53E-4D4B-8D8755F9E72E}"/>
                  </a:ext>
                </a:extLst>
              </p:cNvPr>
              <p:cNvSpPr/>
              <p:nvPr/>
            </p:nvSpPr>
            <p:spPr>
              <a:xfrm>
                <a:off x="3257397" y="12078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20" name="Freeform: Shape 519">
                <a:extLst>
                  <a:ext uri="{FF2B5EF4-FFF2-40B4-BE49-F238E27FC236}">
                    <a16:creationId xmlns:a16="http://schemas.microsoft.com/office/drawing/2014/main" id="{E3D6FEB5-1010-39AF-26AE-DD468C554E5B}"/>
                  </a:ext>
                </a:extLst>
              </p:cNvPr>
              <p:cNvSpPr/>
              <p:nvPr/>
            </p:nvSpPr>
            <p:spPr>
              <a:xfrm>
                <a:off x="3265669" y="12078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21" name="Freeform: Shape 520">
                <a:extLst>
                  <a:ext uri="{FF2B5EF4-FFF2-40B4-BE49-F238E27FC236}">
                    <a16:creationId xmlns:a16="http://schemas.microsoft.com/office/drawing/2014/main" id="{76D70831-F576-CEEF-317D-8067E61C5DA7}"/>
                  </a:ext>
                </a:extLst>
              </p:cNvPr>
              <p:cNvSpPr/>
              <p:nvPr/>
            </p:nvSpPr>
            <p:spPr>
              <a:xfrm>
                <a:off x="3281983" y="121825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22" name="Freeform: Shape 521">
                <a:extLst>
                  <a:ext uri="{FF2B5EF4-FFF2-40B4-BE49-F238E27FC236}">
                    <a16:creationId xmlns:a16="http://schemas.microsoft.com/office/drawing/2014/main" id="{03D6A644-62F0-EA1D-814B-20EBA5753347}"/>
                  </a:ext>
                </a:extLst>
              </p:cNvPr>
              <p:cNvSpPr/>
              <p:nvPr/>
            </p:nvSpPr>
            <p:spPr>
              <a:xfrm>
                <a:off x="3290140" y="121825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23" name="Freeform: Shape 522">
                <a:extLst>
                  <a:ext uri="{FF2B5EF4-FFF2-40B4-BE49-F238E27FC236}">
                    <a16:creationId xmlns:a16="http://schemas.microsoft.com/office/drawing/2014/main" id="{D70384D5-9119-D496-9FD7-10FDDAF8D0EF}"/>
                  </a:ext>
                </a:extLst>
              </p:cNvPr>
              <p:cNvSpPr/>
              <p:nvPr/>
            </p:nvSpPr>
            <p:spPr>
              <a:xfrm>
                <a:off x="3294276" y="121825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24" name="Freeform: Shape 523">
                <a:extLst>
                  <a:ext uri="{FF2B5EF4-FFF2-40B4-BE49-F238E27FC236}">
                    <a16:creationId xmlns:a16="http://schemas.microsoft.com/office/drawing/2014/main" id="{D180348F-D611-F66C-B799-2995A8679749}"/>
                  </a:ext>
                </a:extLst>
              </p:cNvPr>
              <p:cNvSpPr/>
              <p:nvPr/>
            </p:nvSpPr>
            <p:spPr>
              <a:xfrm>
                <a:off x="3318862" y="121825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25" name="Freeform: Shape 524">
                <a:extLst>
                  <a:ext uri="{FF2B5EF4-FFF2-40B4-BE49-F238E27FC236}">
                    <a16:creationId xmlns:a16="http://schemas.microsoft.com/office/drawing/2014/main" id="{E7A4620B-DFC4-1711-7DF4-53AEDDFAFF4F}"/>
                  </a:ext>
                </a:extLst>
              </p:cNvPr>
              <p:cNvSpPr/>
              <p:nvPr/>
            </p:nvSpPr>
            <p:spPr>
              <a:xfrm>
                <a:off x="3335176" y="121825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26" name="Freeform: Shape 525">
                <a:extLst>
                  <a:ext uri="{FF2B5EF4-FFF2-40B4-BE49-F238E27FC236}">
                    <a16:creationId xmlns:a16="http://schemas.microsoft.com/office/drawing/2014/main" id="{4DF67C0F-B0CA-5D03-9A74-1F75B0B3720C}"/>
                  </a:ext>
                </a:extLst>
              </p:cNvPr>
              <p:cNvSpPr/>
              <p:nvPr/>
            </p:nvSpPr>
            <p:spPr>
              <a:xfrm>
                <a:off x="3408820" y="122887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27" name="Freeform: Shape 526">
                <a:extLst>
                  <a:ext uri="{FF2B5EF4-FFF2-40B4-BE49-F238E27FC236}">
                    <a16:creationId xmlns:a16="http://schemas.microsoft.com/office/drawing/2014/main" id="{3CDF9644-3CA4-2BC5-C0BB-DD7D27D36598}"/>
                  </a:ext>
                </a:extLst>
              </p:cNvPr>
              <p:cNvSpPr/>
              <p:nvPr/>
            </p:nvSpPr>
            <p:spPr>
              <a:xfrm>
                <a:off x="3449720" y="126090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28" name="Freeform: Shape 527">
                <a:extLst>
                  <a:ext uri="{FF2B5EF4-FFF2-40B4-BE49-F238E27FC236}">
                    <a16:creationId xmlns:a16="http://schemas.microsoft.com/office/drawing/2014/main" id="{5662B066-37DA-8A54-C7E0-711C39B2EC6F}"/>
                  </a:ext>
                </a:extLst>
              </p:cNvPr>
              <p:cNvSpPr/>
              <p:nvPr/>
            </p:nvSpPr>
            <p:spPr>
              <a:xfrm>
                <a:off x="3462013" y="126090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29" name="Freeform: Shape 528">
                <a:extLst>
                  <a:ext uri="{FF2B5EF4-FFF2-40B4-BE49-F238E27FC236}">
                    <a16:creationId xmlns:a16="http://schemas.microsoft.com/office/drawing/2014/main" id="{B440A443-9578-1810-9155-1D8E16B70BF9}"/>
                  </a:ext>
                </a:extLst>
              </p:cNvPr>
              <p:cNvSpPr/>
              <p:nvPr/>
            </p:nvSpPr>
            <p:spPr>
              <a:xfrm>
                <a:off x="3486599" y="127170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30" name="Freeform: Shape 529">
                <a:extLst>
                  <a:ext uri="{FF2B5EF4-FFF2-40B4-BE49-F238E27FC236}">
                    <a16:creationId xmlns:a16="http://schemas.microsoft.com/office/drawing/2014/main" id="{C2C13C98-20AD-843E-2ACE-2BB77B8F0085}"/>
                  </a:ext>
                </a:extLst>
              </p:cNvPr>
              <p:cNvSpPr/>
              <p:nvPr/>
            </p:nvSpPr>
            <p:spPr>
              <a:xfrm>
                <a:off x="3490620"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31" name="Freeform: Shape 530">
                <a:extLst>
                  <a:ext uri="{FF2B5EF4-FFF2-40B4-BE49-F238E27FC236}">
                    <a16:creationId xmlns:a16="http://schemas.microsoft.com/office/drawing/2014/main" id="{4BBE34A6-3435-A362-1658-C92FA456BC6F}"/>
                  </a:ext>
                </a:extLst>
              </p:cNvPr>
              <p:cNvSpPr/>
              <p:nvPr/>
            </p:nvSpPr>
            <p:spPr>
              <a:xfrm>
                <a:off x="3494756"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32" name="Freeform: Shape 531">
                <a:extLst>
                  <a:ext uri="{FF2B5EF4-FFF2-40B4-BE49-F238E27FC236}">
                    <a16:creationId xmlns:a16="http://schemas.microsoft.com/office/drawing/2014/main" id="{ACB9D78E-8E83-619B-8ACD-86F3AD10AF72}"/>
                  </a:ext>
                </a:extLst>
              </p:cNvPr>
              <p:cNvSpPr/>
              <p:nvPr/>
            </p:nvSpPr>
            <p:spPr>
              <a:xfrm>
                <a:off x="3502913"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33" name="Freeform: Shape 532">
                <a:extLst>
                  <a:ext uri="{FF2B5EF4-FFF2-40B4-BE49-F238E27FC236}">
                    <a16:creationId xmlns:a16="http://schemas.microsoft.com/office/drawing/2014/main" id="{CFB6F4AE-26D0-1E64-D6E2-88ED81F62DC4}"/>
                  </a:ext>
                </a:extLst>
              </p:cNvPr>
              <p:cNvSpPr/>
              <p:nvPr/>
            </p:nvSpPr>
            <p:spPr>
              <a:xfrm>
                <a:off x="3507049"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34" name="Freeform: Shape 533">
                <a:extLst>
                  <a:ext uri="{FF2B5EF4-FFF2-40B4-BE49-F238E27FC236}">
                    <a16:creationId xmlns:a16="http://schemas.microsoft.com/office/drawing/2014/main" id="{427CE2EE-5274-3C4B-5EA3-3C0543D7A8FE}"/>
                  </a:ext>
                </a:extLst>
              </p:cNvPr>
              <p:cNvSpPr/>
              <p:nvPr/>
            </p:nvSpPr>
            <p:spPr>
              <a:xfrm>
                <a:off x="3515206"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35" name="Freeform: Shape 534">
                <a:extLst>
                  <a:ext uri="{FF2B5EF4-FFF2-40B4-BE49-F238E27FC236}">
                    <a16:creationId xmlns:a16="http://schemas.microsoft.com/office/drawing/2014/main" id="{3B685D03-6F96-0B2C-EE26-E9352BD886BC}"/>
                  </a:ext>
                </a:extLst>
              </p:cNvPr>
              <p:cNvSpPr/>
              <p:nvPr/>
            </p:nvSpPr>
            <p:spPr>
              <a:xfrm>
                <a:off x="3519342"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36" name="Freeform: Shape 535">
                <a:extLst>
                  <a:ext uri="{FF2B5EF4-FFF2-40B4-BE49-F238E27FC236}">
                    <a16:creationId xmlns:a16="http://schemas.microsoft.com/office/drawing/2014/main" id="{A0D693F5-C9BC-B2F4-7703-04FCDB16A555}"/>
                  </a:ext>
                </a:extLst>
              </p:cNvPr>
              <p:cNvSpPr/>
              <p:nvPr/>
            </p:nvSpPr>
            <p:spPr>
              <a:xfrm>
                <a:off x="3523363"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37" name="Freeform: Shape 536">
                <a:extLst>
                  <a:ext uri="{FF2B5EF4-FFF2-40B4-BE49-F238E27FC236}">
                    <a16:creationId xmlns:a16="http://schemas.microsoft.com/office/drawing/2014/main" id="{F09AAAD8-81EF-757E-EF04-829391BDDC5F}"/>
                  </a:ext>
                </a:extLst>
              </p:cNvPr>
              <p:cNvSpPr/>
              <p:nvPr/>
            </p:nvSpPr>
            <p:spPr>
              <a:xfrm>
                <a:off x="3527499"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38" name="Freeform: Shape 537">
                <a:extLst>
                  <a:ext uri="{FF2B5EF4-FFF2-40B4-BE49-F238E27FC236}">
                    <a16:creationId xmlns:a16="http://schemas.microsoft.com/office/drawing/2014/main" id="{A5A5862A-2DF7-D8C7-7F4A-5A6F78FA7944}"/>
                  </a:ext>
                </a:extLst>
              </p:cNvPr>
              <p:cNvSpPr/>
              <p:nvPr/>
            </p:nvSpPr>
            <p:spPr>
              <a:xfrm>
                <a:off x="3535657"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39" name="Freeform: Shape 538">
                <a:extLst>
                  <a:ext uri="{FF2B5EF4-FFF2-40B4-BE49-F238E27FC236}">
                    <a16:creationId xmlns:a16="http://schemas.microsoft.com/office/drawing/2014/main" id="{8A89995B-52CB-BE53-0AEA-0EF81B768445}"/>
                  </a:ext>
                </a:extLst>
              </p:cNvPr>
              <p:cNvSpPr/>
              <p:nvPr/>
            </p:nvSpPr>
            <p:spPr>
              <a:xfrm>
                <a:off x="3547950"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40" name="Freeform: Shape 539">
                <a:extLst>
                  <a:ext uri="{FF2B5EF4-FFF2-40B4-BE49-F238E27FC236}">
                    <a16:creationId xmlns:a16="http://schemas.microsoft.com/office/drawing/2014/main" id="{E883378E-8999-538D-A0BB-C8FD3B0A3468}"/>
                  </a:ext>
                </a:extLst>
              </p:cNvPr>
              <p:cNvSpPr/>
              <p:nvPr/>
            </p:nvSpPr>
            <p:spPr>
              <a:xfrm>
                <a:off x="3617457" y="1316789"/>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41" name="Freeform: Shape 540">
                <a:extLst>
                  <a:ext uri="{FF2B5EF4-FFF2-40B4-BE49-F238E27FC236}">
                    <a16:creationId xmlns:a16="http://schemas.microsoft.com/office/drawing/2014/main" id="{A43CB031-9B40-4B11-5B29-FC35F4C7D350}"/>
                  </a:ext>
                </a:extLst>
              </p:cNvPr>
              <p:cNvSpPr/>
              <p:nvPr/>
            </p:nvSpPr>
            <p:spPr>
              <a:xfrm>
                <a:off x="3707530" y="1362575"/>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42" name="Freeform: Shape 541">
                <a:extLst>
                  <a:ext uri="{FF2B5EF4-FFF2-40B4-BE49-F238E27FC236}">
                    <a16:creationId xmlns:a16="http://schemas.microsoft.com/office/drawing/2014/main" id="{8A9E9431-CCCA-4902-0689-70692AB6CDCB}"/>
                  </a:ext>
                </a:extLst>
              </p:cNvPr>
              <p:cNvSpPr/>
              <p:nvPr/>
            </p:nvSpPr>
            <p:spPr>
              <a:xfrm>
                <a:off x="3760723" y="138555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43" name="Freeform: Shape 542">
                <a:extLst>
                  <a:ext uri="{FF2B5EF4-FFF2-40B4-BE49-F238E27FC236}">
                    <a16:creationId xmlns:a16="http://schemas.microsoft.com/office/drawing/2014/main" id="{BAEC7BE9-1631-62DC-A799-90F19A20CE52}"/>
                  </a:ext>
                </a:extLst>
              </p:cNvPr>
              <p:cNvSpPr/>
              <p:nvPr/>
            </p:nvSpPr>
            <p:spPr>
              <a:xfrm>
                <a:off x="3764744" y="138555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44" name="Freeform: Shape 543">
                <a:extLst>
                  <a:ext uri="{FF2B5EF4-FFF2-40B4-BE49-F238E27FC236}">
                    <a16:creationId xmlns:a16="http://schemas.microsoft.com/office/drawing/2014/main" id="{21DC4717-4DB1-1B5C-DF88-9F51EFDD01DF}"/>
                  </a:ext>
                </a:extLst>
              </p:cNvPr>
              <p:cNvSpPr/>
              <p:nvPr/>
            </p:nvSpPr>
            <p:spPr>
              <a:xfrm>
                <a:off x="3773016" y="138555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45" name="Freeform: Shape 544">
                <a:extLst>
                  <a:ext uri="{FF2B5EF4-FFF2-40B4-BE49-F238E27FC236}">
                    <a16:creationId xmlns:a16="http://schemas.microsoft.com/office/drawing/2014/main" id="{0C510929-5EE8-63DF-82F3-A7E3F2E9F17C}"/>
                  </a:ext>
                </a:extLst>
              </p:cNvPr>
              <p:cNvSpPr/>
              <p:nvPr/>
            </p:nvSpPr>
            <p:spPr>
              <a:xfrm>
                <a:off x="3777037" y="138555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46" name="Freeform: Shape 545">
                <a:extLst>
                  <a:ext uri="{FF2B5EF4-FFF2-40B4-BE49-F238E27FC236}">
                    <a16:creationId xmlns:a16="http://schemas.microsoft.com/office/drawing/2014/main" id="{7E5842AC-EF38-6AF3-7742-0E87B4D5E680}"/>
                  </a:ext>
                </a:extLst>
              </p:cNvPr>
              <p:cNvSpPr/>
              <p:nvPr/>
            </p:nvSpPr>
            <p:spPr>
              <a:xfrm>
                <a:off x="3785309" y="138555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47" name="Freeform: Shape 546">
                <a:extLst>
                  <a:ext uri="{FF2B5EF4-FFF2-40B4-BE49-F238E27FC236}">
                    <a16:creationId xmlns:a16="http://schemas.microsoft.com/office/drawing/2014/main" id="{562F408F-227A-8C39-E22F-87537D359FF3}"/>
                  </a:ext>
                </a:extLst>
              </p:cNvPr>
              <p:cNvSpPr/>
              <p:nvPr/>
            </p:nvSpPr>
            <p:spPr>
              <a:xfrm>
                <a:off x="3801623" y="139756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48" name="Freeform: Shape 547">
                <a:extLst>
                  <a:ext uri="{FF2B5EF4-FFF2-40B4-BE49-F238E27FC236}">
                    <a16:creationId xmlns:a16="http://schemas.microsoft.com/office/drawing/2014/main" id="{20C934C1-29A9-1ED9-DC84-BE2C1C2D74E5}"/>
                  </a:ext>
                </a:extLst>
              </p:cNvPr>
              <p:cNvSpPr/>
              <p:nvPr/>
            </p:nvSpPr>
            <p:spPr>
              <a:xfrm>
                <a:off x="3805759" y="139756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49" name="Freeform: Shape 548">
                <a:extLst>
                  <a:ext uri="{FF2B5EF4-FFF2-40B4-BE49-F238E27FC236}">
                    <a16:creationId xmlns:a16="http://schemas.microsoft.com/office/drawing/2014/main" id="{9A7F78F2-F684-6E63-C575-E6C0B060BCFD}"/>
                  </a:ext>
                </a:extLst>
              </p:cNvPr>
              <p:cNvSpPr/>
              <p:nvPr/>
            </p:nvSpPr>
            <p:spPr>
              <a:xfrm>
                <a:off x="3809780" y="139756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50" name="Freeform: Shape 549">
                <a:extLst>
                  <a:ext uri="{FF2B5EF4-FFF2-40B4-BE49-F238E27FC236}">
                    <a16:creationId xmlns:a16="http://schemas.microsoft.com/office/drawing/2014/main" id="{6F8B273E-5590-AB92-3C08-E66BAF84E216}"/>
                  </a:ext>
                </a:extLst>
              </p:cNvPr>
              <p:cNvSpPr/>
              <p:nvPr/>
            </p:nvSpPr>
            <p:spPr>
              <a:xfrm>
                <a:off x="3822073" y="139756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51" name="Freeform: Shape 550">
                <a:extLst>
                  <a:ext uri="{FF2B5EF4-FFF2-40B4-BE49-F238E27FC236}">
                    <a16:creationId xmlns:a16="http://schemas.microsoft.com/office/drawing/2014/main" id="{A9400C79-62A5-830E-E39D-DEA470E3D1CF}"/>
                  </a:ext>
                </a:extLst>
              </p:cNvPr>
              <p:cNvSpPr/>
              <p:nvPr/>
            </p:nvSpPr>
            <p:spPr>
              <a:xfrm>
                <a:off x="3826209" y="139756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52" name="Freeform: Shape 551">
                <a:extLst>
                  <a:ext uri="{FF2B5EF4-FFF2-40B4-BE49-F238E27FC236}">
                    <a16:creationId xmlns:a16="http://schemas.microsoft.com/office/drawing/2014/main" id="{57947A3C-490A-5E70-6F66-6AA8384A5F93}"/>
                  </a:ext>
                </a:extLst>
              </p:cNvPr>
              <p:cNvSpPr/>
              <p:nvPr/>
            </p:nvSpPr>
            <p:spPr>
              <a:xfrm>
                <a:off x="3830231" y="139756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53" name="Freeform: Shape 552">
                <a:extLst>
                  <a:ext uri="{FF2B5EF4-FFF2-40B4-BE49-F238E27FC236}">
                    <a16:creationId xmlns:a16="http://schemas.microsoft.com/office/drawing/2014/main" id="{3493040A-A217-BA31-1B7A-A200BC7C3390}"/>
                  </a:ext>
                </a:extLst>
              </p:cNvPr>
              <p:cNvSpPr/>
              <p:nvPr/>
            </p:nvSpPr>
            <p:spPr>
              <a:xfrm>
                <a:off x="3846660" y="139756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54" name="Freeform: Shape 553">
                <a:extLst>
                  <a:ext uri="{FF2B5EF4-FFF2-40B4-BE49-F238E27FC236}">
                    <a16:creationId xmlns:a16="http://schemas.microsoft.com/office/drawing/2014/main" id="{88B593D0-E02F-3C42-1B47-9888136AACF3}"/>
                  </a:ext>
                </a:extLst>
              </p:cNvPr>
              <p:cNvSpPr/>
              <p:nvPr/>
            </p:nvSpPr>
            <p:spPr>
              <a:xfrm>
                <a:off x="3862974" y="139756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55" name="Freeform: Shape 554">
                <a:extLst>
                  <a:ext uri="{FF2B5EF4-FFF2-40B4-BE49-F238E27FC236}">
                    <a16:creationId xmlns:a16="http://schemas.microsoft.com/office/drawing/2014/main" id="{3341CDCE-7815-FC0A-1F09-98739E2DE6F2}"/>
                  </a:ext>
                </a:extLst>
              </p:cNvPr>
              <p:cNvSpPr/>
              <p:nvPr/>
            </p:nvSpPr>
            <p:spPr>
              <a:xfrm>
                <a:off x="3916167" y="141010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56" name="Freeform: Shape 555">
                <a:extLst>
                  <a:ext uri="{FF2B5EF4-FFF2-40B4-BE49-F238E27FC236}">
                    <a16:creationId xmlns:a16="http://schemas.microsoft.com/office/drawing/2014/main" id="{E22B6F4A-9B90-5230-CFE0-CBECD5450F59}"/>
                  </a:ext>
                </a:extLst>
              </p:cNvPr>
              <p:cNvSpPr/>
              <p:nvPr/>
            </p:nvSpPr>
            <p:spPr>
              <a:xfrm>
                <a:off x="3932596" y="141010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57" name="Freeform: Shape 556">
                <a:extLst>
                  <a:ext uri="{FF2B5EF4-FFF2-40B4-BE49-F238E27FC236}">
                    <a16:creationId xmlns:a16="http://schemas.microsoft.com/office/drawing/2014/main" id="{2A1DDC1D-6D35-2D03-8194-70BB69145F40}"/>
                  </a:ext>
                </a:extLst>
              </p:cNvPr>
              <p:cNvSpPr/>
              <p:nvPr/>
            </p:nvSpPr>
            <p:spPr>
              <a:xfrm>
                <a:off x="3944774" y="141010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58" name="Freeform: Shape 557">
                <a:extLst>
                  <a:ext uri="{FF2B5EF4-FFF2-40B4-BE49-F238E27FC236}">
                    <a16:creationId xmlns:a16="http://schemas.microsoft.com/office/drawing/2014/main" id="{31B6D450-4DF2-585E-179A-90F83C5D3D85}"/>
                  </a:ext>
                </a:extLst>
              </p:cNvPr>
              <p:cNvSpPr/>
              <p:nvPr/>
            </p:nvSpPr>
            <p:spPr>
              <a:xfrm>
                <a:off x="3977518" y="142281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59" name="Freeform: Shape 558">
                <a:extLst>
                  <a:ext uri="{FF2B5EF4-FFF2-40B4-BE49-F238E27FC236}">
                    <a16:creationId xmlns:a16="http://schemas.microsoft.com/office/drawing/2014/main" id="{649919A4-8CB2-B212-4642-222BF0EFD445}"/>
                  </a:ext>
                </a:extLst>
              </p:cNvPr>
              <p:cNvSpPr/>
              <p:nvPr/>
            </p:nvSpPr>
            <p:spPr>
              <a:xfrm>
                <a:off x="3985790" y="142281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60" name="Freeform: Shape 559">
                <a:extLst>
                  <a:ext uri="{FF2B5EF4-FFF2-40B4-BE49-F238E27FC236}">
                    <a16:creationId xmlns:a16="http://schemas.microsoft.com/office/drawing/2014/main" id="{7222D0DD-6EF6-3078-11BB-60E2E29DAF2F}"/>
                  </a:ext>
                </a:extLst>
              </p:cNvPr>
              <p:cNvSpPr/>
              <p:nvPr/>
            </p:nvSpPr>
            <p:spPr>
              <a:xfrm>
                <a:off x="4014397" y="142281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61" name="Freeform: Shape 560">
                <a:extLst>
                  <a:ext uri="{FF2B5EF4-FFF2-40B4-BE49-F238E27FC236}">
                    <a16:creationId xmlns:a16="http://schemas.microsoft.com/office/drawing/2014/main" id="{EF115585-1AC1-1610-BCD3-897FB6EC09CA}"/>
                  </a:ext>
                </a:extLst>
              </p:cNvPr>
              <p:cNvSpPr/>
              <p:nvPr/>
            </p:nvSpPr>
            <p:spPr>
              <a:xfrm>
                <a:off x="4018533" y="142281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62" name="Freeform: Shape 561">
                <a:extLst>
                  <a:ext uri="{FF2B5EF4-FFF2-40B4-BE49-F238E27FC236}">
                    <a16:creationId xmlns:a16="http://schemas.microsoft.com/office/drawing/2014/main" id="{D77EE1F7-D644-05C2-9A04-3291B6DA500E}"/>
                  </a:ext>
                </a:extLst>
              </p:cNvPr>
              <p:cNvSpPr/>
              <p:nvPr/>
            </p:nvSpPr>
            <p:spPr>
              <a:xfrm>
                <a:off x="4026690" y="142281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63" name="Freeform: Shape 562">
                <a:extLst>
                  <a:ext uri="{FF2B5EF4-FFF2-40B4-BE49-F238E27FC236}">
                    <a16:creationId xmlns:a16="http://schemas.microsoft.com/office/drawing/2014/main" id="{E34D7EF2-AAD1-D986-C35C-211F94D34C6D}"/>
                  </a:ext>
                </a:extLst>
              </p:cNvPr>
              <p:cNvSpPr/>
              <p:nvPr/>
            </p:nvSpPr>
            <p:spPr>
              <a:xfrm>
                <a:off x="4030711" y="142281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64" name="Freeform: Shape 563">
                <a:extLst>
                  <a:ext uri="{FF2B5EF4-FFF2-40B4-BE49-F238E27FC236}">
                    <a16:creationId xmlns:a16="http://schemas.microsoft.com/office/drawing/2014/main" id="{9D547C22-FA0B-726F-448B-EF6A79A1C68B}"/>
                  </a:ext>
                </a:extLst>
              </p:cNvPr>
              <p:cNvSpPr/>
              <p:nvPr/>
            </p:nvSpPr>
            <p:spPr>
              <a:xfrm>
                <a:off x="4034847" y="142281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65" name="Freeform: Shape 564">
                <a:extLst>
                  <a:ext uri="{FF2B5EF4-FFF2-40B4-BE49-F238E27FC236}">
                    <a16:creationId xmlns:a16="http://schemas.microsoft.com/office/drawing/2014/main" id="{69153819-751E-753C-8441-6AA0EB32D564}"/>
                  </a:ext>
                </a:extLst>
              </p:cNvPr>
              <p:cNvSpPr/>
              <p:nvPr/>
            </p:nvSpPr>
            <p:spPr>
              <a:xfrm>
                <a:off x="4043004" y="146198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66" name="Freeform: Shape 565">
                <a:extLst>
                  <a:ext uri="{FF2B5EF4-FFF2-40B4-BE49-F238E27FC236}">
                    <a16:creationId xmlns:a16="http://schemas.microsoft.com/office/drawing/2014/main" id="{518B1B43-BBF4-41BF-C2E8-8B7566E09D14}"/>
                  </a:ext>
                </a:extLst>
              </p:cNvPr>
              <p:cNvSpPr/>
              <p:nvPr/>
            </p:nvSpPr>
            <p:spPr>
              <a:xfrm>
                <a:off x="4051161" y="146198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67" name="Freeform: Shape 566">
                <a:extLst>
                  <a:ext uri="{FF2B5EF4-FFF2-40B4-BE49-F238E27FC236}">
                    <a16:creationId xmlns:a16="http://schemas.microsoft.com/office/drawing/2014/main" id="{0D9CEAFF-0AB4-211B-992F-628F0F753C2E}"/>
                  </a:ext>
                </a:extLst>
              </p:cNvPr>
              <p:cNvSpPr/>
              <p:nvPr/>
            </p:nvSpPr>
            <p:spPr>
              <a:xfrm>
                <a:off x="4059433" y="146198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68" name="Freeform: Shape 567">
                <a:extLst>
                  <a:ext uri="{FF2B5EF4-FFF2-40B4-BE49-F238E27FC236}">
                    <a16:creationId xmlns:a16="http://schemas.microsoft.com/office/drawing/2014/main" id="{3ABD21CA-4DBC-58DF-812A-8797BE1E2E4D}"/>
                  </a:ext>
                </a:extLst>
              </p:cNvPr>
              <p:cNvSpPr/>
              <p:nvPr/>
            </p:nvSpPr>
            <p:spPr>
              <a:xfrm>
                <a:off x="4063454" y="146198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69" name="Freeform: Shape 568">
                <a:extLst>
                  <a:ext uri="{FF2B5EF4-FFF2-40B4-BE49-F238E27FC236}">
                    <a16:creationId xmlns:a16="http://schemas.microsoft.com/office/drawing/2014/main" id="{10AB525D-2237-F8E7-1B78-B163563D4B62}"/>
                  </a:ext>
                </a:extLst>
              </p:cNvPr>
              <p:cNvSpPr/>
              <p:nvPr/>
            </p:nvSpPr>
            <p:spPr>
              <a:xfrm>
                <a:off x="4088040" y="146198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70" name="Freeform: Shape 569">
                <a:extLst>
                  <a:ext uri="{FF2B5EF4-FFF2-40B4-BE49-F238E27FC236}">
                    <a16:creationId xmlns:a16="http://schemas.microsoft.com/office/drawing/2014/main" id="{294CBFCE-7F01-C7B0-CEA6-CB4CB50FE090}"/>
                  </a:ext>
                </a:extLst>
              </p:cNvPr>
              <p:cNvSpPr/>
              <p:nvPr/>
            </p:nvSpPr>
            <p:spPr>
              <a:xfrm>
                <a:off x="4096197" y="146198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71" name="Freeform: Shape 570">
                <a:extLst>
                  <a:ext uri="{FF2B5EF4-FFF2-40B4-BE49-F238E27FC236}">
                    <a16:creationId xmlns:a16="http://schemas.microsoft.com/office/drawing/2014/main" id="{A9E92385-73EF-369E-55A3-7C8CBE08FDA5}"/>
                  </a:ext>
                </a:extLst>
              </p:cNvPr>
              <p:cNvSpPr/>
              <p:nvPr/>
            </p:nvSpPr>
            <p:spPr>
              <a:xfrm>
                <a:off x="4145370" y="150289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72" name="Freeform: Shape 571">
                <a:extLst>
                  <a:ext uri="{FF2B5EF4-FFF2-40B4-BE49-F238E27FC236}">
                    <a16:creationId xmlns:a16="http://schemas.microsoft.com/office/drawing/2014/main" id="{53B09C8A-E33C-140D-2ED6-9896A8DC1FFF}"/>
                  </a:ext>
                </a:extLst>
              </p:cNvPr>
              <p:cNvSpPr/>
              <p:nvPr/>
            </p:nvSpPr>
            <p:spPr>
              <a:xfrm>
                <a:off x="4231191" y="150289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73" name="Freeform: Shape 572">
                <a:extLst>
                  <a:ext uri="{FF2B5EF4-FFF2-40B4-BE49-F238E27FC236}">
                    <a16:creationId xmlns:a16="http://schemas.microsoft.com/office/drawing/2014/main" id="{FCF69A18-40BB-3B02-B3C6-37E8BFCA8C53}"/>
                  </a:ext>
                </a:extLst>
              </p:cNvPr>
              <p:cNvSpPr/>
              <p:nvPr/>
            </p:nvSpPr>
            <p:spPr>
              <a:xfrm>
                <a:off x="4235327" y="150289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74" name="Freeform: Shape 573">
                <a:extLst>
                  <a:ext uri="{FF2B5EF4-FFF2-40B4-BE49-F238E27FC236}">
                    <a16:creationId xmlns:a16="http://schemas.microsoft.com/office/drawing/2014/main" id="{CB57C5AF-AB12-91E5-68A9-51BCAF5F9997}"/>
                  </a:ext>
                </a:extLst>
              </p:cNvPr>
              <p:cNvSpPr/>
              <p:nvPr/>
            </p:nvSpPr>
            <p:spPr>
              <a:xfrm>
                <a:off x="4243484" y="150289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75" name="Freeform: Shape 574">
                <a:extLst>
                  <a:ext uri="{FF2B5EF4-FFF2-40B4-BE49-F238E27FC236}">
                    <a16:creationId xmlns:a16="http://schemas.microsoft.com/office/drawing/2014/main" id="{8854BD5A-ABB3-DBB8-DE5F-0A263200643D}"/>
                  </a:ext>
                </a:extLst>
              </p:cNvPr>
              <p:cNvSpPr/>
              <p:nvPr/>
            </p:nvSpPr>
            <p:spPr>
              <a:xfrm>
                <a:off x="4263934" y="150289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76" name="Freeform: Shape 575">
                <a:extLst>
                  <a:ext uri="{FF2B5EF4-FFF2-40B4-BE49-F238E27FC236}">
                    <a16:creationId xmlns:a16="http://schemas.microsoft.com/office/drawing/2014/main" id="{E2828DB9-CFBB-EFA1-520C-851F5E73DA35}"/>
                  </a:ext>
                </a:extLst>
              </p:cNvPr>
              <p:cNvSpPr/>
              <p:nvPr/>
            </p:nvSpPr>
            <p:spPr>
              <a:xfrm>
                <a:off x="4268070" y="150289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77" name="Freeform: Shape 576">
                <a:extLst>
                  <a:ext uri="{FF2B5EF4-FFF2-40B4-BE49-F238E27FC236}">
                    <a16:creationId xmlns:a16="http://schemas.microsoft.com/office/drawing/2014/main" id="{A806D15D-006A-CC6C-CC88-2677E38E9D0C}"/>
                  </a:ext>
                </a:extLst>
              </p:cNvPr>
              <p:cNvSpPr/>
              <p:nvPr/>
            </p:nvSpPr>
            <p:spPr>
              <a:xfrm>
                <a:off x="4276228" y="151699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78" name="Freeform: Shape 577">
                <a:extLst>
                  <a:ext uri="{FF2B5EF4-FFF2-40B4-BE49-F238E27FC236}">
                    <a16:creationId xmlns:a16="http://schemas.microsoft.com/office/drawing/2014/main" id="{47690765-0471-A06F-5433-5180C9616A15}"/>
                  </a:ext>
                </a:extLst>
              </p:cNvPr>
              <p:cNvSpPr/>
              <p:nvPr/>
            </p:nvSpPr>
            <p:spPr>
              <a:xfrm>
                <a:off x="4280364" y="151699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79" name="Freeform: Shape 578">
                <a:extLst>
                  <a:ext uri="{FF2B5EF4-FFF2-40B4-BE49-F238E27FC236}">
                    <a16:creationId xmlns:a16="http://schemas.microsoft.com/office/drawing/2014/main" id="{4F2AFB84-12DA-C4E5-8518-024ADED98B3D}"/>
                  </a:ext>
                </a:extLst>
              </p:cNvPr>
              <p:cNvSpPr/>
              <p:nvPr/>
            </p:nvSpPr>
            <p:spPr>
              <a:xfrm>
                <a:off x="4288521" y="151699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80" name="Freeform: Shape 579">
                <a:extLst>
                  <a:ext uri="{FF2B5EF4-FFF2-40B4-BE49-F238E27FC236}">
                    <a16:creationId xmlns:a16="http://schemas.microsoft.com/office/drawing/2014/main" id="{2B6B1221-CEAF-2BBB-FD5E-712111C800F2}"/>
                  </a:ext>
                </a:extLst>
              </p:cNvPr>
              <p:cNvSpPr/>
              <p:nvPr/>
            </p:nvSpPr>
            <p:spPr>
              <a:xfrm>
                <a:off x="4292657" y="151699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81" name="Freeform: Shape 580">
                <a:extLst>
                  <a:ext uri="{FF2B5EF4-FFF2-40B4-BE49-F238E27FC236}">
                    <a16:creationId xmlns:a16="http://schemas.microsoft.com/office/drawing/2014/main" id="{2E18A43A-01DB-BC0E-CADC-7BC7F2881546}"/>
                  </a:ext>
                </a:extLst>
              </p:cNvPr>
              <p:cNvSpPr/>
              <p:nvPr/>
            </p:nvSpPr>
            <p:spPr>
              <a:xfrm>
                <a:off x="4300814" y="151699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82" name="Freeform: Shape 581">
                <a:extLst>
                  <a:ext uri="{FF2B5EF4-FFF2-40B4-BE49-F238E27FC236}">
                    <a16:creationId xmlns:a16="http://schemas.microsoft.com/office/drawing/2014/main" id="{4E4A5EA6-4DF9-12D2-C8FC-E426F0D3BD8E}"/>
                  </a:ext>
                </a:extLst>
              </p:cNvPr>
              <p:cNvSpPr/>
              <p:nvPr/>
            </p:nvSpPr>
            <p:spPr>
              <a:xfrm>
                <a:off x="4321264" y="151699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83" name="Freeform: Shape 582">
                <a:extLst>
                  <a:ext uri="{FF2B5EF4-FFF2-40B4-BE49-F238E27FC236}">
                    <a16:creationId xmlns:a16="http://schemas.microsoft.com/office/drawing/2014/main" id="{00A3AD16-A047-CE6A-3A25-36F9393E46A6}"/>
                  </a:ext>
                </a:extLst>
              </p:cNvPr>
              <p:cNvSpPr/>
              <p:nvPr/>
            </p:nvSpPr>
            <p:spPr>
              <a:xfrm>
                <a:off x="4358143" y="153179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84" name="Freeform: Shape 583">
                <a:extLst>
                  <a:ext uri="{FF2B5EF4-FFF2-40B4-BE49-F238E27FC236}">
                    <a16:creationId xmlns:a16="http://schemas.microsoft.com/office/drawing/2014/main" id="{EBD1D96B-FB36-8ADF-FDBB-F3D7D427F382}"/>
                  </a:ext>
                </a:extLst>
              </p:cNvPr>
              <p:cNvSpPr/>
              <p:nvPr/>
            </p:nvSpPr>
            <p:spPr>
              <a:xfrm>
                <a:off x="4362164" y="154676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85" name="Freeform: Shape 584">
                <a:extLst>
                  <a:ext uri="{FF2B5EF4-FFF2-40B4-BE49-F238E27FC236}">
                    <a16:creationId xmlns:a16="http://schemas.microsoft.com/office/drawing/2014/main" id="{71DF9777-6407-B07A-BEAB-6B5390C2C67B}"/>
                  </a:ext>
                </a:extLst>
              </p:cNvPr>
              <p:cNvSpPr/>
              <p:nvPr/>
            </p:nvSpPr>
            <p:spPr>
              <a:xfrm>
                <a:off x="4407200" y="156173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86" name="Freeform: Shape 585">
                <a:extLst>
                  <a:ext uri="{FF2B5EF4-FFF2-40B4-BE49-F238E27FC236}">
                    <a16:creationId xmlns:a16="http://schemas.microsoft.com/office/drawing/2014/main" id="{0D626FDD-68A6-92BA-9368-ACC06840921F}"/>
                  </a:ext>
                </a:extLst>
              </p:cNvPr>
              <p:cNvSpPr/>
              <p:nvPr/>
            </p:nvSpPr>
            <p:spPr>
              <a:xfrm>
                <a:off x="4439944" y="157688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87" name="Freeform: Shape 586">
                <a:extLst>
                  <a:ext uri="{FF2B5EF4-FFF2-40B4-BE49-F238E27FC236}">
                    <a16:creationId xmlns:a16="http://schemas.microsoft.com/office/drawing/2014/main" id="{4123E41E-CACA-9610-6869-5C0D550EECD4}"/>
                  </a:ext>
                </a:extLst>
              </p:cNvPr>
              <p:cNvSpPr/>
              <p:nvPr/>
            </p:nvSpPr>
            <p:spPr>
              <a:xfrm>
                <a:off x="4489001"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88" name="Freeform: Shape 587">
                <a:extLst>
                  <a:ext uri="{FF2B5EF4-FFF2-40B4-BE49-F238E27FC236}">
                    <a16:creationId xmlns:a16="http://schemas.microsoft.com/office/drawing/2014/main" id="{323DFF95-4410-A55A-83D3-55BC85711995}"/>
                  </a:ext>
                </a:extLst>
              </p:cNvPr>
              <p:cNvSpPr/>
              <p:nvPr/>
            </p:nvSpPr>
            <p:spPr>
              <a:xfrm>
                <a:off x="4517608"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89" name="Freeform: Shape 588">
                <a:extLst>
                  <a:ext uri="{FF2B5EF4-FFF2-40B4-BE49-F238E27FC236}">
                    <a16:creationId xmlns:a16="http://schemas.microsoft.com/office/drawing/2014/main" id="{9E1A3E12-57E4-6617-1A38-BC7639595456}"/>
                  </a:ext>
                </a:extLst>
              </p:cNvPr>
              <p:cNvSpPr/>
              <p:nvPr/>
            </p:nvSpPr>
            <p:spPr>
              <a:xfrm>
                <a:off x="4521744"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90" name="Freeform: Shape 589">
                <a:extLst>
                  <a:ext uri="{FF2B5EF4-FFF2-40B4-BE49-F238E27FC236}">
                    <a16:creationId xmlns:a16="http://schemas.microsoft.com/office/drawing/2014/main" id="{34C18512-E161-410A-6D56-8F31A4CF3274}"/>
                  </a:ext>
                </a:extLst>
              </p:cNvPr>
              <p:cNvSpPr/>
              <p:nvPr/>
            </p:nvSpPr>
            <p:spPr>
              <a:xfrm>
                <a:off x="4525880"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91" name="Freeform: Shape 590">
                <a:extLst>
                  <a:ext uri="{FF2B5EF4-FFF2-40B4-BE49-F238E27FC236}">
                    <a16:creationId xmlns:a16="http://schemas.microsoft.com/office/drawing/2014/main" id="{6F8C65B6-5BD9-8A1B-B643-767620D5E3B8}"/>
                  </a:ext>
                </a:extLst>
              </p:cNvPr>
              <p:cNvSpPr/>
              <p:nvPr/>
            </p:nvSpPr>
            <p:spPr>
              <a:xfrm>
                <a:off x="4529901"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92" name="Freeform: Shape 591">
                <a:extLst>
                  <a:ext uri="{FF2B5EF4-FFF2-40B4-BE49-F238E27FC236}">
                    <a16:creationId xmlns:a16="http://schemas.microsoft.com/office/drawing/2014/main" id="{C01CBAFC-E482-6E5C-DFAC-1185FD61F914}"/>
                  </a:ext>
                </a:extLst>
              </p:cNvPr>
              <p:cNvSpPr/>
              <p:nvPr/>
            </p:nvSpPr>
            <p:spPr>
              <a:xfrm>
                <a:off x="4542194"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93" name="Freeform: Shape 592">
                <a:extLst>
                  <a:ext uri="{FF2B5EF4-FFF2-40B4-BE49-F238E27FC236}">
                    <a16:creationId xmlns:a16="http://schemas.microsoft.com/office/drawing/2014/main" id="{46251142-51C0-7C2E-E801-62FCCC29D31E}"/>
                  </a:ext>
                </a:extLst>
              </p:cNvPr>
              <p:cNvSpPr/>
              <p:nvPr/>
            </p:nvSpPr>
            <p:spPr>
              <a:xfrm>
                <a:off x="4546330"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94" name="Freeform: Shape 593">
                <a:extLst>
                  <a:ext uri="{FF2B5EF4-FFF2-40B4-BE49-F238E27FC236}">
                    <a16:creationId xmlns:a16="http://schemas.microsoft.com/office/drawing/2014/main" id="{8FC802D9-46AD-E21C-DEB6-341486610AF7}"/>
                  </a:ext>
                </a:extLst>
              </p:cNvPr>
              <p:cNvSpPr/>
              <p:nvPr/>
            </p:nvSpPr>
            <p:spPr>
              <a:xfrm>
                <a:off x="4550351"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95" name="Freeform: Shape 594">
                <a:extLst>
                  <a:ext uri="{FF2B5EF4-FFF2-40B4-BE49-F238E27FC236}">
                    <a16:creationId xmlns:a16="http://schemas.microsoft.com/office/drawing/2014/main" id="{83886624-16E4-C3CC-9F4D-52DD5CB0EFB1}"/>
                  </a:ext>
                </a:extLst>
              </p:cNvPr>
              <p:cNvSpPr/>
              <p:nvPr/>
            </p:nvSpPr>
            <p:spPr>
              <a:xfrm>
                <a:off x="4554487"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96" name="Freeform: Shape 595">
                <a:extLst>
                  <a:ext uri="{FF2B5EF4-FFF2-40B4-BE49-F238E27FC236}">
                    <a16:creationId xmlns:a16="http://schemas.microsoft.com/office/drawing/2014/main" id="{F4034C61-705D-C33F-CCC7-1D9D78832F59}"/>
                  </a:ext>
                </a:extLst>
              </p:cNvPr>
              <p:cNvSpPr/>
              <p:nvPr/>
            </p:nvSpPr>
            <p:spPr>
              <a:xfrm>
                <a:off x="4558623"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97" name="Freeform: Shape 596">
                <a:extLst>
                  <a:ext uri="{FF2B5EF4-FFF2-40B4-BE49-F238E27FC236}">
                    <a16:creationId xmlns:a16="http://schemas.microsoft.com/office/drawing/2014/main" id="{71AB9E34-EFA1-17F9-4B0F-6945129D6FC5}"/>
                  </a:ext>
                </a:extLst>
              </p:cNvPr>
              <p:cNvSpPr/>
              <p:nvPr/>
            </p:nvSpPr>
            <p:spPr>
              <a:xfrm>
                <a:off x="4566780"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98" name="Freeform: Shape 597">
                <a:extLst>
                  <a:ext uri="{FF2B5EF4-FFF2-40B4-BE49-F238E27FC236}">
                    <a16:creationId xmlns:a16="http://schemas.microsoft.com/office/drawing/2014/main" id="{711F1FC6-9BD2-7935-ED93-288AA490F88D}"/>
                  </a:ext>
                </a:extLst>
              </p:cNvPr>
              <p:cNvSpPr/>
              <p:nvPr/>
            </p:nvSpPr>
            <p:spPr>
              <a:xfrm>
                <a:off x="4570802"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599" name="Freeform: Shape 598">
                <a:extLst>
                  <a:ext uri="{FF2B5EF4-FFF2-40B4-BE49-F238E27FC236}">
                    <a16:creationId xmlns:a16="http://schemas.microsoft.com/office/drawing/2014/main" id="{FA9F88E4-4302-1D52-2636-6F5624873AFA}"/>
                  </a:ext>
                </a:extLst>
              </p:cNvPr>
              <p:cNvSpPr/>
              <p:nvPr/>
            </p:nvSpPr>
            <p:spPr>
              <a:xfrm>
                <a:off x="4574938"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00" name="Freeform: Shape 599">
                <a:extLst>
                  <a:ext uri="{FF2B5EF4-FFF2-40B4-BE49-F238E27FC236}">
                    <a16:creationId xmlns:a16="http://schemas.microsoft.com/office/drawing/2014/main" id="{AD2893C5-2A3B-BBEC-94A9-8701A5323021}"/>
                  </a:ext>
                </a:extLst>
              </p:cNvPr>
              <p:cNvSpPr/>
              <p:nvPr/>
            </p:nvSpPr>
            <p:spPr>
              <a:xfrm>
                <a:off x="4579074"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01" name="Freeform: Shape 600">
                <a:extLst>
                  <a:ext uri="{FF2B5EF4-FFF2-40B4-BE49-F238E27FC236}">
                    <a16:creationId xmlns:a16="http://schemas.microsoft.com/office/drawing/2014/main" id="{8CBF3A47-AC0A-59E7-E40D-048F3C5E122E}"/>
                  </a:ext>
                </a:extLst>
              </p:cNvPr>
              <p:cNvSpPr/>
              <p:nvPr/>
            </p:nvSpPr>
            <p:spPr>
              <a:xfrm>
                <a:off x="4599524"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02" name="Freeform: Shape 601">
                <a:extLst>
                  <a:ext uri="{FF2B5EF4-FFF2-40B4-BE49-F238E27FC236}">
                    <a16:creationId xmlns:a16="http://schemas.microsoft.com/office/drawing/2014/main" id="{21C402E9-B4EC-6BCA-C766-3B54243217B7}"/>
                  </a:ext>
                </a:extLst>
              </p:cNvPr>
              <p:cNvSpPr/>
              <p:nvPr/>
            </p:nvSpPr>
            <p:spPr>
              <a:xfrm>
                <a:off x="4607681"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03" name="Freeform: Shape 602">
                <a:extLst>
                  <a:ext uri="{FF2B5EF4-FFF2-40B4-BE49-F238E27FC236}">
                    <a16:creationId xmlns:a16="http://schemas.microsoft.com/office/drawing/2014/main" id="{1019D54A-3DA9-D700-9FB6-00B0587F601D}"/>
                  </a:ext>
                </a:extLst>
              </p:cNvPr>
              <p:cNvSpPr/>
              <p:nvPr/>
            </p:nvSpPr>
            <p:spPr>
              <a:xfrm>
                <a:off x="4644445" y="161047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04" name="Freeform: Shape 603">
                <a:extLst>
                  <a:ext uri="{FF2B5EF4-FFF2-40B4-BE49-F238E27FC236}">
                    <a16:creationId xmlns:a16="http://schemas.microsoft.com/office/drawing/2014/main" id="{8327E116-A857-8B18-92E8-F44F71F65D3B}"/>
                  </a:ext>
                </a:extLst>
              </p:cNvPr>
              <p:cNvSpPr/>
              <p:nvPr/>
            </p:nvSpPr>
            <p:spPr>
              <a:xfrm>
                <a:off x="4669031" y="162928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05" name="Freeform: Shape 604">
                <a:extLst>
                  <a:ext uri="{FF2B5EF4-FFF2-40B4-BE49-F238E27FC236}">
                    <a16:creationId xmlns:a16="http://schemas.microsoft.com/office/drawing/2014/main" id="{4A01F0ED-30FB-9345-1D77-4A2F765B2EA3}"/>
                  </a:ext>
                </a:extLst>
              </p:cNvPr>
              <p:cNvSpPr/>
              <p:nvPr/>
            </p:nvSpPr>
            <p:spPr>
              <a:xfrm>
                <a:off x="4685460"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06" name="Freeform: Shape 605">
                <a:extLst>
                  <a:ext uri="{FF2B5EF4-FFF2-40B4-BE49-F238E27FC236}">
                    <a16:creationId xmlns:a16="http://schemas.microsoft.com/office/drawing/2014/main" id="{663A8884-94AB-5AF3-82FF-59FBC73C4B3D}"/>
                  </a:ext>
                </a:extLst>
              </p:cNvPr>
              <p:cNvSpPr/>
              <p:nvPr/>
            </p:nvSpPr>
            <p:spPr>
              <a:xfrm>
                <a:off x="4726361"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07" name="Freeform: Shape 606">
                <a:extLst>
                  <a:ext uri="{FF2B5EF4-FFF2-40B4-BE49-F238E27FC236}">
                    <a16:creationId xmlns:a16="http://schemas.microsoft.com/office/drawing/2014/main" id="{1C3FE3E9-0FA0-269E-C260-C85EF95E24F4}"/>
                  </a:ext>
                </a:extLst>
              </p:cNvPr>
              <p:cNvSpPr/>
              <p:nvPr/>
            </p:nvSpPr>
            <p:spPr>
              <a:xfrm>
                <a:off x="4750832"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08" name="Freeform: Shape 607">
                <a:extLst>
                  <a:ext uri="{FF2B5EF4-FFF2-40B4-BE49-F238E27FC236}">
                    <a16:creationId xmlns:a16="http://schemas.microsoft.com/office/drawing/2014/main" id="{0AEE2CF4-4D23-9343-8909-9EE2B031E50A}"/>
                  </a:ext>
                </a:extLst>
              </p:cNvPr>
              <p:cNvSpPr/>
              <p:nvPr/>
            </p:nvSpPr>
            <p:spPr>
              <a:xfrm>
                <a:off x="4775418"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09" name="Freeform: Shape 608">
                <a:extLst>
                  <a:ext uri="{FF2B5EF4-FFF2-40B4-BE49-F238E27FC236}">
                    <a16:creationId xmlns:a16="http://schemas.microsoft.com/office/drawing/2014/main" id="{15C4015B-037A-FEE9-35A7-73007B620992}"/>
                  </a:ext>
                </a:extLst>
              </p:cNvPr>
              <p:cNvSpPr/>
              <p:nvPr/>
            </p:nvSpPr>
            <p:spPr>
              <a:xfrm>
                <a:off x="4779554"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10" name="Freeform: Shape 609">
                <a:extLst>
                  <a:ext uri="{FF2B5EF4-FFF2-40B4-BE49-F238E27FC236}">
                    <a16:creationId xmlns:a16="http://schemas.microsoft.com/office/drawing/2014/main" id="{BCC3AB6D-C28C-43AA-1D7D-E1D3F7BC106B}"/>
                  </a:ext>
                </a:extLst>
              </p:cNvPr>
              <p:cNvSpPr/>
              <p:nvPr/>
            </p:nvSpPr>
            <p:spPr>
              <a:xfrm>
                <a:off x="4783575"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11" name="Freeform: Shape 610">
                <a:extLst>
                  <a:ext uri="{FF2B5EF4-FFF2-40B4-BE49-F238E27FC236}">
                    <a16:creationId xmlns:a16="http://schemas.microsoft.com/office/drawing/2014/main" id="{1125A39A-64AE-D1E3-E2A0-5493E90E4F9A}"/>
                  </a:ext>
                </a:extLst>
              </p:cNvPr>
              <p:cNvSpPr/>
              <p:nvPr/>
            </p:nvSpPr>
            <p:spPr>
              <a:xfrm>
                <a:off x="4787711"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12" name="Freeform: Shape 611">
                <a:extLst>
                  <a:ext uri="{FF2B5EF4-FFF2-40B4-BE49-F238E27FC236}">
                    <a16:creationId xmlns:a16="http://schemas.microsoft.com/office/drawing/2014/main" id="{45A2BD06-6509-6D3C-6BE9-4C1478D35A34}"/>
                  </a:ext>
                </a:extLst>
              </p:cNvPr>
              <p:cNvSpPr/>
              <p:nvPr/>
            </p:nvSpPr>
            <p:spPr>
              <a:xfrm>
                <a:off x="4795868"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13" name="Freeform: Shape 612">
                <a:extLst>
                  <a:ext uri="{FF2B5EF4-FFF2-40B4-BE49-F238E27FC236}">
                    <a16:creationId xmlns:a16="http://schemas.microsoft.com/office/drawing/2014/main" id="{165E3CF5-19F0-BFBF-F3AC-B8BCAE01E659}"/>
                  </a:ext>
                </a:extLst>
              </p:cNvPr>
              <p:cNvSpPr/>
              <p:nvPr/>
            </p:nvSpPr>
            <p:spPr>
              <a:xfrm>
                <a:off x="4800004"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14" name="Freeform: Shape 613">
                <a:extLst>
                  <a:ext uri="{FF2B5EF4-FFF2-40B4-BE49-F238E27FC236}">
                    <a16:creationId xmlns:a16="http://schemas.microsoft.com/office/drawing/2014/main" id="{322512AC-6620-A9FC-C834-D410359B5534}"/>
                  </a:ext>
                </a:extLst>
              </p:cNvPr>
              <p:cNvSpPr/>
              <p:nvPr/>
            </p:nvSpPr>
            <p:spPr>
              <a:xfrm>
                <a:off x="4804025"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15" name="Freeform: Shape 614">
                <a:extLst>
                  <a:ext uri="{FF2B5EF4-FFF2-40B4-BE49-F238E27FC236}">
                    <a16:creationId xmlns:a16="http://schemas.microsoft.com/office/drawing/2014/main" id="{F605A42B-1ABC-06A5-5B5E-EF9E768ED2EB}"/>
                  </a:ext>
                </a:extLst>
              </p:cNvPr>
              <p:cNvSpPr/>
              <p:nvPr/>
            </p:nvSpPr>
            <p:spPr>
              <a:xfrm>
                <a:off x="4808161"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16" name="Freeform: Shape 615">
                <a:extLst>
                  <a:ext uri="{FF2B5EF4-FFF2-40B4-BE49-F238E27FC236}">
                    <a16:creationId xmlns:a16="http://schemas.microsoft.com/office/drawing/2014/main" id="{DEC0153E-C871-5661-D408-0139DA3104AC}"/>
                  </a:ext>
                </a:extLst>
              </p:cNvPr>
              <p:cNvSpPr/>
              <p:nvPr/>
            </p:nvSpPr>
            <p:spPr>
              <a:xfrm>
                <a:off x="4812297"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17" name="Freeform: Shape 616">
                <a:extLst>
                  <a:ext uri="{FF2B5EF4-FFF2-40B4-BE49-F238E27FC236}">
                    <a16:creationId xmlns:a16="http://schemas.microsoft.com/office/drawing/2014/main" id="{8B737445-852B-16A6-590D-2A66E14AD889}"/>
                  </a:ext>
                </a:extLst>
              </p:cNvPr>
              <p:cNvSpPr/>
              <p:nvPr/>
            </p:nvSpPr>
            <p:spPr>
              <a:xfrm>
                <a:off x="4816318"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18" name="Freeform: Shape 617">
                <a:extLst>
                  <a:ext uri="{FF2B5EF4-FFF2-40B4-BE49-F238E27FC236}">
                    <a16:creationId xmlns:a16="http://schemas.microsoft.com/office/drawing/2014/main" id="{9B6A24BB-111B-44AB-8178-BFD6DFA4FBC6}"/>
                  </a:ext>
                </a:extLst>
              </p:cNvPr>
              <p:cNvSpPr/>
              <p:nvPr/>
            </p:nvSpPr>
            <p:spPr>
              <a:xfrm>
                <a:off x="4820454"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19" name="Freeform: Shape 618">
                <a:extLst>
                  <a:ext uri="{FF2B5EF4-FFF2-40B4-BE49-F238E27FC236}">
                    <a16:creationId xmlns:a16="http://schemas.microsoft.com/office/drawing/2014/main" id="{B6088377-B082-8881-BB20-B20F585ABFE0}"/>
                  </a:ext>
                </a:extLst>
              </p:cNvPr>
              <p:cNvSpPr/>
              <p:nvPr/>
            </p:nvSpPr>
            <p:spPr>
              <a:xfrm>
                <a:off x="4824590"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0" name="Freeform: Shape 619">
                <a:extLst>
                  <a:ext uri="{FF2B5EF4-FFF2-40B4-BE49-F238E27FC236}">
                    <a16:creationId xmlns:a16="http://schemas.microsoft.com/office/drawing/2014/main" id="{C7866FE1-1BDF-D4F4-B16F-FB6292579924}"/>
                  </a:ext>
                </a:extLst>
              </p:cNvPr>
              <p:cNvSpPr/>
              <p:nvPr/>
            </p:nvSpPr>
            <p:spPr>
              <a:xfrm>
                <a:off x="4828611"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1" name="Freeform: Shape 620">
                <a:extLst>
                  <a:ext uri="{FF2B5EF4-FFF2-40B4-BE49-F238E27FC236}">
                    <a16:creationId xmlns:a16="http://schemas.microsoft.com/office/drawing/2014/main" id="{140C4E8B-B40D-64FB-24D9-2FEB4924077D}"/>
                  </a:ext>
                </a:extLst>
              </p:cNvPr>
              <p:cNvSpPr/>
              <p:nvPr/>
            </p:nvSpPr>
            <p:spPr>
              <a:xfrm>
                <a:off x="4832747"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2" name="Freeform: Shape 621">
                <a:extLst>
                  <a:ext uri="{FF2B5EF4-FFF2-40B4-BE49-F238E27FC236}">
                    <a16:creationId xmlns:a16="http://schemas.microsoft.com/office/drawing/2014/main" id="{D5525493-9752-4A72-BE95-E97B1C8567B7}"/>
                  </a:ext>
                </a:extLst>
              </p:cNvPr>
              <p:cNvSpPr/>
              <p:nvPr/>
            </p:nvSpPr>
            <p:spPr>
              <a:xfrm>
                <a:off x="4836768"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3" name="Freeform: Shape 622">
                <a:extLst>
                  <a:ext uri="{FF2B5EF4-FFF2-40B4-BE49-F238E27FC236}">
                    <a16:creationId xmlns:a16="http://schemas.microsoft.com/office/drawing/2014/main" id="{FB439592-07D6-0C1C-B024-63DB58777AC5}"/>
                  </a:ext>
                </a:extLst>
              </p:cNvPr>
              <p:cNvSpPr/>
              <p:nvPr/>
            </p:nvSpPr>
            <p:spPr>
              <a:xfrm>
                <a:off x="4840904"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4" name="Freeform: Shape 623">
                <a:extLst>
                  <a:ext uri="{FF2B5EF4-FFF2-40B4-BE49-F238E27FC236}">
                    <a16:creationId xmlns:a16="http://schemas.microsoft.com/office/drawing/2014/main" id="{3C5EEDD9-CCCA-9975-6B31-B70EF71A7BE1}"/>
                  </a:ext>
                </a:extLst>
              </p:cNvPr>
              <p:cNvSpPr/>
              <p:nvPr/>
            </p:nvSpPr>
            <p:spPr>
              <a:xfrm>
                <a:off x="4861354" y="167437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5" name="Freeform: Shape 624">
                <a:extLst>
                  <a:ext uri="{FF2B5EF4-FFF2-40B4-BE49-F238E27FC236}">
                    <a16:creationId xmlns:a16="http://schemas.microsoft.com/office/drawing/2014/main" id="{25FE01EF-2BD1-F60B-2932-05785ADCDD3C}"/>
                  </a:ext>
                </a:extLst>
              </p:cNvPr>
              <p:cNvSpPr/>
              <p:nvPr/>
            </p:nvSpPr>
            <p:spPr>
              <a:xfrm>
                <a:off x="4877783" y="167437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6" name="Freeform: Shape 625">
                <a:extLst>
                  <a:ext uri="{FF2B5EF4-FFF2-40B4-BE49-F238E27FC236}">
                    <a16:creationId xmlns:a16="http://schemas.microsoft.com/office/drawing/2014/main" id="{E5A32F45-42F1-100F-282C-D8970A0967E8}"/>
                  </a:ext>
                </a:extLst>
              </p:cNvPr>
              <p:cNvSpPr/>
              <p:nvPr/>
            </p:nvSpPr>
            <p:spPr>
              <a:xfrm>
                <a:off x="4894098" y="167437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7" name="Freeform: Shape 626">
                <a:extLst>
                  <a:ext uri="{FF2B5EF4-FFF2-40B4-BE49-F238E27FC236}">
                    <a16:creationId xmlns:a16="http://schemas.microsoft.com/office/drawing/2014/main" id="{4F272DE2-6769-F159-4FE7-BA00A22652CC}"/>
                  </a:ext>
                </a:extLst>
              </p:cNvPr>
              <p:cNvSpPr/>
              <p:nvPr/>
            </p:nvSpPr>
            <p:spPr>
              <a:xfrm>
                <a:off x="4918684" y="167437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8" name="Freeform: Shape 627">
                <a:extLst>
                  <a:ext uri="{FF2B5EF4-FFF2-40B4-BE49-F238E27FC236}">
                    <a16:creationId xmlns:a16="http://schemas.microsoft.com/office/drawing/2014/main" id="{C19139E2-55C2-A1B1-B42F-FF672D6FC78E}"/>
                  </a:ext>
                </a:extLst>
              </p:cNvPr>
              <p:cNvSpPr/>
              <p:nvPr/>
            </p:nvSpPr>
            <p:spPr>
              <a:xfrm>
                <a:off x="4980034"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29" name="Freeform: Shape 628">
                <a:extLst>
                  <a:ext uri="{FF2B5EF4-FFF2-40B4-BE49-F238E27FC236}">
                    <a16:creationId xmlns:a16="http://schemas.microsoft.com/office/drawing/2014/main" id="{3E12923D-A06F-A48C-3660-CF33AA0B0A06}"/>
                  </a:ext>
                </a:extLst>
              </p:cNvPr>
              <p:cNvSpPr/>
              <p:nvPr/>
            </p:nvSpPr>
            <p:spPr>
              <a:xfrm>
                <a:off x="5016799"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0" name="Freeform: Shape 629">
                <a:extLst>
                  <a:ext uri="{FF2B5EF4-FFF2-40B4-BE49-F238E27FC236}">
                    <a16:creationId xmlns:a16="http://schemas.microsoft.com/office/drawing/2014/main" id="{4B402021-0D68-2785-940F-A26B5EF8FE4F}"/>
                  </a:ext>
                </a:extLst>
              </p:cNvPr>
              <p:cNvSpPr/>
              <p:nvPr/>
            </p:nvSpPr>
            <p:spPr>
              <a:xfrm>
                <a:off x="5029092"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1" name="Freeform: Shape 630">
                <a:extLst>
                  <a:ext uri="{FF2B5EF4-FFF2-40B4-BE49-F238E27FC236}">
                    <a16:creationId xmlns:a16="http://schemas.microsoft.com/office/drawing/2014/main" id="{2B14E692-C9A1-8E2E-A2DF-BB5974867FBA}"/>
                  </a:ext>
                </a:extLst>
              </p:cNvPr>
              <p:cNvSpPr/>
              <p:nvPr/>
            </p:nvSpPr>
            <p:spPr>
              <a:xfrm>
                <a:off x="5033228"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2" name="Freeform: Shape 631">
                <a:extLst>
                  <a:ext uri="{FF2B5EF4-FFF2-40B4-BE49-F238E27FC236}">
                    <a16:creationId xmlns:a16="http://schemas.microsoft.com/office/drawing/2014/main" id="{ED033531-A4AE-0E75-AD2D-B941079EB540}"/>
                  </a:ext>
                </a:extLst>
              </p:cNvPr>
              <p:cNvSpPr/>
              <p:nvPr/>
            </p:nvSpPr>
            <p:spPr>
              <a:xfrm>
                <a:off x="5037249"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3" name="Freeform: Shape 632">
                <a:extLst>
                  <a:ext uri="{FF2B5EF4-FFF2-40B4-BE49-F238E27FC236}">
                    <a16:creationId xmlns:a16="http://schemas.microsoft.com/office/drawing/2014/main" id="{3353AD07-17AC-C45E-7EF8-F6F50BED65B3}"/>
                  </a:ext>
                </a:extLst>
              </p:cNvPr>
              <p:cNvSpPr/>
              <p:nvPr/>
            </p:nvSpPr>
            <p:spPr>
              <a:xfrm>
                <a:off x="5041385"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4" name="Freeform: Shape 633">
                <a:extLst>
                  <a:ext uri="{FF2B5EF4-FFF2-40B4-BE49-F238E27FC236}">
                    <a16:creationId xmlns:a16="http://schemas.microsoft.com/office/drawing/2014/main" id="{AED0D3CE-04B6-24A3-557A-D937B5B97990}"/>
                  </a:ext>
                </a:extLst>
              </p:cNvPr>
              <p:cNvSpPr/>
              <p:nvPr/>
            </p:nvSpPr>
            <p:spPr>
              <a:xfrm>
                <a:off x="5053678"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5" name="Freeform: Shape 634">
                <a:extLst>
                  <a:ext uri="{FF2B5EF4-FFF2-40B4-BE49-F238E27FC236}">
                    <a16:creationId xmlns:a16="http://schemas.microsoft.com/office/drawing/2014/main" id="{57D0BFAC-029E-A7C5-2F51-6AC22BC7F2F8}"/>
                  </a:ext>
                </a:extLst>
              </p:cNvPr>
              <p:cNvSpPr/>
              <p:nvPr/>
            </p:nvSpPr>
            <p:spPr>
              <a:xfrm>
                <a:off x="5061835"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6" name="Freeform: Shape 635">
                <a:extLst>
                  <a:ext uri="{FF2B5EF4-FFF2-40B4-BE49-F238E27FC236}">
                    <a16:creationId xmlns:a16="http://schemas.microsoft.com/office/drawing/2014/main" id="{2D91DC7F-6D53-B477-CB4C-6AEB3A15DC1F}"/>
                  </a:ext>
                </a:extLst>
              </p:cNvPr>
              <p:cNvSpPr/>
              <p:nvPr/>
            </p:nvSpPr>
            <p:spPr>
              <a:xfrm>
                <a:off x="5065971"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7" name="Freeform: Shape 636">
                <a:extLst>
                  <a:ext uri="{FF2B5EF4-FFF2-40B4-BE49-F238E27FC236}">
                    <a16:creationId xmlns:a16="http://schemas.microsoft.com/office/drawing/2014/main" id="{75FFF9DA-91E8-5BFD-91CF-42B9F47E7C0B}"/>
                  </a:ext>
                </a:extLst>
              </p:cNvPr>
              <p:cNvSpPr/>
              <p:nvPr/>
            </p:nvSpPr>
            <p:spPr>
              <a:xfrm>
                <a:off x="5069992"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8" name="Freeform: Shape 637">
                <a:extLst>
                  <a:ext uri="{FF2B5EF4-FFF2-40B4-BE49-F238E27FC236}">
                    <a16:creationId xmlns:a16="http://schemas.microsoft.com/office/drawing/2014/main" id="{0DB94EE8-54B6-9C1F-A963-0E200A58F411}"/>
                  </a:ext>
                </a:extLst>
              </p:cNvPr>
              <p:cNvSpPr/>
              <p:nvPr/>
            </p:nvSpPr>
            <p:spPr>
              <a:xfrm>
                <a:off x="5074128"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39" name="Freeform: Shape 638">
                <a:extLst>
                  <a:ext uri="{FF2B5EF4-FFF2-40B4-BE49-F238E27FC236}">
                    <a16:creationId xmlns:a16="http://schemas.microsoft.com/office/drawing/2014/main" id="{33EC60FA-3688-93E4-9251-EB4F6CF2B2D4}"/>
                  </a:ext>
                </a:extLst>
              </p:cNvPr>
              <p:cNvSpPr/>
              <p:nvPr/>
            </p:nvSpPr>
            <p:spPr>
              <a:xfrm>
                <a:off x="5078264"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0" name="Freeform: Shape 639">
                <a:extLst>
                  <a:ext uri="{FF2B5EF4-FFF2-40B4-BE49-F238E27FC236}">
                    <a16:creationId xmlns:a16="http://schemas.microsoft.com/office/drawing/2014/main" id="{5E4E2D4A-6B3B-4DFB-1823-1220987D6AAD}"/>
                  </a:ext>
                </a:extLst>
              </p:cNvPr>
              <p:cNvSpPr/>
              <p:nvPr/>
            </p:nvSpPr>
            <p:spPr>
              <a:xfrm>
                <a:off x="5082285"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1" name="Freeform: Shape 640">
                <a:extLst>
                  <a:ext uri="{FF2B5EF4-FFF2-40B4-BE49-F238E27FC236}">
                    <a16:creationId xmlns:a16="http://schemas.microsoft.com/office/drawing/2014/main" id="{98761F35-6674-E06A-5446-1CA14EDC146F}"/>
                  </a:ext>
                </a:extLst>
              </p:cNvPr>
              <p:cNvSpPr/>
              <p:nvPr/>
            </p:nvSpPr>
            <p:spPr>
              <a:xfrm>
                <a:off x="5086421"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2" name="Freeform: Shape 641">
                <a:extLst>
                  <a:ext uri="{FF2B5EF4-FFF2-40B4-BE49-F238E27FC236}">
                    <a16:creationId xmlns:a16="http://schemas.microsoft.com/office/drawing/2014/main" id="{96086978-31BE-D41F-A83C-B773C5B1FC11}"/>
                  </a:ext>
                </a:extLst>
              </p:cNvPr>
              <p:cNvSpPr/>
              <p:nvPr/>
            </p:nvSpPr>
            <p:spPr>
              <a:xfrm>
                <a:off x="5090442"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3" name="Freeform: Shape 642">
                <a:extLst>
                  <a:ext uri="{FF2B5EF4-FFF2-40B4-BE49-F238E27FC236}">
                    <a16:creationId xmlns:a16="http://schemas.microsoft.com/office/drawing/2014/main" id="{94AB8F6D-2331-4B52-3FD3-00F0A3587131}"/>
                  </a:ext>
                </a:extLst>
              </p:cNvPr>
              <p:cNvSpPr/>
              <p:nvPr/>
            </p:nvSpPr>
            <p:spPr>
              <a:xfrm>
                <a:off x="5094578"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4" name="Freeform: Shape 643">
                <a:extLst>
                  <a:ext uri="{FF2B5EF4-FFF2-40B4-BE49-F238E27FC236}">
                    <a16:creationId xmlns:a16="http://schemas.microsoft.com/office/drawing/2014/main" id="{FF0D386E-BC39-D019-1240-DA49FF5ABC73}"/>
                  </a:ext>
                </a:extLst>
              </p:cNvPr>
              <p:cNvSpPr/>
              <p:nvPr/>
            </p:nvSpPr>
            <p:spPr>
              <a:xfrm>
                <a:off x="5098714"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5" name="Freeform: Shape 644">
                <a:extLst>
                  <a:ext uri="{FF2B5EF4-FFF2-40B4-BE49-F238E27FC236}">
                    <a16:creationId xmlns:a16="http://schemas.microsoft.com/office/drawing/2014/main" id="{7B0E0F3C-13B3-7E20-03A7-2AAC9D80A4A4}"/>
                  </a:ext>
                </a:extLst>
              </p:cNvPr>
              <p:cNvSpPr/>
              <p:nvPr/>
            </p:nvSpPr>
            <p:spPr>
              <a:xfrm>
                <a:off x="5123185"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6" name="Freeform: Shape 645">
                <a:extLst>
                  <a:ext uri="{FF2B5EF4-FFF2-40B4-BE49-F238E27FC236}">
                    <a16:creationId xmlns:a16="http://schemas.microsoft.com/office/drawing/2014/main" id="{02408126-2783-FF49-EC74-6B5DD23AC640}"/>
                  </a:ext>
                </a:extLst>
              </p:cNvPr>
              <p:cNvSpPr/>
              <p:nvPr/>
            </p:nvSpPr>
            <p:spPr>
              <a:xfrm>
                <a:off x="5135478"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7" name="Freeform: Shape 646">
                <a:extLst>
                  <a:ext uri="{FF2B5EF4-FFF2-40B4-BE49-F238E27FC236}">
                    <a16:creationId xmlns:a16="http://schemas.microsoft.com/office/drawing/2014/main" id="{06E4EDFF-B167-9E5C-8C1C-F25B67D370EC}"/>
                  </a:ext>
                </a:extLst>
              </p:cNvPr>
              <p:cNvSpPr/>
              <p:nvPr/>
            </p:nvSpPr>
            <p:spPr>
              <a:xfrm>
                <a:off x="5172357"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8" name="Freeform: Shape 647">
                <a:extLst>
                  <a:ext uri="{FF2B5EF4-FFF2-40B4-BE49-F238E27FC236}">
                    <a16:creationId xmlns:a16="http://schemas.microsoft.com/office/drawing/2014/main" id="{10EBDC23-620F-6F2C-E23D-716F860995CB}"/>
                  </a:ext>
                </a:extLst>
              </p:cNvPr>
              <p:cNvSpPr/>
              <p:nvPr/>
            </p:nvSpPr>
            <p:spPr>
              <a:xfrm>
                <a:off x="5270472"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49" name="Freeform: Shape 648">
                <a:extLst>
                  <a:ext uri="{FF2B5EF4-FFF2-40B4-BE49-F238E27FC236}">
                    <a16:creationId xmlns:a16="http://schemas.microsoft.com/office/drawing/2014/main" id="{AD64573B-900A-8E9E-F10D-8B8E491CCD8D}"/>
                  </a:ext>
                </a:extLst>
              </p:cNvPr>
              <p:cNvSpPr/>
              <p:nvPr/>
            </p:nvSpPr>
            <p:spPr>
              <a:xfrm>
                <a:off x="5295058"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0" name="Freeform: Shape 649">
                <a:extLst>
                  <a:ext uri="{FF2B5EF4-FFF2-40B4-BE49-F238E27FC236}">
                    <a16:creationId xmlns:a16="http://schemas.microsoft.com/office/drawing/2014/main" id="{24D23035-D11D-CF12-8F87-FFDA9F75476A}"/>
                  </a:ext>
                </a:extLst>
              </p:cNvPr>
              <p:cNvSpPr/>
              <p:nvPr/>
            </p:nvSpPr>
            <p:spPr>
              <a:xfrm>
                <a:off x="5299194"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1" name="Freeform: Shape 650">
                <a:extLst>
                  <a:ext uri="{FF2B5EF4-FFF2-40B4-BE49-F238E27FC236}">
                    <a16:creationId xmlns:a16="http://schemas.microsoft.com/office/drawing/2014/main" id="{16D10BDE-63F9-2658-9952-38B46DC51280}"/>
                  </a:ext>
                </a:extLst>
              </p:cNvPr>
              <p:cNvSpPr/>
              <p:nvPr/>
            </p:nvSpPr>
            <p:spPr>
              <a:xfrm>
                <a:off x="5303215"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2" name="Freeform: Shape 651">
                <a:extLst>
                  <a:ext uri="{FF2B5EF4-FFF2-40B4-BE49-F238E27FC236}">
                    <a16:creationId xmlns:a16="http://schemas.microsoft.com/office/drawing/2014/main" id="{E4FFA37B-D190-EBA0-E04B-2C06D832FDB5}"/>
                  </a:ext>
                </a:extLst>
              </p:cNvPr>
              <p:cNvSpPr/>
              <p:nvPr/>
            </p:nvSpPr>
            <p:spPr>
              <a:xfrm>
                <a:off x="5311487"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3" name="Freeform: Shape 652">
                <a:extLst>
                  <a:ext uri="{FF2B5EF4-FFF2-40B4-BE49-F238E27FC236}">
                    <a16:creationId xmlns:a16="http://schemas.microsoft.com/office/drawing/2014/main" id="{7DD74915-BA97-8580-5CE4-7D4071BC71DA}"/>
                  </a:ext>
                </a:extLst>
              </p:cNvPr>
              <p:cNvSpPr/>
              <p:nvPr/>
            </p:nvSpPr>
            <p:spPr>
              <a:xfrm>
                <a:off x="5315509"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4" name="Freeform: Shape 653">
                <a:extLst>
                  <a:ext uri="{FF2B5EF4-FFF2-40B4-BE49-F238E27FC236}">
                    <a16:creationId xmlns:a16="http://schemas.microsoft.com/office/drawing/2014/main" id="{7EFC0825-C490-89A4-64DA-B0597C8225C5}"/>
                  </a:ext>
                </a:extLst>
              </p:cNvPr>
              <p:cNvSpPr/>
              <p:nvPr/>
            </p:nvSpPr>
            <p:spPr>
              <a:xfrm>
                <a:off x="5319644"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5" name="Freeform: Shape 654">
                <a:extLst>
                  <a:ext uri="{FF2B5EF4-FFF2-40B4-BE49-F238E27FC236}">
                    <a16:creationId xmlns:a16="http://schemas.microsoft.com/office/drawing/2014/main" id="{C8A12019-0029-F39A-7DC7-97ED0EC9DC3E}"/>
                  </a:ext>
                </a:extLst>
              </p:cNvPr>
              <p:cNvSpPr/>
              <p:nvPr/>
            </p:nvSpPr>
            <p:spPr>
              <a:xfrm>
                <a:off x="5323666"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6" name="Freeform: Shape 655">
                <a:extLst>
                  <a:ext uri="{FF2B5EF4-FFF2-40B4-BE49-F238E27FC236}">
                    <a16:creationId xmlns:a16="http://schemas.microsoft.com/office/drawing/2014/main" id="{4A0564C0-2A79-1113-DD6D-08EB36CCFA88}"/>
                  </a:ext>
                </a:extLst>
              </p:cNvPr>
              <p:cNvSpPr/>
              <p:nvPr/>
            </p:nvSpPr>
            <p:spPr>
              <a:xfrm>
                <a:off x="5327802"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7" name="Freeform: Shape 656">
                <a:extLst>
                  <a:ext uri="{FF2B5EF4-FFF2-40B4-BE49-F238E27FC236}">
                    <a16:creationId xmlns:a16="http://schemas.microsoft.com/office/drawing/2014/main" id="{9322F96E-142A-9F49-ECE8-21783CE9DAAB}"/>
                  </a:ext>
                </a:extLst>
              </p:cNvPr>
              <p:cNvSpPr/>
              <p:nvPr/>
            </p:nvSpPr>
            <p:spPr>
              <a:xfrm>
                <a:off x="5331938"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8" name="Freeform: Shape 657">
                <a:extLst>
                  <a:ext uri="{FF2B5EF4-FFF2-40B4-BE49-F238E27FC236}">
                    <a16:creationId xmlns:a16="http://schemas.microsoft.com/office/drawing/2014/main" id="{B9024F57-EF97-E0D9-67A6-3DA9528D8F40}"/>
                  </a:ext>
                </a:extLst>
              </p:cNvPr>
              <p:cNvSpPr/>
              <p:nvPr/>
            </p:nvSpPr>
            <p:spPr>
              <a:xfrm>
                <a:off x="5340095"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59" name="Freeform: Shape 658">
                <a:extLst>
                  <a:ext uri="{FF2B5EF4-FFF2-40B4-BE49-F238E27FC236}">
                    <a16:creationId xmlns:a16="http://schemas.microsoft.com/office/drawing/2014/main" id="{49558AF7-1F2D-1936-697B-CE67CB885F27}"/>
                  </a:ext>
                </a:extLst>
              </p:cNvPr>
              <p:cNvSpPr/>
              <p:nvPr/>
            </p:nvSpPr>
            <p:spPr>
              <a:xfrm>
                <a:off x="5348252"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0" name="Freeform: Shape 659">
                <a:extLst>
                  <a:ext uri="{FF2B5EF4-FFF2-40B4-BE49-F238E27FC236}">
                    <a16:creationId xmlns:a16="http://schemas.microsoft.com/office/drawing/2014/main" id="{29A971F1-6558-C2F3-B57D-92A01D41DB7B}"/>
                  </a:ext>
                </a:extLst>
              </p:cNvPr>
              <p:cNvSpPr/>
              <p:nvPr/>
            </p:nvSpPr>
            <p:spPr>
              <a:xfrm>
                <a:off x="5352388"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1" name="Freeform: Shape 660">
                <a:extLst>
                  <a:ext uri="{FF2B5EF4-FFF2-40B4-BE49-F238E27FC236}">
                    <a16:creationId xmlns:a16="http://schemas.microsoft.com/office/drawing/2014/main" id="{7CC86FB6-6F6A-F3BA-6FB4-28D6326B16A1}"/>
                  </a:ext>
                </a:extLst>
              </p:cNvPr>
              <p:cNvSpPr/>
              <p:nvPr/>
            </p:nvSpPr>
            <p:spPr>
              <a:xfrm>
                <a:off x="5356409"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2" name="Freeform: Shape 661">
                <a:extLst>
                  <a:ext uri="{FF2B5EF4-FFF2-40B4-BE49-F238E27FC236}">
                    <a16:creationId xmlns:a16="http://schemas.microsoft.com/office/drawing/2014/main" id="{3A27AA68-9223-F835-84D6-244706D770FE}"/>
                  </a:ext>
                </a:extLst>
              </p:cNvPr>
              <p:cNvSpPr/>
              <p:nvPr/>
            </p:nvSpPr>
            <p:spPr>
              <a:xfrm>
                <a:off x="5434188"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3" name="Freeform: Shape 662">
                <a:extLst>
                  <a:ext uri="{FF2B5EF4-FFF2-40B4-BE49-F238E27FC236}">
                    <a16:creationId xmlns:a16="http://schemas.microsoft.com/office/drawing/2014/main" id="{05E84D12-F9B2-1B17-5AB3-6BCB0403200A}"/>
                  </a:ext>
                </a:extLst>
              </p:cNvPr>
              <p:cNvSpPr/>
              <p:nvPr/>
            </p:nvSpPr>
            <p:spPr>
              <a:xfrm>
                <a:off x="5528282"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4" name="Freeform: Shape 663">
                <a:extLst>
                  <a:ext uri="{FF2B5EF4-FFF2-40B4-BE49-F238E27FC236}">
                    <a16:creationId xmlns:a16="http://schemas.microsoft.com/office/drawing/2014/main" id="{269A377E-03AB-8C3C-0CAD-1C4FD1EE1D63}"/>
                  </a:ext>
                </a:extLst>
              </p:cNvPr>
              <p:cNvSpPr/>
              <p:nvPr/>
            </p:nvSpPr>
            <p:spPr>
              <a:xfrm>
                <a:off x="5540575"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5" name="Freeform: Shape 664">
                <a:extLst>
                  <a:ext uri="{FF2B5EF4-FFF2-40B4-BE49-F238E27FC236}">
                    <a16:creationId xmlns:a16="http://schemas.microsoft.com/office/drawing/2014/main" id="{AED52179-243A-9054-0703-7A313ED61013}"/>
                  </a:ext>
                </a:extLst>
              </p:cNvPr>
              <p:cNvSpPr/>
              <p:nvPr/>
            </p:nvSpPr>
            <p:spPr>
              <a:xfrm>
                <a:off x="5552868"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6" name="Freeform: Shape 665">
                <a:extLst>
                  <a:ext uri="{FF2B5EF4-FFF2-40B4-BE49-F238E27FC236}">
                    <a16:creationId xmlns:a16="http://schemas.microsoft.com/office/drawing/2014/main" id="{1AD66226-BBE0-E3DA-7C63-249493ECE00A}"/>
                  </a:ext>
                </a:extLst>
              </p:cNvPr>
              <p:cNvSpPr/>
              <p:nvPr/>
            </p:nvSpPr>
            <p:spPr>
              <a:xfrm>
                <a:off x="5569182"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7" name="Freeform: Shape 666">
                <a:extLst>
                  <a:ext uri="{FF2B5EF4-FFF2-40B4-BE49-F238E27FC236}">
                    <a16:creationId xmlns:a16="http://schemas.microsoft.com/office/drawing/2014/main" id="{D8DFF30C-19AB-2A46-19AF-EB93A15DC4FC}"/>
                  </a:ext>
                </a:extLst>
              </p:cNvPr>
              <p:cNvSpPr/>
              <p:nvPr/>
            </p:nvSpPr>
            <p:spPr>
              <a:xfrm>
                <a:off x="5585611"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8" name="Freeform: Shape 667">
                <a:extLst>
                  <a:ext uri="{FF2B5EF4-FFF2-40B4-BE49-F238E27FC236}">
                    <a16:creationId xmlns:a16="http://schemas.microsoft.com/office/drawing/2014/main" id="{C96BB072-16B9-C53F-1247-C34E7EB8EECB}"/>
                  </a:ext>
                </a:extLst>
              </p:cNvPr>
              <p:cNvSpPr/>
              <p:nvPr/>
            </p:nvSpPr>
            <p:spPr>
              <a:xfrm>
                <a:off x="5593768"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69" name="Freeform: Shape 668">
                <a:extLst>
                  <a:ext uri="{FF2B5EF4-FFF2-40B4-BE49-F238E27FC236}">
                    <a16:creationId xmlns:a16="http://schemas.microsoft.com/office/drawing/2014/main" id="{782F42E6-DF03-CF3E-961A-359EB8943132}"/>
                  </a:ext>
                </a:extLst>
              </p:cNvPr>
              <p:cNvSpPr/>
              <p:nvPr/>
            </p:nvSpPr>
            <p:spPr>
              <a:xfrm>
                <a:off x="5610083"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70" name="Freeform: Shape 669">
                <a:extLst>
                  <a:ext uri="{FF2B5EF4-FFF2-40B4-BE49-F238E27FC236}">
                    <a16:creationId xmlns:a16="http://schemas.microsoft.com/office/drawing/2014/main" id="{D278C04B-41AA-045D-DA6E-57ED5E96B6A4}"/>
                  </a:ext>
                </a:extLst>
              </p:cNvPr>
              <p:cNvSpPr/>
              <p:nvPr/>
            </p:nvSpPr>
            <p:spPr>
              <a:xfrm>
                <a:off x="5614218"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71" name="Freeform: Shape 670">
                <a:extLst>
                  <a:ext uri="{FF2B5EF4-FFF2-40B4-BE49-F238E27FC236}">
                    <a16:creationId xmlns:a16="http://schemas.microsoft.com/office/drawing/2014/main" id="{05202706-7E00-8719-F301-BDF96F9BCF3B}"/>
                  </a:ext>
                </a:extLst>
              </p:cNvPr>
              <p:cNvSpPr/>
              <p:nvPr/>
            </p:nvSpPr>
            <p:spPr>
              <a:xfrm>
                <a:off x="5761505"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72" name="Freeform: Shape 671">
                <a:extLst>
                  <a:ext uri="{FF2B5EF4-FFF2-40B4-BE49-F238E27FC236}">
                    <a16:creationId xmlns:a16="http://schemas.microsoft.com/office/drawing/2014/main" id="{FA42A686-4C49-0A76-492E-B91F0BB3F7DE}"/>
                  </a:ext>
                </a:extLst>
              </p:cNvPr>
              <p:cNvSpPr/>
              <p:nvPr/>
            </p:nvSpPr>
            <p:spPr>
              <a:xfrm>
                <a:off x="5810678"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73" name="Freeform: Shape 672">
                <a:extLst>
                  <a:ext uri="{FF2B5EF4-FFF2-40B4-BE49-F238E27FC236}">
                    <a16:creationId xmlns:a16="http://schemas.microsoft.com/office/drawing/2014/main" id="{3A3DFF67-4FBF-B5D6-2F47-810266DBCFBE}"/>
                  </a:ext>
                </a:extLst>
              </p:cNvPr>
              <p:cNvSpPr/>
              <p:nvPr/>
            </p:nvSpPr>
            <p:spPr>
              <a:xfrm>
                <a:off x="5814699"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74" name="Freeform: Shape 673">
                <a:extLst>
                  <a:ext uri="{FF2B5EF4-FFF2-40B4-BE49-F238E27FC236}">
                    <a16:creationId xmlns:a16="http://schemas.microsoft.com/office/drawing/2014/main" id="{7B3B90AB-E92D-4837-C7C2-7EECC2762CD1}"/>
                  </a:ext>
                </a:extLst>
              </p:cNvPr>
              <p:cNvSpPr/>
              <p:nvPr/>
            </p:nvSpPr>
            <p:spPr>
              <a:xfrm>
                <a:off x="5826992"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75" name="Freeform: Shape 674">
                <a:extLst>
                  <a:ext uri="{FF2B5EF4-FFF2-40B4-BE49-F238E27FC236}">
                    <a16:creationId xmlns:a16="http://schemas.microsoft.com/office/drawing/2014/main" id="{760138DA-260C-D662-6F08-970EE110E14C}"/>
                  </a:ext>
                </a:extLst>
              </p:cNvPr>
              <p:cNvSpPr/>
              <p:nvPr/>
            </p:nvSpPr>
            <p:spPr>
              <a:xfrm>
                <a:off x="5835149"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76" name="Freeform: Shape 675">
                <a:extLst>
                  <a:ext uri="{FF2B5EF4-FFF2-40B4-BE49-F238E27FC236}">
                    <a16:creationId xmlns:a16="http://schemas.microsoft.com/office/drawing/2014/main" id="{B52B2ABA-CFFD-7EDB-F159-009EC8BADF8B}"/>
                  </a:ext>
                </a:extLst>
              </p:cNvPr>
              <p:cNvSpPr/>
              <p:nvPr/>
            </p:nvSpPr>
            <p:spPr>
              <a:xfrm>
                <a:off x="5843306"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77" name="Freeform: Shape 676">
                <a:extLst>
                  <a:ext uri="{FF2B5EF4-FFF2-40B4-BE49-F238E27FC236}">
                    <a16:creationId xmlns:a16="http://schemas.microsoft.com/office/drawing/2014/main" id="{FEDA06C6-5E6D-F6F2-5ECA-4A96B4F93967}"/>
                  </a:ext>
                </a:extLst>
              </p:cNvPr>
              <p:cNvSpPr/>
              <p:nvPr/>
            </p:nvSpPr>
            <p:spPr>
              <a:xfrm>
                <a:off x="5855599"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78" name="Freeform: Shape 677">
                <a:extLst>
                  <a:ext uri="{FF2B5EF4-FFF2-40B4-BE49-F238E27FC236}">
                    <a16:creationId xmlns:a16="http://schemas.microsoft.com/office/drawing/2014/main" id="{6BDA3ACF-8476-125B-D7CE-CF7B9194A0BB}"/>
                  </a:ext>
                </a:extLst>
              </p:cNvPr>
              <p:cNvSpPr/>
              <p:nvPr/>
            </p:nvSpPr>
            <p:spPr>
              <a:xfrm>
                <a:off x="5945672"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79" name="Freeform: Shape 678">
                <a:extLst>
                  <a:ext uri="{FF2B5EF4-FFF2-40B4-BE49-F238E27FC236}">
                    <a16:creationId xmlns:a16="http://schemas.microsoft.com/office/drawing/2014/main" id="{277F1FBA-B81E-FFC0-9381-DA2FF7CF8DA1}"/>
                  </a:ext>
                </a:extLst>
              </p:cNvPr>
              <p:cNvSpPr/>
              <p:nvPr/>
            </p:nvSpPr>
            <p:spPr>
              <a:xfrm>
                <a:off x="5982436"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80" name="Freeform: Shape 679">
                <a:extLst>
                  <a:ext uri="{FF2B5EF4-FFF2-40B4-BE49-F238E27FC236}">
                    <a16:creationId xmlns:a16="http://schemas.microsoft.com/office/drawing/2014/main" id="{278D0AE4-82A7-6A4B-DCDE-21EE3FB0691B}"/>
                  </a:ext>
                </a:extLst>
              </p:cNvPr>
              <p:cNvSpPr/>
              <p:nvPr/>
            </p:nvSpPr>
            <p:spPr>
              <a:xfrm>
                <a:off x="6064351"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81" name="Freeform: Shape 680">
                <a:extLst>
                  <a:ext uri="{FF2B5EF4-FFF2-40B4-BE49-F238E27FC236}">
                    <a16:creationId xmlns:a16="http://schemas.microsoft.com/office/drawing/2014/main" id="{FB4BEF61-3165-ED6D-0F62-7AE79ADEE80A}"/>
                  </a:ext>
                </a:extLst>
              </p:cNvPr>
              <p:cNvSpPr/>
              <p:nvPr/>
            </p:nvSpPr>
            <p:spPr>
              <a:xfrm>
                <a:off x="6068373"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82" name="Freeform: Shape 681">
                <a:extLst>
                  <a:ext uri="{FF2B5EF4-FFF2-40B4-BE49-F238E27FC236}">
                    <a16:creationId xmlns:a16="http://schemas.microsoft.com/office/drawing/2014/main" id="{FADDA1B5-E28E-0A94-8C55-84DEA007A831}"/>
                  </a:ext>
                </a:extLst>
              </p:cNvPr>
              <p:cNvSpPr/>
              <p:nvPr/>
            </p:nvSpPr>
            <p:spPr>
              <a:xfrm>
                <a:off x="6097095"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83" name="Freeform: Shape 682">
                <a:extLst>
                  <a:ext uri="{FF2B5EF4-FFF2-40B4-BE49-F238E27FC236}">
                    <a16:creationId xmlns:a16="http://schemas.microsoft.com/office/drawing/2014/main" id="{7D88EFC4-1337-684F-CCA2-3940386DA438}"/>
                  </a:ext>
                </a:extLst>
              </p:cNvPr>
              <p:cNvSpPr/>
              <p:nvPr/>
            </p:nvSpPr>
            <p:spPr>
              <a:xfrm>
                <a:off x="6113409"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84" name="Freeform: Shape 683">
                <a:extLst>
                  <a:ext uri="{FF2B5EF4-FFF2-40B4-BE49-F238E27FC236}">
                    <a16:creationId xmlns:a16="http://schemas.microsoft.com/office/drawing/2014/main" id="{5EA7E70E-94E7-9208-74DF-FD8DF68CD69D}"/>
                  </a:ext>
                </a:extLst>
              </p:cNvPr>
              <p:cNvSpPr/>
              <p:nvPr/>
            </p:nvSpPr>
            <p:spPr>
              <a:xfrm>
                <a:off x="6207502"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85" name="Freeform: Shape 684">
                <a:extLst>
                  <a:ext uri="{FF2B5EF4-FFF2-40B4-BE49-F238E27FC236}">
                    <a16:creationId xmlns:a16="http://schemas.microsoft.com/office/drawing/2014/main" id="{8FB0659E-77DD-758A-4A35-CC39526BA062}"/>
                  </a:ext>
                </a:extLst>
              </p:cNvPr>
              <p:cNvSpPr/>
              <p:nvPr/>
            </p:nvSpPr>
            <p:spPr>
              <a:xfrm>
                <a:off x="6264832"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86" name="Freeform: Shape 685">
                <a:extLst>
                  <a:ext uri="{FF2B5EF4-FFF2-40B4-BE49-F238E27FC236}">
                    <a16:creationId xmlns:a16="http://schemas.microsoft.com/office/drawing/2014/main" id="{17DE01BC-9032-7AD8-0DD3-1EA9E4D2A312}"/>
                  </a:ext>
                </a:extLst>
              </p:cNvPr>
              <p:cNvSpPr/>
              <p:nvPr/>
            </p:nvSpPr>
            <p:spPr>
              <a:xfrm>
                <a:off x="6346632"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87" name="Freeform: Shape 686">
                <a:extLst>
                  <a:ext uri="{FF2B5EF4-FFF2-40B4-BE49-F238E27FC236}">
                    <a16:creationId xmlns:a16="http://schemas.microsoft.com/office/drawing/2014/main" id="{5632B554-BEE2-9141-FF10-EC21759DA3E6}"/>
                  </a:ext>
                </a:extLst>
              </p:cNvPr>
              <p:cNvSpPr/>
              <p:nvPr/>
            </p:nvSpPr>
            <p:spPr>
              <a:xfrm>
                <a:off x="6354789"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88" name="Freeform: Shape 687">
                <a:extLst>
                  <a:ext uri="{FF2B5EF4-FFF2-40B4-BE49-F238E27FC236}">
                    <a16:creationId xmlns:a16="http://schemas.microsoft.com/office/drawing/2014/main" id="{4A0A1D2B-E978-64EA-3C7D-90A286F24520}"/>
                  </a:ext>
                </a:extLst>
              </p:cNvPr>
              <p:cNvSpPr/>
              <p:nvPr/>
            </p:nvSpPr>
            <p:spPr>
              <a:xfrm>
                <a:off x="6612599"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grpSp>
      </p:grpSp>
      <p:grpSp>
        <p:nvGrpSpPr>
          <p:cNvPr id="689" name="Graphic 14">
            <a:extLst>
              <a:ext uri="{FF2B5EF4-FFF2-40B4-BE49-F238E27FC236}">
                <a16:creationId xmlns:a16="http://schemas.microsoft.com/office/drawing/2014/main" id="{E3913A13-7670-EDBD-E036-E24D32B11D43}"/>
              </a:ext>
            </a:extLst>
          </p:cNvPr>
          <p:cNvGrpSpPr/>
          <p:nvPr/>
        </p:nvGrpSpPr>
        <p:grpSpPr>
          <a:xfrm>
            <a:off x="833977" y="1598112"/>
            <a:ext cx="3834331" cy="1477260"/>
            <a:chOff x="1109327" y="819240"/>
            <a:chExt cx="5121957" cy="1999424"/>
          </a:xfrm>
          <a:noFill/>
        </p:grpSpPr>
        <p:sp>
          <p:nvSpPr>
            <p:cNvPr id="690" name="Freeform: Shape 689">
              <a:extLst>
                <a:ext uri="{FF2B5EF4-FFF2-40B4-BE49-F238E27FC236}">
                  <a16:creationId xmlns:a16="http://schemas.microsoft.com/office/drawing/2014/main" id="{F31F2F1B-5845-BB63-473B-652FECA685CE}"/>
                </a:ext>
              </a:extLst>
            </p:cNvPr>
            <p:cNvSpPr/>
            <p:nvPr/>
          </p:nvSpPr>
          <p:spPr>
            <a:xfrm>
              <a:off x="1109327" y="871467"/>
              <a:ext cx="5110468" cy="1894970"/>
            </a:xfrm>
            <a:custGeom>
              <a:avLst/>
              <a:gdLst>
                <a:gd name="connsiteX0" fmla="*/ 0 w 5110468"/>
                <a:gd name="connsiteY0" fmla="*/ 0 h 1894970"/>
                <a:gd name="connsiteX1" fmla="*/ 294574 w 5110468"/>
                <a:gd name="connsiteY1" fmla="*/ 0 h 1894970"/>
                <a:gd name="connsiteX2" fmla="*/ 294574 w 5110468"/>
                <a:gd name="connsiteY2" fmla="*/ 9401 h 1894970"/>
                <a:gd name="connsiteX3" fmla="*/ 294574 w 5110468"/>
                <a:gd name="connsiteY3" fmla="*/ 9401 h 1894970"/>
                <a:gd name="connsiteX4" fmla="*/ 347767 w 5110468"/>
                <a:gd name="connsiteY4" fmla="*/ 9401 h 1894970"/>
                <a:gd name="connsiteX5" fmla="*/ 347767 w 5110468"/>
                <a:gd name="connsiteY5" fmla="*/ 18628 h 1894970"/>
                <a:gd name="connsiteX6" fmla="*/ 347767 w 5110468"/>
                <a:gd name="connsiteY6" fmla="*/ 18628 h 1894970"/>
                <a:gd name="connsiteX7" fmla="*/ 421411 w 5110468"/>
                <a:gd name="connsiteY7" fmla="*/ 18628 h 1894970"/>
                <a:gd name="connsiteX8" fmla="*/ 421411 w 5110468"/>
                <a:gd name="connsiteY8" fmla="*/ 28029 h 1894970"/>
                <a:gd name="connsiteX9" fmla="*/ 421411 w 5110468"/>
                <a:gd name="connsiteY9" fmla="*/ 28029 h 1894970"/>
                <a:gd name="connsiteX10" fmla="*/ 450018 w 5110468"/>
                <a:gd name="connsiteY10" fmla="*/ 28029 h 1894970"/>
                <a:gd name="connsiteX11" fmla="*/ 450018 w 5110468"/>
                <a:gd name="connsiteY11" fmla="*/ 37255 h 1894970"/>
                <a:gd name="connsiteX12" fmla="*/ 450018 w 5110468"/>
                <a:gd name="connsiteY12" fmla="*/ 37255 h 1894970"/>
                <a:gd name="connsiteX13" fmla="*/ 458290 w 5110468"/>
                <a:gd name="connsiteY13" fmla="*/ 37255 h 1894970"/>
                <a:gd name="connsiteX14" fmla="*/ 458290 w 5110468"/>
                <a:gd name="connsiteY14" fmla="*/ 46482 h 1894970"/>
                <a:gd name="connsiteX15" fmla="*/ 458290 w 5110468"/>
                <a:gd name="connsiteY15" fmla="*/ 46482 h 1894970"/>
                <a:gd name="connsiteX16" fmla="*/ 499190 w 5110468"/>
                <a:gd name="connsiteY16" fmla="*/ 46482 h 1894970"/>
                <a:gd name="connsiteX17" fmla="*/ 499190 w 5110468"/>
                <a:gd name="connsiteY17" fmla="*/ 55883 h 1894970"/>
                <a:gd name="connsiteX18" fmla="*/ 499190 w 5110468"/>
                <a:gd name="connsiteY18" fmla="*/ 55883 h 1894970"/>
                <a:gd name="connsiteX19" fmla="*/ 597420 w 5110468"/>
                <a:gd name="connsiteY19" fmla="*/ 55883 h 1894970"/>
                <a:gd name="connsiteX20" fmla="*/ 597420 w 5110468"/>
                <a:gd name="connsiteY20" fmla="*/ 65284 h 1894970"/>
                <a:gd name="connsiteX21" fmla="*/ 597420 w 5110468"/>
                <a:gd name="connsiteY21" fmla="*/ 65284 h 1894970"/>
                <a:gd name="connsiteX22" fmla="*/ 691514 w 5110468"/>
                <a:gd name="connsiteY22" fmla="*/ 65284 h 1894970"/>
                <a:gd name="connsiteX23" fmla="*/ 691514 w 5110468"/>
                <a:gd name="connsiteY23" fmla="*/ 74859 h 1894970"/>
                <a:gd name="connsiteX24" fmla="*/ 691514 w 5110468"/>
                <a:gd name="connsiteY24" fmla="*/ 74859 h 1894970"/>
                <a:gd name="connsiteX25" fmla="*/ 769178 w 5110468"/>
                <a:gd name="connsiteY25" fmla="*/ 74859 h 1894970"/>
                <a:gd name="connsiteX26" fmla="*/ 769178 w 5110468"/>
                <a:gd name="connsiteY26" fmla="*/ 84260 h 1894970"/>
                <a:gd name="connsiteX27" fmla="*/ 769178 w 5110468"/>
                <a:gd name="connsiteY27" fmla="*/ 84260 h 1894970"/>
                <a:gd name="connsiteX28" fmla="*/ 781471 w 5110468"/>
                <a:gd name="connsiteY28" fmla="*/ 84260 h 1894970"/>
                <a:gd name="connsiteX29" fmla="*/ 781471 w 5110468"/>
                <a:gd name="connsiteY29" fmla="*/ 93835 h 1894970"/>
                <a:gd name="connsiteX30" fmla="*/ 781471 w 5110468"/>
                <a:gd name="connsiteY30" fmla="*/ 93835 h 1894970"/>
                <a:gd name="connsiteX31" fmla="*/ 937030 w 5110468"/>
                <a:gd name="connsiteY31" fmla="*/ 93835 h 1894970"/>
                <a:gd name="connsiteX32" fmla="*/ 937030 w 5110468"/>
                <a:gd name="connsiteY32" fmla="*/ 113333 h 1894970"/>
                <a:gd name="connsiteX33" fmla="*/ 937030 w 5110468"/>
                <a:gd name="connsiteY33" fmla="*/ 113333 h 1894970"/>
                <a:gd name="connsiteX34" fmla="*/ 1051574 w 5110468"/>
                <a:gd name="connsiteY34" fmla="*/ 113333 h 1894970"/>
                <a:gd name="connsiteX35" fmla="*/ 1051574 w 5110468"/>
                <a:gd name="connsiteY35" fmla="*/ 123082 h 1894970"/>
                <a:gd name="connsiteX36" fmla="*/ 1051574 w 5110468"/>
                <a:gd name="connsiteY36" fmla="*/ 123082 h 1894970"/>
                <a:gd name="connsiteX37" fmla="*/ 1076045 w 5110468"/>
                <a:gd name="connsiteY37" fmla="*/ 123082 h 1894970"/>
                <a:gd name="connsiteX38" fmla="*/ 1076045 w 5110468"/>
                <a:gd name="connsiteY38" fmla="*/ 132831 h 1894970"/>
                <a:gd name="connsiteX39" fmla="*/ 1076045 w 5110468"/>
                <a:gd name="connsiteY39" fmla="*/ 132831 h 1894970"/>
                <a:gd name="connsiteX40" fmla="*/ 1088338 w 5110468"/>
                <a:gd name="connsiteY40" fmla="*/ 132831 h 1894970"/>
                <a:gd name="connsiteX41" fmla="*/ 1088338 w 5110468"/>
                <a:gd name="connsiteY41" fmla="*/ 142580 h 1894970"/>
                <a:gd name="connsiteX42" fmla="*/ 1088338 w 5110468"/>
                <a:gd name="connsiteY42" fmla="*/ 142580 h 1894970"/>
                <a:gd name="connsiteX43" fmla="*/ 1178411 w 5110468"/>
                <a:gd name="connsiteY43" fmla="*/ 142580 h 1894970"/>
                <a:gd name="connsiteX44" fmla="*/ 1178411 w 5110468"/>
                <a:gd name="connsiteY44" fmla="*/ 152503 h 1894970"/>
                <a:gd name="connsiteX45" fmla="*/ 1178411 w 5110468"/>
                <a:gd name="connsiteY45" fmla="*/ 152503 h 1894970"/>
                <a:gd name="connsiteX46" fmla="*/ 1182432 w 5110468"/>
                <a:gd name="connsiteY46" fmla="*/ 152503 h 1894970"/>
                <a:gd name="connsiteX47" fmla="*/ 1182432 w 5110468"/>
                <a:gd name="connsiteY47" fmla="*/ 172175 h 1894970"/>
                <a:gd name="connsiteX48" fmla="*/ 1182432 w 5110468"/>
                <a:gd name="connsiteY48" fmla="*/ 172175 h 1894970"/>
                <a:gd name="connsiteX49" fmla="*/ 1260212 w 5110468"/>
                <a:gd name="connsiteY49" fmla="*/ 172175 h 1894970"/>
                <a:gd name="connsiteX50" fmla="*/ 1260212 w 5110468"/>
                <a:gd name="connsiteY50" fmla="*/ 181924 h 1894970"/>
                <a:gd name="connsiteX51" fmla="*/ 1260212 w 5110468"/>
                <a:gd name="connsiteY51" fmla="*/ 181924 h 1894970"/>
                <a:gd name="connsiteX52" fmla="*/ 1317541 w 5110468"/>
                <a:gd name="connsiteY52" fmla="*/ 181924 h 1894970"/>
                <a:gd name="connsiteX53" fmla="*/ 1317541 w 5110468"/>
                <a:gd name="connsiteY53" fmla="*/ 191847 h 1894970"/>
                <a:gd name="connsiteX54" fmla="*/ 1317541 w 5110468"/>
                <a:gd name="connsiteY54" fmla="*/ 191847 h 1894970"/>
                <a:gd name="connsiteX55" fmla="*/ 1333855 w 5110468"/>
                <a:gd name="connsiteY55" fmla="*/ 191847 h 1894970"/>
                <a:gd name="connsiteX56" fmla="*/ 1333855 w 5110468"/>
                <a:gd name="connsiteY56" fmla="*/ 201770 h 1894970"/>
                <a:gd name="connsiteX57" fmla="*/ 1333855 w 5110468"/>
                <a:gd name="connsiteY57" fmla="*/ 201770 h 1894970"/>
                <a:gd name="connsiteX58" fmla="*/ 1358441 w 5110468"/>
                <a:gd name="connsiteY58" fmla="*/ 201770 h 1894970"/>
                <a:gd name="connsiteX59" fmla="*/ 1358441 w 5110468"/>
                <a:gd name="connsiteY59" fmla="*/ 211694 h 1894970"/>
                <a:gd name="connsiteX60" fmla="*/ 1358441 w 5110468"/>
                <a:gd name="connsiteY60" fmla="*/ 211694 h 1894970"/>
                <a:gd name="connsiteX61" fmla="*/ 1366598 w 5110468"/>
                <a:gd name="connsiteY61" fmla="*/ 211694 h 1894970"/>
                <a:gd name="connsiteX62" fmla="*/ 1366598 w 5110468"/>
                <a:gd name="connsiteY62" fmla="*/ 221617 h 1894970"/>
                <a:gd name="connsiteX63" fmla="*/ 1366598 w 5110468"/>
                <a:gd name="connsiteY63" fmla="*/ 221617 h 1894970"/>
                <a:gd name="connsiteX64" fmla="*/ 1391184 w 5110468"/>
                <a:gd name="connsiteY64" fmla="*/ 221617 h 1894970"/>
                <a:gd name="connsiteX65" fmla="*/ 1391184 w 5110468"/>
                <a:gd name="connsiteY65" fmla="*/ 231540 h 1894970"/>
                <a:gd name="connsiteX66" fmla="*/ 1391184 w 5110468"/>
                <a:gd name="connsiteY66" fmla="*/ 231540 h 1894970"/>
                <a:gd name="connsiteX67" fmla="*/ 1411635 w 5110468"/>
                <a:gd name="connsiteY67" fmla="*/ 231540 h 1894970"/>
                <a:gd name="connsiteX68" fmla="*/ 1411635 w 5110468"/>
                <a:gd name="connsiteY68" fmla="*/ 241463 h 1894970"/>
                <a:gd name="connsiteX69" fmla="*/ 1411635 w 5110468"/>
                <a:gd name="connsiteY69" fmla="*/ 241463 h 1894970"/>
                <a:gd name="connsiteX70" fmla="*/ 1432085 w 5110468"/>
                <a:gd name="connsiteY70" fmla="*/ 241463 h 1894970"/>
                <a:gd name="connsiteX71" fmla="*/ 1432085 w 5110468"/>
                <a:gd name="connsiteY71" fmla="*/ 251386 h 1894970"/>
                <a:gd name="connsiteX72" fmla="*/ 1432085 w 5110468"/>
                <a:gd name="connsiteY72" fmla="*/ 251386 h 1894970"/>
                <a:gd name="connsiteX73" fmla="*/ 1444378 w 5110468"/>
                <a:gd name="connsiteY73" fmla="*/ 251386 h 1894970"/>
                <a:gd name="connsiteX74" fmla="*/ 1444378 w 5110468"/>
                <a:gd name="connsiteY74" fmla="*/ 261483 h 1894970"/>
                <a:gd name="connsiteX75" fmla="*/ 1444378 w 5110468"/>
                <a:gd name="connsiteY75" fmla="*/ 261483 h 1894970"/>
                <a:gd name="connsiteX76" fmla="*/ 1464828 w 5110468"/>
                <a:gd name="connsiteY76" fmla="*/ 261483 h 1894970"/>
                <a:gd name="connsiteX77" fmla="*/ 1464828 w 5110468"/>
                <a:gd name="connsiteY77" fmla="*/ 271406 h 1894970"/>
                <a:gd name="connsiteX78" fmla="*/ 1464828 w 5110468"/>
                <a:gd name="connsiteY78" fmla="*/ 271406 h 1894970"/>
                <a:gd name="connsiteX79" fmla="*/ 1468849 w 5110468"/>
                <a:gd name="connsiteY79" fmla="*/ 271406 h 1894970"/>
                <a:gd name="connsiteX80" fmla="*/ 1468849 w 5110468"/>
                <a:gd name="connsiteY80" fmla="*/ 281504 h 1894970"/>
                <a:gd name="connsiteX81" fmla="*/ 1468849 w 5110468"/>
                <a:gd name="connsiteY81" fmla="*/ 281504 h 1894970"/>
                <a:gd name="connsiteX82" fmla="*/ 1481142 w 5110468"/>
                <a:gd name="connsiteY82" fmla="*/ 281504 h 1894970"/>
                <a:gd name="connsiteX83" fmla="*/ 1481142 w 5110468"/>
                <a:gd name="connsiteY83" fmla="*/ 291427 h 1894970"/>
                <a:gd name="connsiteX84" fmla="*/ 1481142 w 5110468"/>
                <a:gd name="connsiteY84" fmla="*/ 291427 h 1894970"/>
                <a:gd name="connsiteX85" fmla="*/ 1489299 w 5110468"/>
                <a:gd name="connsiteY85" fmla="*/ 291427 h 1894970"/>
                <a:gd name="connsiteX86" fmla="*/ 1489299 w 5110468"/>
                <a:gd name="connsiteY86" fmla="*/ 301350 h 1894970"/>
                <a:gd name="connsiteX87" fmla="*/ 1489299 w 5110468"/>
                <a:gd name="connsiteY87" fmla="*/ 301350 h 1894970"/>
                <a:gd name="connsiteX88" fmla="*/ 1522042 w 5110468"/>
                <a:gd name="connsiteY88" fmla="*/ 301350 h 1894970"/>
                <a:gd name="connsiteX89" fmla="*/ 1522042 w 5110468"/>
                <a:gd name="connsiteY89" fmla="*/ 311447 h 1894970"/>
                <a:gd name="connsiteX90" fmla="*/ 1522042 w 5110468"/>
                <a:gd name="connsiteY90" fmla="*/ 311447 h 1894970"/>
                <a:gd name="connsiteX91" fmla="*/ 1546628 w 5110468"/>
                <a:gd name="connsiteY91" fmla="*/ 311447 h 1894970"/>
                <a:gd name="connsiteX92" fmla="*/ 1546628 w 5110468"/>
                <a:gd name="connsiteY92" fmla="*/ 321370 h 1894970"/>
                <a:gd name="connsiteX93" fmla="*/ 1546628 w 5110468"/>
                <a:gd name="connsiteY93" fmla="*/ 321370 h 1894970"/>
                <a:gd name="connsiteX94" fmla="*/ 1595686 w 5110468"/>
                <a:gd name="connsiteY94" fmla="*/ 321370 h 1894970"/>
                <a:gd name="connsiteX95" fmla="*/ 1595686 w 5110468"/>
                <a:gd name="connsiteY95" fmla="*/ 331468 h 1894970"/>
                <a:gd name="connsiteX96" fmla="*/ 1595686 w 5110468"/>
                <a:gd name="connsiteY96" fmla="*/ 331468 h 1894970"/>
                <a:gd name="connsiteX97" fmla="*/ 1599822 w 5110468"/>
                <a:gd name="connsiteY97" fmla="*/ 331468 h 1894970"/>
                <a:gd name="connsiteX98" fmla="*/ 1599822 w 5110468"/>
                <a:gd name="connsiteY98" fmla="*/ 341565 h 1894970"/>
                <a:gd name="connsiteX99" fmla="*/ 1599822 w 5110468"/>
                <a:gd name="connsiteY99" fmla="*/ 341565 h 1894970"/>
                <a:gd name="connsiteX100" fmla="*/ 1616136 w 5110468"/>
                <a:gd name="connsiteY100" fmla="*/ 341565 h 1894970"/>
                <a:gd name="connsiteX101" fmla="*/ 1616136 w 5110468"/>
                <a:gd name="connsiteY101" fmla="*/ 351662 h 1894970"/>
                <a:gd name="connsiteX102" fmla="*/ 1616136 w 5110468"/>
                <a:gd name="connsiteY102" fmla="*/ 351662 h 1894970"/>
                <a:gd name="connsiteX103" fmla="*/ 1624408 w 5110468"/>
                <a:gd name="connsiteY103" fmla="*/ 351662 h 1894970"/>
                <a:gd name="connsiteX104" fmla="*/ 1624408 w 5110468"/>
                <a:gd name="connsiteY104" fmla="*/ 361759 h 1894970"/>
                <a:gd name="connsiteX105" fmla="*/ 1624408 w 5110468"/>
                <a:gd name="connsiteY105" fmla="*/ 361759 h 1894970"/>
                <a:gd name="connsiteX106" fmla="*/ 1628429 w 5110468"/>
                <a:gd name="connsiteY106" fmla="*/ 361759 h 1894970"/>
                <a:gd name="connsiteX107" fmla="*/ 1628429 w 5110468"/>
                <a:gd name="connsiteY107" fmla="*/ 371856 h 1894970"/>
                <a:gd name="connsiteX108" fmla="*/ 1628429 w 5110468"/>
                <a:gd name="connsiteY108" fmla="*/ 371856 h 1894970"/>
                <a:gd name="connsiteX109" fmla="*/ 1653015 w 5110468"/>
                <a:gd name="connsiteY109" fmla="*/ 371856 h 1894970"/>
                <a:gd name="connsiteX110" fmla="*/ 1653015 w 5110468"/>
                <a:gd name="connsiteY110" fmla="*/ 382128 h 1894970"/>
                <a:gd name="connsiteX111" fmla="*/ 1653015 w 5110468"/>
                <a:gd name="connsiteY111" fmla="*/ 382128 h 1894970"/>
                <a:gd name="connsiteX112" fmla="*/ 1669329 w 5110468"/>
                <a:gd name="connsiteY112" fmla="*/ 382128 h 1894970"/>
                <a:gd name="connsiteX113" fmla="*/ 1669329 w 5110468"/>
                <a:gd name="connsiteY113" fmla="*/ 392225 h 1894970"/>
                <a:gd name="connsiteX114" fmla="*/ 1669329 w 5110468"/>
                <a:gd name="connsiteY114" fmla="*/ 392225 h 1894970"/>
                <a:gd name="connsiteX115" fmla="*/ 1685758 w 5110468"/>
                <a:gd name="connsiteY115" fmla="*/ 392225 h 1894970"/>
                <a:gd name="connsiteX116" fmla="*/ 1685758 w 5110468"/>
                <a:gd name="connsiteY116" fmla="*/ 402496 h 1894970"/>
                <a:gd name="connsiteX117" fmla="*/ 1685758 w 5110468"/>
                <a:gd name="connsiteY117" fmla="*/ 402496 h 1894970"/>
                <a:gd name="connsiteX118" fmla="*/ 1693916 w 5110468"/>
                <a:gd name="connsiteY118" fmla="*/ 402496 h 1894970"/>
                <a:gd name="connsiteX119" fmla="*/ 1693916 w 5110468"/>
                <a:gd name="connsiteY119" fmla="*/ 423039 h 1894970"/>
                <a:gd name="connsiteX120" fmla="*/ 1693916 w 5110468"/>
                <a:gd name="connsiteY120" fmla="*/ 423039 h 1894970"/>
                <a:gd name="connsiteX121" fmla="*/ 1751245 w 5110468"/>
                <a:gd name="connsiteY121" fmla="*/ 423039 h 1894970"/>
                <a:gd name="connsiteX122" fmla="*/ 1751245 w 5110468"/>
                <a:gd name="connsiteY122" fmla="*/ 433310 h 1894970"/>
                <a:gd name="connsiteX123" fmla="*/ 1751245 w 5110468"/>
                <a:gd name="connsiteY123" fmla="*/ 433310 h 1894970"/>
                <a:gd name="connsiteX124" fmla="*/ 1792145 w 5110468"/>
                <a:gd name="connsiteY124" fmla="*/ 433310 h 1894970"/>
                <a:gd name="connsiteX125" fmla="*/ 1792145 w 5110468"/>
                <a:gd name="connsiteY125" fmla="*/ 443582 h 1894970"/>
                <a:gd name="connsiteX126" fmla="*/ 1792145 w 5110468"/>
                <a:gd name="connsiteY126" fmla="*/ 443582 h 1894970"/>
                <a:gd name="connsiteX127" fmla="*/ 1812595 w 5110468"/>
                <a:gd name="connsiteY127" fmla="*/ 443582 h 1894970"/>
                <a:gd name="connsiteX128" fmla="*/ 1812595 w 5110468"/>
                <a:gd name="connsiteY128" fmla="*/ 453853 h 1894970"/>
                <a:gd name="connsiteX129" fmla="*/ 1812595 w 5110468"/>
                <a:gd name="connsiteY129" fmla="*/ 453853 h 1894970"/>
                <a:gd name="connsiteX130" fmla="*/ 1869925 w 5110468"/>
                <a:gd name="connsiteY130" fmla="*/ 453853 h 1894970"/>
                <a:gd name="connsiteX131" fmla="*/ 1869925 w 5110468"/>
                <a:gd name="connsiteY131" fmla="*/ 474744 h 1894970"/>
                <a:gd name="connsiteX132" fmla="*/ 1869925 w 5110468"/>
                <a:gd name="connsiteY132" fmla="*/ 474744 h 1894970"/>
                <a:gd name="connsiteX133" fmla="*/ 1878082 w 5110468"/>
                <a:gd name="connsiteY133" fmla="*/ 474744 h 1894970"/>
                <a:gd name="connsiteX134" fmla="*/ 1878082 w 5110468"/>
                <a:gd name="connsiteY134" fmla="*/ 485015 h 1894970"/>
                <a:gd name="connsiteX135" fmla="*/ 1878082 w 5110468"/>
                <a:gd name="connsiteY135" fmla="*/ 485015 h 1894970"/>
                <a:gd name="connsiteX136" fmla="*/ 1955746 w 5110468"/>
                <a:gd name="connsiteY136" fmla="*/ 485015 h 1894970"/>
                <a:gd name="connsiteX137" fmla="*/ 1955746 w 5110468"/>
                <a:gd name="connsiteY137" fmla="*/ 495634 h 1894970"/>
                <a:gd name="connsiteX138" fmla="*/ 1955746 w 5110468"/>
                <a:gd name="connsiteY138" fmla="*/ 495634 h 1894970"/>
                <a:gd name="connsiteX139" fmla="*/ 1959882 w 5110468"/>
                <a:gd name="connsiteY139" fmla="*/ 495634 h 1894970"/>
                <a:gd name="connsiteX140" fmla="*/ 1959882 w 5110468"/>
                <a:gd name="connsiteY140" fmla="*/ 506080 h 1894970"/>
                <a:gd name="connsiteX141" fmla="*/ 1959882 w 5110468"/>
                <a:gd name="connsiteY141" fmla="*/ 506080 h 1894970"/>
                <a:gd name="connsiteX142" fmla="*/ 1988490 w 5110468"/>
                <a:gd name="connsiteY142" fmla="*/ 506080 h 1894970"/>
                <a:gd name="connsiteX143" fmla="*/ 1988490 w 5110468"/>
                <a:gd name="connsiteY143" fmla="*/ 516699 h 1894970"/>
                <a:gd name="connsiteX144" fmla="*/ 1988490 w 5110468"/>
                <a:gd name="connsiteY144" fmla="*/ 516699 h 1894970"/>
                <a:gd name="connsiteX145" fmla="*/ 1996761 w 5110468"/>
                <a:gd name="connsiteY145" fmla="*/ 516699 h 1894970"/>
                <a:gd name="connsiteX146" fmla="*/ 1996761 w 5110468"/>
                <a:gd name="connsiteY146" fmla="*/ 527319 h 1894970"/>
                <a:gd name="connsiteX147" fmla="*/ 1996761 w 5110468"/>
                <a:gd name="connsiteY147" fmla="*/ 527319 h 1894970"/>
                <a:gd name="connsiteX148" fmla="*/ 2041683 w 5110468"/>
                <a:gd name="connsiteY148" fmla="*/ 527319 h 1894970"/>
                <a:gd name="connsiteX149" fmla="*/ 2041683 w 5110468"/>
                <a:gd name="connsiteY149" fmla="*/ 537938 h 1894970"/>
                <a:gd name="connsiteX150" fmla="*/ 2041683 w 5110468"/>
                <a:gd name="connsiteY150" fmla="*/ 537938 h 1894970"/>
                <a:gd name="connsiteX151" fmla="*/ 2053976 w 5110468"/>
                <a:gd name="connsiteY151" fmla="*/ 537938 h 1894970"/>
                <a:gd name="connsiteX152" fmla="*/ 2053976 w 5110468"/>
                <a:gd name="connsiteY152" fmla="*/ 548558 h 1894970"/>
                <a:gd name="connsiteX153" fmla="*/ 2053976 w 5110468"/>
                <a:gd name="connsiteY153" fmla="*/ 548558 h 1894970"/>
                <a:gd name="connsiteX154" fmla="*/ 2058112 w 5110468"/>
                <a:gd name="connsiteY154" fmla="*/ 548558 h 1894970"/>
                <a:gd name="connsiteX155" fmla="*/ 2058112 w 5110468"/>
                <a:gd name="connsiteY155" fmla="*/ 559351 h 1894970"/>
                <a:gd name="connsiteX156" fmla="*/ 2058112 w 5110468"/>
                <a:gd name="connsiteY156" fmla="*/ 559351 h 1894970"/>
                <a:gd name="connsiteX157" fmla="*/ 2074426 w 5110468"/>
                <a:gd name="connsiteY157" fmla="*/ 559351 h 1894970"/>
                <a:gd name="connsiteX158" fmla="*/ 2074426 w 5110468"/>
                <a:gd name="connsiteY158" fmla="*/ 569971 h 1894970"/>
                <a:gd name="connsiteX159" fmla="*/ 2074426 w 5110468"/>
                <a:gd name="connsiteY159" fmla="*/ 569971 h 1894970"/>
                <a:gd name="connsiteX160" fmla="*/ 2086719 w 5110468"/>
                <a:gd name="connsiteY160" fmla="*/ 569971 h 1894970"/>
                <a:gd name="connsiteX161" fmla="*/ 2086719 w 5110468"/>
                <a:gd name="connsiteY161" fmla="*/ 580765 h 1894970"/>
                <a:gd name="connsiteX162" fmla="*/ 2086719 w 5110468"/>
                <a:gd name="connsiteY162" fmla="*/ 580765 h 1894970"/>
                <a:gd name="connsiteX163" fmla="*/ 2090855 w 5110468"/>
                <a:gd name="connsiteY163" fmla="*/ 580765 h 1894970"/>
                <a:gd name="connsiteX164" fmla="*/ 2090855 w 5110468"/>
                <a:gd name="connsiteY164" fmla="*/ 602178 h 1894970"/>
                <a:gd name="connsiteX165" fmla="*/ 2090855 w 5110468"/>
                <a:gd name="connsiteY165" fmla="*/ 602178 h 1894970"/>
                <a:gd name="connsiteX166" fmla="*/ 2107169 w 5110468"/>
                <a:gd name="connsiteY166" fmla="*/ 602178 h 1894970"/>
                <a:gd name="connsiteX167" fmla="*/ 2107169 w 5110468"/>
                <a:gd name="connsiteY167" fmla="*/ 612971 h 1894970"/>
                <a:gd name="connsiteX168" fmla="*/ 2107169 w 5110468"/>
                <a:gd name="connsiteY168" fmla="*/ 612971 h 1894970"/>
                <a:gd name="connsiteX169" fmla="*/ 2156342 w 5110468"/>
                <a:gd name="connsiteY169" fmla="*/ 612971 h 1894970"/>
                <a:gd name="connsiteX170" fmla="*/ 2156342 w 5110468"/>
                <a:gd name="connsiteY170" fmla="*/ 623765 h 1894970"/>
                <a:gd name="connsiteX171" fmla="*/ 2156342 w 5110468"/>
                <a:gd name="connsiteY171" fmla="*/ 623765 h 1894970"/>
                <a:gd name="connsiteX172" fmla="*/ 2168520 w 5110468"/>
                <a:gd name="connsiteY172" fmla="*/ 623765 h 1894970"/>
                <a:gd name="connsiteX173" fmla="*/ 2168520 w 5110468"/>
                <a:gd name="connsiteY173" fmla="*/ 634733 h 1894970"/>
                <a:gd name="connsiteX174" fmla="*/ 2168520 w 5110468"/>
                <a:gd name="connsiteY174" fmla="*/ 634733 h 1894970"/>
                <a:gd name="connsiteX175" fmla="*/ 2176792 w 5110468"/>
                <a:gd name="connsiteY175" fmla="*/ 634733 h 1894970"/>
                <a:gd name="connsiteX176" fmla="*/ 2176792 w 5110468"/>
                <a:gd name="connsiteY176" fmla="*/ 645700 h 1894970"/>
                <a:gd name="connsiteX177" fmla="*/ 2176792 w 5110468"/>
                <a:gd name="connsiteY177" fmla="*/ 645700 h 1894970"/>
                <a:gd name="connsiteX178" fmla="*/ 2205399 w 5110468"/>
                <a:gd name="connsiteY178" fmla="*/ 645700 h 1894970"/>
                <a:gd name="connsiteX179" fmla="*/ 2205399 w 5110468"/>
                <a:gd name="connsiteY179" fmla="*/ 656842 h 1894970"/>
                <a:gd name="connsiteX180" fmla="*/ 2205399 w 5110468"/>
                <a:gd name="connsiteY180" fmla="*/ 656842 h 1894970"/>
                <a:gd name="connsiteX181" fmla="*/ 2221713 w 5110468"/>
                <a:gd name="connsiteY181" fmla="*/ 656842 h 1894970"/>
                <a:gd name="connsiteX182" fmla="*/ 2221713 w 5110468"/>
                <a:gd name="connsiteY182" fmla="*/ 667984 h 1894970"/>
                <a:gd name="connsiteX183" fmla="*/ 2221713 w 5110468"/>
                <a:gd name="connsiteY183" fmla="*/ 667984 h 1894970"/>
                <a:gd name="connsiteX184" fmla="*/ 2250435 w 5110468"/>
                <a:gd name="connsiteY184" fmla="*/ 667984 h 1894970"/>
                <a:gd name="connsiteX185" fmla="*/ 2250435 w 5110468"/>
                <a:gd name="connsiteY185" fmla="*/ 679125 h 1894970"/>
                <a:gd name="connsiteX186" fmla="*/ 2250435 w 5110468"/>
                <a:gd name="connsiteY186" fmla="*/ 679125 h 1894970"/>
                <a:gd name="connsiteX187" fmla="*/ 2262613 w 5110468"/>
                <a:gd name="connsiteY187" fmla="*/ 679125 h 1894970"/>
                <a:gd name="connsiteX188" fmla="*/ 2262613 w 5110468"/>
                <a:gd name="connsiteY188" fmla="*/ 690267 h 1894970"/>
                <a:gd name="connsiteX189" fmla="*/ 2262613 w 5110468"/>
                <a:gd name="connsiteY189" fmla="*/ 690267 h 1894970"/>
                <a:gd name="connsiteX190" fmla="*/ 2283178 w 5110468"/>
                <a:gd name="connsiteY190" fmla="*/ 690267 h 1894970"/>
                <a:gd name="connsiteX191" fmla="*/ 2283178 w 5110468"/>
                <a:gd name="connsiteY191" fmla="*/ 701583 h 1894970"/>
                <a:gd name="connsiteX192" fmla="*/ 2283178 w 5110468"/>
                <a:gd name="connsiteY192" fmla="*/ 701583 h 1894970"/>
                <a:gd name="connsiteX193" fmla="*/ 2291336 w 5110468"/>
                <a:gd name="connsiteY193" fmla="*/ 701583 h 1894970"/>
                <a:gd name="connsiteX194" fmla="*/ 2291336 w 5110468"/>
                <a:gd name="connsiteY194" fmla="*/ 712725 h 1894970"/>
                <a:gd name="connsiteX195" fmla="*/ 2291336 w 5110468"/>
                <a:gd name="connsiteY195" fmla="*/ 712725 h 1894970"/>
                <a:gd name="connsiteX196" fmla="*/ 2299493 w 5110468"/>
                <a:gd name="connsiteY196" fmla="*/ 712725 h 1894970"/>
                <a:gd name="connsiteX197" fmla="*/ 2299493 w 5110468"/>
                <a:gd name="connsiteY197" fmla="*/ 724041 h 1894970"/>
                <a:gd name="connsiteX198" fmla="*/ 2299493 w 5110468"/>
                <a:gd name="connsiteY198" fmla="*/ 724041 h 1894970"/>
                <a:gd name="connsiteX199" fmla="*/ 2315807 w 5110468"/>
                <a:gd name="connsiteY199" fmla="*/ 724041 h 1894970"/>
                <a:gd name="connsiteX200" fmla="*/ 2315807 w 5110468"/>
                <a:gd name="connsiteY200" fmla="*/ 735357 h 1894970"/>
                <a:gd name="connsiteX201" fmla="*/ 2315807 w 5110468"/>
                <a:gd name="connsiteY201" fmla="*/ 735357 h 1894970"/>
                <a:gd name="connsiteX202" fmla="*/ 2319943 w 5110468"/>
                <a:gd name="connsiteY202" fmla="*/ 735357 h 1894970"/>
                <a:gd name="connsiteX203" fmla="*/ 2319943 w 5110468"/>
                <a:gd name="connsiteY203" fmla="*/ 746672 h 1894970"/>
                <a:gd name="connsiteX204" fmla="*/ 2319943 w 5110468"/>
                <a:gd name="connsiteY204" fmla="*/ 746672 h 1894970"/>
                <a:gd name="connsiteX205" fmla="*/ 2360843 w 5110468"/>
                <a:gd name="connsiteY205" fmla="*/ 746672 h 1894970"/>
                <a:gd name="connsiteX206" fmla="*/ 2360843 w 5110468"/>
                <a:gd name="connsiteY206" fmla="*/ 769304 h 1894970"/>
                <a:gd name="connsiteX207" fmla="*/ 2360843 w 5110468"/>
                <a:gd name="connsiteY207" fmla="*/ 769304 h 1894970"/>
                <a:gd name="connsiteX208" fmla="*/ 2373136 w 5110468"/>
                <a:gd name="connsiteY208" fmla="*/ 769304 h 1894970"/>
                <a:gd name="connsiteX209" fmla="*/ 2373136 w 5110468"/>
                <a:gd name="connsiteY209" fmla="*/ 780620 h 1894970"/>
                <a:gd name="connsiteX210" fmla="*/ 2373136 w 5110468"/>
                <a:gd name="connsiteY210" fmla="*/ 780620 h 1894970"/>
                <a:gd name="connsiteX211" fmla="*/ 2385429 w 5110468"/>
                <a:gd name="connsiteY211" fmla="*/ 780620 h 1894970"/>
                <a:gd name="connsiteX212" fmla="*/ 2385429 w 5110468"/>
                <a:gd name="connsiteY212" fmla="*/ 791936 h 1894970"/>
                <a:gd name="connsiteX213" fmla="*/ 2385429 w 5110468"/>
                <a:gd name="connsiteY213" fmla="*/ 791936 h 1894970"/>
                <a:gd name="connsiteX214" fmla="*/ 2414036 w 5110468"/>
                <a:gd name="connsiteY214" fmla="*/ 791936 h 1894970"/>
                <a:gd name="connsiteX215" fmla="*/ 2414036 w 5110468"/>
                <a:gd name="connsiteY215" fmla="*/ 803600 h 1894970"/>
                <a:gd name="connsiteX216" fmla="*/ 2414036 w 5110468"/>
                <a:gd name="connsiteY216" fmla="*/ 803600 h 1894970"/>
                <a:gd name="connsiteX217" fmla="*/ 2516402 w 5110468"/>
                <a:gd name="connsiteY217" fmla="*/ 803600 h 1894970"/>
                <a:gd name="connsiteX218" fmla="*/ 2516402 w 5110468"/>
                <a:gd name="connsiteY218" fmla="*/ 815960 h 1894970"/>
                <a:gd name="connsiteX219" fmla="*/ 2516402 w 5110468"/>
                <a:gd name="connsiteY219" fmla="*/ 815960 h 1894970"/>
                <a:gd name="connsiteX220" fmla="*/ 2540873 w 5110468"/>
                <a:gd name="connsiteY220" fmla="*/ 815960 h 1894970"/>
                <a:gd name="connsiteX221" fmla="*/ 2540873 w 5110468"/>
                <a:gd name="connsiteY221" fmla="*/ 828495 h 1894970"/>
                <a:gd name="connsiteX222" fmla="*/ 2540873 w 5110468"/>
                <a:gd name="connsiteY222" fmla="*/ 828495 h 1894970"/>
                <a:gd name="connsiteX223" fmla="*/ 2655417 w 5110468"/>
                <a:gd name="connsiteY223" fmla="*/ 828495 h 1894970"/>
                <a:gd name="connsiteX224" fmla="*/ 2655417 w 5110468"/>
                <a:gd name="connsiteY224" fmla="*/ 841029 h 1894970"/>
                <a:gd name="connsiteX225" fmla="*/ 2655417 w 5110468"/>
                <a:gd name="connsiteY225" fmla="*/ 841029 h 1894970"/>
                <a:gd name="connsiteX226" fmla="*/ 2712746 w 5110468"/>
                <a:gd name="connsiteY226" fmla="*/ 841029 h 1894970"/>
                <a:gd name="connsiteX227" fmla="*/ 2712746 w 5110468"/>
                <a:gd name="connsiteY227" fmla="*/ 853912 h 1894970"/>
                <a:gd name="connsiteX228" fmla="*/ 2712746 w 5110468"/>
                <a:gd name="connsiteY228" fmla="*/ 853912 h 1894970"/>
                <a:gd name="connsiteX229" fmla="*/ 2810976 w 5110468"/>
                <a:gd name="connsiteY229" fmla="*/ 853912 h 1894970"/>
                <a:gd name="connsiteX230" fmla="*/ 2810976 w 5110468"/>
                <a:gd name="connsiteY230" fmla="*/ 867143 h 1894970"/>
                <a:gd name="connsiteX231" fmla="*/ 2810976 w 5110468"/>
                <a:gd name="connsiteY231" fmla="*/ 867143 h 1894970"/>
                <a:gd name="connsiteX232" fmla="*/ 2819133 w 5110468"/>
                <a:gd name="connsiteY232" fmla="*/ 867143 h 1894970"/>
                <a:gd name="connsiteX233" fmla="*/ 2819133 w 5110468"/>
                <a:gd name="connsiteY233" fmla="*/ 880374 h 1894970"/>
                <a:gd name="connsiteX234" fmla="*/ 2819133 w 5110468"/>
                <a:gd name="connsiteY234" fmla="*/ 880374 h 1894970"/>
                <a:gd name="connsiteX235" fmla="*/ 2847740 w 5110468"/>
                <a:gd name="connsiteY235" fmla="*/ 880374 h 1894970"/>
                <a:gd name="connsiteX236" fmla="*/ 2847740 w 5110468"/>
                <a:gd name="connsiteY236" fmla="*/ 893604 h 1894970"/>
                <a:gd name="connsiteX237" fmla="*/ 2847740 w 5110468"/>
                <a:gd name="connsiteY237" fmla="*/ 893604 h 1894970"/>
                <a:gd name="connsiteX238" fmla="*/ 2905070 w 5110468"/>
                <a:gd name="connsiteY238" fmla="*/ 893604 h 1894970"/>
                <a:gd name="connsiteX239" fmla="*/ 2905070 w 5110468"/>
                <a:gd name="connsiteY239" fmla="*/ 907358 h 1894970"/>
                <a:gd name="connsiteX240" fmla="*/ 2905070 w 5110468"/>
                <a:gd name="connsiteY240" fmla="*/ 907358 h 1894970"/>
                <a:gd name="connsiteX241" fmla="*/ 2913227 w 5110468"/>
                <a:gd name="connsiteY241" fmla="*/ 907358 h 1894970"/>
                <a:gd name="connsiteX242" fmla="*/ 2913227 w 5110468"/>
                <a:gd name="connsiteY242" fmla="*/ 921111 h 1894970"/>
                <a:gd name="connsiteX243" fmla="*/ 2913227 w 5110468"/>
                <a:gd name="connsiteY243" fmla="*/ 921111 h 1894970"/>
                <a:gd name="connsiteX244" fmla="*/ 2925520 w 5110468"/>
                <a:gd name="connsiteY244" fmla="*/ 921111 h 1894970"/>
                <a:gd name="connsiteX245" fmla="*/ 2925520 w 5110468"/>
                <a:gd name="connsiteY245" fmla="*/ 935038 h 1894970"/>
                <a:gd name="connsiteX246" fmla="*/ 2925520 w 5110468"/>
                <a:gd name="connsiteY246" fmla="*/ 935038 h 1894970"/>
                <a:gd name="connsiteX247" fmla="*/ 2962399 w 5110468"/>
                <a:gd name="connsiteY247" fmla="*/ 935038 h 1894970"/>
                <a:gd name="connsiteX248" fmla="*/ 2962399 w 5110468"/>
                <a:gd name="connsiteY248" fmla="*/ 949661 h 1894970"/>
                <a:gd name="connsiteX249" fmla="*/ 2962399 w 5110468"/>
                <a:gd name="connsiteY249" fmla="*/ 949661 h 1894970"/>
                <a:gd name="connsiteX250" fmla="*/ 2978713 w 5110468"/>
                <a:gd name="connsiteY250" fmla="*/ 949661 h 1894970"/>
                <a:gd name="connsiteX251" fmla="*/ 2978713 w 5110468"/>
                <a:gd name="connsiteY251" fmla="*/ 964111 h 1894970"/>
                <a:gd name="connsiteX252" fmla="*/ 2978713 w 5110468"/>
                <a:gd name="connsiteY252" fmla="*/ 964111 h 1894970"/>
                <a:gd name="connsiteX253" fmla="*/ 2995027 w 5110468"/>
                <a:gd name="connsiteY253" fmla="*/ 964111 h 1894970"/>
                <a:gd name="connsiteX254" fmla="*/ 2995027 w 5110468"/>
                <a:gd name="connsiteY254" fmla="*/ 978735 h 1894970"/>
                <a:gd name="connsiteX255" fmla="*/ 2995027 w 5110468"/>
                <a:gd name="connsiteY255" fmla="*/ 978735 h 1894970"/>
                <a:gd name="connsiteX256" fmla="*/ 3011456 w 5110468"/>
                <a:gd name="connsiteY256" fmla="*/ 978735 h 1894970"/>
                <a:gd name="connsiteX257" fmla="*/ 3011456 w 5110468"/>
                <a:gd name="connsiteY257" fmla="*/ 1007808 h 1894970"/>
                <a:gd name="connsiteX258" fmla="*/ 3011456 w 5110468"/>
                <a:gd name="connsiteY258" fmla="*/ 1007808 h 1894970"/>
                <a:gd name="connsiteX259" fmla="*/ 3023749 w 5110468"/>
                <a:gd name="connsiteY259" fmla="*/ 1007808 h 1894970"/>
                <a:gd name="connsiteX260" fmla="*/ 3023749 w 5110468"/>
                <a:gd name="connsiteY260" fmla="*/ 1037229 h 1894970"/>
                <a:gd name="connsiteX261" fmla="*/ 3023749 w 5110468"/>
                <a:gd name="connsiteY261" fmla="*/ 1037229 h 1894970"/>
                <a:gd name="connsiteX262" fmla="*/ 3040064 w 5110468"/>
                <a:gd name="connsiteY262" fmla="*/ 1037229 h 1894970"/>
                <a:gd name="connsiteX263" fmla="*/ 3040064 w 5110468"/>
                <a:gd name="connsiteY263" fmla="*/ 1052026 h 1894970"/>
                <a:gd name="connsiteX264" fmla="*/ 3040064 w 5110468"/>
                <a:gd name="connsiteY264" fmla="*/ 1052026 h 1894970"/>
                <a:gd name="connsiteX265" fmla="*/ 3101414 w 5110468"/>
                <a:gd name="connsiteY265" fmla="*/ 1052026 h 1894970"/>
                <a:gd name="connsiteX266" fmla="*/ 3101414 w 5110468"/>
                <a:gd name="connsiteY266" fmla="*/ 1066824 h 1894970"/>
                <a:gd name="connsiteX267" fmla="*/ 3101414 w 5110468"/>
                <a:gd name="connsiteY267" fmla="*/ 1066824 h 1894970"/>
                <a:gd name="connsiteX268" fmla="*/ 3146450 w 5110468"/>
                <a:gd name="connsiteY268" fmla="*/ 1066824 h 1894970"/>
                <a:gd name="connsiteX269" fmla="*/ 3146450 w 5110468"/>
                <a:gd name="connsiteY269" fmla="*/ 1081622 h 1894970"/>
                <a:gd name="connsiteX270" fmla="*/ 3146450 w 5110468"/>
                <a:gd name="connsiteY270" fmla="*/ 1081622 h 1894970"/>
                <a:gd name="connsiteX271" fmla="*/ 3216073 w 5110468"/>
                <a:gd name="connsiteY271" fmla="*/ 1081622 h 1894970"/>
                <a:gd name="connsiteX272" fmla="*/ 3216073 w 5110468"/>
                <a:gd name="connsiteY272" fmla="*/ 1097290 h 1894970"/>
                <a:gd name="connsiteX273" fmla="*/ 3216073 w 5110468"/>
                <a:gd name="connsiteY273" fmla="*/ 1097290 h 1894970"/>
                <a:gd name="connsiteX274" fmla="*/ 3269266 w 5110468"/>
                <a:gd name="connsiteY274" fmla="*/ 1097290 h 1894970"/>
                <a:gd name="connsiteX275" fmla="*/ 3269266 w 5110468"/>
                <a:gd name="connsiteY275" fmla="*/ 1112958 h 1894970"/>
                <a:gd name="connsiteX276" fmla="*/ 3269266 w 5110468"/>
                <a:gd name="connsiteY276" fmla="*/ 1112958 h 1894970"/>
                <a:gd name="connsiteX277" fmla="*/ 3330617 w 5110468"/>
                <a:gd name="connsiteY277" fmla="*/ 1112958 h 1894970"/>
                <a:gd name="connsiteX278" fmla="*/ 3330617 w 5110468"/>
                <a:gd name="connsiteY278" fmla="*/ 1129322 h 1894970"/>
                <a:gd name="connsiteX279" fmla="*/ 3330617 w 5110468"/>
                <a:gd name="connsiteY279" fmla="*/ 1129322 h 1894970"/>
                <a:gd name="connsiteX280" fmla="*/ 3363360 w 5110468"/>
                <a:gd name="connsiteY280" fmla="*/ 1129322 h 1894970"/>
                <a:gd name="connsiteX281" fmla="*/ 3363360 w 5110468"/>
                <a:gd name="connsiteY281" fmla="*/ 1145687 h 1894970"/>
                <a:gd name="connsiteX282" fmla="*/ 3363360 w 5110468"/>
                <a:gd name="connsiteY282" fmla="*/ 1145687 h 1894970"/>
                <a:gd name="connsiteX283" fmla="*/ 3559704 w 5110468"/>
                <a:gd name="connsiteY283" fmla="*/ 1145687 h 1894970"/>
                <a:gd name="connsiteX284" fmla="*/ 3559704 w 5110468"/>
                <a:gd name="connsiteY284" fmla="*/ 1165881 h 1894970"/>
                <a:gd name="connsiteX285" fmla="*/ 3559704 w 5110468"/>
                <a:gd name="connsiteY285" fmla="*/ 1165881 h 1894970"/>
                <a:gd name="connsiteX286" fmla="*/ 3617033 w 5110468"/>
                <a:gd name="connsiteY286" fmla="*/ 1165881 h 1894970"/>
                <a:gd name="connsiteX287" fmla="*/ 3617033 w 5110468"/>
                <a:gd name="connsiteY287" fmla="*/ 1186598 h 1894970"/>
                <a:gd name="connsiteX288" fmla="*/ 3617033 w 5110468"/>
                <a:gd name="connsiteY288" fmla="*/ 1186598 h 1894970"/>
                <a:gd name="connsiteX289" fmla="*/ 3662070 w 5110468"/>
                <a:gd name="connsiteY289" fmla="*/ 1186598 h 1894970"/>
                <a:gd name="connsiteX290" fmla="*/ 3662070 w 5110468"/>
                <a:gd name="connsiteY290" fmla="*/ 1207489 h 1894970"/>
                <a:gd name="connsiteX291" fmla="*/ 3662070 w 5110468"/>
                <a:gd name="connsiteY291" fmla="*/ 1207489 h 1894970"/>
                <a:gd name="connsiteX292" fmla="*/ 3760184 w 5110468"/>
                <a:gd name="connsiteY292" fmla="*/ 1207489 h 1894970"/>
                <a:gd name="connsiteX293" fmla="*/ 3760184 w 5110468"/>
                <a:gd name="connsiteY293" fmla="*/ 1236388 h 1894970"/>
                <a:gd name="connsiteX294" fmla="*/ 3760184 w 5110468"/>
                <a:gd name="connsiteY294" fmla="*/ 1236388 h 1894970"/>
                <a:gd name="connsiteX295" fmla="*/ 3772477 w 5110468"/>
                <a:gd name="connsiteY295" fmla="*/ 1236388 h 1894970"/>
                <a:gd name="connsiteX296" fmla="*/ 3772477 w 5110468"/>
                <a:gd name="connsiteY296" fmla="*/ 1265635 h 1894970"/>
                <a:gd name="connsiteX297" fmla="*/ 3772477 w 5110468"/>
                <a:gd name="connsiteY297" fmla="*/ 1265635 h 1894970"/>
                <a:gd name="connsiteX298" fmla="*/ 3883000 w 5110468"/>
                <a:gd name="connsiteY298" fmla="*/ 1265635 h 1894970"/>
                <a:gd name="connsiteX299" fmla="*/ 3883000 w 5110468"/>
                <a:gd name="connsiteY299" fmla="*/ 1297319 h 1894970"/>
                <a:gd name="connsiteX300" fmla="*/ 3883000 w 5110468"/>
                <a:gd name="connsiteY300" fmla="*/ 1297319 h 1894970"/>
                <a:gd name="connsiteX301" fmla="*/ 3923900 w 5110468"/>
                <a:gd name="connsiteY301" fmla="*/ 1297319 h 1894970"/>
                <a:gd name="connsiteX302" fmla="*/ 3923900 w 5110468"/>
                <a:gd name="connsiteY302" fmla="*/ 1330048 h 1894970"/>
                <a:gd name="connsiteX303" fmla="*/ 3923900 w 5110468"/>
                <a:gd name="connsiteY303" fmla="*/ 1330048 h 1894970"/>
                <a:gd name="connsiteX304" fmla="*/ 4128517 w 5110468"/>
                <a:gd name="connsiteY304" fmla="*/ 1330048 h 1894970"/>
                <a:gd name="connsiteX305" fmla="*/ 4128517 w 5110468"/>
                <a:gd name="connsiteY305" fmla="*/ 1374964 h 1894970"/>
                <a:gd name="connsiteX306" fmla="*/ 4128517 w 5110468"/>
                <a:gd name="connsiteY306" fmla="*/ 1374964 h 1894970"/>
                <a:gd name="connsiteX307" fmla="*/ 4140695 w 5110468"/>
                <a:gd name="connsiteY307" fmla="*/ 1374964 h 1894970"/>
                <a:gd name="connsiteX308" fmla="*/ 4140695 w 5110468"/>
                <a:gd name="connsiteY308" fmla="*/ 1421968 h 1894970"/>
                <a:gd name="connsiteX309" fmla="*/ 4140695 w 5110468"/>
                <a:gd name="connsiteY309" fmla="*/ 1421968 h 1894970"/>
                <a:gd name="connsiteX310" fmla="*/ 4181710 w 5110468"/>
                <a:gd name="connsiteY310" fmla="*/ 1421968 h 1894970"/>
                <a:gd name="connsiteX311" fmla="*/ 4181710 w 5110468"/>
                <a:gd name="connsiteY311" fmla="*/ 1471061 h 1894970"/>
                <a:gd name="connsiteX312" fmla="*/ 4181710 w 5110468"/>
                <a:gd name="connsiteY312" fmla="*/ 1471061 h 1894970"/>
                <a:gd name="connsiteX313" fmla="*/ 4492598 w 5110468"/>
                <a:gd name="connsiteY313" fmla="*/ 1471061 h 1894970"/>
                <a:gd name="connsiteX314" fmla="*/ 4492598 w 5110468"/>
                <a:gd name="connsiteY314" fmla="*/ 1605459 h 1894970"/>
                <a:gd name="connsiteX315" fmla="*/ 4492598 w 5110468"/>
                <a:gd name="connsiteY315" fmla="*/ 1605459 h 1894970"/>
                <a:gd name="connsiteX316" fmla="*/ 4549928 w 5110468"/>
                <a:gd name="connsiteY316" fmla="*/ 1605459 h 1894970"/>
                <a:gd name="connsiteX317" fmla="*/ 4549928 w 5110468"/>
                <a:gd name="connsiteY317" fmla="*/ 1750128 h 1894970"/>
                <a:gd name="connsiteX318" fmla="*/ 4549928 w 5110468"/>
                <a:gd name="connsiteY318" fmla="*/ 1750128 h 1894970"/>
                <a:gd name="connsiteX319" fmla="*/ 4652179 w 5110468"/>
                <a:gd name="connsiteY319" fmla="*/ 1750128 h 1894970"/>
                <a:gd name="connsiteX320" fmla="*/ 4652179 w 5110468"/>
                <a:gd name="connsiteY320" fmla="*/ 1894971 h 1894970"/>
                <a:gd name="connsiteX321" fmla="*/ 4652179 w 5110468"/>
                <a:gd name="connsiteY321" fmla="*/ 1894971 h 1894970"/>
                <a:gd name="connsiteX322" fmla="*/ 5110468 w 5110468"/>
                <a:gd name="connsiteY322" fmla="*/ 1894971 h 1894970"/>
                <a:gd name="connsiteX323" fmla="*/ 5110468 w 5110468"/>
                <a:gd name="connsiteY323" fmla="*/ 1894971 h 189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5110468" h="1894970">
                  <a:moveTo>
                    <a:pt x="0" y="0"/>
                  </a:moveTo>
                  <a:lnTo>
                    <a:pt x="294574" y="0"/>
                  </a:lnTo>
                  <a:lnTo>
                    <a:pt x="294574" y="9401"/>
                  </a:lnTo>
                  <a:lnTo>
                    <a:pt x="294574" y="9401"/>
                  </a:lnTo>
                  <a:lnTo>
                    <a:pt x="347767" y="9401"/>
                  </a:lnTo>
                  <a:lnTo>
                    <a:pt x="347767" y="18628"/>
                  </a:lnTo>
                  <a:lnTo>
                    <a:pt x="347767" y="18628"/>
                  </a:lnTo>
                  <a:lnTo>
                    <a:pt x="421411" y="18628"/>
                  </a:lnTo>
                  <a:lnTo>
                    <a:pt x="421411" y="28029"/>
                  </a:lnTo>
                  <a:lnTo>
                    <a:pt x="421411" y="28029"/>
                  </a:lnTo>
                  <a:lnTo>
                    <a:pt x="450018" y="28029"/>
                  </a:lnTo>
                  <a:lnTo>
                    <a:pt x="450018" y="37255"/>
                  </a:lnTo>
                  <a:lnTo>
                    <a:pt x="450018" y="37255"/>
                  </a:lnTo>
                  <a:lnTo>
                    <a:pt x="458290" y="37255"/>
                  </a:lnTo>
                  <a:lnTo>
                    <a:pt x="458290" y="46482"/>
                  </a:lnTo>
                  <a:lnTo>
                    <a:pt x="458290" y="46482"/>
                  </a:lnTo>
                  <a:lnTo>
                    <a:pt x="499190" y="46482"/>
                  </a:lnTo>
                  <a:lnTo>
                    <a:pt x="499190" y="55883"/>
                  </a:lnTo>
                  <a:lnTo>
                    <a:pt x="499190" y="55883"/>
                  </a:lnTo>
                  <a:lnTo>
                    <a:pt x="597420" y="55883"/>
                  </a:lnTo>
                  <a:lnTo>
                    <a:pt x="597420" y="65284"/>
                  </a:lnTo>
                  <a:lnTo>
                    <a:pt x="597420" y="65284"/>
                  </a:lnTo>
                  <a:lnTo>
                    <a:pt x="691514" y="65284"/>
                  </a:lnTo>
                  <a:lnTo>
                    <a:pt x="691514" y="74859"/>
                  </a:lnTo>
                  <a:lnTo>
                    <a:pt x="691514" y="74859"/>
                  </a:lnTo>
                  <a:lnTo>
                    <a:pt x="769178" y="74859"/>
                  </a:lnTo>
                  <a:lnTo>
                    <a:pt x="769178" y="84260"/>
                  </a:lnTo>
                  <a:lnTo>
                    <a:pt x="769178" y="84260"/>
                  </a:lnTo>
                  <a:lnTo>
                    <a:pt x="781471" y="84260"/>
                  </a:lnTo>
                  <a:lnTo>
                    <a:pt x="781471" y="93835"/>
                  </a:lnTo>
                  <a:lnTo>
                    <a:pt x="781471" y="93835"/>
                  </a:lnTo>
                  <a:lnTo>
                    <a:pt x="937030" y="93835"/>
                  </a:lnTo>
                  <a:lnTo>
                    <a:pt x="937030" y="113333"/>
                  </a:lnTo>
                  <a:lnTo>
                    <a:pt x="937030" y="113333"/>
                  </a:lnTo>
                  <a:lnTo>
                    <a:pt x="1051574" y="113333"/>
                  </a:lnTo>
                  <a:lnTo>
                    <a:pt x="1051574" y="123082"/>
                  </a:lnTo>
                  <a:lnTo>
                    <a:pt x="1051574" y="123082"/>
                  </a:lnTo>
                  <a:lnTo>
                    <a:pt x="1076045" y="123082"/>
                  </a:lnTo>
                  <a:lnTo>
                    <a:pt x="1076045" y="132831"/>
                  </a:lnTo>
                  <a:lnTo>
                    <a:pt x="1076045" y="132831"/>
                  </a:lnTo>
                  <a:lnTo>
                    <a:pt x="1088338" y="132831"/>
                  </a:lnTo>
                  <a:lnTo>
                    <a:pt x="1088338" y="142580"/>
                  </a:lnTo>
                  <a:lnTo>
                    <a:pt x="1088338" y="142580"/>
                  </a:lnTo>
                  <a:lnTo>
                    <a:pt x="1178411" y="142580"/>
                  </a:lnTo>
                  <a:lnTo>
                    <a:pt x="1178411" y="152503"/>
                  </a:lnTo>
                  <a:lnTo>
                    <a:pt x="1178411" y="152503"/>
                  </a:lnTo>
                  <a:lnTo>
                    <a:pt x="1182432" y="152503"/>
                  </a:lnTo>
                  <a:lnTo>
                    <a:pt x="1182432" y="172175"/>
                  </a:lnTo>
                  <a:lnTo>
                    <a:pt x="1182432" y="172175"/>
                  </a:lnTo>
                  <a:lnTo>
                    <a:pt x="1260212" y="172175"/>
                  </a:lnTo>
                  <a:lnTo>
                    <a:pt x="1260212" y="181924"/>
                  </a:lnTo>
                  <a:lnTo>
                    <a:pt x="1260212" y="181924"/>
                  </a:lnTo>
                  <a:lnTo>
                    <a:pt x="1317541" y="181924"/>
                  </a:lnTo>
                  <a:lnTo>
                    <a:pt x="1317541" y="191847"/>
                  </a:lnTo>
                  <a:lnTo>
                    <a:pt x="1317541" y="191847"/>
                  </a:lnTo>
                  <a:lnTo>
                    <a:pt x="1333855" y="191847"/>
                  </a:lnTo>
                  <a:lnTo>
                    <a:pt x="1333855" y="201770"/>
                  </a:lnTo>
                  <a:lnTo>
                    <a:pt x="1333855" y="201770"/>
                  </a:lnTo>
                  <a:lnTo>
                    <a:pt x="1358441" y="201770"/>
                  </a:lnTo>
                  <a:lnTo>
                    <a:pt x="1358441" y="211694"/>
                  </a:lnTo>
                  <a:lnTo>
                    <a:pt x="1358441" y="211694"/>
                  </a:lnTo>
                  <a:lnTo>
                    <a:pt x="1366598" y="211694"/>
                  </a:lnTo>
                  <a:lnTo>
                    <a:pt x="1366598" y="221617"/>
                  </a:lnTo>
                  <a:lnTo>
                    <a:pt x="1366598" y="221617"/>
                  </a:lnTo>
                  <a:lnTo>
                    <a:pt x="1391184" y="221617"/>
                  </a:lnTo>
                  <a:lnTo>
                    <a:pt x="1391184" y="231540"/>
                  </a:lnTo>
                  <a:lnTo>
                    <a:pt x="1391184" y="231540"/>
                  </a:lnTo>
                  <a:lnTo>
                    <a:pt x="1411635" y="231540"/>
                  </a:lnTo>
                  <a:lnTo>
                    <a:pt x="1411635" y="241463"/>
                  </a:lnTo>
                  <a:lnTo>
                    <a:pt x="1411635" y="241463"/>
                  </a:lnTo>
                  <a:lnTo>
                    <a:pt x="1432085" y="241463"/>
                  </a:lnTo>
                  <a:lnTo>
                    <a:pt x="1432085" y="251386"/>
                  </a:lnTo>
                  <a:lnTo>
                    <a:pt x="1432085" y="251386"/>
                  </a:lnTo>
                  <a:lnTo>
                    <a:pt x="1444378" y="251386"/>
                  </a:lnTo>
                  <a:lnTo>
                    <a:pt x="1444378" y="261483"/>
                  </a:lnTo>
                  <a:lnTo>
                    <a:pt x="1444378" y="261483"/>
                  </a:lnTo>
                  <a:lnTo>
                    <a:pt x="1464828" y="261483"/>
                  </a:lnTo>
                  <a:lnTo>
                    <a:pt x="1464828" y="271406"/>
                  </a:lnTo>
                  <a:lnTo>
                    <a:pt x="1464828" y="271406"/>
                  </a:lnTo>
                  <a:lnTo>
                    <a:pt x="1468849" y="271406"/>
                  </a:lnTo>
                  <a:lnTo>
                    <a:pt x="1468849" y="281504"/>
                  </a:lnTo>
                  <a:lnTo>
                    <a:pt x="1468849" y="281504"/>
                  </a:lnTo>
                  <a:lnTo>
                    <a:pt x="1481142" y="281504"/>
                  </a:lnTo>
                  <a:lnTo>
                    <a:pt x="1481142" y="291427"/>
                  </a:lnTo>
                  <a:lnTo>
                    <a:pt x="1481142" y="291427"/>
                  </a:lnTo>
                  <a:lnTo>
                    <a:pt x="1489299" y="291427"/>
                  </a:lnTo>
                  <a:lnTo>
                    <a:pt x="1489299" y="301350"/>
                  </a:lnTo>
                  <a:lnTo>
                    <a:pt x="1489299" y="301350"/>
                  </a:lnTo>
                  <a:lnTo>
                    <a:pt x="1522042" y="301350"/>
                  </a:lnTo>
                  <a:lnTo>
                    <a:pt x="1522042" y="311447"/>
                  </a:lnTo>
                  <a:lnTo>
                    <a:pt x="1522042" y="311447"/>
                  </a:lnTo>
                  <a:lnTo>
                    <a:pt x="1546628" y="311447"/>
                  </a:lnTo>
                  <a:lnTo>
                    <a:pt x="1546628" y="321370"/>
                  </a:lnTo>
                  <a:lnTo>
                    <a:pt x="1546628" y="321370"/>
                  </a:lnTo>
                  <a:lnTo>
                    <a:pt x="1595686" y="321370"/>
                  </a:lnTo>
                  <a:lnTo>
                    <a:pt x="1595686" y="331468"/>
                  </a:lnTo>
                  <a:lnTo>
                    <a:pt x="1595686" y="331468"/>
                  </a:lnTo>
                  <a:lnTo>
                    <a:pt x="1599822" y="331468"/>
                  </a:lnTo>
                  <a:lnTo>
                    <a:pt x="1599822" y="341565"/>
                  </a:lnTo>
                  <a:lnTo>
                    <a:pt x="1599822" y="341565"/>
                  </a:lnTo>
                  <a:lnTo>
                    <a:pt x="1616136" y="341565"/>
                  </a:lnTo>
                  <a:lnTo>
                    <a:pt x="1616136" y="351662"/>
                  </a:lnTo>
                  <a:lnTo>
                    <a:pt x="1616136" y="351662"/>
                  </a:lnTo>
                  <a:lnTo>
                    <a:pt x="1624408" y="351662"/>
                  </a:lnTo>
                  <a:lnTo>
                    <a:pt x="1624408" y="361759"/>
                  </a:lnTo>
                  <a:lnTo>
                    <a:pt x="1624408" y="361759"/>
                  </a:lnTo>
                  <a:lnTo>
                    <a:pt x="1628429" y="361759"/>
                  </a:lnTo>
                  <a:lnTo>
                    <a:pt x="1628429" y="371856"/>
                  </a:lnTo>
                  <a:lnTo>
                    <a:pt x="1628429" y="371856"/>
                  </a:lnTo>
                  <a:lnTo>
                    <a:pt x="1653015" y="371856"/>
                  </a:lnTo>
                  <a:lnTo>
                    <a:pt x="1653015" y="382128"/>
                  </a:lnTo>
                  <a:lnTo>
                    <a:pt x="1653015" y="382128"/>
                  </a:lnTo>
                  <a:lnTo>
                    <a:pt x="1669329" y="382128"/>
                  </a:lnTo>
                  <a:lnTo>
                    <a:pt x="1669329" y="392225"/>
                  </a:lnTo>
                  <a:lnTo>
                    <a:pt x="1669329" y="392225"/>
                  </a:lnTo>
                  <a:lnTo>
                    <a:pt x="1685758" y="392225"/>
                  </a:lnTo>
                  <a:lnTo>
                    <a:pt x="1685758" y="402496"/>
                  </a:lnTo>
                  <a:lnTo>
                    <a:pt x="1685758" y="402496"/>
                  </a:lnTo>
                  <a:lnTo>
                    <a:pt x="1693916" y="402496"/>
                  </a:lnTo>
                  <a:lnTo>
                    <a:pt x="1693916" y="423039"/>
                  </a:lnTo>
                  <a:lnTo>
                    <a:pt x="1693916" y="423039"/>
                  </a:lnTo>
                  <a:lnTo>
                    <a:pt x="1751245" y="423039"/>
                  </a:lnTo>
                  <a:lnTo>
                    <a:pt x="1751245" y="433310"/>
                  </a:lnTo>
                  <a:lnTo>
                    <a:pt x="1751245" y="433310"/>
                  </a:lnTo>
                  <a:lnTo>
                    <a:pt x="1792145" y="433310"/>
                  </a:lnTo>
                  <a:lnTo>
                    <a:pt x="1792145" y="443582"/>
                  </a:lnTo>
                  <a:lnTo>
                    <a:pt x="1792145" y="443582"/>
                  </a:lnTo>
                  <a:lnTo>
                    <a:pt x="1812595" y="443582"/>
                  </a:lnTo>
                  <a:lnTo>
                    <a:pt x="1812595" y="453853"/>
                  </a:lnTo>
                  <a:lnTo>
                    <a:pt x="1812595" y="453853"/>
                  </a:lnTo>
                  <a:lnTo>
                    <a:pt x="1869925" y="453853"/>
                  </a:lnTo>
                  <a:lnTo>
                    <a:pt x="1869925" y="474744"/>
                  </a:lnTo>
                  <a:lnTo>
                    <a:pt x="1869925" y="474744"/>
                  </a:lnTo>
                  <a:lnTo>
                    <a:pt x="1878082" y="474744"/>
                  </a:lnTo>
                  <a:lnTo>
                    <a:pt x="1878082" y="485015"/>
                  </a:lnTo>
                  <a:lnTo>
                    <a:pt x="1878082" y="485015"/>
                  </a:lnTo>
                  <a:lnTo>
                    <a:pt x="1955746" y="485015"/>
                  </a:lnTo>
                  <a:lnTo>
                    <a:pt x="1955746" y="495634"/>
                  </a:lnTo>
                  <a:lnTo>
                    <a:pt x="1955746" y="495634"/>
                  </a:lnTo>
                  <a:lnTo>
                    <a:pt x="1959882" y="495634"/>
                  </a:lnTo>
                  <a:lnTo>
                    <a:pt x="1959882" y="506080"/>
                  </a:lnTo>
                  <a:lnTo>
                    <a:pt x="1959882" y="506080"/>
                  </a:lnTo>
                  <a:lnTo>
                    <a:pt x="1988490" y="506080"/>
                  </a:lnTo>
                  <a:lnTo>
                    <a:pt x="1988490" y="516699"/>
                  </a:lnTo>
                  <a:lnTo>
                    <a:pt x="1988490" y="516699"/>
                  </a:lnTo>
                  <a:lnTo>
                    <a:pt x="1996761" y="516699"/>
                  </a:lnTo>
                  <a:lnTo>
                    <a:pt x="1996761" y="527319"/>
                  </a:lnTo>
                  <a:lnTo>
                    <a:pt x="1996761" y="527319"/>
                  </a:lnTo>
                  <a:lnTo>
                    <a:pt x="2041683" y="527319"/>
                  </a:lnTo>
                  <a:lnTo>
                    <a:pt x="2041683" y="537938"/>
                  </a:lnTo>
                  <a:lnTo>
                    <a:pt x="2041683" y="537938"/>
                  </a:lnTo>
                  <a:lnTo>
                    <a:pt x="2053976" y="537938"/>
                  </a:lnTo>
                  <a:lnTo>
                    <a:pt x="2053976" y="548558"/>
                  </a:lnTo>
                  <a:lnTo>
                    <a:pt x="2053976" y="548558"/>
                  </a:lnTo>
                  <a:lnTo>
                    <a:pt x="2058112" y="548558"/>
                  </a:lnTo>
                  <a:lnTo>
                    <a:pt x="2058112" y="559351"/>
                  </a:lnTo>
                  <a:lnTo>
                    <a:pt x="2058112" y="559351"/>
                  </a:lnTo>
                  <a:lnTo>
                    <a:pt x="2074426" y="559351"/>
                  </a:lnTo>
                  <a:lnTo>
                    <a:pt x="2074426" y="569971"/>
                  </a:lnTo>
                  <a:lnTo>
                    <a:pt x="2074426" y="569971"/>
                  </a:lnTo>
                  <a:lnTo>
                    <a:pt x="2086719" y="569971"/>
                  </a:lnTo>
                  <a:lnTo>
                    <a:pt x="2086719" y="580765"/>
                  </a:lnTo>
                  <a:lnTo>
                    <a:pt x="2086719" y="580765"/>
                  </a:lnTo>
                  <a:lnTo>
                    <a:pt x="2090855" y="580765"/>
                  </a:lnTo>
                  <a:lnTo>
                    <a:pt x="2090855" y="602178"/>
                  </a:lnTo>
                  <a:lnTo>
                    <a:pt x="2090855" y="602178"/>
                  </a:lnTo>
                  <a:lnTo>
                    <a:pt x="2107169" y="602178"/>
                  </a:lnTo>
                  <a:lnTo>
                    <a:pt x="2107169" y="612971"/>
                  </a:lnTo>
                  <a:lnTo>
                    <a:pt x="2107169" y="612971"/>
                  </a:lnTo>
                  <a:lnTo>
                    <a:pt x="2156342" y="612971"/>
                  </a:lnTo>
                  <a:lnTo>
                    <a:pt x="2156342" y="623765"/>
                  </a:lnTo>
                  <a:lnTo>
                    <a:pt x="2156342" y="623765"/>
                  </a:lnTo>
                  <a:lnTo>
                    <a:pt x="2168520" y="623765"/>
                  </a:lnTo>
                  <a:lnTo>
                    <a:pt x="2168520" y="634733"/>
                  </a:lnTo>
                  <a:lnTo>
                    <a:pt x="2168520" y="634733"/>
                  </a:lnTo>
                  <a:lnTo>
                    <a:pt x="2176792" y="634733"/>
                  </a:lnTo>
                  <a:lnTo>
                    <a:pt x="2176792" y="645700"/>
                  </a:lnTo>
                  <a:lnTo>
                    <a:pt x="2176792" y="645700"/>
                  </a:lnTo>
                  <a:lnTo>
                    <a:pt x="2205399" y="645700"/>
                  </a:lnTo>
                  <a:lnTo>
                    <a:pt x="2205399" y="656842"/>
                  </a:lnTo>
                  <a:lnTo>
                    <a:pt x="2205399" y="656842"/>
                  </a:lnTo>
                  <a:lnTo>
                    <a:pt x="2221713" y="656842"/>
                  </a:lnTo>
                  <a:lnTo>
                    <a:pt x="2221713" y="667984"/>
                  </a:lnTo>
                  <a:lnTo>
                    <a:pt x="2221713" y="667984"/>
                  </a:lnTo>
                  <a:lnTo>
                    <a:pt x="2250435" y="667984"/>
                  </a:lnTo>
                  <a:lnTo>
                    <a:pt x="2250435" y="679125"/>
                  </a:lnTo>
                  <a:lnTo>
                    <a:pt x="2250435" y="679125"/>
                  </a:lnTo>
                  <a:lnTo>
                    <a:pt x="2262613" y="679125"/>
                  </a:lnTo>
                  <a:lnTo>
                    <a:pt x="2262613" y="690267"/>
                  </a:lnTo>
                  <a:lnTo>
                    <a:pt x="2262613" y="690267"/>
                  </a:lnTo>
                  <a:lnTo>
                    <a:pt x="2283178" y="690267"/>
                  </a:lnTo>
                  <a:lnTo>
                    <a:pt x="2283178" y="701583"/>
                  </a:lnTo>
                  <a:lnTo>
                    <a:pt x="2283178" y="701583"/>
                  </a:lnTo>
                  <a:lnTo>
                    <a:pt x="2291336" y="701583"/>
                  </a:lnTo>
                  <a:lnTo>
                    <a:pt x="2291336" y="712725"/>
                  </a:lnTo>
                  <a:lnTo>
                    <a:pt x="2291336" y="712725"/>
                  </a:lnTo>
                  <a:lnTo>
                    <a:pt x="2299493" y="712725"/>
                  </a:lnTo>
                  <a:lnTo>
                    <a:pt x="2299493" y="724041"/>
                  </a:lnTo>
                  <a:lnTo>
                    <a:pt x="2299493" y="724041"/>
                  </a:lnTo>
                  <a:lnTo>
                    <a:pt x="2315807" y="724041"/>
                  </a:lnTo>
                  <a:lnTo>
                    <a:pt x="2315807" y="735357"/>
                  </a:lnTo>
                  <a:lnTo>
                    <a:pt x="2315807" y="735357"/>
                  </a:lnTo>
                  <a:lnTo>
                    <a:pt x="2319943" y="735357"/>
                  </a:lnTo>
                  <a:lnTo>
                    <a:pt x="2319943" y="746672"/>
                  </a:lnTo>
                  <a:lnTo>
                    <a:pt x="2319943" y="746672"/>
                  </a:lnTo>
                  <a:lnTo>
                    <a:pt x="2360843" y="746672"/>
                  </a:lnTo>
                  <a:lnTo>
                    <a:pt x="2360843" y="769304"/>
                  </a:lnTo>
                  <a:lnTo>
                    <a:pt x="2360843" y="769304"/>
                  </a:lnTo>
                  <a:lnTo>
                    <a:pt x="2373136" y="769304"/>
                  </a:lnTo>
                  <a:lnTo>
                    <a:pt x="2373136" y="780620"/>
                  </a:lnTo>
                  <a:lnTo>
                    <a:pt x="2373136" y="780620"/>
                  </a:lnTo>
                  <a:lnTo>
                    <a:pt x="2385429" y="780620"/>
                  </a:lnTo>
                  <a:lnTo>
                    <a:pt x="2385429" y="791936"/>
                  </a:lnTo>
                  <a:lnTo>
                    <a:pt x="2385429" y="791936"/>
                  </a:lnTo>
                  <a:lnTo>
                    <a:pt x="2414036" y="791936"/>
                  </a:lnTo>
                  <a:lnTo>
                    <a:pt x="2414036" y="803600"/>
                  </a:lnTo>
                  <a:lnTo>
                    <a:pt x="2414036" y="803600"/>
                  </a:lnTo>
                  <a:lnTo>
                    <a:pt x="2516402" y="803600"/>
                  </a:lnTo>
                  <a:lnTo>
                    <a:pt x="2516402" y="815960"/>
                  </a:lnTo>
                  <a:lnTo>
                    <a:pt x="2516402" y="815960"/>
                  </a:lnTo>
                  <a:lnTo>
                    <a:pt x="2540873" y="815960"/>
                  </a:lnTo>
                  <a:lnTo>
                    <a:pt x="2540873" y="828495"/>
                  </a:lnTo>
                  <a:lnTo>
                    <a:pt x="2540873" y="828495"/>
                  </a:lnTo>
                  <a:lnTo>
                    <a:pt x="2655417" y="828495"/>
                  </a:lnTo>
                  <a:lnTo>
                    <a:pt x="2655417" y="841029"/>
                  </a:lnTo>
                  <a:lnTo>
                    <a:pt x="2655417" y="841029"/>
                  </a:lnTo>
                  <a:lnTo>
                    <a:pt x="2712746" y="841029"/>
                  </a:lnTo>
                  <a:lnTo>
                    <a:pt x="2712746" y="853912"/>
                  </a:lnTo>
                  <a:lnTo>
                    <a:pt x="2712746" y="853912"/>
                  </a:lnTo>
                  <a:lnTo>
                    <a:pt x="2810976" y="853912"/>
                  </a:lnTo>
                  <a:lnTo>
                    <a:pt x="2810976" y="867143"/>
                  </a:lnTo>
                  <a:lnTo>
                    <a:pt x="2810976" y="867143"/>
                  </a:lnTo>
                  <a:lnTo>
                    <a:pt x="2819133" y="867143"/>
                  </a:lnTo>
                  <a:lnTo>
                    <a:pt x="2819133" y="880374"/>
                  </a:lnTo>
                  <a:lnTo>
                    <a:pt x="2819133" y="880374"/>
                  </a:lnTo>
                  <a:lnTo>
                    <a:pt x="2847740" y="880374"/>
                  </a:lnTo>
                  <a:lnTo>
                    <a:pt x="2847740" y="893604"/>
                  </a:lnTo>
                  <a:lnTo>
                    <a:pt x="2847740" y="893604"/>
                  </a:lnTo>
                  <a:lnTo>
                    <a:pt x="2905070" y="893604"/>
                  </a:lnTo>
                  <a:lnTo>
                    <a:pt x="2905070" y="907358"/>
                  </a:lnTo>
                  <a:lnTo>
                    <a:pt x="2905070" y="907358"/>
                  </a:lnTo>
                  <a:lnTo>
                    <a:pt x="2913227" y="907358"/>
                  </a:lnTo>
                  <a:lnTo>
                    <a:pt x="2913227" y="921111"/>
                  </a:lnTo>
                  <a:lnTo>
                    <a:pt x="2913227" y="921111"/>
                  </a:lnTo>
                  <a:lnTo>
                    <a:pt x="2925520" y="921111"/>
                  </a:lnTo>
                  <a:lnTo>
                    <a:pt x="2925520" y="935038"/>
                  </a:lnTo>
                  <a:lnTo>
                    <a:pt x="2925520" y="935038"/>
                  </a:lnTo>
                  <a:lnTo>
                    <a:pt x="2962399" y="935038"/>
                  </a:lnTo>
                  <a:lnTo>
                    <a:pt x="2962399" y="949661"/>
                  </a:lnTo>
                  <a:lnTo>
                    <a:pt x="2962399" y="949661"/>
                  </a:lnTo>
                  <a:lnTo>
                    <a:pt x="2978713" y="949661"/>
                  </a:lnTo>
                  <a:lnTo>
                    <a:pt x="2978713" y="964111"/>
                  </a:lnTo>
                  <a:lnTo>
                    <a:pt x="2978713" y="964111"/>
                  </a:lnTo>
                  <a:lnTo>
                    <a:pt x="2995027" y="964111"/>
                  </a:lnTo>
                  <a:lnTo>
                    <a:pt x="2995027" y="978735"/>
                  </a:lnTo>
                  <a:lnTo>
                    <a:pt x="2995027" y="978735"/>
                  </a:lnTo>
                  <a:lnTo>
                    <a:pt x="3011456" y="978735"/>
                  </a:lnTo>
                  <a:lnTo>
                    <a:pt x="3011456" y="1007808"/>
                  </a:lnTo>
                  <a:lnTo>
                    <a:pt x="3011456" y="1007808"/>
                  </a:lnTo>
                  <a:lnTo>
                    <a:pt x="3023749" y="1007808"/>
                  </a:lnTo>
                  <a:lnTo>
                    <a:pt x="3023749" y="1037229"/>
                  </a:lnTo>
                  <a:lnTo>
                    <a:pt x="3023749" y="1037229"/>
                  </a:lnTo>
                  <a:lnTo>
                    <a:pt x="3040064" y="1037229"/>
                  </a:lnTo>
                  <a:lnTo>
                    <a:pt x="3040064" y="1052026"/>
                  </a:lnTo>
                  <a:lnTo>
                    <a:pt x="3040064" y="1052026"/>
                  </a:lnTo>
                  <a:lnTo>
                    <a:pt x="3101414" y="1052026"/>
                  </a:lnTo>
                  <a:lnTo>
                    <a:pt x="3101414" y="1066824"/>
                  </a:lnTo>
                  <a:lnTo>
                    <a:pt x="3101414" y="1066824"/>
                  </a:lnTo>
                  <a:lnTo>
                    <a:pt x="3146450" y="1066824"/>
                  </a:lnTo>
                  <a:lnTo>
                    <a:pt x="3146450" y="1081622"/>
                  </a:lnTo>
                  <a:lnTo>
                    <a:pt x="3146450" y="1081622"/>
                  </a:lnTo>
                  <a:lnTo>
                    <a:pt x="3216073" y="1081622"/>
                  </a:lnTo>
                  <a:lnTo>
                    <a:pt x="3216073" y="1097290"/>
                  </a:lnTo>
                  <a:lnTo>
                    <a:pt x="3216073" y="1097290"/>
                  </a:lnTo>
                  <a:lnTo>
                    <a:pt x="3269266" y="1097290"/>
                  </a:lnTo>
                  <a:lnTo>
                    <a:pt x="3269266" y="1112958"/>
                  </a:lnTo>
                  <a:lnTo>
                    <a:pt x="3269266" y="1112958"/>
                  </a:lnTo>
                  <a:lnTo>
                    <a:pt x="3330617" y="1112958"/>
                  </a:lnTo>
                  <a:lnTo>
                    <a:pt x="3330617" y="1129322"/>
                  </a:lnTo>
                  <a:lnTo>
                    <a:pt x="3330617" y="1129322"/>
                  </a:lnTo>
                  <a:lnTo>
                    <a:pt x="3363360" y="1129322"/>
                  </a:lnTo>
                  <a:lnTo>
                    <a:pt x="3363360" y="1145687"/>
                  </a:lnTo>
                  <a:lnTo>
                    <a:pt x="3363360" y="1145687"/>
                  </a:lnTo>
                  <a:lnTo>
                    <a:pt x="3559704" y="1145687"/>
                  </a:lnTo>
                  <a:lnTo>
                    <a:pt x="3559704" y="1165881"/>
                  </a:lnTo>
                  <a:lnTo>
                    <a:pt x="3559704" y="1165881"/>
                  </a:lnTo>
                  <a:lnTo>
                    <a:pt x="3617033" y="1165881"/>
                  </a:lnTo>
                  <a:lnTo>
                    <a:pt x="3617033" y="1186598"/>
                  </a:lnTo>
                  <a:lnTo>
                    <a:pt x="3617033" y="1186598"/>
                  </a:lnTo>
                  <a:lnTo>
                    <a:pt x="3662070" y="1186598"/>
                  </a:lnTo>
                  <a:lnTo>
                    <a:pt x="3662070" y="1207489"/>
                  </a:lnTo>
                  <a:lnTo>
                    <a:pt x="3662070" y="1207489"/>
                  </a:lnTo>
                  <a:lnTo>
                    <a:pt x="3760184" y="1207489"/>
                  </a:lnTo>
                  <a:lnTo>
                    <a:pt x="3760184" y="1236388"/>
                  </a:lnTo>
                  <a:lnTo>
                    <a:pt x="3760184" y="1236388"/>
                  </a:lnTo>
                  <a:lnTo>
                    <a:pt x="3772477" y="1236388"/>
                  </a:lnTo>
                  <a:lnTo>
                    <a:pt x="3772477" y="1265635"/>
                  </a:lnTo>
                  <a:lnTo>
                    <a:pt x="3772477" y="1265635"/>
                  </a:lnTo>
                  <a:lnTo>
                    <a:pt x="3883000" y="1265635"/>
                  </a:lnTo>
                  <a:lnTo>
                    <a:pt x="3883000" y="1297319"/>
                  </a:lnTo>
                  <a:lnTo>
                    <a:pt x="3883000" y="1297319"/>
                  </a:lnTo>
                  <a:lnTo>
                    <a:pt x="3923900" y="1297319"/>
                  </a:lnTo>
                  <a:lnTo>
                    <a:pt x="3923900" y="1330048"/>
                  </a:lnTo>
                  <a:lnTo>
                    <a:pt x="3923900" y="1330048"/>
                  </a:lnTo>
                  <a:lnTo>
                    <a:pt x="4128517" y="1330048"/>
                  </a:lnTo>
                  <a:lnTo>
                    <a:pt x="4128517" y="1374964"/>
                  </a:lnTo>
                  <a:lnTo>
                    <a:pt x="4128517" y="1374964"/>
                  </a:lnTo>
                  <a:lnTo>
                    <a:pt x="4140695" y="1374964"/>
                  </a:lnTo>
                  <a:lnTo>
                    <a:pt x="4140695" y="1421968"/>
                  </a:lnTo>
                  <a:lnTo>
                    <a:pt x="4140695" y="1421968"/>
                  </a:lnTo>
                  <a:lnTo>
                    <a:pt x="4181710" y="1421968"/>
                  </a:lnTo>
                  <a:lnTo>
                    <a:pt x="4181710" y="1471061"/>
                  </a:lnTo>
                  <a:lnTo>
                    <a:pt x="4181710" y="1471061"/>
                  </a:lnTo>
                  <a:lnTo>
                    <a:pt x="4492598" y="1471061"/>
                  </a:lnTo>
                  <a:lnTo>
                    <a:pt x="4492598" y="1605459"/>
                  </a:lnTo>
                  <a:lnTo>
                    <a:pt x="4492598" y="1605459"/>
                  </a:lnTo>
                  <a:lnTo>
                    <a:pt x="4549928" y="1605459"/>
                  </a:lnTo>
                  <a:lnTo>
                    <a:pt x="4549928" y="1750128"/>
                  </a:lnTo>
                  <a:lnTo>
                    <a:pt x="4549928" y="1750128"/>
                  </a:lnTo>
                  <a:lnTo>
                    <a:pt x="4652179" y="1750128"/>
                  </a:lnTo>
                  <a:lnTo>
                    <a:pt x="4652179" y="1894971"/>
                  </a:lnTo>
                  <a:lnTo>
                    <a:pt x="4652179" y="1894971"/>
                  </a:lnTo>
                  <a:lnTo>
                    <a:pt x="5110468" y="1894971"/>
                  </a:lnTo>
                  <a:lnTo>
                    <a:pt x="5110468" y="1894971"/>
                  </a:lnTo>
                </a:path>
              </a:pathLst>
            </a:custGeom>
            <a:noFill/>
            <a:ln w="28575" cap="flat">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grpSp>
          <p:nvGrpSpPr>
            <p:cNvPr id="691" name="Graphic 14">
              <a:extLst>
                <a:ext uri="{FF2B5EF4-FFF2-40B4-BE49-F238E27FC236}">
                  <a16:creationId xmlns:a16="http://schemas.microsoft.com/office/drawing/2014/main" id="{EA6947F5-CD56-4EA1-9891-E8C26F771804}"/>
                </a:ext>
              </a:extLst>
            </p:cNvPr>
            <p:cNvGrpSpPr/>
            <p:nvPr/>
          </p:nvGrpSpPr>
          <p:grpSpPr>
            <a:xfrm>
              <a:off x="1113348" y="819240"/>
              <a:ext cx="5117936" cy="1999424"/>
              <a:chOff x="1113348" y="819240"/>
              <a:chExt cx="5117936" cy="1999424"/>
            </a:xfrm>
          </p:grpSpPr>
          <p:sp>
            <p:nvSpPr>
              <p:cNvPr id="692" name="Freeform: Shape 691">
                <a:extLst>
                  <a:ext uri="{FF2B5EF4-FFF2-40B4-BE49-F238E27FC236}">
                    <a16:creationId xmlns:a16="http://schemas.microsoft.com/office/drawing/2014/main" id="{C15F3882-178C-B8C3-0759-4F60C7440603}"/>
                  </a:ext>
                </a:extLst>
              </p:cNvPr>
              <p:cNvSpPr/>
              <p:nvPr/>
            </p:nvSpPr>
            <p:spPr>
              <a:xfrm>
                <a:off x="1113348" y="8192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93" name="Freeform: Shape 692">
                <a:extLst>
                  <a:ext uri="{FF2B5EF4-FFF2-40B4-BE49-F238E27FC236}">
                    <a16:creationId xmlns:a16="http://schemas.microsoft.com/office/drawing/2014/main" id="{3D7AC553-B7EA-2E85-82ED-D5BB24A1DB99}"/>
                  </a:ext>
                </a:extLst>
              </p:cNvPr>
              <p:cNvSpPr/>
              <p:nvPr/>
            </p:nvSpPr>
            <p:spPr>
              <a:xfrm>
                <a:off x="1285222" y="8192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94" name="Freeform: Shape 693">
                <a:extLst>
                  <a:ext uri="{FF2B5EF4-FFF2-40B4-BE49-F238E27FC236}">
                    <a16:creationId xmlns:a16="http://schemas.microsoft.com/office/drawing/2014/main" id="{8BBF9974-7F3B-445D-2BF6-F3B125989F13}"/>
                  </a:ext>
                </a:extLst>
              </p:cNvPr>
              <p:cNvSpPr/>
              <p:nvPr/>
            </p:nvSpPr>
            <p:spPr>
              <a:xfrm>
                <a:off x="1309808" y="8192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95" name="Freeform: Shape 694">
                <a:extLst>
                  <a:ext uri="{FF2B5EF4-FFF2-40B4-BE49-F238E27FC236}">
                    <a16:creationId xmlns:a16="http://schemas.microsoft.com/office/drawing/2014/main" id="{D91D695E-9877-D212-A7A4-4FB65160CF14}"/>
                  </a:ext>
                </a:extLst>
              </p:cNvPr>
              <p:cNvSpPr/>
              <p:nvPr/>
            </p:nvSpPr>
            <p:spPr>
              <a:xfrm>
                <a:off x="1596225" y="86589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96" name="Freeform: Shape 695">
                <a:extLst>
                  <a:ext uri="{FF2B5EF4-FFF2-40B4-BE49-F238E27FC236}">
                    <a16:creationId xmlns:a16="http://schemas.microsoft.com/office/drawing/2014/main" id="{6DFBD46E-4A15-7AD9-26C9-7928B964F94E}"/>
                  </a:ext>
                </a:extLst>
              </p:cNvPr>
              <p:cNvSpPr/>
              <p:nvPr/>
            </p:nvSpPr>
            <p:spPr>
              <a:xfrm>
                <a:off x="1620811" y="87512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97" name="Freeform: Shape 696">
                <a:extLst>
                  <a:ext uri="{FF2B5EF4-FFF2-40B4-BE49-F238E27FC236}">
                    <a16:creationId xmlns:a16="http://schemas.microsoft.com/office/drawing/2014/main" id="{3CAB68CA-F18C-74A2-A483-D910A8CA2D31}"/>
                  </a:ext>
                </a:extLst>
              </p:cNvPr>
              <p:cNvSpPr/>
              <p:nvPr/>
            </p:nvSpPr>
            <p:spPr>
              <a:xfrm>
                <a:off x="1653554" y="87512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98" name="Freeform: Shape 697">
                <a:extLst>
                  <a:ext uri="{FF2B5EF4-FFF2-40B4-BE49-F238E27FC236}">
                    <a16:creationId xmlns:a16="http://schemas.microsoft.com/office/drawing/2014/main" id="{C70449DB-9374-D845-4A32-6AAB04DE611D}"/>
                  </a:ext>
                </a:extLst>
              </p:cNvPr>
              <p:cNvSpPr/>
              <p:nvPr/>
            </p:nvSpPr>
            <p:spPr>
              <a:xfrm>
                <a:off x="1772119" y="88452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699" name="Freeform: Shape 698">
                <a:extLst>
                  <a:ext uri="{FF2B5EF4-FFF2-40B4-BE49-F238E27FC236}">
                    <a16:creationId xmlns:a16="http://schemas.microsoft.com/office/drawing/2014/main" id="{D36AE6BB-5815-23C8-5574-A6DC4CFDDCA9}"/>
                  </a:ext>
                </a:extLst>
              </p:cNvPr>
              <p:cNvSpPr/>
              <p:nvPr/>
            </p:nvSpPr>
            <p:spPr>
              <a:xfrm>
                <a:off x="1776255" y="88452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00" name="Freeform: Shape 699">
                <a:extLst>
                  <a:ext uri="{FF2B5EF4-FFF2-40B4-BE49-F238E27FC236}">
                    <a16:creationId xmlns:a16="http://schemas.microsoft.com/office/drawing/2014/main" id="{FDD9685A-0B0A-8D88-C8F3-F4FC63B06665}"/>
                  </a:ext>
                </a:extLst>
              </p:cNvPr>
              <p:cNvSpPr/>
              <p:nvPr/>
            </p:nvSpPr>
            <p:spPr>
              <a:xfrm>
                <a:off x="1796705" y="88452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01" name="Freeform: Shape 700">
                <a:extLst>
                  <a:ext uri="{FF2B5EF4-FFF2-40B4-BE49-F238E27FC236}">
                    <a16:creationId xmlns:a16="http://schemas.microsoft.com/office/drawing/2014/main" id="{4F109FAA-56EB-BD9C-79F5-1D85C71E4411}"/>
                  </a:ext>
                </a:extLst>
              </p:cNvPr>
              <p:cNvSpPr/>
              <p:nvPr/>
            </p:nvSpPr>
            <p:spPr>
              <a:xfrm>
                <a:off x="1804862" y="894099"/>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02" name="Freeform: Shape 701">
                <a:extLst>
                  <a:ext uri="{FF2B5EF4-FFF2-40B4-BE49-F238E27FC236}">
                    <a16:creationId xmlns:a16="http://schemas.microsoft.com/office/drawing/2014/main" id="{0242A006-1562-B602-FD06-A315C0213A83}"/>
                  </a:ext>
                </a:extLst>
              </p:cNvPr>
              <p:cNvSpPr/>
              <p:nvPr/>
            </p:nvSpPr>
            <p:spPr>
              <a:xfrm>
                <a:off x="1886777" y="90349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03" name="Freeform: Shape 702">
                <a:extLst>
                  <a:ext uri="{FF2B5EF4-FFF2-40B4-BE49-F238E27FC236}">
                    <a16:creationId xmlns:a16="http://schemas.microsoft.com/office/drawing/2014/main" id="{AFD28AA9-4575-5010-FC04-344A118D924D}"/>
                  </a:ext>
                </a:extLst>
              </p:cNvPr>
              <p:cNvSpPr/>
              <p:nvPr/>
            </p:nvSpPr>
            <p:spPr>
              <a:xfrm>
                <a:off x="1931699" y="91307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04" name="Freeform: Shape 703">
                <a:extLst>
                  <a:ext uri="{FF2B5EF4-FFF2-40B4-BE49-F238E27FC236}">
                    <a16:creationId xmlns:a16="http://schemas.microsoft.com/office/drawing/2014/main" id="{1F4640F8-9161-CBDF-043C-9028B16DEB99}"/>
                  </a:ext>
                </a:extLst>
              </p:cNvPr>
              <p:cNvSpPr/>
              <p:nvPr/>
            </p:nvSpPr>
            <p:spPr>
              <a:xfrm>
                <a:off x="1935835" y="91307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05" name="Freeform: Shape 704">
                <a:extLst>
                  <a:ext uri="{FF2B5EF4-FFF2-40B4-BE49-F238E27FC236}">
                    <a16:creationId xmlns:a16="http://schemas.microsoft.com/office/drawing/2014/main" id="{F2005BAF-7139-BDC9-99BA-22AA5B6EC11F}"/>
                  </a:ext>
                </a:extLst>
              </p:cNvPr>
              <p:cNvSpPr/>
              <p:nvPr/>
            </p:nvSpPr>
            <p:spPr>
              <a:xfrm>
                <a:off x="1956285" y="91307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06" name="Freeform: Shape 705">
                <a:extLst>
                  <a:ext uri="{FF2B5EF4-FFF2-40B4-BE49-F238E27FC236}">
                    <a16:creationId xmlns:a16="http://schemas.microsoft.com/office/drawing/2014/main" id="{A98D52E1-8D5D-4491-519A-5AF95BDB1433}"/>
                  </a:ext>
                </a:extLst>
              </p:cNvPr>
              <p:cNvSpPr/>
              <p:nvPr/>
            </p:nvSpPr>
            <p:spPr>
              <a:xfrm>
                <a:off x="1972599" y="91307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07" name="Freeform: Shape 706">
                <a:extLst>
                  <a:ext uri="{FF2B5EF4-FFF2-40B4-BE49-F238E27FC236}">
                    <a16:creationId xmlns:a16="http://schemas.microsoft.com/office/drawing/2014/main" id="{C72DDA0C-A4FB-BC59-97C3-1BC56BDC8BF3}"/>
                  </a:ext>
                </a:extLst>
              </p:cNvPr>
              <p:cNvSpPr/>
              <p:nvPr/>
            </p:nvSpPr>
            <p:spPr>
              <a:xfrm>
                <a:off x="2005342" y="91307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08" name="Freeform: Shape 707">
                <a:extLst>
                  <a:ext uri="{FF2B5EF4-FFF2-40B4-BE49-F238E27FC236}">
                    <a16:creationId xmlns:a16="http://schemas.microsoft.com/office/drawing/2014/main" id="{0EEE0065-6EDC-FBBE-2662-9F426F67D416}"/>
                  </a:ext>
                </a:extLst>
              </p:cNvPr>
              <p:cNvSpPr/>
              <p:nvPr/>
            </p:nvSpPr>
            <p:spPr>
              <a:xfrm>
                <a:off x="2152629" y="93257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09" name="Freeform: Shape 708">
                <a:extLst>
                  <a:ext uri="{FF2B5EF4-FFF2-40B4-BE49-F238E27FC236}">
                    <a16:creationId xmlns:a16="http://schemas.microsoft.com/office/drawing/2014/main" id="{9E1DFBDB-1476-1A5C-6E1C-2ED844A71C01}"/>
                  </a:ext>
                </a:extLst>
              </p:cNvPr>
              <p:cNvSpPr/>
              <p:nvPr/>
            </p:nvSpPr>
            <p:spPr>
              <a:xfrm>
                <a:off x="2185373" y="95207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10" name="Freeform: Shape 709">
                <a:extLst>
                  <a:ext uri="{FF2B5EF4-FFF2-40B4-BE49-F238E27FC236}">
                    <a16:creationId xmlns:a16="http://schemas.microsoft.com/office/drawing/2014/main" id="{8D01586B-793B-744B-3B98-D1E597EC2684}"/>
                  </a:ext>
                </a:extLst>
              </p:cNvPr>
              <p:cNvSpPr/>
              <p:nvPr/>
            </p:nvSpPr>
            <p:spPr>
              <a:xfrm>
                <a:off x="2189509" y="95207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11" name="Freeform: Shape 710">
                <a:extLst>
                  <a:ext uri="{FF2B5EF4-FFF2-40B4-BE49-F238E27FC236}">
                    <a16:creationId xmlns:a16="http://schemas.microsoft.com/office/drawing/2014/main" id="{57CBE7CF-E613-5F20-3C63-6A1CAA4B355C}"/>
                  </a:ext>
                </a:extLst>
              </p:cNvPr>
              <p:cNvSpPr/>
              <p:nvPr/>
            </p:nvSpPr>
            <p:spPr>
              <a:xfrm>
                <a:off x="2250859" y="96182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12" name="Freeform: Shape 711">
                <a:extLst>
                  <a:ext uri="{FF2B5EF4-FFF2-40B4-BE49-F238E27FC236}">
                    <a16:creationId xmlns:a16="http://schemas.microsoft.com/office/drawing/2014/main" id="{857F5DD5-7A8F-53EE-D229-68D236EE1777}"/>
                  </a:ext>
                </a:extLst>
              </p:cNvPr>
              <p:cNvSpPr/>
              <p:nvPr/>
            </p:nvSpPr>
            <p:spPr>
              <a:xfrm>
                <a:off x="2320481" y="99141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13" name="Freeform: Shape 712">
                <a:extLst>
                  <a:ext uri="{FF2B5EF4-FFF2-40B4-BE49-F238E27FC236}">
                    <a16:creationId xmlns:a16="http://schemas.microsoft.com/office/drawing/2014/main" id="{387812F0-C276-86D7-0568-028B5169F334}"/>
                  </a:ext>
                </a:extLst>
              </p:cNvPr>
              <p:cNvSpPr/>
              <p:nvPr/>
            </p:nvSpPr>
            <p:spPr>
              <a:xfrm>
                <a:off x="2402282" y="1001338"/>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14" name="Freeform: Shape 713">
                <a:extLst>
                  <a:ext uri="{FF2B5EF4-FFF2-40B4-BE49-F238E27FC236}">
                    <a16:creationId xmlns:a16="http://schemas.microsoft.com/office/drawing/2014/main" id="{5365ECD3-45AA-1A62-7B79-79B7946BF4C9}"/>
                  </a:ext>
                </a:extLst>
              </p:cNvPr>
              <p:cNvSpPr/>
              <p:nvPr/>
            </p:nvSpPr>
            <p:spPr>
              <a:xfrm>
                <a:off x="2496376" y="104085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15" name="Freeform: Shape 714">
                <a:extLst>
                  <a:ext uri="{FF2B5EF4-FFF2-40B4-BE49-F238E27FC236}">
                    <a16:creationId xmlns:a16="http://schemas.microsoft.com/office/drawing/2014/main" id="{698059AC-6C70-7641-96DF-4322129B6F81}"/>
                  </a:ext>
                </a:extLst>
              </p:cNvPr>
              <p:cNvSpPr/>
              <p:nvPr/>
            </p:nvSpPr>
            <p:spPr>
              <a:xfrm>
                <a:off x="2529119" y="106070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16" name="Freeform: Shape 715">
                <a:extLst>
                  <a:ext uri="{FF2B5EF4-FFF2-40B4-BE49-F238E27FC236}">
                    <a16:creationId xmlns:a16="http://schemas.microsoft.com/office/drawing/2014/main" id="{9058EE47-DC9D-183E-042E-9A711939C0BB}"/>
                  </a:ext>
                </a:extLst>
              </p:cNvPr>
              <p:cNvSpPr/>
              <p:nvPr/>
            </p:nvSpPr>
            <p:spPr>
              <a:xfrm>
                <a:off x="2606898" y="112059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17" name="Freeform: Shape 716">
                <a:extLst>
                  <a:ext uri="{FF2B5EF4-FFF2-40B4-BE49-F238E27FC236}">
                    <a16:creationId xmlns:a16="http://schemas.microsoft.com/office/drawing/2014/main" id="{6FB39840-5A7E-0913-B0CC-6452D60C3FB1}"/>
                  </a:ext>
                </a:extLst>
              </p:cNvPr>
              <p:cNvSpPr/>
              <p:nvPr/>
            </p:nvSpPr>
            <p:spPr>
              <a:xfrm>
                <a:off x="2660092" y="1140784"/>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18" name="Freeform: Shape 717">
                <a:extLst>
                  <a:ext uri="{FF2B5EF4-FFF2-40B4-BE49-F238E27FC236}">
                    <a16:creationId xmlns:a16="http://schemas.microsoft.com/office/drawing/2014/main" id="{0C956D53-6631-866B-9BDC-C75C18A88043}"/>
                  </a:ext>
                </a:extLst>
              </p:cNvPr>
              <p:cNvSpPr/>
              <p:nvPr/>
            </p:nvSpPr>
            <p:spPr>
              <a:xfrm>
                <a:off x="2672270" y="1140784"/>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19" name="Freeform: Shape 718">
                <a:extLst>
                  <a:ext uri="{FF2B5EF4-FFF2-40B4-BE49-F238E27FC236}">
                    <a16:creationId xmlns:a16="http://schemas.microsoft.com/office/drawing/2014/main" id="{6DFBA47E-585C-B951-81B9-4AFC22F047EA}"/>
                  </a:ext>
                </a:extLst>
              </p:cNvPr>
              <p:cNvSpPr/>
              <p:nvPr/>
            </p:nvSpPr>
            <p:spPr>
              <a:xfrm>
                <a:off x="2737756" y="119109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20" name="Freeform: Shape 719">
                <a:extLst>
                  <a:ext uri="{FF2B5EF4-FFF2-40B4-BE49-F238E27FC236}">
                    <a16:creationId xmlns:a16="http://schemas.microsoft.com/office/drawing/2014/main" id="{C43C222D-0635-D022-0099-F29AF912FBE7}"/>
                  </a:ext>
                </a:extLst>
              </p:cNvPr>
              <p:cNvSpPr/>
              <p:nvPr/>
            </p:nvSpPr>
            <p:spPr>
              <a:xfrm>
                <a:off x="2741892" y="119109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21" name="Freeform: Shape 720">
                <a:extLst>
                  <a:ext uri="{FF2B5EF4-FFF2-40B4-BE49-F238E27FC236}">
                    <a16:creationId xmlns:a16="http://schemas.microsoft.com/office/drawing/2014/main" id="{9F1A314C-F853-A7E9-459D-38EE14BDFFFB}"/>
                  </a:ext>
                </a:extLst>
              </p:cNvPr>
              <p:cNvSpPr/>
              <p:nvPr/>
            </p:nvSpPr>
            <p:spPr>
              <a:xfrm>
                <a:off x="2750049" y="119109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22" name="Freeform: Shape 721">
                <a:extLst>
                  <a:ext uri="{FF2B5EF4-FFF2-40B4-BE49-F238E27FC236}">
                    <a16:creationId xmlns:a16="http://schemas.microsoft.com/office/drawing/2014/main" id="{4BA9D79C-EDD7-8E3C-0150-67EDBE64CB0E}"/>
                  </a:ext>
                </a:extLst>
              </p:cNvPr>
              <p:cNvSpPr/>
              <p:nvPr/>
            </p:nvSpPr>
            <p:spPr>
              <a:xfrm>
                <a:off x="2790950" y="121146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23" name="Freeform: Shape 722">
                <a:extLst>
                  <a:ext uri="{FF2B5EF4-FFF2-40B4-BE49-F238E27FC236}">
                    <a16:creationId xmlns:a16="http://schemas.microsoft.com/office/drawing/2014/main" id="{6B25EA65-A0AC-CB16-CEB5-F54CECA25D52}"/>
                  </a:ext>
                </a:extLst>
              </p:cNvPr>
              <p:cNvSpPr/>
              <p:nvPr/>
            </p:nvSpPr>
            <p:spPr>
              <a:xfrm>
                <a:off x="2835986" y="124227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24" name="Freeform: Shape 723">
                <a:extLst>
                  <a:ext uri="{FF2B5EF4-FFF2-40B4-BE49-F238E27FC236}">
                    <a16:creationId xmlns:a16="http://schemas.microsoft.com/office/drawing/2014/main" id="{2DC178A9-E6AB-5725-AE2B-6F0502FA62B0}"/>
                  </a:ext>
                </a:extLst>
              </p:cNvPr>
              <p:cNvSpPr/>
              <p:nvPr/>
            </p:nvSpPr>
            <p:spPr>
              <a:xfrm>
                <a:off x="2868729" y="125255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25" name="Freeform: Shape 724">
                <a:extLst>
                  <a:ext uri="{FF2B5EF4-FFF2-40B4-BE49-F238E27FC236}">
                    <a16:creationId xmlns:a16="http://schemas.microsoft.com/office/drawing/2014/main" id="{6046813A-572D-6642-F328-E72293EBF06D}"/>
                  </a:ext>
                </a:extLst>
              </p:cNvPr>
              <p:cNvSpPr/>
              <p:nvPr/>
            </p:nvSpPr>
            <p:spPr>
              <a:xfrm>
                <a:off x="2934215" y="1273267"/>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26" name="Freeform: Shape 725">
                <a:extLst>
                  <a:ext uri="{FF2B5EF4-FFF2-40B4-BE49-F238E27FC236}">
                    <a16:creationId xmlns:a16="http://schemas.microsoft.com/office/drawing/2014/main" id="{273215D3-908B-C179-6F23-00922A57B72F}"/>
                  </a:ext>
                </a:extLst>
              </p:cNvPr>
              <p:cNvSpPr/>
              <p:nvPr/>
            </p:nvSpPr>
            <p:spPr>
              <a:xfrm>
                <a:off x="2946509" y="1273267"/>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27" name="Freeform: Shape 726">
                <a:extLst>
                  <a:ext uri="{FF2B5EF4-FFF2-40B4-BE49-F238E27FC236}">
                    <a16:creationId xmlns:a16="http://schemas.microsoft.com/office/drawing/2014/main" id="{D51782C0-A968-F319-91FF-48EDB8A7A555}"/>
                  </a:ext>
                </a:extLst>
              </p:cNvPr>
              <p:cNvSpPr/>
              <p:nvPr/>
            </p:nvSpPr>
            <p:spPr>
              <a:xfrm>
                <a:off x="3024173" y="1304429"/>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28" name="Freeform: Shape 727">
                <a:extLst>
                  <a:ext uri="{FF2B5EF4-FFF2-40B4-BE49-F238E27FC236}">
                    <a16:creationId xmlns:a16="http://schemas.microsoft.com/office/drawing/2014/main" id="{9421DD1A-31E7-A8CE-E884-73FBAED186D4}"/>
                  </a:ext>
                </a:extLst>
              </p:cNvPr>
              <p:cNvSpPr/>
              <p:nvPr/>
            </p:nvSpPr>
            <p:spPr>
              <a:xfrm>
                <a:off x="3032445" y="1304429"/>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29" name="Freeform: Shape 728">
                <a:extLst>
                  <a:ext uri="{FF2B5EF4-FFF2-40B4-BE49-F238E27FC236}">
                    <a16:creationId xmlns:a16="http://schemas.microsoft.com/office/drawing/2014/main" id="{008C455C-4800-C3F5-8792-A091FD6E4797}"/>
                  </a:ext>
                </a:extLst>
              </p:cNvPr>
              <p:cNvSpPr/>
              <p:nvPr/>
            </p:nvSpPr>
            <p:spPr>
              <a:xfrm>
                <a:off x="3036466" y="1304429"/>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30" name="Freeform: Shape 729">
                <a:extLst>
                  <a:ext uri="{FF2B5EF4-FFF2-40B4-BE49-F238E27FC236}">
                    <a16:creationId xmlns:a16="http://schemas.microsoft.com/office/drawing/2014/main" id="{36A78CD9-CBCE-09A0-2BC2-BA249728E6A4}"/>
                  </a:ext>
                </a:extLst>
              </p:cNvPr>
              <p:cNvSpPr/>
              <p:nvPr/>
            </p:nvSpPr>
            <p:spPr>
              <a:xfrm>
                <a:off x="3089660" y="1325494"/>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31" name="Freeform: Shape 730">
                <a:extLst>
                  <a:ext uri="{FF2B5EF4-FFF2-40B4-BE49-F238E27FC236}">
                    <a16:creationId xmlns:a16="http://schemas.microsoft.com/office/drawing/2014/main" id="{DB37F70A-3E47-A774-DEDC-D9F9FE265F91}"/>
                  </a:ext>
                </a:extLst>
              </p:cNvPr>
              <p:cNvSpPr/>
              <p:nvPr/>
            </p:nvSpPr>
            <p:spPr>
              <a:xfrm>
                <a:off x="3110110" y="134655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32" name="Freeform: Shape 731">
                <a:extLst>
                  <a:ext uri="{FF2B5EF4-FFF2-40B4-BE49-F238E27FC236}">
                    <a16:creationId xmlns:a16="http://schemas.microsoft.com/office/drawing/2014/main" id="{EA094B1D-EA14-BB35-E5D7-A6F1E5A2C5A9}"/>
                  </a:ext>
                </a:extLst>
              </p:cNvPr>
              <p:cNvSpPr/>
              <p:nvPr/>
            </p:nvSpPr>
            <p:spPr>
              <a:xfrm>
                <a:off x="3130560" y="134655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33" name="Freeform: Shape 732">
                <a:extLst>
                  <a:ext uri="{FF2B5EF4-FFF2-40B4-BE49-F238E27FC236}">
                    <a16:creationId xmlns:a16="http://schemas.microsoft.com/office/drawing/2014/main" id="{4E457876-5C6C-961A-5CB4-1D9E43072053}"/>
                  </a:ext>
                </a:extLst>
              </p:cNvPr>
              <p:cNvSpPr/>
              <p:nvPr/>
            </p:nvSpPr>
            <p:spPr>
              <a:xfrm>
                <a:off x="3151010" y="135717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34" name="Freeform: Shape 733">
                <a:extLst>
                  <a:ext uri="{FF2B5EF4-FFF2-40B4-BE49-F238E27FC236}">
                    <a16:creationId xmlns:a16="http://schemas.microsoft.com/office/drawing/2014/main" id="{C4EC4FC7-8C0A-3A5C-6484-73F608312B02}"/>
                  </a:ext>
                </a:extLst>
              </p:cNvPr>
              <p:cNvSpPr/>
              <p:nvPr/>
            </p:nvSpPr>
            <p:spPr>
              <a:xfrm>
                <a:off x="3171460" y="137859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35" name="Freeform: Shape 734">
                <a:extLst>
                  <a:ext uri="{FF2B5EF4-FFF2-40B4-BE49-F238E27FC236}">
                    <a16:creationId xmlns:a16="http://schemas.microsoft.com/office/drawing/2014/main" id="{EF8EEE25-28B3-F839-0568-8C6A23D20509}"/>
                  </a:ext>
                </a:extLst>
              </p:cNvPr>
              <p:cNvSpPr/>
              <p:nvPr/>
            </p:nvSpPr>
            <p:spPr>
              <a:xfrm>
                <a:off x="3220632" y="143221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36" name="Freeform: Shape 735">
                <a:extLst>
                  <a:ext uri="{FF2B5EF4-FFF2-40B4-BE49-F238E27FC236}">
                    <a16:creationId xmlns:a16="http://schemas.microsoft.com/office/drawing/2014/main" id="{58C2169E-2AB6-4810-B546-9CD058490139}"/>
                  </a:ext>
                </a:extLst>
              </p:cNvPr>
              <p:cNvSpPr/>
              <p:nvPr/>
            </p:nvSpPr>
            <p:spPr>
              <a:xfrm>
                <a:off x="3232925" y="143221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37" name="Freeform: Shape 736">
                <a:extLst>
                  <a:ext uri="{FF2B5EF4-FFF2-40B4-BE49-F238E27FC236}">
                    <a16:creationId xmlns:a16="http://schemas.microsoft.com/office/drawing/2014/main" id="{F9D0DDAB-3AB8-EC74-83AA-B7981E66C3A8}"/>
                  </a:ext>
                </a:extLst>
              </p:cNvPr>
              <p:cNvSpPr/>
              <p:nvPr/>
            </p:nvSpPr>
            <p:spPr>
              <a:xfrm>
                <a:off x="3249240" y="143221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38" name="Freeform: Shape 737">
                <a:extLst>
                  <a:ext uri="{FF2B5EF4-FFF2-40B4-BE49-F238E27FC236}">
                    <a16:creationId xmlns:a16="http://schemas.microsoft.com/office/drawing/2014/main" id="{EE58C529-F906-4440-4E18-2D0249A3D3FF}"/>
                  </a:ext>
                </a:extLst>
              </p:cNvPr>
              <p:cNvSpPr/>
              <p:nvPr/>
            </p:nvSpPr>
            <p:spPr>
              <a:xfrm>
                <a:off x="3269690" y="14430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39" name="Freeform: Shape 738">
                <a:extLst>
                  <a:ext uri="{FF2B5EF4-FFF2-40B4-BE49-F238E27FC236}">
                    <a16:creationId xmlns:a16="http://schemas.microsoft.com/office/drawing/2014/main" id="{34E2E555-5B6F-D128-C0CB-89E56CE0FC45}"/>
                  </a:ext>
                </a:extLst>
              </p:cNvPr>
              <p:cNvSpPr/>
              <p:nvPr/>
            </p:nvSpPr>
            <p:spPr>
              <a:xfrm>
                <a:off x="3273826" y="14430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40" name="Freeform: Shape 739">
                <a:extLst>
                  <a:ext uri="{FF2B5EF4-FFF2-40B4-BE49-F238E27FC236}">
                    <a16:creationId xmlns:a16="http://schemas.microsoft.com/office/drawing/2014/main" id="{01B31030-7A86-3427-468B-ACD363FB75B3}"/>
                  </a:ext>
                </a:extLst>
              </p:cNvPr>
              <p:cNvSpPr/>
              <p:nvPr/>
            </p:nvSpPr>
            <p:spPr>
              <a:xfrm>
                <a:off x="3286119" y="14649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41" name="Freeform: Shape 740">
                <a:extLst>
                  <a:ext uri="{FF2B5EF4-FFF2-40B4-BE49-F238E27FC236}">
                    <a16:creationId xmlns:a16="http://schemas.microsoft.com/office/drawing/2014/main" id="{CFC97F41-E0B0-7A16-ABB0-421BC82A8A78}"/>
                  </a:ext>
                </a:extLst>
              </p:cNvPr>
              <p:cNvSpPr/>
              <p:nvPr/>
            </p:nvSpPr>
            <p:spPr>
              <a:xfrm>
                <a:off x="3294276" y="14649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42" name="Freeform: Shape 741">
                <a:extLst>
                  <a:ext uri="{FF2B5EF4-FFF2-40B4-BE49-F238E27FC236}">
                    <a16:creationId xmlns:a16="http://schemas.microsoft.com/office/drawing/2014/main" id="{4B13A7AC-0A47-0DD9-A7C4-3A7DB39E7C56}"/>
                  </a:ext>
                </a:extLst>
              </p:cNvPr>
              <p:cNvSpPr/>
              <p:nvPr/>
            </p:nvSpPr>
            <p:spPr>
              <a:xfrm>
                <a:off x="3298297" y="14649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43" name="Freeform: Shape 742">
                <a:extLst>
                  <a:ext uri="{FF2B5EF4-FFF2-40B4-BE49-F238E27FC236}">
                    <a16:creationId xmlns:a16="http://schemas.microsoft.com/office/drawing/2014/main" id="{2D6607A0-C156-4ECA-C48D-824FAB32CFA5}"/>
                  </a:ext>
                </a:extLst>
              </p:cNvPr>
              <p:cNvSpPr/>
              <p:nvPr/>
            </p:nvSpPr>
            <p:spPr>
              <a:xfrm>
                <a:off x="3331040" y="148722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44" name="Freeform: Shape 743">
                <a:extLst>
                  <a:ext uri="{FF2B5EF4-FFF2-40B4-BE49-F238E27FC236}">
                    <a16:creationId xmlns:a16="http://schemas.microsoft.com/office/drawing/2014/main" id="{D79A041E-3A60-6C67-D45C-2E6B36D8B4CC}"/>
                  </a:ext>
                </a:extLst>
              </p:cNvPr>
              <p:cNvSpPr/>
              <p:nvPr/>
            </p:nvSpPr>
            <p:spPr>
              <a:xfrm>
                <a:off x="3335176" y="148722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45" name="Freeform: Shape 744">
                <a:extLst>
                  <a:ext uri="{FF2B5EF4-FFF2-40B4-BE49-F238E27FC236}">
                    <a16:creationId xmlns:a16="http://schemas.microsoft.com/office/drawing/2014/main" id="{19B8E2F1-6148-210F-9E9F-9C4E8895C5C8}"/>
                  </a:ext>
                </a:extLst>
              </p:cNvPr>
              <p:cNvSpPr/>
              <p:nvPr/>
            </p:nvSpPr>
            <p:spPr>
              <a:xfrm>
                <a:off x="3367919" y="149836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46" name="Freeform: Shape 745">
                <a:extLst>
                  <a:ext uri="{FF2B5EF4-FFF2-40B4-BE49-F238E27FC236}">
                    <a16:creationId xmlns:a16="http://schemas.microsoft.com/office/drawing/2014/main" id="{7CB9E0E4-6A11-A809-A7E7-1F9587788638}"/>
                  </a:ext>
                </a:extLst>
              </p:cNvPr>
              <p:cNvSpPr/>
              <p:nvPr/>
            </p:nvSpPr>
            <p:spPr>
              <a:xfrm>
                <a:off x="3404684" y="1532139"/>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47" name="Freeform: Shape 746">
                <a:extLst>
                  <a:ext uri="{FF2B5EF4-FFF2-40B4-BE49-F238E27FC236}">
                    <a16:creationId xmlns:a16="http://schemas.microsoft.com/office/drawing/2014/main" id="{C33B4C7A-B139-879A-F67B-EC1241C04064}"/>
                  </a:ext>
                </a:extLst>
              </p:cNvPr>
              <p:cNvSpPr/>
              <p:nvPr/>
            </p:nvSpPr>
            <p:spPr>
              <a:xfrm>
                <a:off x="3466149" y="156591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48" name="Freeform: Shape 747">
                <a:extLst>
                  <a:ext uri="{FF2B5EF4-FFF2-40B4-BE49-F238E27FC236}">
                    <a16:creationId xmlns:a16="http://schemas.microsoft.com/office/drawing/2014/main" id="{16C641AF-93B8-D30A-B4BB-9AD71B3A6060}"/>
                  </a:ext>
                </a:extLst>
              </p:cNvPr>
              <p:cNvSpPr/>
              <p:nvPr/>
            </p:nvSpPr>
            <p:spPr>
              <a:xfrm>
                <a:off x="3490620" y="159986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49" name="Freeform: Shape 748">
                <a:extLst>
                  <a:ext uri="{FF2B5EF4-FFF2-40B4-BE49-F238E27FC236}">
                    <a16:creationId xmlns:a16="http://schemas.microsoft.com/office/drawing/2014/main" id="{C0AB7C3F-6C46-EE3B-9CB1-80B4CED1F544}"/>
                  </a:ext>
                </a:extLst>
              </p:cNvPr>
              <p:cNvSpPr/>
              <p:nvPr/>
            </p:nvSpPr>
            <p:spPr>
              <a:xfrm>
                <a:off x="3494756" y="161117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50" name="Freeform: Shape 749">
                <a:extLst>
                  <a:ext uri="{FF2B5EF4-FFF2-40B4-BE49-F238E27FC236}">
                    <a16:creationId xmlns:a16="http://schemas.microsoft.com/office/drawing/2014/main" id="{4EC4916A-8400-DDD9-D19E-1CCA81F7D38F}"/>
                  </a:ext>
                </a:extLst>
              </p:cNvPr>
              <p:cNvSpPr/>
              <p:nvPr/>
            </p:nvSpPr>
            <p:spPr>
              <a:xfrm>
                <a:off x="3507049" y="161117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51" name="Freeform: Shape 750">
                <a:extLst>
                  <a:ext uri="{FF2B5EF4-FFF2-40B4-BE49-F238E27FC236}">
                    <a16:creationId xmlns:a16="http://schemas.microsoft.com/office/drawing/2014/main" id="{8FCDDD38-3DC5-B1EB-CDC1-78E19F3B49E2}"/>
                  </a:ext>
                </a:extLst>
              </p:cNvPr>
              <p:cNvSpPr/>
              <p:nvPr/>
            </p:nvSpPr>
            <p:spPr>
              <a:xfrm>
                <a:off x="3511070" y="161117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52" name="Freeform: Shape 751">
                <a:extLst>
                  <a:ext uri="{FF2B5EF4-FFF2-40B4-BE49-F238E27FC236}">
                    <a16:creationId xmlns:a16="http://schemas.microsoft.com/office/drawing/2014/main" id="{B9A46527-EFA1-8B65-7055-4D12B278B900}"/>
                  </a:ext>
                </a:extLst>
              </p:cNvPr>
              <p:cNvSpPr/>
              <p:nvPr/>
            </p:nvSpPr>
            <p:spPr>
              <a:xfrm>
                <a:off x="3515206" y="161117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53" name="Freeform: Shape 752">
                <a:extLst>
                  <a:ext uri="{FF2B5EF4-FFF2-40B4-BE49-F238E27FC236}">
                    <a16:creationId xmlns:a16="http://schemas.microsoft.com/office/drawing/2014/main" id="{9B3F9514-9499-8057-5706-259498621F50}"/>
                  </a:ext>
                </a:extLst>
              </p:cNvPr>
              <p:cNvSpPr/>
              <p:nvPr/>
            </p:nvSpPr>
            <p:spPr>
              <a:xfrm>
                <a:off x="3523363" y="16228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54" name="Freeform: Shape 753">
                <a:extLst>
                  <a:ext uri="{FF2B5EF4-FFF2-40B4-BE49-F238E27FC236}">
                    <a16:creationId xmlns:a16="http://schemas.microsoft.com/office/drawing/2014/main" id="{0FC40CAC-E09B-F454-2736-A924855A183D}"/>
                  </a:ext>
                </a:extLst>
              </p:cNvPr>
              <p:cNvSpPr/>
              <p:nvPr/>
            </p:nvSpPr>
            <p:spPr>
              <a:xfrm>
                <a:off x="3527499" y="16228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55" name="Freeform: Shape 754">
                <a:extLst>
                  <a:ext uri="{FF2B5EF4-FFF2-40B4-BE49-F238E27FC236}">
                    <a16:creationId xmlns:a16="http://schemas.microsoft.com/office/drawing/2014/main" id="{D6859989-B7E5-5427-DF22-FE49409DD6D1}"/>
                  </a:ext>
                </a:extLst>
              </p:cNvPr>
              <p:cNvSpPr/>
              <p:nvPr/>
            </p:nvSpPr>
            <p:spPr>
              <a:xfrm>
                <a:off x="3535657" y="16228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56" name="Freeform: Shape 755">
                <a:extLst>
                  <a:ext uri="{FF2B5EF4-FFF2-40B4-BE49-F238E27FC236}">
                    <a16:creationId xmlns:a16="http://schemas.microsoft.com/office/drawing/2014/main" id="{80E9116D-B30B-8256-F783-74F1420FB7E5}"/>
                  </a:ext>
                </a:extLst>
              </p:cNvPr>
              <p:cNvSpPr/>
              <p:nvPr/>
            </p:nvSpPr>
            <p:spPr>
              <a:xfrm>
                <a:off x="3543814" y="16228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57" name="Freeform: Shape 756">
                <a:extLst>
                  <a:ext uri="{FF2B5EF4-FFF2-40B4-BE49-F238E27FC236}">
                    <a16:creationId xmlns:a16="http://schemas.microsoft.com/office/drawing/2014/main" id="{7ECA8F05-3D38-222A-795D-DCF5D7CA6CF7}"/>
                  </a:ext>
                </a:extLst>
              </p:cNvPr>
              <p:cNvSpPr/>
              <p:nvPr/>
            </p:nvSpPr>
            <p:spPr>
              <a:xfrm>
                <a:off x="3547950" y="16228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58" name="Freeform: Shape 757">
                <a:extLst>
                  <a:ext uri="{FF2B5EF4-FFF2-40B4-BE49-F238E27FC236}">
                    <a16:creationId xmlns:a16="http://schemas.microsoft.com/office/drawing/2014/main" id="{BFF64CDF-0F82-B5C2-EC99-63747DA0F54E}"/>
                  </a:ext>
                </a:extLst>
              </p:cNvPr>
              <p:cNvSpPr/>
              <p:nvPr/>
            </p:nvSpPr>
            <p:spPr>
              <a:xfrm>
                <a:off x="3580693" y="16228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59" name="Freeform: Shape 758">
                <a:extLst>
                  <a:ext uri="{FF2B5EF4-FFF2-40B4-BE49-F238E27FC236}">
                    <a16:creationId xmlns:a16="http://schemas.microsoft.com/office/drawing/2014/main" id="{4427EBB1-5CC4-7AC8-AEFC-234DB94B9AA7}"/>
                  </a:ext>
                </a:extLst>
              </p:cNvPr>
              <p:cNvSpPr/>
              <p:nvPr/>
            </p:nvSpPr>
            <p:spPr>
              <a:xfrm>
                <a:off x="3609300" y="16228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60" name="Freeform: Shape 759">
                <a:extLst>
                  <a:ext uri="{FF2B5EF4-FFF2-40B4-BE49-F238E27FC236}">
                    <a16:creationId xmlns:a16="http://schemas.microsoft.com/office/drawing/2014/main" id="{D73A9DA0-80DE-C161-6B2A-93BFA6B8C34B}"/>
                  </a:ext>
                </a:extLst>
              </p:cNvPr>
              <p:cNvSpPr/>
              <p:nvPr/>
            </p:nvSpPr>
            <p:spPr>
              <a:xfrm>
                <a:off x="3633886" y="163520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61" name="Freeform: Shape 760">
                <a:extLst>
                  <a:ext uri="{FF2B5EF4-FFF2-40B4-BE49-F238E27FC236}">
                    <a16:creationId xmlns:a16="http://schemas.microsoft.com/office/drawing/2014/main" id="{A4AFBEED-5F60-B06A-C9C8-C7E959E56257}"/>
                  </a:ext>
                </a:extLst>
              </p:cNvPr>
              <p:cNvSpPr/>
              <p:nvPr/>
            </p:nvSpPr>
            <p:spPr>
              <a:xfrm>
                <a:off x="3654336" y="1647735"/>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62" name="Freeform: Shape 761">
                <a:extLst>
                  <a:ext uri="{FF2B5EF4-FFF2-40B4-BE49-F238E27FC236}">
                    <a16:creationId xmlns:a16="http://schemas.microsoft.com/office/drawing/2014/main" id="{51811F87-D0A8-1BFB-3ADD-EB242C770CE7}"/>
                  </a:ext>
                </a:extLst>
              </p:cNvPr>
              <p:cNvSpPr/>
              <p:nvPr/>
            </p:nvSpPr>
            <p:spPr>
              <a:xfrm>
                <a:off x="3719823" y="1647735"/>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63" name="Freeform: Shape 762">
                <a:extLst>
                  <a:ext uri="{FF2B5EF4-FFF2-40B4-BE49-F238E27FC236}">
                    <a16:creationId xmlns:a16="http://schemas.microsoft.com/office/drawing/2014/main" id="{BB0C1E84-8164-D945-2CD5-D4F4FC5D292F}"/>
                  </a:ext>
                </a:extLst>
              </p:cNvPr>
              <p:cNvSpPr/>
              <p:nvPr/>
            </p:nvSpPr>
            <p:spPr>
              <a:xfrm>
                <a:off x="3752566" y="1647735"/>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64" name="Freeform: Shape 763">
                <a:extLst>
                  <a:ext uri="{FF2B5EF4-FFF2-40B4-BE49-F238E27FC236}">
                    <a16:creationId xmlns:a16="http://schemas.microsoft.com/office/drawing/2014/main" id="{3F0E40D1-3E7D-2EE2-E83A-4D4B382A78DF}"/>
                  </a:ext>
                </a:extLst>
              </p:cNvPr>
              <p:cNvSpPr/>
              <p:nvPr/>
            </p:nvSpPr>
            <p:spPr>
              <a:xfrm>
                <a:off x="3777037" y="166026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65" name="Freeform: Shape 764">
                <a:extLst>
                  <a:ext uri="{FF2B5EF4-FFF2-40B4-BE49-F238E27FC236}">
                    <a16:creationId xmlns:a16="http://schemas.microsoft.com/office/drawing/2014/main" id="{7FBAA666-6A61-9A47-E61A-30A8C02D0151}"/>
                  </a:ext>
                </a:extLst>
              </p:cNvPr>
              <p:cNvSpPr/>
              <p:nvPr/>
            </p:nvSpPr>
            <p:spPr>
              <a:xfrm>
                <a:off x="3781173" y="166026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66" name="Freeform: Shape 765">
                <a:extLst>
                  <a:ext uri="{FF2B5EF4-FFF2-40B4-BE49-F238E27FC236}">
                    <a16:creationId xmlns:a16="http://schemas.microsoft.com/office/drawing/2014/main" id="{DFA1C29E-CA97-B828-18E5-8F639A361D58}"/>
                  </a:ext>
                </a:extLst>
              </p:cNvPr>
              <p:cNvSpPr/>
              <p:nvPr/>
            </p:nvSpPr>
            <p:spPr>
              <a:xfrm>
                <a:off x="3797487" y="166026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67" name="Freeform: Shape 766">
                <a:extLst>
                  <a:ext uri="{FF2B5EF4-FFF2-40B4-BE49-F238E27FC236}">
                    <a16:creationId xmlns:a16="http://schemas.microsoft.com/office/drawing/2014/main" id="{8B95D140-12EB-B9C7-8038-E063AA9C95C5}"/>
                  </a:ext>
                </a:extLst>
              </p:cNvPr>
              <p:cNvSpPr/>
              <p:nvPr/>
            </p:nvSpPr>
            <p:spPr>
              <a:xfrm>
                <a:off x="3801623" y="166026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68" name="Freeform: Shape 767">
                <a:extLst>
                  <a:ext uri="{FF2B5EF4-FFF2-40B4-BE49-F238E27FC236}">
                    <a16:creationId xmlns:a16="http://schemas.microsoft.com/office/drawing/2014/main" id="{DD1843A4-4E61-8C36-4C94-CE2D13657602}"/>
                  </a:ext>
                </a:extLst>
              </p:cNvPr>
              <p:cNvSpPr/>
              <p:nvPr/>
            </p:nvSpPr>
            <p:spPr>
              <a:xfrm>
                <a:off x="3826209" y="16731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69" name="Freeform: Shape 768">
                <a:extLst>
                  <a:ext uri="{FF2B5EF4-FFF2-40B4-BE49-F238E27FC236}">
                    <a16:creationId xmlns:a16="http://schemas.microsoft.com/office/drawing/2014/main" id="{B682C627-2CB1-8E9F-ECF5-1EDCD1AEE9BA}"/>
                  </a:ext>
                </a:extLst>
              </p:cNvPr>
              <p:cNvSpPr/>
              <p:nvPr/>
            </p:nvSpPr>
            <p:spPr>
              <a:xfrm>
                <a:off x="3854817" y="16731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70" name="Freeform: Shape 769">
                <a:extLst>
                  <a:ext uri="{FF2B5EF4-FFF2-40B4-BE49-F238E27FC236}">
                    <a16:creationId xmlns:a16="http://schemas.microsoft.com/office/drawing/2014/main" id="{28CE6E69-CC03-CDCA-54ED-0A3172159C03}"/>
                  </a:ext>
                </a:extLst>
              </p:cNvPr>
              <p:cNvSpPr/>
              <p:nvPr/>
            </p:nvSpPr>
            <p:spPr>
              <a:xfrm>
                <a:off x="3862974" y="16731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71" name="Freeform: Shape 770">
                <a:extLst>
                  <a:ext uri="{FF2B5EF4-FFF2-40B4-BE49-F238E27FC236}">
                    <a16:creationId xmlns:a16="http://schemas.microsoft.com/office/drawing/2014/main" id="{F546890E-A7BE-52C1-CC39-0012CD209425}"/>
                  </a:ext>
                </a:extLst>
              </p:cNvPr>
              <p:cNvSpPr/>
              <p:nvPr/>
            </p:nvSpPr>
            <p:spPr>
              <a:xfrm>
                <a:off x="3871131" y="16731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72" name="Freeform: Shape 771">
                <a:extLst>
                  <a:ext uri="{FF2B5EF4-FFF2-40B4-BE49-F238E27FC236}">
                    <a16:creationId xmlns:a16="http://schemas.microsoft.com/office/drawing/2014/main" id="{69139DC5-399F-1608-5197-22E5F2E4E1C8}"/>
                  </a:ext>
                </a:extLst>
              </p:cNvPr>
              <p:cNvSpPr/>
              <p:nvPr/>
            </p:nvSpPr>
            <p:spPr>
              <a:xfrm>
                <a:off x="3887560" y="16731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73" name="Freeform: Shape 772">
                <a:extLst>
                  <a:ext uri="{FF2B5EF4-FFF2-40B4-BE49-F238E27FC236}">
                    <a16:creationId xmlns:a16="http://schemas.microsoft.com/office/drawing/2014/main" id="{61F99808-5855-2107-0620-F1F73558242A}"/>
                  </a:ext>
                </a:extLst>
              </p:cNvPr>
              <p:cNvSpPr/>
              <p:nvPr/>
            </p:nvSpPr>
            <p:spPr>
              <a:xfrm>
                <a:off x="3916167" y="16731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74" name="Freeform: Shape 773">
                <a:extLst>
                  <a:ext uri="{FF2B5EF4-FFF2-40B4-BE49-F238E27FC236}">
                    <a16:creationId xmlns:a16="http://schemas.microsoft.com/office/drawing/2014/main" id="{F1BCA707-A26C-D585-5857-2BE541E4F4DC}"/>
                  </a:ext>
                </a:extLst>
              </p:cNvPr>
              <p:cNvSpPr/>
              <p:nvPr/>
            </p:nvSpPr>
            <p:spPr>
              <a:xfrm>
                <a:off x="3936617" y="169961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75" name="Freeform: Shape 774">
                <a:extLst>
                  <a:ext uri="{FF2B5EF4-FFF2-40B4-BE49-F238E27FC236}">
                    <a16:creationId xmlns:a16="http://schemas.microsoft.com/office/drawing/2014/main" id="{483D17CF-A80C-8BD9-F604-1D2C9B86BF62}"/>
                  </a:ext>
                </a:extLst>
              </p:cNvPr>
              <p:cNvSpPr/>
              <p:nvPr/>
            </p:nvSpPr>
            <p:spPr>
              <a:xfrm>
                <a:off x="3981654" y="171284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76" name="Freeform: Shape 775">
                <a:extLst>
                  <a:ext uri="{FF2B5EF4-FFF2-40B4-BE49-F238E27FC236}">
                    <a16:creationId xmlns:a16="http://schemas.microsoft.com/office/drawing/2014/main" id="{22AA8FA4-E0C3-C828-2553-304CFC8E420E}"/>
                  </a:ext>
                </a:extLst>
              </p:cNvPr>
              <p:cNvSpPr/>
              <p:nvPr/>
            </p:nvSpPr>
            <p:spPr>
              <a:xfrm>
                <a:off x="3993947" y="171284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77" name="Freeform: Shape 776">
                <a:extLst>
                  <a:ext uri="{FF2B5EF4-FFF2-40B4-BE49-F238E27FC236}">
                    <a16:creationId xmlns:a16="http://schemas.microsoft.com/office/drawing/2014/main" id="{9C5FE38B-39C0-E9F8-CF92-BCD06A1BAA4D}"/>
                  </a:ext>
                </a:extLst>
              </p:cNvPr>
              <p:cNvSpPr/>
              <p:nvPr/>
            </p:nvSpPr>
            <p:spPr>
              <a:xfrm>
                <a:off x="3997968" y="171284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78" name="Freeform: Shape 777">
                <a:extLst>
                  <a:ext uri="{FF2B5EF4-FFF2-40B4-BE49-F238E27FC236}">
                    <a16:creationId xmlns:a16="http://schemas.microsoft.com/office/drawing/2014/main" id="{F6488D2A-57D6-77CD-3046-3D759971A922}"/>
                  </a:ext>
                </a:extLst>
              </p:cNvPr>
              <p:cNvSpPr/>
              <p:nvPr/>
            </p:nvSpPr>
            <p:spPr>
              <a:xfrm>
                <a:off x="4006240" y="171284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79" name="Freeform: Shape 778">
                <a:extLst>
                  <a:ext uri="{FF2B5EF4-FFF2-40B4-BE49-F238E27FC236}">
                    <a16:creationId xmlns:a16="http://schemas.microsoft.com/office/drawing/2014/main" id="{5CBF42EA-BA7A-8F5C-7EEB-75E627A04025}"/>
                  </a:ext>
                </a:extLst>
              </p:cNvPr>
              <p:cNvSpPr/>
              <p:nvPr/>
            </p:nvSpPr>
            <p:spPr>
              <a:xfrm>
                <a:off x="4010261" y="171284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80" name="Freeform: Shape 779">
                <a:extLst>
                  <a:ext uri="{FF2B5EF4-FFF2-40B4-BE49-F238E27FC236}">
                    <a16:creationId xmlns:a16="http://schemas.microsoft.com/office/drawing/2014/main" id="{3AFE686C-70FF-EDEF-DFA9-9072022DBDBA}"/>
                  </a:ext>
                </a:extLst>
              </p:cNvPr>
              <p:cNvSpPr/>
              <p:nvPr/>
            </p:nvSpPr>
            <p:spPr>
              <a:xfrm>
                <a:off x="4026690" y="174035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81" name="Freeform: Shape 780">
                <a:extLst>
                  <a:ext uri="{FF2B5EF4-FFF2-40B4-BE49-F238E27FC236}">
                    <a16:creationId xmlns:a16="http://schemas.microsoft.com/office/drawing/2014/main" id="{D8EBBF08-262E-7065-5BA6-B6A758CD64A9}"/>
                  </a:ext>
                </a:extLst>
              </p:cNvPr>
              <p:cNvSpPr/>
              <p:nvPr/>
            </p:nvSpPr>
            <p:spPr>
              <a:xfrm>
                <a:off x="4030711" y="174035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82" name="Freeform: Shape 781">
                <a:extLst>
                  <a:ext uri="{FF2B5EF4-FFF2-40B4-BE49-F238E27FC236}">
                    <a16:creationId xmlns:a16="http://schemas.microsoft.com/office/drawing/2014/main" id="{360B4B69-5A93-293C-235B-08D8DEFF12E1}"/>
                  </a:ext>
                </a:extLst>
              </p:cNvPr>
              <p:cNvSpPr/>
              <p:nvPr/>
            </p:nvSpPr>
            <p:spPr>
              <a:xfrm>
                <a:off x="4034847" y="175445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83" name="Freeform: Shape 782">
                <a:extLst>
                  <a:ext uri="{FF2B5EF4-FFF2-40B4-BE49-F238E27FC236}">
                    <a16:creationId xmlns:a16="http://schemas.microsoft.com/office/drawing/2014/main" id="{FC60F92A-D877-C572-5492-D9C13D23C054}"/>
                  </a:ext>
                </a:extLst>
              </p:cNvPr>
              <p:cNvSpPr/>
              <p:nvPr/>
            </p:nvSpPr>
            <p:spPr>
              <a:xfrm>
                <a:off x="4038983" y="175445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84" name="Freeform: Shape 783">
                <a:extLst>
                  <a:ext uri="{FF2B5EF4-FFF2-40B4-BE49-F238E27FC236}">
                    <a16:creationId xmlns:a16="http://schemas.microsoft.com/office/drawing/2014/main" id="{C2357CAB-6AE6-82BF-B75D-393A3122BAB9}"/>
                  </a:ext>
                </a:extLst>
              </p:cNvPr>
              <p:cNvSpPr/>
              <p:nvPr/>
            </p:nvSpPr>
            <p:spPr>
              <a:xfrm>
                <a:off x="4043004" y="175445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85" name="Freeform: Shape 784">
                <a:extLst>
                  <a:ext uri="{FF2B5EF4-FFF2-40B4-BE49-F238E27FC236}">
                    <a16:creationId xmlns:a16="http://schemas.microsoft.com/office/drawing/2014/main" id="{E7F3953E-012E-E788-28FC-3DE7E129F015}"/>
                  </a:ext>
                </a:extLst>
              </p:cNvPr>
              <p:cNvSpPr/>
              <p:nvPr/>
            </p:nvSpPr>
            <p:spPr>
              <a:xfrm>
                <a:off x="4047140" y="175445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86" name="Freeform: Shape 785">
                <a:extLst>
                  <a:ext uri="{FF2B5EF4-FFF2-40B4-BE49-F238E27FC236}">
                    <a16:creationId xmlns:a16="http://schemas.microsoft.com/office/drawing/2014/main" id="{286C1715-07D8-2937-4A44-A777BCFD5954}"/>
                  </a:ext>
                </a:extLst>
              </p:cNvPr>
              <p:cNvSpPr/>
              <p:nvPr/>
            </p:nvSpPr>
            <p:spPr>
              <a:xfrm>
                <a:off x="4100333" y="178335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87" name="Freeform: Shape 786">
                <a:extLst>
                  <a:ext uri="{FF2B5EF4-FFF2-40B4-BE49-F238E27FC236}">
                    <a16:creationId xmlns:a16="http://schemas.microsoft.com/office/drawing/2014/main" id="{00C0E518-386A-517A-2D64-0B087132657E}"/>
                  </a:ext>
                </a:extLst>
              </p:cNvPr>
              <p:cNvSpPr/>
              <p:nvPr/>
            </p:nvSpPr>
            <p:spPr>
              <a:xfrm>
                <a:off x="4120783" y="182704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88" name="Freeform: Shape 787">
                <a:extLst>
                  <a:ext uri="{FF2B5EF4-FFF2-40B4-BE49-F238E27FC236}">
                    <a16:creationId xmlns:a16="http://schemas.microsoft.com/office/drawing/2014/main" id="{25BB5718-BAEE-883D-4799-6E7FE7D6B27C}"/>
                  </a:ext>
                </a:extLst>
              </p:cNvPr>
              <p:cNvSpPr/>
              <p:nvPr/>
            </p:nvSpPr>
            <p:spPr>
              <a:xfrm>
                <a:off x="4141234" y="185646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89" name="Freeform: Shape 788">
                <a:extLst>
                  <a:ext uri="{FF2B5EF4-FFF2-40B4-BE49-F238E27FC236}">
                    <a16:creationId xmlns:a16="http://schemas.microsoft.com/office/drawing/2014/main" id="{00E6BBBC-BF83-6950-68EF-FF4F9FDB6EEB}"/>
                  </a:ext>
                </a:extLst>
              </p:cNvPr>
              <p:cNvSpPr/>
              <p:nvPr/>
            </p:nvSpPr>
            <p:spPr>
              <a:xfrm>
                <a:off x="4173977" y="187126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90" name="Freeform: Shape 789">
                <a:extLst>
                  <a:ext uri="{FF2B5EF4-FFF2-40B4-BE49-F238E27FC236}">
                    <a16:creationId xmlns:a16="http://schemas.microsoft.com/office/drawing/2014/main" id="{5FF3176C-FE63-4CE1-35E1-160615939EB4}"/>
                  </a:ext>
                </a:extLst>
              </p:cNvPr>
              <p:cNvSpPr/>
              <p:nvPr/>
            </p:nvSpPr>
            <p:spPr>
              <a:xfrm>
                <a:off x="4259913" y="190086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91" name="Freeform: Shape 790">
                <a:extLst>
                  <a:ext uri="{FF2B5EF4-FFF2-40B4-BE49-F238E27FC236}">
                    <a16:creationId xmlns:a16="http://schemas.microsoft.com/office/drawing/2014/main" id="{2D32C4FB-4590-93AC-EB90-7C9970AF1EEF}"/>
                  </a:ext>
                </a:extLst>
              </p:cNvPr>
              <p:cNvSpPr/>
              <p:nvPr/>
            </p:nvSpPr>
            <p:spPr>
              <a:xfrm>
                <a:off x="4268070" y="190086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92" name="Freeform: Shape 791">
                <a:extLst>
                  <a:ext uri="{FF2B5EF4-FFF2-40B4-BE49-F238E27FC236}">
                    <a16:creationId xmlns:a16="http://schemas.microsoft.com/office/drawing/2014/main" id="{FF938CAF-EDBC-6FFE-6130-3181ACECC30E}"/>
                  </a:ext>
                </a:extLst>
              </p:cNvPr>
              <p:cNvSpPr/>
              <p:nvPr/>
            </p:nvSpPr>
            <p:spPr>
              <a:xfrm>
                <a:off x="4272206" y="190086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93" name="Freeform: Shape 792">
                <a:extLst>
                  <a:ext uri="{FF2B5EF4-FFF2-40B4-BE49-F238E27FC236}">
                    <a16:creationId xmlns:a16="http://schemas.microsoft.com/office/drawing/2014/main" id="{9BCA788A-E067-46BC-990F-4889C65287A5}"/>
                  </a:ext>
                </a:extLst>
              </p:cNvPr>
              <p:cNvSpPr/>
              <p:nvPr/>
            </p:nvSpPr>
            <p:spPr>
              <a:xfrm>
                <a:off x="4300814" y="190086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94" name="Freeform: Shape 793">
                <a:extLst>
                  <a:ext uri="{FF2B5EF4-FFF2-40B4-BE49-F238E27FC236}">
                    <a16:creationId xmlns:a16="http://schemas.microsoft.com/office/drawing/2014/main" id="{F81FE3A4-31D6-757E-17F5-0EC4499310BA}"/>
                  </a:ext>
                </a:extLst>
              </p:cNvPr>
              <p:cNvSpPr/>
              <p:nvPr/>
            </p:nvSpPr>
            <p:spPr>
              <a:xfrm>
                <a:off x="4308971" y="190086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95" name="Freeform: Shape 794">
                <a:extLst>
                  <a:ext uri="{FF2B5EF4-FFF2-40B4-BE49-F238E27FC236}">
                    <a16:creationId xmlns:a16="http://schemas.microsoft.com/office/drawing/2014/main" id="{14673B2A-6143-2CB3-68C4-F706526B41EA}"/>
                  </a:ext>
                </a:extLst>
              </p:cNvPr>
              <p:cNvSpPr/>
              <p:nvPr/>
            </p:nvSpPr>
            <p:spPr>
              <a:xfrm>
                <a:off x="4317128" y="190086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96" name="Freeform: Shape 795">
                <a:extLst>
                  <a:ext uri="{FF2B5EF4-FFF2-40B4-BE49-F238E27FC236}">
                    <a16:creationId xmlns:a16="http://schemas.microsoft.com/office/drawing/2014/main" id="{2122AED9-5B85-D16F-4DAB-13F09F472D71}"/>
                  </a:ext>
                </a:extLst>
              </p:cNvPr>
              <p:cNvSpPr/>
              <p:nvPr/>
            </p:nvSpPr>
            <p:spPr>
              <a:xfrm>
                <a:off x="4321264" y="190086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97" name="Freeform: Shape 796">
                <a:extLst>
                  <a:ext uri="{FF2B5EF4-FFF2-40B4-BE49-F238E27FC236}">
                    <a16:creationId xmlns:a16="http://schemas.microsoft.com/office/drawing/2014/main" id="{5A56B55A-955D-43DB-2FDD-4AD71F46D80E}"/>
                  </a:ext>
                </a:extLst>
              </p:cNvPr>
              <p:cNvSpPr/>
              <p:nvPr/>
            </p:nvSpPr>
            <p:spPr>
              <a:xfrm>
                <a:off x="4349871" y="191653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98" name="Freeform: Shape 797">
                <a:extLst>
                  <a:ext uri="{FF2B5EF4-FFF2-40B4-BE49-F238E27FC236}">
                    <a16:creationId xmlns:a16="http://schemas.microsoft.com/office/drawing/2014/main" id="{8479B42A-7F23-4A8F-03A5-FC79D7CC1D69}"/>
                  </a:ext>
                </a:extLst>
              </p:cNvPr>
              <p:cNvSpPr/>
              <p:nvPr/>
            </p:nvSpPr>
            <p:spPr>
              <a:xfrm>
                <a:off x="4378593" y="193219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799" name="Freeform: Shape 798">
                <a:extLst>
                  <a:ext uri="{FF2B5EF4-FFF2-40B4-BE49-F238E27FC236}">
                    <a16:creationId xmlns:a16="http://schemas.microsoft.com/office/drawing/2014/main" id="{4511F076-2B2B-933C-A25A-5C993D55261D}"/>
                  </a:ext>
                </a:extLst>
              </p:cNvPr>
              <p:cNvSpPr/>
              <p:nvPr/>
            </p:nvSpPr>
            <p:spPr>
              <a:xfrm>
                <a:off x="4411221" y="193219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00" name="Freeform: Shape 799">
                <a:extLst>
                  <a:ext uri="{FF2B5EF4-FFF2-40B4-BE49-F238E27FC236}">
                    <a16:creationId xmlns:a16="http://schemas.microsoft.com/office/drawing/2014/main" id="{7F3EFD34-B05A-724A-A2D1-E738877F5AD4}"/>
                  </a:ext>
                </a:extLst>
              </p:cNvPr>
              <p:cNvSpPr/>
              <p:nvPr/>
            </p:nvSpPr>
            <p:spPr>
              <a:xfrm>
                <a:off x="4423515" y="193219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01" name="Freeform: Shape 800">
                <a:extLst>
                  <a:ext uri="{FF2B5EF4-FFF2-40B4-BE49-F238E27FC236}">
                    <a16:creationId xmlns:a16="http://schemas.microsoft.com/office/drawing/2014/main" id="{663E3407-669B-F0AD-78B9-BC08AAFFB4F5}"/>
                  </a:ext>
                </a:extLst>
              </p:cNvPr>
              <p:cNvSpPr/>
              <p:nvPr/>
            </p:nvSpPr>
            <p:spPr>
              <a:xfrm>
                <a:off x="4435808" y="193219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02" name="Freeform: Shape 801">
                <a:extLst>
                  <a:ext uri="{FF2B5EF4-FFF2-40B4-BE49-F238E27FC236}">
                    <a16:creationId xmlns:a16="http://schemas.microsoft.com/office/drawing/2014/main" id="{5D60B53D-D0BF-8CB0-342F-D05E2191DF31}"/>
                  </a:ext>
                </a:extLst>
              </p:cNvPr>
              <p:cNvSpPr/>
              <p:nvPr/>
            </p:nvSpPr>
            <p:spPr>
              <a:xfrm>
                <a:off x="4439944" y="194856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03" name="Freeform: Shape 802">
                <a:extLst>
                  <a:ext uri="{FF2B5EF4-FFF2-40B4-BE49-F238E27FC236}">
                    <a16:creationId xmlns:a16="http://schemas.microsoft.com/office/drawing/2014/main" id="{BCA1690D-8ACC-4170-8DE1-40100CEA80A9}"/>
                  </a:ext>
                </a:extLst>
              </p:cNvPr>
              <p:cNvSpPr/>
              <p:nvPr/>
            </p:nvSpPr>
            <p:spPr>
              <a:xfrm>
                <a:off x="4448101" y="194856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04" name="Freeform: Shape 803">
                <a:extLst>
                  <a:ext uri="{FF2B5EF4-FFF2-40B4-BE49-F238E27FC236}">
                    <a16:creationId xmlns:a16="http://schemas.microsoft.com/office/drawing/2014/main" id="{3D9DC857-8E10-0B1C-9669-E16288F448D4}"/>
                  </a:ext>
                </a:extLst>
              </p:cNvPr>
              <p:cNvSpPr/>
              <p:nvPr/>
            </p:nvSpPr>
            <p:spPr>
              <a:xfrm>
                <a:off x="4513587"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05" name="Freeform: Shape 804">
                <a:extLst>
                  <a:ext uri="{FF2B5EF4-FFF2-40B4-BE49-F238E27FC236}">
                    <a16:creationId xmlns:a16="http://schemas.microsoft.com/office/drawing/2014/main" id="{64715521-F522-AFB0-83D7-60483C7024B4}"/>
                  </a:ext>
                </a:extLst>
              </p:cNvPr>
              <p:cNvSpPr/>
              <p:nvPr/>
            </p:nvSpPr>
            <p:spPr>
              <a:xfrm>
                <a:off x="4521744"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06" name="Freeform: Shape 805">
                <a:extLst>
                  <a:ext uri="{FF2B5EF4-FFF2-40B4-BE49-F238E27FC236}">
                    <a16:creationId xmlns:a16="http://schemas.microsoft.com/office/drawing/2014/main" id="{636AA0AC-7E2A-C8D7-F504-41D5C7A44ADA}"/>
                  </a:ext>
                </a:extLst>
              </p:cNvPr>
              <p:cNvSpPr/>
              <p:nvPr/>
            </p:nvSpPr>
            <p:spPr>
              <a:xfrm>
                <a:off x="4529901"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07" name="Freeform: Shape 806">
                <a:extLst>
                  <a:ext uri="{FF2B5EF4-FFF2-40B4-BE49-F238E27FC236}">
                    <a16:creationId xmlns:a16="http://schemas.microsoft.com/office/drawing/2014/main" id="{CEBF274C-054B-99CC-97BA-EE25FF2EA6B7}"/>
                  </a:ext>
                </a:extLst>
              </p:cNvPr>
              <p:cNvSpPr/>
              <p:nvPr/>
            </p:nvSpPr>
            <p:spPr>
              <a:xfrm>
                <a:off x="4538173"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08" name="Freeform: Shape 807">
                <a:extLst>
                  <a:ext uri="{FF2B5EF4-FFF2-40B4-BE49-F238E27FC236}">
                    <a16:creationId xmlns:a16="http://schemas.microsoft.com/office/drawing/2014/main" id="{2E14EE8C-B2E3-97BF-C1F0-026261AA93FB}"/>
                  </a:ext>
                </a:extLst>
              </p:cNvPr>
              <p:cNvSpPr/>
              <p:nvPr/>
            </p:nvSpPr>
            <p:spPr>
              <a:xfrm>
                <a:off x="4546330"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09" name="Freeform: Shape 808">
                <a:extLst>
                  <a:ext uri="{FF2B5EF4-FFF2-40B4-BE49-F238E27FC236}">
                    <a16:creationId xmlns:a16="http://schemas.microsoft.com/office/drawing/2014/main" id="{C15EB97A-7EE3-252F-E8C4-203DC50FFC84}"/>
                  </a:ext>
                </a:extLst>
              </p:cNvPr>
              <p:cNvSpPr/>
              <p:nvPr/>
            </p:nvSpPr>
            <p:spPr>
              <a:xfrm>
                <a:off x="4550351"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10" name="Freeform: Shape 809">
                <a:extLst>
                  <a:ext uri="{FF2B5EF4-FFF2-40B4-BE49-F238E27FC236}">
                    <a16:creationId xmlns:a16="http://schemas.microsoft.com/office/drawing/2014/main" id="{57ECF27C-9BDB-6C96-6242-1B7434ADDCDB}"/>
                  </a:ext>
                </a:extLst>
              </p:cNvPr>
              <p:cNvSpPr/>
              <p:nvPr/>
            </p:nvSpPr>
            <p:spPr>
              <a:xfrm>
                <a:off x="4554487"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11" name="Freeform: Shape 810">
                <a:extLst>
                  <a:ext uri="{FF2B5EF4-FFF2-40B4-BE49-F238E27FC236}">
                    <a16:creationId xmlns:a16="http://schemas.microsoft.com/office/drawing/2014/main" id="{6591E955-00B7-DE0E-7BEF-CDF144CB5E8B}"/>
                  </a:ext>
                </a:extLst>
              </p:cNvPr>
              <p:cNvSpPr/>
              <p:nvPr/>
            </p:nvSpPr>
            <p:spPr>
              <a:xfrm>
                <a:off x="4558623"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12" name="Freeform: Shape 811">
                <a:extLst>
                  <a:ext uri="{FF2B5EF4-FFF2-40B4-BE49-F238E27FC236}">
                    <a16:creationId xmlns:a16="http://schemas.microsoft.com/office/drawing/2014/main" id="{6C1DB6E3-0C1E-8F61-FC00-BB10ED824EF1}"/>
                  </a:ext>
                </a:extLst>
              </p:cNvPr>
              <p:cNvSpPr/>
              <p:nvPr/>
            </p:nvSpPr>
            <p:spPr>
              <a:xfrm>
                <a:off x="4566780"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13" name="Freeform: Shape 812">
                <a:extLst>
                  <a:ext uri="{FF2B5EF4-FFF2-40B4-BE49-F238E27FC236}">
                    <a16:creationId xmlns:a16="http://schemas.microsoft.com/office/drawing/2014/main" id="{6E533C03-DF45-0BFD-907D-A28AD1E0E6F1}"/>
                  </a:ext>
                </a:extLst>
              </p:cNvPr>
              <p:cNvSpPr/>
              <p:nvPr/>
            </p:nvSpPr>
            <p:spPr>
              <a:xfrm>
                <a:off x="4570802"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14" name="Freeform: Shape 813">
                <a:extLst>
                  <a:ext uri="{FF2B5EF4-FFF2-40B4-BE49-F238E27FC236}">
                    <a16:creationId xmlns:a16="http://schemas.microsoft.com/office/drawing/2014/main" id="{CDBC8B2F-AA0F-8D1A-6650-4A491634555E}"/>
                  </a:ext>
                </a:extLst>
              </p:cNvPr>
              <p:cNvSpPr/>
              <p:nvPr/>
            </p:nvSpPr>
            <p:spPr>
              <a:xfrm>
                <a:off x="4574938"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15" name="Freeform: Shape 814">
                <a:extLst>
                  <a:ext uri="{FF2B5EF4-FFF2-40B4-BE49-F238E27FC236}">
                    <a16:creationId xmlns:a16="http://schemas.microsoft.com/office/drawing/2014/main" id="{8D7E7FC2-17D9-CCA0-0D0D-5D4153B26761}"/>
                  </a:ext>
                </a:extLst>
              </p:cNvPr>
              <p:cNvSpPr/>
              <p:nvPr/>
            </p:nvSpPr>
            <p:spPr>
              <a:xfrm>
                <a:off x="4583095"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16" name="Freeform: Shape 815">
                <a:extLst>
                  <a:ext uri="{FF2B5EF4-FFF2-40B4-BE49-F238E27FC236}">
                    <a16:creationId xmlns:a16="http://schemas.microsoft.com/office/drawing/2014/main" id="{7C98CB13-619A-4289-C79B-B0978B0BD9AE}"/>
                  </a:ext>
                </a:extLst>
              </p:cNvPr>
              <p:cNvSpPr/>
              <p:nvPr/>
            </p:nvSpPr>
            <p:spPr>
              <a:xfrm>
                <a:off x="4591367"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17" name="Freeform: Shape 816">
                <a:extLst>
                  <a:ext uri="{FF2B5EF4-FFF2-40B4-BE49-F238E27FC236}">
                    <a16:creationId xmlns:a16="http://schemas.microsoft.com/office/drawing/2014/main" id="{F2873D6E-E426-F8A9-52AD-A07CEE279740}"/>
                  </a:ext>
                </a:extLst>
              </p:cNvPr>
              <p:cNvSpPr/>
              <p:nvPr/>
            </p:nvSpPr>
            <p:spPr>
              <a:xfrm>
                <a:off x="4607681"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18" name="Freeform: Shape 817">
                <a:extLst>
                  <a:ext uri="{FF2B5EF4-FFF2-40B4-BE49-F238E27FC236}">
                    <a16:creationId xmlns:a16="http://schemas.microsoft.com/office/drawing/2014/main" id="{AB1C0AFD-20D0-A98F-A158-1CAE267A2D10}"/>
                  </a:ext>
                </a:extLst>
              </p:cNvPr>
              <p:cNvSpPr/>
              <p:nvPr/>
            </p:nvSpPr>
            <p:spPr>
              <a:xfrm>
                <a:off x="4611817"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19" name="Freeform: Shape 818">
                <a:extLst>
                  <a:ext uri="{FF2B5EF4-FFF2-40B4-BE49-F238E27FC236}">
                    <a16:creationId xmlns:a16="http://schemas.microsoft.com/office/drawing/2014/main" id="{DBFE574C-1DD2-BAB3-CFC1-C30C3A04EF4A}"/>
                  </a:ext>
                </a:extLst>
              </p:cNvPr>
              <p:cNvSpPr/>
              <p:nvPr/>
            </p:nvSpPr>
            <p:spPr>
              <a:xfrm>
                <a:off x="4665010"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20" name="Freeform: Shape 819">
                <a:extLst>
                  <a:ext uri="{FF2B5EF4-FFF2-40B4-BE49-F238E27FC236}">
                    <a16:creationId xmlns:a16="http://schemas.microsoft.com/office/drawing/2014/main" id="{BB5C8045-5235-7961-434C-049D2D7817FB}"/>
                  </a:ext>
                </a:extLst>
              </p:cNvPr>
              <p:cNvSpPr/>
              <p:nvPr/>
            </p:nvSpPr>
            <p:spPr>
              <a:xfrm>
                <a:off x="4669031" y="198512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21" name="Freeform: Shape 820">
                <a:extLst>
                  <a:ext uri="{FF2B5EF4-FFF2-40B4-BE49-F238E27FC236}">
                    <a16:creationId xmlns:a16="http://schemas.microsoft.com/office/drawing/2014/main" id="{74D09174-528C-BE5A-C0BF-C08388C72D5D}"/>
                  </a:ext>
                </a:extLst>
              </p:cNvPr>
              <p:cNvSpPr/>
              <p:nvPr/>
            </p:nvSpPr>
            <p:spPr>
              <a:xfrm>
                <a:off x="4689481" y="198512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22" name="Freeform: Shape 821">
                <a:extLst>
                  <a:ext uri="{FF2B5EF4-FFF2-40B4-BE49-F238E27FC236}">
                    <a16:creationId xmlns:a16="http://schemas.microsoft.com/office/drawing/2014/main" id="{FCE166DF-372A-F0EF-B39D-288172D81A01}"/>
                  </a:ext>
                </a:extLst>
              </p:cNvPr>
              <p:cNvSpPr/>
              <p:nvPr/>
            </p:nvSpPr>
            <p:spPr>
              <a:xfrm>
                <a:off x="4701774" y="198512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23" name="Freeform: Shape 822">
                <a:extLst>
                  <a:ext uri="{FF2B5EF4-FFF2-40B4-BE49-F238E27FC236}">
                    <a16:creationId xmlns:a16="http://schemas.microsoft.com/office/drawing/2014/main" id="{C9066A3B-1404-2602-9F78-5238880DDE42}"/>
                  </a:ext>
                </a:extLst>
              </p:cNvPr>
              <p:cNvSpPr/>
              <p:nvPr/>
            </p:nvSpPr>
            <p:spPr>
              <a:xfrm>
                <a:off x="4763125" y="200583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24" name="Freeform: Shape 823">
                <a:extLst>
                  <a:ext uri="{FF2B5EF4-FFF2-40B4-BE49-F238E27FC236}">
                    <a16:creationId xmlns:a16="http://schemas.microsoft.com/office/drawing/2014/main" id="{E7E6EBDE-BC5A-426A-504B-411007EF5D23}"/>
                  </a:ext>
                </a:extLst>
              </p:cNvPr>
              <p:cNvSpPr/>
              <p:nvPr/>
            </p:nvSpPr>
            <p:spPr>
              <a:xfrm>
                <a:off x="4779554"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25" name="Freeform: Shape 824">
                <a:extLst>
                  <a:ext uri="{FF2B5EF4-FFF2-40B4-BE49-F238E27FC236}">
                    <a16:creationId xmlns:a16="http://schemas.microsoft.com/office/drawing/2014/main" id="{71277A32-CABA-5A2B-FB97-814DE8236254}"/>
                  </a:ext>
                </a:extLst>
              </p:cNvPr>
              <p:cNvSpPr/>
              <p:nvPr/>
            </p:nvSpPr>
            <p:spPr>
              <a:xfrm>
                <a:off x="4783575"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26" name="Freeform: Shape 825">
                <a:extLst>
                  <a:ext uri="{FF2B5EF4-FFF2-40B4-BE49-F238E27FC236}">
                    <a16:creationId xmlns:a16="http://schemas.microsoft.com/office/drawing/2014/main" id="{2B073065-80DA-6E24-9787-ED1548E81567}"/>
                  </a:ext>
                </a:extLst>
              </p:cNvPr>
              <p:cNvSpPr/>
              <p:nvPr/>
            </p:nvSpPr>
            <p:spPr>
              <a:xfrm>
                <a:off x="4787711"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27" name="Freeform: Shape 826">
                <a:extLst>
                  <a:ext uri="{FF2B5EF4-FFF2-40B4-BE49-F238E27FC236}">
                    <a16:creationId xmlns:a16="http://schemas.microsoft.com/office/drawing/2014/main" id="{2C2A3168-CD67-2580-8FA9-ACC54B393FD0}"/>
                  </a:ext>
                </a:extLst>
              </p:cNvPr>
              <p:cNvSpPr/>
              <p:nvPr/>
            </p:nvSpPr>
            <p:spPr>
              <a:xfrm>
                <a:off x="4791847"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28" name="Freeform: Shape 827">
                <a:extLst>
                  <a:ext uri="{FF2B5EF4-FFF2-40B4-BE49-F238E27FC236}">
                    <a16:creationId xmlns:a16="http://schemas.microsoft.com/office/drawing/2014/main" id="{B811BF19-09E2-7798-A217-E152DAA8DE4A}"/>
                  </a:ext>
                </a:extLst>
              </p:cNvPr>
              <p:cNvSpPr/>
              <p:nvPr/>
            </p:nvSpPr>
            <p:spPr>
              <a:xfrm>
                <a:off x="4795868"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29" name="Freeform: Shape 828">
                <a:extLst>
                  <a:ext uri="{FF2B5EF4-FFF2-40B4-BE49-F238E27FC236}">
                    <a16:creationId xmlns:a16="http://schemas.microsoft.com/office/drawing/2014/main" id="{18FF5799-3B20-59D0-9B9D-BF48256429A4}"/>
                  </a:ext>
                </a:extLst>
              </p:cNvPr>
              <p:cNvSpPr/>
              <p:nvPr/>
            </p:nvSpPr>
            <p:spPr>
              <a:xfrm>
                <a:off x="4800004"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30" name="Freeform: Shape 829">
                <a:extLst>
                  <a:ext uri="{FF2B5EF4-FFF2-40B4-BE49-F238E27FC236}">
                    <a16:creationId xmlns:a16="http://schemas.microsoft.com/office/drawing/2014/main" id="{CC886782-0220-99F4-6B19-2F0A9AFBFB82}"/>
                  </a:ext>
                </a:extLst>
              </p:cNvPr>
              <p:cNvSpPr/>
              <p:nvPr/>
            </p:nvSpPr>
            <p:spPr>
              <a:xfrm>
                <a:off x="4804025"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31" name="Freeform: Shape 830">
                <a:extLst>
                  <a:ext uri="{FF2B5EF4-FFF2-40B4-BE49-F238E27FC236}">
                    <a16:creationId xmlns:a16="http://schemas.microsoft.com/office/drawing/2014/main" id="{F79F925E-814A-8675-E468-7CCE2C6C6E19}"/>
                  </a:ext>
                </a:extLst>
              </p:cNvPr>
              <p:cNvSpPr/>
              <p:nvPr/>
            </p:nvSpPr>
            <p:spPr>
              <a:xfrm>
                <a:off x="4808161"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32" name="Freeform: Shape 831">
                <a:extLst>
                  <a:ext uri="{FF2B5EF4-FFF2-40B4-BE49-F238E27FC236}">
                    <a16:creationId xmlns:a16="http://schemas.microsoft.com/office/drawing/2014/main" id="{B87B7AC2-15DB-D45C-0286-E04A6DFD9F3C}"/>
                  </a:ext>
                </a:extLst>
              </p:cNvPr>
              <p:cNvSpPr/>
              <p:nvPr/>
            </p:nvSpPr>
            <p:spPr>
              <a:xfrm>
                <a:off x="4812297"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33" name="Freeform: Shape 832">
                <a:extLst>
                  <a:ext uri="{FF2B5EF4-FFF2-40B4-BE49-F238E27FC236}">
                    <a16:creationId xmlns:a16="http://schemas.microsoft.com/office/drawing/2014/main" id="{994935BC-4A79-9745-D051-5500305D560A}"/>
                  </a:ext>
                </a:extLst>
              </p:cNvPr>
              <p:cNvSpPr/>
              <p:nvPr/>
            </p:nvSpPr>
            <p:spPr>
              <a:xfrm>
                <a:off x="4816318"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34" name="Freeform: Shape 833">
                <a:extLst>
                  <a:ext uri="{FF2B5EF4-FFF2-40B4-BE49-F238E27FC236}">
                    <a16:creationId xmlns:a16="http://schemas.microsoft.com/office/drawing/2014/main" id="{E5444DAE-AD48-8CF8-2521-69682BFC8765}"/>
                  </a:ext>
                </a:extLst>
              </p:cNvPr>
              <p:cNvSpPr/>
              <p:nvPr/>
            </p:nvSpPr>
            <p:spPr>
              <a:xfrm>
                <a:off x="4824590"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35" name="Freeform: Shape 834">
                <a:extLst>
                  <a:ext uri="{FF2B5EF4-FFF2-40B4-BE49-F238E27FC236}">
                    <a16:creationId xmlns:a16="http://schemas.microsoft.com/office/drawing/2014/main" id="{9F543953-C3E6-F583-096B-0EF7A1ED020A}"/>
                  </a:ext>
                </a:extLst>
              </p:cNvPr>
              <p:cNvSpPr/>
              <p:nvPr/>
            </p:nvSpPr>
            <p:spPr>
              <a:xfrm>
                <a:off x="4832747"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36" name="Freeform: Shape 835">
                <a:extLst>
                  <a:ext uri="{FF2B5EF4-FFF2-40B4-BE49-F238E27FC236}">
                    <a16:creationId xmlns:a16="http://schemas.microsoft.com/office/drawing/2014/main" id="{B2A44F7E-67B0-DD90-AB97-DDAF23551043}"/>
                  </a:ext>
                </a:extLst>
              </p:cNvPr>
              <p:cNvSpPr/>
              <p:nvPr/>
            </p:nvSpPr>
            <p:spPr>
              <a:xfrm>
                <a:off x="4836768"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37" name="Freeform: Shape 836">
                <a:extLst>
                  <a:ext uri="{FF2B5EF4-FFF2-40B4-BE49-F238E27FC236}">
                    <a16:creationId xmlns:a16="http://schemas.microsoft.com/office/drawing/2014/main" id="{B66F3941-5D5C-2DEA-3CBC-B6BCF5B578EC}"/>
                  </a:ext>
                </a:extLst>
              </p:cNvPr>
              <p:cNvSpPr/>
              <p:nvPr/>
            </p:nvSpPr>
            <p:spPr>
              <a:xfrm>
                <a:off x="4840904"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38" name="Freeform: Shape 837">
                <a:extLst>
                  <a:ext uri="{FF2B5EF4-FFF2-40B4-BE49-F238E27FC236}">
                    <a16:creationId xmlns:a16="http://schemas.microsoft.com/office/drawing/2014/main" id="{9F9CAED1-30E5-17D5-627F-78BBC8E29E7E}"/>
                  </a:ext>
                </a:extLst>
              </p:cNvPr>
              <p:cNvSpPr/>
              <p:nvPr/>
            </p:nvSpPr>
            <p:spPr>
              <a:xfrm>
                <a:off x="4861354"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39" name="Freeform: Shape 838">
                <a:extLst>
                  <a:ext uri="{FF2B5EF4-FFF2-40B4-BE49-F238E27FC236}">
                    <a16:creationId xmlns:a16="http://schemas.microsoft.com/office/drawing/2014/main" id="{A3AB8DD3-D847-94C7-7992-65D930A06889}"/>
                  </a:ext>
                </a:extLst>
              </p:cNvPr>
              <p:cNvSpPr/>
              <p:nvPr/>
            </p:nvSpPr>
            <p:spPr>
              <a:xfrm>
                <a:off x="4873648" y="205562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40" name="Freeform: Shape 839">
                <a:extLst>
                  <a:ext uri="{FF2B5EF4-FFF2-40B4-BE49-F238E27FC236}">
                    <a16:creationId xmlns:a16="http://schemas.microsoft.com/office/drawing/2014/main" id="{8CF46F4B-9080-68CB-8C4A-6115FF2E99BB}"/>
                  </a:ext>
                </a:extLst>
              </p:cNvPr>
              <p:cNvSpPr/>
              <p:nvPr/>
            </p:nvSpPr>
            <p:spPr>
              <a:xfrm>
                <a:off x="4889962" y="208487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41" name="Freeform: Shape 840">
                <a:extLst>
                  <a:ext uri="{FF2B5EF4-FFF2-40B4-BE49-F238E27FC236}">
                    <a16:creationId xmlns:a16="http://schemas.microsoft.com/office/drawing/2014/main" id="{A912F51E-BDD0-D48C-EF71-4FABFC343468}"/>
                  </a:ext>
                </a:extLst>
              </p:cNvPr>
              <p:cNvSpPr/>
              <p:nvPr/>
            </p:nvSpPr>
            <p:spPr>
              <a:xfrm>
                <a:off x="4914548" y="208487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42" name="Freeform: Shape 841">
                <a:extLst>
                  <a:ext uri="{FF2B5EF4-FFF2-40B4-BE49-F238E27FC236}">
                    <a16:creationId xmlns:a16="http://schemas.microsoft.com/office/drawing/2014/main" id="{477FEA06-168E-AC0E-9EC7-5AE548AF45A0}"/>
                  </a:ext>
                </a:extLst>
              </p:cNvPr>
              <p:cNvSpPr/>
              <p:nvPr/>
            </p:nvSpPr>
            <p:spPr>
              <a:xfrm>
                <a:off x="4943155" y="208487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43" name="Freeform: Shape 842">
                <a:extLst>
                  <a:ext uri="{FF2B5EF4-FFF2-40B4-BE49-F238E27FC236}">
                    <a16:creationId xmlns:a16="http://schemas.microsoft.com/office/drawing/2014/main" id="{E0748AA6-8A9F-1E5D-94BA-E082DF0E1CC1}"/>
                  </a:ext>
                </a:extLst>
              </p:cNvPr>
              <p:cNvSpPr/>
              <p:nvPr/>
            </p:nvSpPr>
            <p:spPr>
              <a:xfrm>
                <a:off x="4947291" y="208487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44" name="Freeform: Shape 843">
                <a:extLst>
                  <a:ext uri="{FF2B5EF4-FFF2-40B4-BE49-F238E27FC236}">
                    <a16:creationId xmlns:a16="http://schemas.microsoft.com/office/drawing/2014/main" id="{21596618-2DE6-020F-5474-4F6C12E961C5}"/>
                  </a:ext>
                </a:extLst>
              </p:cNvPr>
              <p:cNvSpPr/>
              <p:nvPr/>
            </p:nvSpPr>
            <p:spPr>
              <a:xfrm>
                <a:off x="4951427" y="208487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45" name="Freeform: Shape 844">
                <a:extLst>
                  <a:ext uri="{FF2B5EF4-FFF2-40B4-BE49-F238E27FC236}">
                    <a16:creationId xmlns:a16="http://schemas.microsoft.com/office/drawing/2014/main" id="{EAD6BE8A-9BE7-5CDF-7A68-0F7DF393D4B1}"/>
                  </a:ext>
                </a:extLst>
              </p:cNvPr>
              <p:cNvSpPr/>
              <p:nvPr/>
            </p:nvSpPr>
            <p:spPr>
              <a:xfrm>
                <a:off x="4971877" y="208487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46" name="Freeform: Shape 845">
                <a:extLst>
                  <a:ext uri="{FF2B5EF4-FFF2-40B4-BE49-F238E27FC236}">
                    <a16:creationId xmlns:a16="http://schemas.microsoft.com/office/drawing/2014/main" id="{C561F2BB-5B50-E45E-1DC6-2714D9712C98}"/>
                  </a:ext>
                </a:extLst>
              </p:cNvPr>
              <p:cNvSpPr/>
              <p:nvPr/>
            </p:nvSpPr>
            <p:spPr>
              <a:xfrm>
                <a:off x="4996348" y="211655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47" name="Freeform: Shape 846">
                <a:extLst>
                  <a:ext uri="{FF2B5EF4-FFF2-40B4-BE49-F238E27FC236}">
                    <a16:creationId xmlns:a16="http://schemas.microsoft.com/office/drawing/2014/main" id="{5C379C94-18EA-D7E3-A154-51383FB90E73}"/>
                  </a:ext>
                </a:extLst>
              </p:cNvPr>
              <p:cNvSpPr/>
              <p:nvPr/>
            </p:nvSpPr>
            <p:spPr>
              <a:xfrm>
                <a:off x="5012777" y="211655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48" name="Freeform: Shape 847">
                <a:extLst>
                  <a:ext uri="{FF2B5EF4-FFF2-40B4-BE49-F238E27FC236}">
                    <a16:creationId xmlns:a16="http://schemas.microsoft.com/office/drawing/2014/main" id="{AE5EC7D1-B78B-BD8C-CF1F-0C0799309BFE}"/>
                  </a:ext>
                </a:extLst>
              </p:cNvPr>
              <p:cNvSpPr/>
              <p:nvPr/>
            </p:nvSpPr>
            <p:spPr>
              <a:xfrm>
                <a:off x="5033228"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49" name="Freeform: Shape 848">
                <a:extLst>
                  <a:ext uri="{FF2B5EF4-FFF2-40B4-BE49-F238E27FC236}">
                    <a16:creationId xmlns:a16="http://schemas.microsoft.com/office/drawing/2014/main" id="{85B4AB7B-AB4B-C42A-8509-6EC5886AE2AF}"/>
                  </a:ext>
                </a:extLst>
              </p:cNvPr>
              <p:cNvSpPr/>
              <p:nvPr/>
            </p:nvSpPr>
            <p:spPr>
              <a:xfrm>
                <a:off x="5037249"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50" name="Freeform: Shape 849">
                <a:extLst>
                  <a:ext uri="{FF2B5EF4-FFF2-40B4-BE49-F238E27FC236}">
                    <a16:creationId xmlns:a16="http://schemas.microsoft.com/office/drawing/2014/main" id="{AF9F6E4B-F113-9115-BD78-A98DD19B0C77}"/>
                  </a:ext>
                </a:extLst>
              </p:cNvPr>
              <p:cNvSpPr/>
              <p:nvPr/>
            </p:nvSpPr>
            <p:spPr>
              <a:xfrm>
                <a:off x="5045521"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51" name="Freeform: Shape 850">
                <a:extLst>
                  <a:ext uri="{FF2B5EF4-FFF2-40B4-BE49-F238E27FC236}">
                    <a16:creationId xmlns:a16="http://schemas.microsoft.com/office/drawing/2014/main" id="{00FEE015-80CC-0CA4-7753-1AB9436B0E78}"/>
                  </a:ext>
                </a:extLst>
              </p:cNvPr>
              <p:cNvSpPr/>
              <p:nvPr/>
            </p:nvSpPr>
            <p:spPr>
              <a:xfrm>
                <a:off x="5065971"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52" name="Freeform: Shape 851">
                <a:extLst>
                  <a:ext uri="{FF2B5EF4-FFF2-40B4-BE49-F238E27FC236}">
                    <a16:creationId xmlns:a16="http://schemas.microsoft.com/office/drawing/2014/main" id="{BB4AB091-0DC7-ED0A-5FA8-ED14C9C3A531}"/>
                  </a:ext>
                </a:extLst>
              </p:cNvPr>
              <p:cNvSpPr/>
              <p:nvPr/>
            </p:nvSpPr>
            <p:spPr>
              <a:xfrm>
                <a:off x="5069992"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53" name="Freeform: Shape 852">
                <a:extLst>
                  <a:ext uri="{FF2B5EF4-FFF2-40B4-BE49-F238E27FC236}">
                    <a16:creationId xmlns:a16="http://schemas.microsoft.com/office/drawing/2014/main" id="{2D32D4C1-CFDB-7701-8D4E-667A08D5ABD4}"/>
                  </a:ext>
                </a:extLst>
              </p:cNvPr>
              <p:cNvSpPr/>
              <p:nvPr/>
            </p:nvSpPr>
            <p:spPr>
              <a:xfrm>
                <a:off x="5074128"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54" name="Freeform: Shape 853">
                <a:extLst>
                  <a:ext uri="{FF2B5EF4-FFF2-40B4-BE49-F238E27FC236}">
                    <a16:creationId xmlns:a16="http://schemas.microsoft.com/office/drawing/2014/main" id="{11875390-2552-B037-B956-DE9E1821F3DB}"/>
                  </a:ext>
                </a:extLst>
              </p:cNvPr>
              <p:cNvSpPr/>
              <p:nvPr/>
            </p:nvSpPr>
            <p:spPr>
              <a:xfrm>
                <a:off x="5078264"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55" name="Freeform: Shape 854">
                <a:extLst>
                  <a:ext uri="{FF2B5EF4-FFF2-40B4-BE49-F238E27FC236}">
                    <a16:creationId xmlns:a16="http://schemas.microsoft.com/office/drawing/2014/main" id="{B43735C9-1C49-3471-B3AC-7AED3E80E4FF}"/>
                  </a:ext>
                </a:extLst>
              </p:cNvPr>
              <p:cNvSpPr/>
              <p:nvPr/>
            </p:nvSpPr>
            <p:spPr>
              <a:xfrm>
                <a:off x="5090442"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56" name="Freeform: Shape 855">
                <a:extLst>
                  <a:ext uri="{FF2B5EF4-FFF2-40B4-BE49-F238E27FC236}">
                    <a16:creationId xmlns:a16="http://schemas.microsoft.com/office/drawing/2014/main" id="{C80456DA-1C91-B510-5C73-E777C86AC9D1}"/>
                  </a:ext>
                </a:extLst>
              </p:cNvPr>
              <p:cNvSpPr/>
              <p:nvPr/>
            </p:nvSpPr>
            <p:spPr>
              <a:xfrm>
                <a:off x="5094578"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57" name="Freeform: Shape 856">
                <a:extLst>
                  <a:ext uri="{FF2B5EF4-FFF2-40B4-BE49-F238E27FC236}">
                    <a16:creationId xmlns:a16="http://schemas.microsoft.com/office/drawing/2014/main" id="{EB1B5730-D622-569B-79DE-4710C378A5F5}"/>
                  </a:ext>
                </a:extLst>
              </p:cNvPr>
              <p:cNvSpPr/>
              <p:nvPr/>
            </p:nvSpPr>
            <p:spPr>
              <a:xfrm>
                <a:off x="5098714"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58" name="Freeform: Shape 857">
                <a:extLst>
                  <a:ext uri="{FF2B5EF4-FFF2-40B4-BE49-F238E27FC236}">
                    <a16:creationId xmlns:a16="http://schemas.microsoft.com/office/drawing/2014/main" id="{2FA00DD0-A4CD-57AE-BA77-0B4A37339F01}"/>
                  </a:ext>
                </a:extLst>
              </p:cNvPr>
              <p:cNvSpPr/>
              <p:nvPr/>
            </p:nvSpPr>
            <p:spPr>
              <a:xfrm>
                <a:off x="5102735"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59" name="Freeform: Shape 858">
                <a:extLst>
                  <a:ext uri="{FF2B5EF4-FFF2-40B4-BE49-F238E27FC236}">
                    <a16:creationId xmlns:a16="http://schemas.microsoft.com/office/drawing/2014/main" id="{F0AE21B2-3FE4-B524-311E-1270354D4562}"/>
                  </a:ext>
                </a:extLst>
              </p:cNvPr>
              <p:cNvSpPr/>
              <p:nvPr/>
            </p:nvSpPr>
            <p:spPr>
              <a:xfrm>
                <a:off x="5135478"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60" name="Freeform: Shape 859">
                <a:extLst>
                  <a:ext uri="{FF2B5EF4-FFF2-40B4-BE49-F238E27FC236}">
                    <a16:creationId xmlns:a16="http://schemas.microsoft.com/office/drawing/2014/main" id="{D3921F75-8461-340C-373F-6958F1A9BDB2}"/>
                  </a:ext>
                </a:extLst>
              </p:cNvPr>
              <p:cNvSpPr/>
              <p:nvPr/>
            </p:nvSpPr>
            <p:spPr>
              <a:xfrm>
                <a:off x="5184651"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61" name="Freeform: Shape 860">
                <a:extLst>
                  <a:ext uri="{FF2B5EF4-FFF2-40B4-BE49-F238E27FC236}">
                    <a16:creationId xmlns:a16="http://schemas.microsoft.com/office/drawing/2014/main" id="{D959642F-3715-3947-6E28-A936ADB3D3BF}"/>
                  </a:ext>
                </a:extLst>
              </p:cNvPr>
              <p:cNvSpPr/>
              <p:nvPr/>
            </p:nvSpPr>
            <p:spPr>
              <a:xfrm>
                <a:off x="5217279"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62" name="Freeform: Shape 861">
                <a:extLst>
                  <a:ext uri="{FF2B5EF4-FFF2-40B4-BE49-F238E27FC236}">
                    <a16:creationId xmlns:a16="http://schemas.microsoft.com/office/drawing/2014/main" id="{1A92EEBB-3490-A364-AD18-3828E332B173}"/>
                  </a:ext>
                </a:extLst>
              </p:cNvPr>
              <p:cNvSpPr/>
              <p:nvPr/>
            </p:nvSpPr>
            <p:spPr>
              <a:xfrm>
                <a:off x="5241865" y="219420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63" name="Freeform: Shape 862">
                <a:extLst>
                  <a:ext uri="{FF2B5EF4-FFF2-40B4-BE49-F238E27FC236}">
                    <a16:creationId xmlns:a16="http://schemas.microsoft.com/office/drawing/2014/main" id="{52D9F001-1188-69DC-2A0A-FB805209719A}"/>
                  </a:ext>
                </a:extLst>
              </p:cNvPr>
              <p:cNvSpPr/>
              <p:nvPr/>
            </p:nvSpPr>
            <p:spPr>
              <a:xfrm>
                <a:off x="5282765" y="2241208"/>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64" name="Freeform: Shape 863">
                <a:extLst>
                  <a:ext uri="{FF2B5EF4-FFF2-40B4-BE49-F238E27FC236}">
                    <a16:creationId xmlns:a16="http://schemas.microsoft.com/office/drawing/2014/main" id="{54BA23D3-DB0B-F843-AADF-D65F5FBA6E7B}"/>
                  </a:ext>
                </a:extLst>
              </p:cNvPr>
              <p:cNvSpPr/>
              <p:nvPr/>
            </p:nvSpPr>
            <p:spPr>
              <a:xfrm>
                <a:off x="5286901" y="2241208"/>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65" name="Freeform: Shape 864">
                <a:extLst>
                  <a:ext uri="{FF2B5EF4-FFF2-40B4-BE49-F238E27FC236}">
                    <a16:creationId xmlns:a16="http://schemas.microsoft.com/office/drawing/2014/main" id="{30528A75-2AA9-31D9-D080-0F63C6FB1C44}"/>
                  </a:ext>
                </a:extLst>
              </p:cNvPr>
              <p:cNvSpPr/>
              <p:nvPr/>
            </p:nvSpPr>
            <p:spPr>
              <a:xfrm>
                <a:off x="5291037"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66" name="Freeform: Shape 865">
                <a:extLst>
                  <a:ext uri="{FF2B5EF4-FFF2-40B4-BE49-F238E27FC236}">
                    <a16:creationId xmlns:a16="http://schemas.microsoft.com/office/drawing/2014/main" id="{E523436A-45DD-48A3-317E-545E2760F01C}"/>
                  </a:ext>
                </a:extLst>
              </p:cNvPr>
              <p:cNvSpPr/>
              <p:nvPr/>
            </p:nvSpPr>
            <p:spPr>
              <a:xfrm>
                <a:off x="5295058"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67" name="Freeform: Shape 866">
                <a:extLst>
                  <a:ext uri="{FF2B5EF4-FFF2-40B4-BE49-F238E27FC236}">
                    <a16:creationId xmlns:a16="http://schemas.microsoft.com/office/drawing/2014/main" id="{4EEBC5A7-AF08-3164-4679-B878D4C3F24D}"/>
                  </a:ext>
                </a:extLst>
              </p:cNvPr>
              <p:cNvSpPr/>
              <p:nvPr/>
            </p:nvSpPr>
            <p:spPr>
              <a:xfrm>
                <a:off x="5299194"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68" name="Freeform: Shape 867">
                <a:extLst>
                  <a:ext uri="{FF2B5EF4-FFF2-40B4-BE49-F238E27FC236}">
                    <a16:creationId xmlns:a16="http://schemas.microsoft.com/office/drawing/2014/main" id="{260F735A-CE79-7528-C66B-036975D72F31}"/>
                  </a:ext>
                </a:extLst>
              </p:cNvPr>
              <p:cNvSpPr/>
              <p:nvPr/>
            </p:nvSpPr>
            <p:spPr>
              <a:xfrm>
                <a:off x="5303215"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69" name="Freeform: Shape 868">
                <a:extLst>
                  <a:ext uri="{FF2B5EF4-FFF2-40B4-BE49-F238E27FC236}">
                    <a16:creationId xmlns:a16="http://schemas.microsoft.com/office/drawing/2014/main" id="{C9CE1ED5-E45B-5C75-455F-5BAFEC32CE1C}"/>
                  </a:ext>
                </a:extLst>
              </p:cNvPr>
              <p:cNvSpPr/>
              <p:nvPr/>
            </p:nvSpPr>
            <p:spPr>
              <a:xfrm>
                <a:off x="5319644"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70" name="Freeform: Shape 869">
                <a:extLst>
                  <a:ext uri="{FF2B5EF4-FFF2-40B4-BE49-F238E27FC236}">
                    <a16:creationId xmlns:a16="http://schemas.microsoft.com/office/drawing/2014/main" id="{81B7381A-CCC7-5F29-350F-9E721351A841}"/>
                  </a:ext>
                </a:extLst>
              </p:cNvPr>
              <p:cNvSpPr/>
              <p:nvPr/>
            </p:nvSpPr>
            <p:spPr>
              <a:xfrm>
                <a:off x="5323666"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71" name="Freeform: Shape 870">
                <a:extLst>
                  <a:ext uri="{FF2B5EF4-FFF2-40B4-BE49-F238E27FC236}">
                    <a16:creationId xmlns:a16="http://schemas.microsoft.com/office/drawing/2014/main" id="{DE516B75-0F2F-8EE7-9036-70A38BB1EBED}"/>
                  </a:ext>
                </a:extLst>
              </p:cNvPr>
              <p:cNvSpPr/>
              <p:nvPr/>
            </p:nvSpPr>
            <p:spPr>
              <a:xfrm>
                <a:off x="5327802"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72" name="Freeform: Shape 871">
                <a:extLst>
                  <a:ext uri="{FF2B5EF4-FFF2-40B4-BE49-F238E27FC236}">
                    <a16:creationId xmlns:a16="http://schemas.microsoft.com/office/drawing/2014/main" id="{62597379-CD52-9EB4-B81C-5AE7231E3A6E}"/>
                  </a:ext>
                </a:extLst>
              </p:cNvPr>
              <p:cNvSpPr/>
              <p:nvPr/>
            </p:nvSpPr>
            <p:spPr>
              <a:xfrm>
                <a:off x="5352388"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73" name="Freeform: Shape 872">
                <a:extLst>
                  <a:ext uri="{FF2B5EF4-FFF2-40B4-BE49-F238E27FC236}">
                    <a16:creationId xmlns:a16="http://schemas.microsoft.com/office/drawing/2014/main" id="{5E43E254-4BBE-BC27-2A3D-7B972011C486}"/>
                  </a:ext>
                </a:extLst>
              </p:cNvPr>
              <p:cNvSpPr/>
              <p:nvPr/>
            </p:nvSpPr>
            <p:spPr>
              <a:xfrm>
                <a:off x="5356409"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74" name="Freeform: Shape 873">
                <a:extLst>
                  <a:ext uri="{FF2B5EF4-FFF2-40B4-BE49-F238E27FC236}">
                    <a16:creationId xmlns:a16="http://schemas.microsoft.com/office/drawing/2014/main" id="{253380E6-CF1C-D2E0-4857-9DFD60871B66}"/>
                  </a:ext>
                </a:extLst>
              </p:cNvPr>
              <p:cNvSpPr/>
              <p:nvPr/>
            </p:nvSpPr>
            <p:spPr>
              <a:xfrm>
                <a:off x="5364681"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75" name="Freeform: Shape 874">
                <a:extLst>
                  <a:ext uri="{FF2B5EF4-FFF2-40B4-BE49-F238E27FC236}">
                    <a16:creationId xmlns:a16="http://schemas.microsoft.com/office/drawing/2014/main" id="{0381C074-6B99-5245-13EE-518003205108}"/>
                  </a:ext>
                </a:extLst>
              </p:cNvPr>
              <p:cNvSpPr/>
              <p:nvPr/>
            </p:nvSpPr>
            <p:spPr>
              <a:xfrm>
                <a:off x="5372838"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76" name="Freeform: Shape 875">
                <a:extLst>
                  <a:ext uri="{FF2B5EF4-FFF2-40B4-BE49-F238E27FC236}">
                    <a16:creationId xmlns:a16="http://schemas.microsoft.com/office/drawing/2014/main" id="{48AACAC7-F3EE-0A33-F70C-4159FE872122}"/>
                  </a:ext>
                </a:extLst>
              </p:cNvPr>
              <p:cNvSpPr/>
              <p:nvPr/>
            </p:nvSpPr>
            <p:spPr>
              <a:xfrm>
                <a:off x="5376859"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77" name="Freeform: Shape 876">
                <a:extLst>
                  <a:ext uri="{FF2B5EF4-FFF2-40B4-BE49-F238E27FC236}">
                    <a16:creationId xmlns:a16="http://schemas.microsoft.com/office/drawing/2014/main" id="{97F8AD46-C18A-9B15-9455-AD5AE7779357}"/>
                  </a:ext>
                </a:extLst>
              </p:cNvPr>
              <p:cNvSpPr/>
              <p:nvPr/>
            </p:nvSpPr>
            <p:spPr>
              <a:xfrm>
                <a:off x="5421895"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78" name="Freeform: Shape 877">
                <a:extLst>
                  <a:ext uri="{FF2B5EF4-FFF2-40B4-BE49-F238E27FC236}">
                    <a16:creationId xmlns:a16="http://schemas.microsoft.com/office/drawing/2014/main" id="{C3932A6B-C1B9-5A2C-23D0-3F0E7D406DAE}"/>
                  </a:ext>
                </a:extLst>
              </p:cNvPr>
              <p:cNvSpPr/>
              <p:nvPr/>
            </p:nvSpPr>
            <p:spPr>
              <a:xfrm>
                <a:off x="5434188"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79" name="Freeform: Shape 878">
                <a:extLst>
                  <a:ext uri="{FF2B5EF4-FFF2-40B4-BE49-F238E27FC236}">
                    <a16:creationId xmlns:a16="http://schemas.microsoft.com/office/drawing/2014/main" id="{90C01E2E-CA52-3537-D562-C24A62082290}"/>
                  </a:ext>
                </a:extLst>
              </p:cNvPr>
              <p:cNvSpPr/>
              <p:nvPr/>
            </p:nvSpPr>
            <p:spPr>
              <a:xfrm>
                <a:off x="5442345"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80" name="Freeform: Shape 879">
                <a:extLst>
                  <a:ext uri="{FF2B5EF4-FFF2-40B4-BE49-F238E27FC236}">
                    <a16:creationId xmlns:a16="http://schemas.microsoft.com/office/drawing/2014/main" id="{969F37C0-6D9B-06F1-E342-326C2243CD57}"/>
                  </a:ext>
                </a:extLst>
              </p:cNvPr>
              <p:cNvSpPr/>
              <p:nvPr/>
            </p:nvSpPr>
            <p:spPr>
              <a:xfrm>
                <a:off x="5462796"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81" name="Freeform: Shape 880">
                <a:extLst>
                  <a:ext uri="{FF2B5EF4-FFF2-40B4-BE49-F238E27FC236}">
                    <a16:creationId xmlns:a16="http://schemas.microsoft.com/office/drawing/2014/main" id="{DFC62FA6-4CE2-1391-3946-2B764CC45F4B}"/>
                  </a:ext>
                </a:extLst>
              </p:cNvPr>
              <p:cNvSpPr/>
              <p:nvPr/>
            </p:nvSpPr>
            <p:spPr>
              <a:xfrm>
                <a:off x="5471067"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82" name="Freeform: Shape 881">
                <a:extLst>
                  <a:ext uri="{FF2B5EF4-FFF2-40B4-BE49-F238E27FC236}">
                    <a16:creationId xmlns:a16="http://schemas.microsoft.com/office/drawing/2014/main" id="{AC67F7DF-445D-9D9E-9B33-6B5C7875B54A}"/>
                  </a:ext>
                </a:extLst>
              </p:cNvPr>
              <p:cNvSpPr/>
              <p:nvPr/>
            </p:nvSpPr>
            <p:spPr>
              <a:xfrm>
                <a:off x="5536439"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83" name="Freeform: Shape 882">
                <a:extLst>
                  <a:ext uri="{FF2B5EF4-FFF2-40B4-BE49-F238E27FC236}">
                    <a16:creationId xmlns:a16="http://schemas.microsoft.com/office/drawing/2014/main" id="{60568B2E-3E4C-B27B-A576-F2C594137346}"/>
                  </a:ext>
                </a:extLst>
              </p:cNvPr>
              <p:cNvSpPr/>
              <p:nvPr/>
            </p:nvSpPr>
            <p:spPr>
              <a:xfrm>
                <a:off x="5552868"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84" name="Freeform: Shape 883">
                <a:extLst>
                  <a:ext uri="{FF2B5EF4-FFF2-40B4-BE49-F238E27FC236}">
                    <a16:creationId xmlns:a16="http://schemas.microsoft.com/office/drawing/2014/main" id="{52669109-D0F5-7542-BA4D-A80376B1AFA6}"/>
                  </a:ext>
                </a:extLst>
              </p:cNvPr>
              <p:cNvSpPr/>
              <p:nvPr/>
            </p:nvSpPr>
            <p:spPr>
              <a:xfrm>
                <a:off x="5556889"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85" name="Freeform: Shape 884">
                <a:extLst>
                  <a:ext uri="{FF2B5EF4-FFF2-40B4-BE49-F238E27FC236}">
                    <a16:creationId xmlns:a16="http://schemas.microsoft.com/office/drawing/2014/main" id="{867DF49A-EECF-F84D-061E-1320A341CF83}"/>
                  </a:ext>
                </a:extLst>
              </p:cNvPr>
              <p:cNvSpPr/>
              <p:nvPr/>
            </p:nvSpPr>
            <p:spPr>
              <a:xfrm>
                <a:off x="5577454"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86" name="Freeform: Shape 885">
                <a:extLst>
                  <a:ext uri="{FF2B5EF4-FFF2-40B4-BE49-F238E27FC236}">
                    <a16:creationId xmlns:a16="http://schemas.microsoft.com/office/drawing/2014/main" id="{9F122B0B-D82A-7EFB-3151-283DE8DAEC6A}"/>
                  </a:ext>
                </a:extLst>
              </p:cNvPr>
              <p:cNvSpPr/>
              <p:nvPr/>
            </p:nvSpPr>
            <p:spPr>
              <a:xfrm>
                <a:off x="5589632"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87" name="Freeform: Shape 886">
                <a:extLst>
                  <a:ext uri="{FF2B5EF4-FFF2-40B4-BE49-F238E27FC236}">
                    <a16:creationId xmlns:a16="http://schemas.microsoft.com/office/drawing/2014/main" id="{DBB8A690-77F3-C384-ACF6-634ED2F5D828}"/>
                  </a:ext>
                </a:extLst>
              </p:cNvPr>
              <p:cNvSpPr/>
              <p:nvPr/>
            </p:nvSpPr>
            <p:spPr>
              <a:xfrm>
                <a:off x="5606061" y="242469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88" name="Freeform: Shape 887">
                <a:extLst>
                  <a:ext uri="{FF2B5EF4-FFF2-40B4-BE49-F238E27FC236}">
                    <a16:creationId xmlns:a16="http://schemas.microsoft.com/office/drawing/2014/main" id="{CD4FAAB9-7CCF-E63B-099E-61D2AD28F9E2}"/>
                  </a:ext>
                </a:extLst>
              </p:cNvPr>
              <p:cNvSpPr/>
              <p:nvPr/>
            </p:nvSpPr>
            <p:spPr>
              <a:xfrm>
                <a:off x="5814699"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89" name="Freeform: Shape 888">
                <a:extLst>
                  <a:ext uri="{FF2B5EF4-FFF2-40B4-BE49-F238E27FC236}">
                    <a16:creationId xmlns:a16="http://schemas.microsoft.com/office/drawing/2014/main" id="{1276A365-5EBD-AA02-4857-ADDC11C316D5}"/>
                  </a:ext>
                </a:extLst>
              </p:cNvPr>
              <p:cNvSpPr/>
              <p:nvPr/>
            </p:nvSpPr>
            <p:spPr>
              <a:xfrm>
                <a:off x="5822856"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90" name="Freeform: Shape 889">
                <a:extLst>
                  <a:ext uri="{FF2B5EF4-FFF2-40B4-BE49-F238E27FC236}">
                    <a16:creationId xmlns:a16="http://schemas.microsoft.com/office/drawing/2014/main" id="{7AAAC058-E08A-9484-931A-4A560DEE1874}"/>
                  </a:ext>
                </a:extLst>
              </p:cNvPr>
              <p:cNvSpPr/>
              <p:nvPr/>
            </p:nvSpPr>
            <p:spPr>
              <a:xfrm>
                <a:off x="5831128"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91" name="Freeform: Shape 890">
                <a:extLst>
                  <a:ext uri="{FF2B5EF4-FFF2-40B4-BE49-F238E27FC236}">
                    <a16:creationId xmlns:a16="http://schemas.microsoft.com/office/drawing/2014/main" id="{9F4CDB75-69C8-F371-C5AA-F3A1E00E82B5}"/>
                  </a:ext>
                </a:extLst>
              </p:cNvPr>
              <p:cNvSpPr/>
              <p:nvPr/>
            </p:nvSpPr>
            <p:spPr>
              <a:xfrm>
                <a:off x="5835149"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92" name="Freeform: Shape 891">
                <a:extLst>
                  <a:ext uri="{FF2B5EF4-FFF2-40B4-BE49-F238E27FC236}">
                    <a16:creationId xmlns:a16="http://schemas.microsoft.com/office/drawing/2014/main" id="{3B4BB31E-4EEF-5FBC-C6A1-173B1EDE1599}"/>
                  </a:ext>
                </a:extLst>
              </p:cNvPr>
              <p:cNvSpPr/>
              <p:nvPr/>
            </p:nvSpPr>
            <p:spPr>
              <a:xfrm>
                <a:off x="5839285"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93" name="Freeform: Shape 892">
                <a:extLst>
                  <a:ext uri="{FF2B5EF4-FFF2-40B4-BE49-F238E27FC236}">
                    <a16:creationId xmlns:a16="http://schemas.microsoft.com/office/drawing/2014/main" id="{01C0F6BF-290A-05E4-6A8F-3A71D8011BA5}"/>
                  </a:ext>
                </a:extLst>
              </p:cNvPr>
              <p:cNvSpPr/>
              <p:nvPr/>
            </p:nvSpPr>
            <p:spPr>
              <a:xfrm>
                <a:off x="5974279"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94" name="Freeform: Shape 893">
                <a:extLst>
                  <a:ext uri="{FF2B5EF4-FFF2-40B4-BE49-F238E27FC236}">
                    <a16:creationId xmlns:a16="http://schemas.microsoft.com/office/drawing/2014/main" id="{F8966302-F502-C166-95AE-C2182F6722DB}"/>
                  </a:ext>
                </a:extLst>
              </p:cNvPr>
              <p:cNvSpPr/>
              <p:nvPr/>
            </p:nvSpPr>
            <p:spPr>
              <a:xfrm>
                <a:off x="6092959"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95" name="Freeform: Shape 894">
                <a:extLst>
                  <a:ext uri="{FF2B5EF4-FFF2-40B4-BE49-F238E27FC236}">
                    <a16:creationId xmlns:a16="http://schemas.microsoft.com/office/drawing/2014/main" id="{7FD49F3C-3D8C-3B3F-0ABC-40C23BEF29F7}"/>
                  </a:ext>
                </a:extLst>
              </p:cNvPr>
              <p:cNvSpPr/>
              <p:nvPr/>
            </p:nvSpPr>
            <p:spPr>
              <a:xfrm>
                <a:off x="6125702"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96" name="Freeform: Shape 895">
                <a:extLst>
                  <a:ext uri="{FF2B5EF4-FFF2-40B4-BE49-F238E27FC236}">
                    <a16:creationId xmlns:a16="http://schemas.microsoft.com/office/drawing/2014/main" id="{2195CF53-4E4F-E77E-D989-E4B7F4DBB8C7}"/>
                  </a:ext>
                </a:extLst>
              </p:cNvPr>
              <p:cNvSpPr/>
              <p:nvPr/>
            </p:nvSpPr>
            <p:spPr>
              <a:xfrm>
                <a:off x="6174759"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sp>
            <p:nvSpPr>
              <p:cNvPr id="897" name="Freeform: Shape 896">
                <a:extLst>
                  <a:ext uri="{FF2B5EF4-FFF2-40B4-BE49-F238E27FC236}">
                    <a16:creationId xmlns:a16="http://schemas.microsoft.com/office/drawing/2014/main" id="{10581A20-75BC-5E75-D861-9E4FF8EDAF30}"/>
                  </a:ext>
                </a:extLst>
              </p:cNvPr>
              <p:cNvSpPr/>
              <p:nvPr/>
            </p:nvSpPr>
            <p:spPr>
              <a:xfrm>
                <a:off x="6219796"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defTabSz="685338" eaLnBrk="1" fontAlgn="auto" hangingPunct="1">
                  <a:spcBef>
                    <a:spcPts val="0"/>
                  </a:spcBef>
                  <a:spcAft>
                    <a:spcPts val="0"/>
                  </a:spcAft>
                </a:pPr>
                <a:endParaRPr lang="en-GB" sz="1350">
                  <a:solidFill>
                    <a:srgbClr val="002557"/>
                  </a:solidFill>
                  <a:latin typeface="Arial" panose="020B0604020202020204"/>
                  <a:ea typeface="+mn-ea"/>
                </a:endParaRPr>
              </a:p>
            </p:txBody>
          </p:sp>
        </p:grpSp>
      </p:grpSp>
      <p:graphicFrame>
        <p:nvGraphicFramePr>
          <p:cNvPr id="4" name="Table 3">
            <a:extLst>
              <a:ext uri="{FF2B5EF4-FFF2-40B4-BE49-F238E27FC236}">
                <a16:creationId xmlns:a16="http://schemas.microsoft.com/office/drawing/2014/main" id="{1BB18B8C-BB57-5588-26C0-48500ABD3E54}"/>
              </a:ext>
            </a:extLst>
          </p:cNvPr>
          <p:cNvGraphicFramePr>
            <a:graphicFrameLocks noGrp="1"/>
          </p:cNvGraphicFramePr>
          <p:nvPr/>
        </p:nvGraphicFramePr>
        <p:xfrm>
          <a:off x="880287" y="2945583"/>
          <a:ext cx="2825501" cy="1443978"/>
        </p:xfrm>
        <a:graphic>
          <a:graphicData uri="http://schemas.openxmlformats.org/drawingml/2006/table">
            <a:tbl>
              <a:tblPr firstRow="1" bandRow="1"/>
              <a:tblGrid>
                <a:gridCol w="1367501">
                  <a:extLst>
                    <a:ext uri="{9D8B030D-6E8A-4147-A177-3AD203B41FA5}">
                      <a16:colId xmlns:a16="http://schemas.microsoft.com/office/drawing/2014/main" val="3624223050"/>
                    </a:ext>
                  </a:extLst>
                </a:gridCol>
                <a:gridCol w="729000">
                  <a:extLst>
                    <a:ext uri="{9D8B030D-6E8A-4147-A177-3AD203B41FA5}">
                      <a16:colId xmlns:a16="http://schemas.microsoft.com/office/drawing/2014/main" val="2753886849"/>
                    </a:ext>
                  </a:extLst>
                </a:gridCol>
                <a:gridCol w="729000">
                  <a:extLst>
                    <a:ext uri="{9D8B030D-6E8A-4147-A177-3AD203B41FA5}">
                      <a16:colId xmlns:a16="http://schemas.microsoft.com/office/drawing/2014/main" val="3788604487"/>
                    </a:ext>
                  </a:extLst>
                </a:gridCol>
              </a:tblGrid>
              <a:tr h="320040">
                <a:tc>
                  <a:txBody>
                    <a:bodyPr/>
                    <a:lstStyle/>
                    <a:p>
                      <a:pPr marL="0" marR="0" algn="r">
                        <a:lnSpc>
                          <a:spcPct val="100000"/>
                        </a:lnSpc>
                        <a:spcBef>
                          <a:spcPts val="0"/>
                        </a:spcBef>
                        <a:spcAft>
                          <a:spcPts val="0"/>
                        </a:spcAft>
                      </a:pPr>
                      <a:endParaRPr lang="en-US" sz="1100" b="0" i="0">
                        <a:solidFill>
                          <a:srgbClr val="002557"/>
                        </a:solidFill>
                        <a:effectLst/>
                        <a:latin typeface="Arial" panose="020B0604020202020204" pitchFamily="34" charset="0"/>
                        <a:ea typeface="Arial" panose="020B0604020202020204" pitchFamily="34" charset="0"/>
                        <a:cs typeface="Arial" panose="020B0604020202020204" pitchFamily="34" charset="0"/>
                      </a:endParaRPr>
                    </a:p>
                  </a:txBody>
                  <a:tcPr marL="17143" marR="17143" marT="17143" marB="17143" anchor="ctr">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1" i="0" err="1">
                          <a:solidFill>
                            <a:schemeClr val="bg1"/>
                          </a:solidFill>
                          <a:effectLst/>
                          <a:latin typeface="Arial" panose="020B0604020202020204" pitchFamily="34" charset="0"/>
                          <a:ea typeface="Arial" panose="020B0604020202020204" pitchFamily="34" charset="0"/>
                          <a:cs typeface="Arial" panose="020B0604020202020204" pitchFamily="34" charset="0"/>
                        </a:rPr>
                        <a:t>T-DXd</a:t>
                      </a: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 + P (n=383)</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THP </a:t>
                      </a:r>
                      <a:b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(n=387)</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821852151"/>
                  </a:ext>
                </a:extLst>
              </a:tr>
              <a:tr h="194306">
                <a:tc>
                  <a:txBody>
                    <a:bodyPr/>
                    <a:lstStyle/>
                    <a:p>
                      <a:pPr marL="0" marR="0" algn="r">
                        <a:lnSpc>
                          <a:spcPct val="100000"/>
                        </a:lnSpc>
                        <a:spcBef>
                          <a:spcPts val="0"/>
                        </a:spcBef>
                        <a:spcAft>
                          <a:spcPts val="0"/>
                        </a:spcAft>
                      </a:pPr>
                      <a:r>
                        <a:rPr lang="en-US" sz="1100" b="0" i="0">
                          <a:solidFill>
                            <a:schemeClr val="tx1"/>
                          </a:solidFill>
                          <a:effectLst/>
                          <a:latin typeface="Arial" panose="020B0604020202020204" pitchFamily="34" charset="0"/>
                          <a:ea typeface="Arial" panose="020B0604020202020204" pitchFamily="34" charset="0"/>
                          <a:cs typeface="Arial" panose="020B0604020202020204" pitchFamily="34" charset="0"/>
                        </a:rPr>
                        <a:t>Data maturity</a:t>
                      </a:r>
                    </a:p>
                  </a:txBody>
                  <a:tcPr marL="17143" marR="17143" marT="17143" marB="17143"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0">
                          <a:solidFill>
                            <a:schemeClr val="tx1"/>
                          </a:solidFill>
                          <a:effectLst/>
                          <a:latin typeface="+mn-lt"/>
                          <a:ea typeface="Arial" panose="020B0604020202020204" pitchFamily="34" charset="0"/>
                        </a:rPr>
                        <a:t>~20%</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100" b="0">
                          <a:solidFill>
                            <a:schemeClr val="tx1"/>
                          </a:solidFill>
                          <a:effectLst/>
                          <a:latin typeface="+mn-lt"/>
                          <a:ea typeface="Arial" panose="020B0604020202020204" pitchFamily="34" charset="0"/>
                        </a:rPr>
                        <a:t>~30%</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48308168"/>
                  </a:ext>
                </a:extLst>
              </a:tr>
              <a:tr h="320040">
                <a:tc>
                  <a:txBody>
                    <a:bodyPr/>
                    <a:lstStyle/>
                    <a:p>
                      <a:pPr marL="0" marR="0" algn="r">
                        <a:lnSpc>
                          <a:spcPct val="100000"/>
                        </a:lnSpc>
                        <a:spcBef>
                          <a:spcPts val="0"/>
                        </a:spcBef>
                        <a:spcAft>
                          <a:spcPts val="0"/>
                        </a:spcAft>
                      </a:pPr>
                      <a:r>
                        <a:rPr lang="en-US" sz="1100" b="0" i="0">
                          <a:solidFill>
                            <a:schemeClr val="tx1"/>
                          </a:solidFill>
                          <a:effectLst/>
                          <a:latin typeface="Arial" panose="020B0604020202020204" pitchFamily="34" charset="0"/>
                          <a:ea typeface="Arial" panose="020B0604020202020204" pitchFamily="34" charset="0"/>
                          <a:cs typeface="Arial" panose="020B0604020202020204" pitchFamily="34" charset="0"/>
                        </a:rPr>
                        <a:t>Median, </a:t>
                      </a:r>
                      <a:r>
                        <a:rPr lang="en-US" sz="1100" b="0" i="0" err="1">
                          <a:solidFill>
                            <a:schemeClr val="tx1"/>
                          </a:solidFill>
                          <a:effectLst/>
                          <a:latin typeface="Arial" panose="020B0604020202020204" pitchFamily="34" charset="0"/>
                          <a:ea typeface="Arial" panose="020B0604020202020204" pitchFamily="34" charset="0"/>
                          <a:cs typeface="Arial" panose="020B0604020202020204" pitchFamily="34" charset="0"/>
                        </a:rPr>
                        <a:t>mo</a:t>
                      </a:r>
                      <a:r>
                        <a:rPr lang="en-US" sz="1100" b="0" i="0">
                          <a:solidFill>
                            <a:schemeClr val="tx1"/>
                          </a:solidFill>
                          <a:effectLst/>
                          <a:latin typeface="Arial" panose="020B0604020202020204" pitchFamily="34" charset="0"/>
                          <a:ea typeface="Arial" panose="020B0604020202020204" pitchFamily="34" charset="0"/>
                          <a:cs typeface="Arial" panose="020B0604020202020204" pitchFamily="34" charset="0"/>
                        </a:rPr>
                        <a:t> (95% CI)</a:t>
                      </a:r>
                    </a:p>
                  </a:txBody>
                  <a:tcPr marL="17143" marR="17143" marT="17143" marB="17143"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1">
                          <a:solidFill>
                            <a:schemeClr val="tx1"/>
                          </a:solidFill>
                          <a:effectLst/>
                          <a:latin typeface="+mn-lt"/>
                          <a:ea typeface="Arial" panose="020B0604020202020204" pitchFamily="34" charset="0"/>
                        </a:rPr>
                        <a:t>NC</a:t>
                      </a:r>
                      <a:endParaRPr lang="en-US" sz="1100" b="0">
                        <a:solidFill>
                          <a:schemeClr val="tx1"/>
                        </a:solidFill>
                        <a:effectLst/>
                        <a:latin typeface="+mn-lt"/>
                        <a:ea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100" b="1">
                          <a:solidFill>
                            <a:schemeClr val="tx1"/>
                          </a:solidFill>
                          <a:effectLst/>
                          <a:latin typeface="+mn-lt"/>
                          <a:ea typeface="Arial" panose="020B0604020202020204" pitchFamily="34" charset="0"/>
                        </a:rPr>
                        <a:t>36.5</a:t>
                      </a:r>
                    </a:p>
                    <a:p>
                      <a:pPr marL="0" marR="0" algn="ctr">
                        <a:lnSpc>
                          <a:spcPct val="100000"/>
                        </a:lnSpc>
                        <a:spcBef>
                          <a:spcPts val="0"/>
                        </a:spcBef>
                        <a:spcAft>
                          <a:spcPts val="0"/>
                        </a:spcAft>
                      </a:pPr>
                      <a:r>
                        <a:rPr lang="en-US" sz="1100" b="0">
                          <a:solidFill>
                            <a:schemeClr val="tx1"/>
                          </a:solidFill>
                          <a:effectLst/>
                          <a:latin typeface="+mn-lt"/>
                          <a:ea typeface="Arial" panose="020B0604020202020204" pitchFamily="34" charset="0"/>
                        </a:rPr>
                        <a:t>(36.1, NC)</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06518836"/>
                  </a:ext>
                </a:extLst>
              </a:tr>
              <a:tr h="194306">
                <a:tc>
                  <a:txBody>
                    <a:bodyPr/>
                    <a:lstStyle/>
                    <a:p>
                      <a:pPr marL="0" marR="0" algn="r">
                        <a:lnSpc>
                          <a:spcPct val="100000"/>
                        </a:lnSpc>
                        <a:spcBef>
                          <a:spcPts val="0"/>
                        </a:spcBef>
                        <a:spcAft>
                          <a:spcPts val="0"/>
                        </a:spcAft>
                      </a:pPr>
                      <a:r>
                        <a:rPr lang="en-US" sz="1100" b="0" i="0">
                          <a:solidFill>
                            <a:schemeClr val="tx1"/>
                          </a:solidFill>
                          <a:effectLst/>
                          <a:latin typeface="Arial" panose="020B0604020202020204" pitchFamily="34" charset="0"/>
                          <a:ea typeface="Arial" panose="020B0604020202020204" pitchFamily="34" charset="0"/>
                          <a:cs typeface="Arial" panose="020B0604020202020204" pitchFamily="34" charset="0"/>
                        </a:rPr>
                        <a:t>Hazard ratio (95% CI)</a:t>
                      </a:r>
                    </a:p>
                  </a:txBody>
                  <a:tcPr marL="17143" marR="17143" marT="17143" marB="17143"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mn-lt"/>
                          <a:ea typeface="+mn-ea"/>
                          <a:cs typeface="+mn-cs"/>
                        </a:rPr>
                        <a:t>0.60 (</a:t>
                      </a:r>
                      <a:r>
                        <a:rPr lang="en-US" sz="1100" b="1">
                          <a:latin typeface="+mn-lt"/>
                        </a:rPr>
                        <a:t>0.45, 0.79</a:t>
                      </a:r>
                      <a:r>
                        <a:rPr kumimoji="0" lang="en-US" sz="1100" b="1" i="0" u="none" strike="noStrike" kern="1200" cap="none" spc="0" normalizeH="0" baseline="0" noProof="0">
                          <a:ln>
                            <a:noFill/>
                          </a:ln>
                          <a:effectLst/>
                          <a:uLnTx/>
                          <a:uFillTx/>
                          <a:latin typeface="+mn-lt"/>
                          <a:ea typeface="+mn-ea"/>
                          <a:cs typeface="+mn-cs"/>
                        </a:rPr>
                        <a:t>)</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0000"/>
                        </a:lnSpc>
                        <a:spcBef>
                          <a:spcPts val="0"/>
                        </a:spcBef>
                        <a:spcAft>
                          <a:spcPts val="0"/>
                        </a:spcAft>
                      </a:pPr>
                      <a:endParaRPr lang="en-US" sz="1400" b="0">
                        <a:solidFill>
                          <a:schemeClr val="tx1"/>
                        </a:solidFill>
                        <a:effectLst/>
                        <a:latin typeface="+mn-lt"/>
                        <a:ea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2210410"/>
                  </a:ext>
                </a:extLst>
              </a:tr>
              <a:tr h="194306">
                <a:tc>
                  <a:txBody>
                    <a:bodyPr/>
                    <a:lstStyle/>
                    <a:p>
                      <a:pPr marL="0" marR="0" algn="r">
                        <a:lnSpc>
                          <a:spcPct val="100000"/>
                        </a:lnSpc>
                        <a:spcBef>
                          <a:spcPts val="0"/>
                        </a:spcBef>
                        <a:spcAft>
                          <a:spcPts val="0"/>
                        </a:spcAft>
                      </a:pPr>
                      <a:r>
                        <a:rPr lang="en-US" sz="1100" b="0" i="0">
                          <a:solidFill>
                            <a:schemeClr val="tx1"/>
                          </a:solidFill>
                          <a:effectLst/>
                          <a:latin typeface="Arial" panose="020B0604020202020204" pitchFamily="34" charset="0"/>
                          <a:ea typeface="Arial" panose="020B0604020202020204" pitchFamily="34" charset="0"/>
                          <a:cs typeface="Arial" panose="020B0604020202020204" pitchFamily="34" charset="0"/>
                        </a:rPr>
                        <a:t>Nominal P-value</a:t>
                      </a:r>
                    </a:p>
                  </a:txBody>
                  <a:tcPr marL="17143" marR="17143" marT="17143" marB="17143"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mn-lt"/>
                          <a:ea typeface="+mn-ea"/>
                          <a:cs typeface="+mn-cs"/>
                        </a:rPr>
                        <a:t>0.00038*</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570958874"/>
                  </a:ext>
                </a:extLst>
              </a:tr>
            </a:tbl>
          </a:graphicData>
        </a:graphic>
      </p:graphicFrame>
      <p:graphicFrame>
        <p:nvGraphicFramePr>
          <p:cNvPr id="7" name="Table 6">
            <a:extLst>
              <a:ext uri="{FF2B5EF4-FFF2-40B4-BE49-F238E27FC236}">
                <a16:creationId xmlns:a16="http://schemas.microsoft.com/office/drawing/2014/main" id="{36747B6C-809F-F7CC-689F-145838775088}"/>
              </a:ext>
            </a:extLst>
          </p:cNvPr>
          <p:cNvGraphicFramePr>
            <a:graphicFrameLocks noGrp="1"/>
          </p:cNvGraphicFramePr>
          <p:nvPr>
            <p:extLst>
              <p:ext uri="{D42A27DB-BD31-4B8C-83A1-F6EECF244321}">
                <p14:modId xmlns:p14="http://schemas.microsoft.com/office/powerpoint/2010/main" val="3993867567"/>
              </p:ext>
            </p:extLst>
          </p:nvPr>
        </p:nvGraphicFramePr>
        <p:xfrm>
          <a:off x="5647178" y="1354226"/>
          <a:ext cx="3267658" cy="3538728"/>
        </p:xfrm>
        <a:graphic>
          <a:graphicData uri="http://schemas.openxmlformats.org/drawingml/2006/table">
            <a:tbl>
              <a:tblPr firstRow="1" bandRow="1"/>
              <a:tblGrid>
                <a:gridCol w="1759508">
                  <a:extLst>
                    <a:ext uri="{9D8B030D-6E8A-4147-A177-3AD203B41FA5}">
                      <a16:colId xmlns:a16="http://schemas.microsoft.com/office/drawing/2014/main" val="3624223050"/>
                    </a:ext>
                  </a:extLst>
                </a:gridCol>
                <a:gridCol w="754075">
                  <a:extLst>
                    <a:ext uri="{9D8B030D-6E8A-4147-A177-3AD203B41FA5}">
                      <a16:colId xmlns:a16="http://schemas.microsoft.com/office/drawing/2014/main" val="2753886849"/>
                    </a:ext>
                  </a:extLst>
                </a:gridCol>
                <a:gridCol w="754075">
                  <a:extLst>
                    <a:ext uri="{9D8B030D-6E8A-4147-A177-3AD203B41FA5}">
                      <a16:colId xmlns:a16="http://schemas.microsoft.com/office/drawing/2014/main" val="3788604487"/>
                    </a:ext>
                  </a:extLst>
                </a:gridCol>
              </a:tblGrid>
              <a:tr h="363488">
                <a:tc>
                  <a:txBody>
                    <a:bodyPr/>
                    <a:lstStyle/>
                    <a:p>
                      <a:pPr marL="0" marR="0">
                        <a:lnSpc>
                          <a:spcPct val="90000"/>
                        </a:lnSpc>
                        <a:spcBef>
                          <a:spcPts val="0"/>
                        </a:spcBef>
                        <a:spcAft>
                          <a:spcPts val="0"/>
                        </a:spcAft>
                      </a:pPr>
                      <a:endParaRPr lang="en-US" sz="1100" b="0" i="0">
                        <a:solidFill>
                          <a:srgbClr val="002557"/>
                        </a:solidFill>
                        <a:effectLst/>
                        <a:latin typeface="Arial" panose="020B0604020202020204" pitchFamily="34" charset="0"/>
                        <a:ea typeface="Arial" panose="020B0604020202020204" pitchFamily="34" charset="0"/>
                        <a:cs typeface="Arial" panose="020B0604020202020204" pitchFamily="34" charset="0"/>
                      </a:endParaRPr>
                    </a:p>
                  </a:txBody>
                  <a:tcPr marL="34290" marR="34290" marT="34290" marB="3429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T-DXd + P (n=383)</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THP </a:t>
                      </a:r>
                      <a:b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(n=387)</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821852151"/>
                  </a:ext>
                </a:extLst>
              </a:tr>
              <a:tr h="510281">
                <a:tc>
                  <a:txBody>
                    <a:bodyPr/>
                    <a:lstStyle/>
                    <a:p>
                      <a:pPr marL="0" marR="0">
                        <a:lnSpc>
                          <a:spcPct val="90000"/>
                        </a:lnSpc>
                        <a:spcBef>
                          <a:spcPts val="0"/>
                        </a:spcBef>
                        <a:spcAft>
                          <a:spcPts val="0"/>
                        </a:spcAft>
                      </a:pPr>
                      <a:r>
                        <a:rPr lang="en-US" sz="1100" b="1" i="0">
                          <a:solidFill>
                            <a:schemeClr val="tx1"/>
                          </a:solidFill>
                          <a:effectLst/>
                          <a:latin typeface="Arial" panose="020B0604020202020204" pitchFamily="34" charset="0"/>
                          <a:ea typeface="Arial" panose="020B0604020202020204" pitchFamily="34" charset="0"/>
                          <a:cs typeface="Arial" panose="020B0604020202020204" pitchFamily="34" charset="0"/>
                        </a:rPr>
                        <a:t>Received post-discontinuation therapy </a:t>
                      </a:r>
                      <a:br>
                        <a:rPr lang="en-US" sz="1100" b="1" i="0">
                          <a:solidFill>
                            <a:schemeClr val="tx1"/>
                          </a:solidFill>
                          <a:effectLst/>
                          <a:latin typeface="Arial" panose="020B0604020202020204" pitchFamily="34" charset="0"/>
                          <a:ea typeface="Arial" panose="020B0604020202020204" pitchFamily="34" charset="0"/>
                          <a:cs typeface="Arial" panose="020B0604020202020204" pitchFamily="34" charset="0"/>
                        </a:rPr>
                      </a:br>
                      <a:r>
                        <a:rPr lang="en-US" sz="1100" b="1" i="0">
                          <a:solidFill>
                            <a:schemeClr val="tx1"/>
                          </a:solidFill>
                          <a:effectLst/>
                          <a:latin typeface="Arial" panose="020B0604020202020204" pitchFamily="34" charset="0"/>
                          <a:ea typeface="Arial" panose="020B0604020202020204" pitchFamily="34" charset="0"/>
                          <a:cs typeface="Arial" panose="020B0604020202020204" pitchFamily="34" charset="0"/>
                        </a:rPr>
                        <a:t>in second line, n (%)</a:t>
                      </a:r>
                      <a:r>
                        <a:rPr lang="en-US" sz="1100" b="1" i="0" baseline="30000">
                          <a:solidFill>
                            <a:schemeClr val="tx1"/>
                          </a:solidFill>
                          <a:effectLst/>
                          <a:latin typeface="Arial" panose="020B0604020202020204" pitchFamily="34" charset="0"/>
                          <a:ea typeface="Arial" panose="020B0604020202020204" pitchFamily="34" charset="0"/>
                          <a:cs typeface="Arial" panose="020B0604020202020204" pitchFamily="34" charset="0"/>
                        </a:rPr>
                        <a:t>†</a:t>
                      </a:r>
                    </a:p>
                  </a:txBody>
                  <a:tcPr marL="34290" marR="34290" marT="34290" marB="3429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100" b="0">
                          <a:solidFill>
                            <a:schemeClr val="tx1"/>
                          </a:solidFill>
                          <a:effectLst/>
                          <a:latin typeface="+mn-lt"/>
                          <a:ea typeface="Arial" panose="020B0604020202020204" pitchFamily="34" charset="0"/>
                        </a:rPr>
                        <a:t>124 (32.4)</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90000"/>
                        </a:lnSpc>
                        <a:spcBef>
                          <a:spcPts val="0"/>
                        </a:spcBef>
                        <a:spcAft>
                          <a:spcPts val="0"/>
                        </a:spcAft>
                      </a:pPr>
                      <a:r>
                        <a:rPr lang="en-US" sz="1100" b="0">
                          <a:solidFill>
                            <a:schemeClr val="tx1"/>
                          </a:solidFill>
                          <a:effectLst/>
                          <a:latin typeface="+mn-lt"/>
                          <a:ea typeface="Arial" panose="020B0604020202020204" pitchFamily="34" charset="0"/>
                        </a:rPr>
                        <a:t>181 (46.8)</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06518836"/>
                  </a:ext>
                </a:extLst>
              </a:tr>
              <a:tr h="216695">
                <a:tc>
                  <a:txBody>
                    <a:bodyPr/>
                    <a:lstStyle/>
                    <a:p>
                      <a:pPr marL="0" marR="0">
                        <a:lnSpc>
                          <a:spcPct val="90000"/>
                        </a:lnSpc>
                        <a:spcBef>
                          <a:spcPts val="0"/>
                        </a:spcBef>
                        <a:spcAft>
                          <a:spcPts val="0"/>
                        </a:spcAft>
                      </a:pPr>
                      <a:r>
                        <a:rPr lang="en-US" sz="1100" b="1" i="0">
                          <a:solidFill>
                            <a:schemeClr val="tx1"/>
                          </a:solidFill>
                          <a:effectLst/>
                          <a:latin typeface="Arial" panose="020B0604020202020204" pitchFamily="34" charset="0"/>
                          <a:ea typeface="Arial" panose="020B0604020202020204" pitchFamily="34" charset="0"/>
                          <a:cs typeface="Arial" panose="020B0604020202020204" pitchFamily="34" charset="0"/>
                        </a:rPr>
                        <a:t>Targeted therapy, n (%)</a:t>
                      </a:r>
                      <a:r>
                        <a:rPr lang="en-US" sz="1100" b="1" i="0" baseline="30000">
                          <a:solidFill>
                            <a:schemeClr val="tx1"/>
                          </a:solidFill>
                          <a:effectLst/>
                          <a:latin typeface="Arial" panose="020B0604020202020204" pitchFamily="34" charset="0"/>
                          <a:ea typeface="Arial" panose="020B0604020202020204" pitchFamily="34" charset="0"/>
                          <a:cs typeface="Arial" panose="020B0604020202020204" pitchFamily="34" charset="0"/>
                        </a:rPr>
                        <a:t>†</a:t>
                      </a:r>
                      <a:endParaRPr lang="en-US" sz="1100" b="1" i="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34290" marR="34290" marT="34290" marB="3429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100" b="0">
                          <a:solidFill>
                            <a:schemeClr val="tx1"/>
                          </a:solidFill>
                          <a:effectLst/>
                          <a:latin typeface="+mn-lt"/>
                          <a:ea typeface="Arial" panose="020B0604020202020204" pitchFamily="34" charset="0"/>
                        </a:rPr>
                        <a:t>111 (29.0)</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90000"/>
                        </a:lnSpc>
                        <a:spcBef>
                          <a:spcPts val="0"/>
                        </a:spcBef>
                        <a:spcAft>
                          <a:spcPts val="0"/>
                        </a:spcAft>
                      </a:pPr>
                      <a:r>
                        <a:rPr lang="en-US" sz="1100" b="0">
                          <a:solidFill>
                            <a:schemeClr val="tx1"/>
                          </a:solidFill>
                          <a:effectLst/>
                          <a:latin typeface="+mn-lt"/>
                          <a:ea typeface="Arial" panose="020B0604020202020204" pitchFamily="34" charset="0"/>
                        </a:rPr>
                        <a:t>166 (42.9)</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55561246"/>
                  </a:ext>
                </a:extLst>
              </a:tr>
              <a:tr h="216695">
                <a:tc>
                  <a:txBody>
                    <a:bodyPr/>
                    <a:lstStyle/>
                    <a:p>
                      <a:pPr marL="180000" marR="0">
                        <a:lnSpc>
                          <a:spcPct val="90000"/>
                        </a:lnSpc>
                        <a:spcBef>
                          <a:spcPts val="0"/>
                        </a:spcBef>
                        <a:spcAft>
                          <a:spcPts val="0"/>
                        </a:spcAft>
                      </a:pPr>
                      <a:r>
                        <a:rPr lang="en-US" sz="1100" b="0" i="0">
                          <a:solidFill>
                            <a:schemeClr val="tx1"/>
                          </a:solidFill>
                          <a:effectLst/>
                          <a:latin typeface="Arial" panose="020B0604020202020204" pitchFamily="34" charset="0"/>
                          <a:ea typeface="Arial" panose="020B0604020202020204" pitchFamily="34" charset="0"/>
                          <a:cs typeface="Arial" panose="020B0604020202020204" pitchFamily="34" charset="0"/>
                        </a:rPr>
                        <a:t>T-DXd</a:t>
                      </a:r>
                    </a:p>
                  </a:txBody>
                  <a:tcPr marL="34290" marR="34290" marT="34290" marB="3429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100" b="0">
                          <a:solidFill>
                            <a:schemeClr val="tx1"/>
                          </a:solidFill>
                          <a:effectLst/>
                          <a:latin typeface="+mn-lt"/>
                          <a:ea typeface="Arial" panose="020B0604020202020204" pitchFamily="34" charset="0"/>
                        </a:rPr>
                        <a:t>6 (1.6)</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90000"/>
                        </a:lnSpc>
                        <a:spcBef>
                          <a:spcPts val="0"/>
                        </a:spcBef>
                        <a:spcAft>
                          <a:spcPts val="0"/>
                        </a:spcAft>
                      </a:pPr>
                      <a:r>
                        <a:rPr lang="en-US" sz="1100" b="0">
                          <a:solidFill>
                            <a:schemeClr val="tx1"/>
                          </a:solidFill>
                          <a:effectLst/>
                          <a:latin typeface="+mn-lt"/>
                          <a:ea typeface="Arial" panose="020B0604020202020204" pitchFamily="34" charset="0"/>
                        </a:rPr>
                        <a:t>39 (10.1)</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2210410"/>
                  </a:ext>
                </a:extLst>
              </a:tr>
              <a:tr h="216695">
                <a:tc>
                  <a:txBody>
                    <a:bodyPr/>
                    <a:lstStyle/>
                    <a:p>
                      <a:pPr marL="180000" marR="0">
                        <a:lnSpc>
                          <a:spcPct val="90000"/>
                        </a:lnSpc>
                        <a:spcBef>
                          <a:spcPts val="0"/>
                        </a:spcBef>
                        <a:spcAft>
                          <a:spcPts val="0"/>
                        </a:spcAft>
                      </a:pPr>
                      <a:r>
                        <a:rPr lang="en-US" sz="1100" b="0" i="0">
                          <a:solidFill>
                            <a:schemeClr val="tx1"/>
                          </a:solidFill>
                          <a:effectLst/>
                          <a:latin typeface="Arial" panose="020B0604020202020204" pitchFamily="34" charset="0"/>
                          <a:ea typeface="Arial" panose="020B0604020202020204" pitchFamily="34" charset="0"/>
                          <a:cs typeface="Arial" panose="020B0604020202020204" pitchFamily="34" charset="0"/>
                        </a:rPr>
                        <a:t>T-DM1</a:t>
                      </a:r>
                    </a:p>
                  </a:txBody>
                  <a:tcPr marL="34290" marR="34290" marT="34290" marB="3429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7 (1.8)</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47 (12.1)</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44084299"/>
                  </a:ext>
                </a:extLst>
              </a:tr>
              <a:tr h="363488">
                <a:tc>
                  <a:txBody>
                    <a:bodyPr/>
                    <a:lstStyle/>
                    <a:p>
                      <a:pPr marL="180000" marR="0">
                        <a:lnSpc>
                          <a:spcPct val="90000"/>
                        </a:lnSpc>
                        <a:spcBef>
                          <a:spcPts val="0"/>
                        </a:spcBef>
                        <a:spcAft>
                          <a:spcPts val="0"/>
                        </a:spcAft>
                      </a:pPr>
                      <a:r>
                        <a:rPr lang="en-US" sz="1100" b="0" i="0">
                          <a:solidFill>
                            <a:schemeClr val="tx1"/>
                          </a:solidFill>
                          <a:effectLst/>
                          <a:latin typeface="Arial" panose="020B0604020202020204" pitchFamily="34" charset="0"/>
                          <a:ea typeface="Arial" panose="020B0604020202020204" pitchFamily="34" charset="0"/>
                          <a:cs typeface="Arial" panose="020B0604020202020204" pitchFamily="34" charset="0"/>
                        </a:rPr>
                        <a:t>Trastuzumab-containing regimen</a:t>
                      </a:r>
                      <a:r>
                        <a:rPr lang="en-US" sz="1100" b="0" i="0" baseline="30000">
                          <a:solidFill>
                            <a:schemeClr val="tx1"/>
                          </a:solidFill>
                          <a:effectLst/>
                          <a:latin typeface="Arial" panose="020B0604020202020204" pitchFamily="34" charset="0"/>
                          <a:ea typeface="Arial" panose="020B0604020202020204" pitchFamily="34" charset="0"/>
                          <a:cs typeface="Arial" panose="020B0604020202020204" pitchFamily="34" charset="0"/>
                        </a:rPr>
                        <a:t>‡</a:t>
                      </a:r>
                    </a:p>
                  </a:txBody>
                  <a:tcPr marL="34290" marR="34290" marT="34290" marB="3429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78 (20.4)</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51 (13.2)</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8209888"/>
                  </a:ext>
                </a:extLst>
              </a:tr>
              <a:tr h="363488">
                <a:tc>
                  <a:txBody>
                    <a:bodyPr/>
                    <a:lstStyle/>
                    <a:p>
                      <a:pPr marL="180000" marR="0">
                        <a:lnSpc>
                          <a:spcPct val="90000"/>
                        </a:lnSpc>
                        <a:spcBef>
                          <a:spcPts val="0"/>
                        </a:spcBef>
                        <a:spcAft>
                          <a:spcPts val="0"/>
                        </a:spcAft>
                      </a:pPr>
                      <a:r>
                        <a:rPr lang="en-US" sz="1100" b="0" i="0" err="1">
                          <a:solidFill>
                            <a:schemeClr val="tx1"/>
                          </a:solidFill>
                          <a:effectLst/>
                          <a:latin typeface="Arial" panose="020B0604020202020204" pitchFamily="34" charset="0"/>
                          <a:ea typeface="Arial" panose="020B0604020202020204" pitchFamily="34" charset="0"/>
                          <a:cs typeface="Arial" panose="020B0604020202020204" pitchFamily="34" charset="0"/>
                        </a:rPr>
                        <a:t>Pertuzumab</a:t>
                      </a:r>
                      <a:r>
                        <a:rPr lang="en-US" sz="1100" b="0" i="0">
                          <a:solidFill>
                            <a:schemeClr val="tx1"/>
                          </a:solidFill>
                          <a:effectLst/>
                          <a:latin typeface="Arial" panose="020B0604020202020204" pitchFamily="34" charset="0"/>
                          <a:ea typeface="Arial" panose="020B0604020202020204" pitchFamily="34" charset="0"/>
                          <a:cs typeface="Arial" panose="020B0604020202020204" pitchFamily="34" charset="0"/>
                        </a:rPr>
                        <a:t>-containing regimen</a:t>
                      </a:r>
                      <a:r>
                        <a:rPr lang="en-US" sz="1100" b="0" i="0" baseline="30000">
                          <a:solidFill>
                            <a:schemeClr val="tx1"/>
                          </a:solidFill>
                          <a:effectLst/>
                          <a:latin typeface="Arial" panose="020B0604020202020204" pitchFamily="34" charset="0"/>
                          <a:ea typeface="Arial" panose="020B0604020202020204" pitchFamily="34" charset="0"/>
                          <a:cs typeface="Arial" panose="020B0604020202020204" pitchFamily="34" charset="0"/>
                        </a:rPr>
                        <a:t>‡</a:t>
                      </a:r>
                      <a:endParaRPr lang="en-US" sz="1100" b="0" i="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34290" marR="34290" marT="34290" marB="3429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53 (13.8)</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34 (8.8)</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93829897"/>
                  </a:ext>
                </a:extLst>
              </a:tr>
              <a:tr h="216695">
                <a:tc>
                  <a:txBody>
                    <a:bodyPr/>
                    <a:lstStyle/>
                    <a:p>
                      <a:pPr marL="0" marR="0">
                        <a:lnSpc>
                          <a:spcPct val="90000"/>
                        </a:lnSpc>
                        <a:spcBef>
                          <a:spcPts val="0"/>
                        </a:spcBef>
                        <a:spcAft>
                          <a:spcPts val="0"/>
                        </a:spcAft>
                      </a:pPr>
                      <a:r>
                        <a:rPr lang="en-US" sz="1100" b="1" i="0">
                          <a:solidFill>
                            <a:schemeClr val="tx1"/>
                          </a:solidFill>
                          <a:effectLst/>
                          <a:latin typeface="Arial" panose="020B0604020202020204" pitchFamily="34" charset="0"/>
                          <a:ea typeface="Arial" panose="020B0604020202020204" pitchFamily="34" charset="0"/>
                          <a:cs typeface="Arial" panose="020B0604020202020204" pitchFamily="34" charset="0"/>
                        </a:rPr>
                        <a:t>Chemotherapy, n (%)</a:t>
                      </a:r>
                      <a:r>
                        <a:rPr lang="en-US" sz="1100" b="1" i="0" baseline="30000">
                          <a:solidFill>
                            <a:schemeClr val="tx1"/>
                          </a:solidFill>
                          <a:effectLst/>
                          <a:latin typeface="Arial" panose="020B0604020202020204" pitchFamily="34" charset="0"/>
                          <a:ea typeface="Arial" panose="020B0604020202020204" pitchFamily="34" charset="0"/>
                          <a:cs typeface="Arial" panose="020B0604020202020204" pitchFamily="34" charset="0"/>
                        </a:rPr>
                        <a:t>†</a:t>
                      </a:r>
                      <a:endParaRPr lang="en-US" sz="1100" b="1" i="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34290" marR="34290" marT="34290" marB="3429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68 (17.8)</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57 (14.7)</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42331"/>
                  </a:ext>
                </a:extLst>
              </a:tr>
              <a:tr h="216695">
                <a:tc>
                  <a:txBody>
                    <a:bodyPr/>
                    <a:lstStyle/>
                    <a:p>
                      <a:pPr marL="180000" marR="0" algn="l" defTabSz="914171" rtl="0" eaLnBrk="1" latinLnBrk="0" hangingPunct="1">
                        <a:lnSpc>
                          <a:spcPct val="90000"/>
                        </a:lnSpc>
                        <a:spcBef>
                          <a:spcPts val="0"/>
                        </a:spcBef>
                        <a:spcAft>
                          <a:spcPts val="0"/>
                        </a:spcAft>
                      </a:pPr>
                      <a:r>
                        <a:rPr lang="en-US" sz="1100" b="0" i="0" kern="1200">
                          <a:solidFill>
                            <a:schemeClr val="tx1"/>
                          </a:solidFill>
                          <a:effectLst/>
                          <a:latin typeface="Arial" panose="020B0604020202020204" pitchFamily="34" charset="0"/>
                          <a:ea typeface="Arial" panose="020B0604020202020204" pitchFamily="34" charset="0"/>
                          <a:cs typeface="Arial" panose="020B0604020202020204" pitchFamily="34" charset="0"/>
                        </a:rPr>
                        <a:t>Docetaxel</a:t>
                      </a:r>
                    </a:p>
                  </a:txBody>
                  <a:tcPr marL="34290" marR="34290" marT="34290" marB="3429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24 (6.3)</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8 (2.1)</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57834831"/>
                  </a:ext>
                </a:extLst>
              </a:tr>
              <a:tr h="216695">
                <a:tc>
                  <a:txBody>
                    <a:bodyPr/>
                    <a:lstStyle/>
                    <a:p>
                      <a:pPr marL="180000" marR="0" algn="l" defTabSz="914171" rtl="0" eaLnBrk="1" latinLnBrk="0" hangingPunct="1">
                        <a:lnSpc>
                          <a:spcPct val="90000"/>
                        </a:lnSpc>
                        <a:spcBef>
                          <a:spcPts val="0"/>
                        </a:spcBef>
                        <a:spcAft>
                          <a:spcPts val="0"/>
                        </a:spcAft>
                      </a:pPr>
                      <a:r>
                        <a:rPr lang="en-US" sz="1100" b="0" i="0" kern="1200">
                          <a:solidFill>
                            <a:schemeClr val="tx1"/>
                          </a:solidFill>
                          <a:effectLst/>
                          <a:latin typeface="Arial" panose="020B0604020202020204" pitchFamily="34" charset="0"/>
                          <a:ea typeface="Arial" panose="020B0604020202020204" pitchFamily="34" charset="0"/>
                          <a:cs typeface="Arial" panose="020B0604020202020204" pitchFamily="34" charset="0"/>
                        </a:rPr>
                        <a:t>Paclitaxel</a:t>
                      </a:r>
                    </a:p>
                  </a:txBody>
                  <a:tcPr marL="34290" marR="34290" marT="34290" marB="3429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18 (4.7)</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4 (1.0)</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73454103"/>
                  </a:ext>
                </a:extLst>
              </a:tr>
              <a:tr h="216695">
                <a:tc>
                  <a:txBody>
                    <a:bodyPr/>
                    <a:lstStyle/>
                    <a:p>
                      <a:pPr marL="180000" marR="0" algn="l" defTabSz="914171" rtl="0" eaLnBrk="1" latinLnBrk="0" hangingPunct="1">
                        <a:lnSpc>
                          <a:spcPct val="90000"/>
                        </a:lnSpc>
                        <a:spcBef>
                          <a:spcPts val="0"/>
                        </a:spcBef>
                        <a:spcAft>
                          <a:spcPts val="0"/>
                        </a:spcAft>
                      </a:pPr>
                      <a:r>
                        <a:rPr lang="en-US" sz="1100" b="0" i="0" kern="1200">
                          <a:solidFill>
                            <a:schemeClr val="tx1"/>
                          </a:solidFill>
                          <a:effectLst/>
                          <a:latin typeface="Arial" panose="020B0604020202020204" pitchFamily="34" charset="0"/>
                          <a:ea typeface="Arial" panose="020B0604020202020204" pitchFamily="34" charset="0"/>
                          <a:cs typeface="Arial" panose="020B0604020202020204" pitchFamily="34" charset="0"/>
                        </a:rPr>
                        <a:t>Capecitabine</a:t>
                      </a:r>
                    </a:p>
                  </a:txBody>
                  <a:tcPr marL="34290" marR="34290" marT="34290" marB="3429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24 (6.3)</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35 (9.0)</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46533593"/>
                  </a:ext>
                </a:extLst>
              </a:tr>
              <a:tr h="216695">
                <a:tc>
                  <a:txBody>
                    <a:bodyPr/>
                    <a:lstStyle/>
                    <a:p>
                      <a:pPr marL="0" marR="0">
                        <a:lnSpc>
                          <a:spcPct val="90000"/>
                        </a:lnSpc>
                        <a:spcBef>
                          <a:spcPts val="0"/>
                        </a:spcBef>
                        <a:spcAft>
                          <a:spcPts val="0"/>
                        </a:spcAft>
                      </a:pPr>
                      <a:r>
                        <a:rPr lang="en-US" sz="1100" b="1" i="0">
                          <a:solidFill>
                            <a:schemeClr val="tx1"/>
                          </a:solidFill>
                          <a:effectLst/>
                          <a:latin typeface="Arial" panose="020B0604020202020204" pitchFamily="34" charset="0"/>
                          <a:ea typeface="Arial" panose="020B0604020202020204" pitchFamily="34" charset="0"/>
                          <a:cs typeface="Arial" panose="020B0604020202020204" pitchFamily="34" charset="0"/>
                        </a:rPr>
                        <a:t>Endocrine therapy, n (%)</a:t>
                      </a:r>
                      <a:r>
                        <a:rPr lang="en-US" sz="1100" b="1" i="0" baseline="30000">
                          <a:solidFill>
                            <a:schemeClr val="tx1"/>
                          </a:solidFill>
                          <a:effectLst/>
                          <a:latin typeface="Arial" panose="020B0604020202020204" pitchFamily="34" charset="0"/>
                          <a:ea typeface="Arial" panose="020B0604020202020204" pitchFamily="34" charset="0"/>
                          <a:cs typeface="Arial" panose="020B0604020202020204" pitchFamily="34" charset="0"/>
                        </a:rPr>
                        <a:t>†</a:t>
                      </a:r>
                      <a:endParaRPr lang="en-US" sz="1100" b="1" i="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34290" marR="34290" marT="34290" marB="3429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19 (5.0)</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13 (3.4)</a:t>
                      </a:r>
                    </a:p>
                  </a:txBody>
                  <a:tcPr marL="34290" marR="3429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35943095"/>
                  </a:ext>
                </a:extLst>
              </a:tr>
            </a:tbl>
          </a:graphicData>
        </a:graphic>
      </p:graphicFrame>
      <p:sp>
        <p:nvSpPr>
          <p:cNvPr id="109" name="TextBox 108">
            <a:extLst>
              <a:ext uri="{FF2B5EF4-FFF2-40B4-BE49-F238E27FC236}">
                <a16:creationId xmlns:a16="http://schemas.microsoft.com/office/drawing/2014/main" id="{FEC008BF-0F15-46E9-46DE-9F124A6281BE}"/>
              </a:ext>
            </a:extLst>
          </p:cNvPr>
          <p:cNvSpPr txBox="1">
            <a:spLocks/>
          </p:cNvSpPr>
          <p:nvPr/>
        </p:nvSpPr>
        <p:spPr>
          <a:xfrm>
            <a:off x="172684" y="4735217"/>
            <a:ext cx="738727" cy="196208"/>
          </a:xfrm>
          <a:prstGeom prst="rect">
            <a:avLst/>
          </a:prstGeom>
          <a:noFill/>
        </p:spPr>
        <p:txBody>
          <a:bodyPr wrap="square" rtlCol="0">
            <a:spAutoFit/>
          </a:bodyPr>
          <a:lstStyle/>
          <a:p>
            <a:pPr defTabSz="685338" eaLnBrk="1" fontAlgn="auto" hangingPunct="1">
              <a:spcBef>
                <a:spcPts val="0"/>
              </a:spcBef>
              <a:spcAft>
                <a:spcPts val="0"/>
              </a:spcAft>
              <a:defRPr/>
            </a:pPr>
            <a:r>
              <a:rPr lang="en-US" sz="675">
                <a:ln/>
                <a:solidFill>
                  <a:srgbClr val="6E6E6E">
                    <a:lumMod val="75000"/>
                  </a:srgbClr>
                </a:solidFill>
                <a:latin typeface="Arial"/>
                <a:ea typeface="+mn-ea"/>
                <a:cs typeface="Arial"/>
                <a:sym typeface="Arial"/>
                <a:rtl val="0"/>
              </a:rPr>
              <a:t>THP</a:t>
            </a:r>
          </a:p>
        </p:txBody>
      </p:sp>
      <p:sp>
        <p:nvSpPr>
          <p:cNvPr id="110" name="TextBox 109">
            <a:extLst>
              <a:ext uri="{FF2B5EF4-FFF2-40B4-BE49-F238E27FC236}">
                <a16:creationId xmlns:a16="http://schemas.microsoft.com/office/drawing/2014/main" id="{324E089C-3797-3798-10DE-B015B874F4EB}"/>
              </a:ext>
            </a:extLst>
          </p:cNvPr>
          <p:cNvSpPr txBox="1">
            <a:spLocks/>
          </p:cNvSpPr>
          <p:nvPr/>
        </p:nvSpPr>
        <p:spPr>
          <a:xfrm>
            <a:off x="176170" y="4502436"/>
            <a:ext cx="1060556" cy="196208"/>
          </a:xfrm>
          <a:prstGeom prst="rect">
            <a:avLst/>
          </a:prstGeom>
          <a:noFill/>
        </p:spPr>
        <p:txBody>
          <a:bodyPr wrap="square" rtlCol="0">
            <a:spAutoFit/>
          </a:bodyPr>
          <a:lstStyle/>
          <a:p>
            <a:pPr defTabSz="685338" eaLnBrk="1" fontAlgn="auto" hangingPunct="1">
              <a:spcBef>
                <a:spcPts val="0"/>
              </a:spcBef>
              <a:spcAft>
                <a:spcPts val="0"/>
              </a:spcAft>
              <a:defRPr/>
            </a:pPr>
            <a:r>
              <a:rPr lang="en-US" sz="675">
                <a:ln/>
                <a:solidFill>
                  <a:srgbClr val="002557"/>
                </a:solidFill>
                <a:latin typeface="Arial"/>
                <a:ea typeface="+mn-ea"/>
                <a:cs typeface="Arial"/>
                <a:sym typeface="Arial"/>
                <a:rtl val="0"/>
              </a:rPr>
              <a:t>No. at risk</a:t>
            </a:r>
          </a:p>
        </p:txBody>
      </p:sp>
      <p:sp>
        <p:nvSpPr>
          <p:cNvPr id="111" name="TextBox 110">
            <a:extLst>
              <a:ext uri="{FF2B5EF4-FFF2-40B4-BE49-F238E27FC236}">
                <a16:creationId xmlns:a16="http://schemas.microsoft.com/office/drawing/2014/main" id="{7B017F1D-C7FD-31E9-6817-807550720F63}"/>
              </a:ext>
            </a:extLst>
          </p:cNvPr>
          <p:cNvSpPr txBox="1">
            <a:spLocks/>
          </p:cNvSpPr>
          <p:nvPr/>
        </p:nvSpPr>
        <p:spPr>
          <a:xfrm>
            <a:off x="172684" y="4626909"/>
            <a:ext cx="541219" cy="300082"/>
          </a:xfrm>
          <a:prstGeom prst="rect">
            <a:avLst/>
          </a:prstGeom>
          <a:noFill/>
        </p:spPr>
        <p:txBody>
          <a:bodyPr wrap="square" rtlCol="0">
            <a:spAutoFit/>
          </a:bodyPr>
          <a:lstStyle/>
          <a:p>
            <a:pPr defTabSz="685338" eaLnBrk="1" fontAlgn="auto" hangingPunct="1">
              <a:spcBef>
                <a:spcPts val="0"/>
              </a:spcBef>
              <a:spcAft>
                <a:spcPts val="0"/>
              </a:spcAft>
              <a:defRPr/>
            </a:pPr>
            <a:r>
              <a:rPr lang="en-US" sz="675">
                <a:solidFill>
                  <a:srgbClr val="002985"/>
                </a:solidFill>
                <a:ea typeface="Arial" panose="020B0604020202020204" pitchFamily="34" charset="0"/>
                <a:cs typeface="Arial" panose="020B0604020202020204" pitchFamily="34" charset="0"/>
              </a:rPr>
              <a:t>T-DXd + P</a:t>
            </a:r>
            <a:endParaRPr lang="en-US" sz="675">
              <a:ln/>
              <a:solidFill>
                <a:srgbClr val="002985"/>
              </a:solidFill>
              <a:latin typeface="Arial"/>
              <a:ea typeface="+mn-ea"/>
              <a:cs typeface="Arial"/>
              <a:sym typeface="Arial"/>
              <a:rtl val="0"/>
            </a:endParaRPr>
          </a:p>
        </p:txBody>
      </p:sp>
      <p:sp>
        <p:nvSpPr>
          <p:cNvPr id="25" name="TextBox 24">
            <a:extLst>
              <a:ext uri="{FF2B5EF4-FFF2-40B4-BE49-F238E27FC236}">
                <a16:creationId xmlns:a16="http://schemas.microsoft.com/office/drawing/2014/main" id="{270A59A7-1C28-4B12-664F-1E88545C796A}"/>
              </a:ext>
            </a:extLst>
          </p:cNvPr>
          <p:cNvSpPr txBox="1">
            <a:spLocks/>
          </p:cNvSpPr>
          <p:nvPr/>
        </p:nvSpPr>
        <p:spPr>
          <a:xfrm>
            <a:off x="653796" y="4719726"/>
            <a:ext cx="359993" cy="207749"/>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6E6E6E">
                    <a:lumMod val="75000"/>
                  </a:srgbClr>
                </a:solidFill>
                <a:latin typeface="Arial"/>
                <a:ea typeface="+mn-ea"/>
                <a:cs typeface="Arial"/>
                <a:sym typeface="Arial"/>
                <a:rtl val="0"/>
              </a:rPr>
              <a:t>387</a:t>
            </a:r>
          </a:p>
        </p:txBody>
      </p:sp>
      <p:sp>
        <p:nvSpPr>
          <p:cNvPr id="448" name="TextBox 447">
            <a:extLst>
              <a:ext uri="{FF2B5EF4-FFF2-40B4-BE49-F238E27FC236}">
                <a16:creationId xmlns:a16="http://schemas.microsoft.com/office/drawing/2014/main" id="{F6A15C37-3042-DFD3-8E66-54DA5E3C44A3}"/>
              </a:ext>
            </a:extLst>
          </p:cNvPr>
          <p:cNvSpPr txBox="1">
            <a:spLocks/>
          </p:cNvSpPr>
          <p:nvPr/>
        </p:nvSpPr>
        <p:spPr>
          <a:xfrm>
            <a:off x="648000" y="4616256"/>
            <a:ext cx="371584" cy="207749"/>
          </a:xfrm>
          <a:prstGeom prst="rect">
            <a:avLst/>
          </a:prstGeom>
          <a:noFill/>
        </p:spPr>
        <p:txBody>
          <a:bodyPr wrap="square" rtlCol="0">
            <a:spAutoFit/>
          </a:bodyPr>
          <a:lstStyle/>
          <a:p>
            <a:pPr algn="ctr" defTabSz="685338" eaLnBrk="1" fontAlgn="auto" hangingPunct="1">
              <a:spcBef>
                <a:spcPts val="0"/>
              </a:spcBef>
              <a:spcAft>
                <a:spcPts val="0"/>
              </a:spcAft>
              <a:defRPr/>
            </a:pPr>
            <a:r>
              <a:rPr lang="en-US" sz="750">
                <a:ln/>
                <a:solidFill>
                  <a:srgbClr val="002985"/>
                </a:solidFill>
                <a:latin typeface="Arial"/>
                <a:ea typeface="+mn-ea"/>
                <a:cs typeface="Arial"/>
                <a:sym typeface="Arial"/>
                <a:rtl val="0"/>
              </a:rPr>
              <a:t>383</a:t>
            </a:r>
          </a:p>
        </p:txBody>
      </p:sp>
      <p:sp>
        <p:nvSpPr>
          <p:cNvPr id="3" name="Text Placeholder 14">
            <a:extLst>
              <a:ext uri="{FF2B5EF4-FFF2-40B4-BE49-F238E27FC236}">
                <a16:creationId xmlns:a16="http://schemas.microsoft.com/office/drawing/2014/main" id="{53B2B85A-4690-D5FC-AEEB-9E632A7A7365}"/>
              </a:ext>
            </a:extLst>
          </p:cNvPr>
          <p:cNvSpPr txBox="1">
            <a:spLocks/>
          </p:cNvSpPr>
          <p:nvPr/>
        </p:nvSpPr>
        <p:spPr>
          <a:xfrm>
            <a:off x="4431830" y="5753171"/>
            <a:ext cx="2488973" cy="200055"/>
          </a:xfrm>
          <a:prstGeom prst="rect">
            <a:avLst/>
          </a:prstGeom>
        </p:spPr>
        <p:txBody>
          <a:bodyPr anchor="b"/>
          <a:lstStyle>
            <a:lvl1pPr marL="0" indent="0" algn="l" defTabSz="457200" rtl="0" eaLnBrk="1" latinLnBrk="0" hangingPunct="1">
              <a:spcBef>
                <a:spcPct val="20000"/>
              </a:spcBef>
              <a:buFont typeface="Arial"/>
              <a:buNone/>
              <a:defRPr kumimoji="1" sz="7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gn="ctr" defTabSz="457189" fontAlgn="auto">
              <a:spcAft>
                <a:spcPts val="0"/>
              </a:spcAft>
            </a:pPr>
            <a:r>
              <a:rPr lang="en-US" sz="750">
                <a:solidFill>
                  <a:srgbClr val="44546A">
                    <a:lumMod val="60000"/>
                    <a:lumOff val="40000"/>
                  </a:srgbClr>
                </a:solidFill>
                <a:latin typeface="Arial" panose="020B0604020202020204" pitchFamily="34" charset="0"/>
                <a:cs typeface="Arial" panose="020B0604020202020204" pitchFamily="34" charset="0"/>
              </a:rPr>
              <a:t>Confidential. For internal use only.</a:t>
            </a:r>
          </a:p>
        </p:txBody>
      </p:sp>
      <p:sp>
        <p:nvSpPr>
          <p:cNvPr id="18" name="Slide Number Placeholder 1">
            <a:extLst>
              <a:ext uri="{FF2B5EF4-FFF2-40B4-BE49-F238E27FC236}">
                <a16:creationId xmlns:a16="http://schemas.microsoft.com/office/drawing/2014/main" id="{4D74394E-1559-75B4-6F37-AEF4943C2AB2}"/>
              </a:ext>
            </a:extLst>
          </p:cNvPr>
          <p:cNvSpPr txBox="1">
            <a:spLocks/>
          </p:cNvSpPr>
          <p:nvPr/>
        </p:nvSpPr>
        <p:spPr>
          <a:xfrm>
            <a:off x="7289200" y="5753170"/>
            <a:ext cx="396000" cy="151004"/>
          </a:xfrm>
          <a:prstGeom prst="rect">
            <a:avLst/>
          </a:prstGeom>
        </p:spPr>
        <p:txBody>
          <a:bodyPr/>
          <a:lstStyle>
            <a:defPPr>
              <a:defRPr lang="en-US"/>
            </a:defPPr>
            <a:lvl1pPr marL="0" algn="l" defTabSz="457200" rtl="0" eaLnBrk="1" latinLnBrk="0" hangingPunct="1">
              <a:defRPr sz="75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fontAlgn="auto">
              <a:spcBef>
                <a:spcPts val="0"/>
              </a:spcBef>
              <a:spcAft>
                <a:spcPts val="0"/>
              </a:spcAft>
            </a:pPr>
            <a:fld id="{3C4F54F3-C349-4609-AFEE-01462D5C7942}" type="slidenum">
              <a:rPr lang="en-GB">
                <a:solidFill>
                  <a:srgbClr val="44546A">
                    <a:lumMod val="60000"/>
                    <a:lumOff val="40000"/>
                  </a:srgbClr>
                </a:solidFill>
                <a:latin typeface="Arial" panose="020B0604020202020204"/>
              </a:rPr>
              <a:pPr defTabSz="457189" fontAlgn="auto">
                <a:spcBef>
                  <a:spcPts val="0"/>
                </a:spcBef>
                <a:spcAft>
                  <a:spcPts val="0"/>
                </a:spcAft>
              </a:pPr>
              <a:t>35</a:t>
            </a:fld>
            <a:endParaRPr lang="en-GB">
              <a:solidFill>
                <a:srgbClr val="44546A">
                  <a:lumMod val="60000"/>
                  <a:lumOff val="40000"/>
                </a:srgbClr>
              </a:solidFill>
              <a:latin typeface="Arial" panose="020B0604020202020204"/>
            </a:endParaRPr>
          </a:p>
        </p:txBody>
      </p:sp>
      <p:sp>
        <p:nvSpPr>
          <p:cNvPr id="898" name="Rectangle 897">
            <a:extLst>
              <a:ext uri="{FF2B5EF4-FFF2-40B4-BE49-F238E27FC236}">
                <a16:creationId xmlns:a16="http://schemas.microsoft.com/office/drawing/2014/main" id="{2F11C0A2-563B-17FB-8D6E-789C729CA116}"/>
              </a:ext>
            </a:extLst>
          </p:cNvPr>
          <p:cNvSpPr/>
          <p:nvPr/>
        </p:nvSpPr>
        <p:spPr>
          <a:xfrm>
            <a:off x="4962293" y="5734836"/>
            <a:ext cx="1661532" cy="218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eaLnBrk="1" fontAlgn="auto" hangingPunct="1">
              <a:spcBef>
                <a:spcPts val="0"/>
              </a:spcBef>
              <a:spcAft>
                <a:spcPts val="0"/>
              </a:spcAft>
            </a:pPr>
            <a:endParaRPr lang="en-US">
              <a:solidFill>
                <a:prstClr val="white"/>
              </a:solidFill>
              <a:latin typeface="Arial" panose="020B0604020202020204"/>
            </a:endParaRPr>
          </a:p>
        </p:txBody>
      </p:sp>
    </p:spTree>
    <p:extLst>
      <p:ext uri="{BB962C8B-B14F-4D97-AF65-F5344CB8AC3E}">
        <p14:creationId xmlns:p14="http://schemas.microsoft.com/office/powerpoint/2010/main" val="2794723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BA816B8-51CB-CEF4-8143-5EBBAA38D7F5}"/>
              </a:ext>
            </a:extLst>
          </p:cNvPr>
          <p:cNvSpPr>
            <a:spLocks noGrp="1"/>
          </p:cNvSpPr>
          <p:nvPr>
            <p:ph sz="quarter" idx="13"/>
          </p:nvPr>
        </p:nvSpPr>
        <p:spPr>
          <a:xfrm>
            <a:off x="229166" y="5015979"/>
            <a:ext cx="8685669" cy="507831"/>
          </a:xfrm>
        </p:spPr>
        <p:txBody>
          <a:bodyPr/>
          <a:lstStyle/>
          <a:p>
            <a:pPr defTabSz="685338">
              <a:buClrTx/>
              <a:defRPr/>
            </a:pPr>
            <a:r>
              <a:rPr lang="en-GB"/>
              <a:t>*Antiemetic prophylaxis was recommended but not mandated by protocol; </a:t>
            </a:r>
            <a:r>
              <a:rPr lang="en-US" kern="100" baseline="30000">
                <a:latin typeface="+mj-lt"/>
              </a:rPr>
              <a:t>†</a:t>
            </a:r>
            <a:r>
              <a:rPr lang="en-GB"/>
              <a:t>neutropenia (grouped term) includes: neutropenia and neutrophil count decreased; </a:t>
            </a:r>
            <a:r>
              <a:rPr lang="en-US" kern="100" baseline="30000">
                <a:latin typeface="+mj-lt"/>
              </a:rPr>
              <a:t>‡</a:t>
            </a:r>
            <a:r>
              <a:rPr lang="en-GB"/>
              <a:t>fatigue (grouped term) includes: fatigue, asthenia, malaise, and lethargy; </a:t>
            </a:r>
            <a:r>
              <a:rPr lang="en-US" baseline="30000"/>
              <a:t>§</a:t>
            </a:r>
            <a:r>
              <a:rPr lang="en-GB"/>
              <a:t>transaminases increased (grouped term) includes: transaminases increased, aspartate aminotransferase increased, alanine aminotransferase increased, gamma-glutamyltransferase increased, liver function test abnormal, hepatic function abnormal, and liver function test increase; </a:t>
            </a:r>
            <a:r>
              <a:rPr lang="en-US" kern="100" baseline="30000">
                <a:latin typeface="+mn-lt"/>
                <a:ea typeface="Times New Roman" panose="02020603050405020304" pitchFamily="18" charset="0"/>
                <a:cs typeface="Times New Roman" panose="02020603050405020304" pitchFamily="18" charset="0"/>
              </a:rPr>
              <a:t>¶</a:t>
            </a:r>
            <a:r>
              <a:rPr lang="en-GB"/>
              <a:t>anemia (grouped term) includes: anemia, hemoglobin decreased, hematocrit decreased, and red blood cell count decreased; </a:t>
            </a:r>
            <a:r>
              <a:rPr lang="en-US" baseline="30000"/>
              <a:t>║</a:t>
            </a:r>
            <a:r>
              <a:rPr lang="en-GB"/>
              <a:t>leukopenia (grouped term) includes: leukopenia and white blood cell count decreased; **thrombocytopenia (grouped term) includes: platelet count decreased and thrombocytopenia; </a:t>
            </a:r>
            <a:r>
              <a:rPr lang="en-US" kern="100" baseline="30000">
                <a:latin typeface="+mj-lt"/>
              </a:rPr>
              <a:t>††</a:t>
            </a:r>
            <a:r>
              <a:rPr lang="en-GB"/>
              <a:t>peripheral sensory neuropathy (grouped term) includes: neuropathy peripheral, peripheral sensory neuropathy, and polyneuropathy</a:t>
            </a:r>
          </a:p>
          <a:p>
            <a:pPr defTabSz="685338">
              <a:buClrTx/>
              <a:defRPr/>
            </a:pPr>
            <a:r>
              <a:rPr lang="en-US"/>
              <a:t>P, pertuzumab; </a:t>
            </a:r>
            <a:r>
              <a:rPr lang="en-US">
                <a:latin typeface="+mj-lt"/>
              </a:rPr>
              <a:t>T-DXd, trastuzumab deruxtecan; TEAE, treatment-emergent adverse event; </a:t>
            </a:r>
            <a:r>
              <a:rPr lang="en-US"/>
              <a:t>THP, taxane + trastuzumab + pertuzumab</a:t>
            </a:r>
            <a:endParaRPr lang="en-US">
              <a:latin typeface="+mj-lt"/>
            </a:endParaRPr>
          </a:p>
        </p:txBody>
      </p:sp>
      <p:pic>
        <p:nvPicPr>
          <p:cNvPr id="4" name="Picture 3">
            <a:extLst>
              <a:ext uri="{FF2B5EF4-FFF2-40B4-BE49-F238E27FC236}">
                <a16:creationId xmlns:a16="http://schemas.microsoft.com/office/drawing/2014/main" id="{6432AB87-559C-9817-34FC-E17C94CC6157}"/>
              </a:ext>
            </a:extLst>
          </p:cNvPr>
          <p:cNvPicPr>
            <a:picLocks noChangeAspect="1"/>
          </p:cNvPicPr>
          <p:nvPr/>
        </p:nvPicPr>
        <p:blipFill>
          <a:blip r:embed="rId3"/>
          <a:stretch>
            <a:fillRect/>
          </a:stretch>
        </p:blipFill>
        <p:spPr>
          <a:xfrm>
            <a:off x="0" y="1450772"/>
            <a:ext cx="9144000" cy="3573991"/>
          </a:xfrm>
          <a:prstGeom prst="rect">
            <a:avLst/>
          </a:prstGeom>
        </p:spPr>
      </p:pic>
      <p:sp>
        <p:nvSpPr>
          <p:cNvPr id="2" name="Title 1">
            <a:extLst>
              <a:ext uri="{FF2B5EF4-FFF2-40B4-BE49-F238E27FC236}">
                <a16:creationId xmlns:a16="http://schemas.microsoft.com/office/drawing/2014/main" id="{9DB6526E-A90F-C4AA-90E3-2C553F2377F7}"/>
              </a:ext>
            </a:extLst>
          </p:cNvPr>
          <p:cNvSpPr>
            <a:spLocks noGrp="1"/>
          </p:cNvSpPr>
          <p:nvPr>
            <p:ph type="title"/>
          </p:nvPr>
        </p:nvSpPr>
        <p:spPr>
          <a:xfrm>
            <a:off x="229167" y="1095787"/>
            <a:ext cx="8839445" cy="423529"/>
          </a:xfrm>
        </p:spPr>
        <p:txBody>
          <a:bodyPr anchor="t">
            <a:noAutofit/>
          </a:bodyPr>
          <a:lstStyle/>
          <a:p>
            <a:r>
              <a:rPr lang="en-US" sz="1875" dirty="0">
                <a:solidFill>
                  <a:srgbClr val="7030A0"/>
                </a:solidFill>
              </a:rPr>
              <a:t>Possibly treatment-related</a:t>
            </a:r>
            <a:r>
              <a:rPr lang="en-US" sz="1875" kern="0" baseline="30000" dirty="0">
                <a:solidFill>
                  <a:srgbClr val="7030A0"/>
                </a:solidFill>
                <a:latin typeface="+mn-lt"/>
                <a:ea typeface="+mn-ea"/>
                <a:sym typeface="Arial" panose="020B0604020202020204" pitchFamily="34" charset="0"/>
              </a:rPr>
              <a:t> </a:t>
            </a:r>
            <a:r>
              <a:rPr lang="en-US" sz="1875" kern="0" dirty="0">
                <a:solidFill>
                  <a:srgbClr val="7030A0"/>
                </a:solidFill>
                <a:latin typeface="+mn-lt"/>
                <a:ea typeface="+mn-ea"/>
                <a:sym typeface="Arial" panose="020B0604020202020204" pitchFamily="34" charset="0"/>
              </a:rPr>
              <a:t>(investigator assessed) </a:t>
            </a:r>
            <a:r>
              <a:rPr lang="en-US" sz="1875" dirty="0">
                <a:solidFill>
                  <a:srgbClr val="7030A0"/>
                </a:solidFill>
              </a:rPr>
              <a:t>TEAEs in ≥20% of patients (either arm)</a:t>
            </a:r>
          </a:p>
        </p:txBody>
      </p:sp>
      <p:sp>
        <p:nvSpPr>
          <p:cNvPr id="10" name="Text Placeholder 14">
            <a:extLst>
              <a:ext uri="{FF2B5EF4-FFF2-40B4-BE49-F238E27FC236}">
                <a16:creationId xmlns:a16="http://schemas.microsoft.com/office/drawing/2014/main" id="{F12360B8-B9E9-2074-965F-566C79809D72}"/>
              </a:ext>
            </a:extLst>
          </p:cNvPr>
          <p:cNvSpPr txBox="1">
            <a:spLocks/>
          </p:cNvSpPr>
          <p:nvPr/>
        </p:nvSpPr>
        <p:spPr>
          <a:xfrm>
            <a:off x="4431830" y="5753171"/>
            <a:ext cx="2488973" cy="200055"/>
          </a:xfrm>
          <a:prstGeom prst="rect">
            <a:avLst/>
          </a:prstGeom>
        </p:spPr>
        <p:txBody>
          <a:bodyPr anchor="b"/>
          <a:lstStyle>
            <a:lvl1pPr marL="0" indent="0" algn="l" defTabSz="457200" rtl="0" eaLnBrk="1" latinLnBrk="0" hangingPunct="1">
              <a:spcBef>
                <a:spcPct val="20000"/>
              </a:spcBef>
              <a:buFont typeface="Arial"/>
              <a:buNone/>
              <a:defRPr kumimoji="1" sz="7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gn="ctr" defTabSz="457189" fontAlgn="auto">
              <a:spcAft>
                <a:spcPts val="0"/>
              </a:spcAft>
            </a:pPr>
            <a:r>
              <a:rPr lang="en-US" sz="750">
                <a:solidFill>
                  <a:srgbClr val="44546A">
                    <a:lumMod val="60000"/>
                    <a:lumOff val="40000"/>
                  </a:srgbClr>
                </a:solidFill>
                <a:latin typeface="Arial" panose="020B0604020202020204" pitchFamily="34" charset="0"/>
                <a:cs typeface="Arial" panose="020B0604020202020204" pitchFamily="34" charset="0"/>
              </a:rPr>
              <a:t>Confidential. For internal use only.</a:t>
            </a:r>
          </a:p>
        </p:txBody>
      </p:sp>
      <p:sp>
        <p:nvSpPr>
          <p:cNvPr id="11" name="Slide Number Placeholder 1">
            <a:extLst>
              <a:ext uri="{FF2B5EF4-FFF2-40B4-BE49-F238E27FC236}">
                <a16:creationId xmlns:a16="http://schemas.microsoft.com/office/drawing/2014/main" id="{A3C583B5-F203-67BD-C8C9-F137B2A25F6D}"/>
              </a:ext>
            </a:extLst>
          </p:cNvPr>
          <p:cNvSpPr txBox="1">
            <a:spLocks/>
          </p:cNvSpPr>
          <p:nvPr/>
        </p:nvSpPr>
        <p:spPr>
          <a:xfrm>
            <a:off x="7289200" y="5753170"/>
            <a:ext cx="396000" cy="151004"/>
          </a:xfrm>
          <a:prstGeom prst="rect">
            <a:avLst/>
          </a:prstGeom>
        </p:spPr>
        <p:txBody>
          <a:bodyPr/>
          <a:lstStyle>
            <a:defPPr>
              <a:defRPr lang="en-US"/>
            </a:defPPr>
            <a:lvl1pPr marL="0" algn="l" defTabSz="457200" rtl="0" eaLnBrk="1" latinLnBrk="0" hangingPunct="1">
              <a:defRPr sz="75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fontAlgn="auto">
              <a:spcBef>
                <a:spcPts val="0"/>
              </a:spcBef>
              <a:spcAft>
                <a:spcPts val="0"/>
              </a:spcAft>
            </a:pPr>
            <a:fld id="{3C4F54F3-C349-4609-AFEE-01462D5C7942}" type="slidenum">
              <a:rPr lang="en-GB">
                <a:solidFill>
                  <a:srgbClr val="44546A">
                    <a:lumMod val="60000"/>
                    <a:lumOff val="40000"/>
                  </a:srgbClr>
                </a:solidFill>
                <a:latin typeface="Arial" panose="020B0604020202020204"/>
              </a:rPr>
              <a:pPr defTabSz="457189" fontAlgn="auto">
                <a:spcBef>
                  <a:spcPts val="0"/>
                </a:spcBef>
                <a:spcAft>
                  <a:spcPts val="0"/>
                </a:spcAft>
              </a:pPr>
              <a:t>36</a:t>
            </a:fld>
            <a:endParaRPr lang="en-GB">
              <a:solidFill>
                <a:srgbClr val="44546A">
                  <a:lumMod val="60000"/>
                  <a:lumOff val="40000"/>
                </a:srgbClr>
              </a:solidFill>
              <a:latin typeface="Arial" panose="020B0604020202020204"/>
            </a:endParaRPr>
          </a:p>
        </p:txBody>
      </p:sp>
      <p:sp>
        <p:nvSpPr>
          <p:cNvPr id="3" name="Rectangle 2">
            <a:extLst>
              <a:ext uri="{FF2B5EF4-FFF2-40B4-BE49-F238E27FC236}">
                <a16:creationId xmlns:a16="http://schemas.microsoft.com/office/drawing/2014/main" id="{735B6B73-4FA7-4201-AA85-CD672D2912DD}"/>
              </a:ext>
            </a:extLst>
          </p:cNvPr>
          <p:cNvSpPr/>
          <p:nvPr/>
        </p:nvSpPr>
        <p:spPr>
          <a:xfrm>
            <a:off x="4962293" y="5734836"/>
            <a:ext cx="1661532" cy="218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eaLnBrk="1" fontAlgn="auto" hangingPunct="1">
              <a:spcBef>
                <a:spcPts val="0"/>
              </a:spcBef>
              <a:spcAft>
                <a:spcPts val="0"/>
              </a:spcAft>
            </a:pPr>
            <a:endParaRPr lang="en-US">
              <a:solidFill>
                <a:prstClr val="white"/>
              </a:solidFill>
              <a:latin typeface="Arial" panose="020B0604020202020204"/>
            </a:endParaRPr>
          </a:p>
        </p:txBody>
      </p:sp>
    </p:spTree>
    <p:extLst>
      <p:ext uri="{BB962C8B-B14F-4D97-AF65-F5344CB8AC3E}">
        <p14:creationId xmlns:p14="http://schemas.microsoft.com/office/powerpoint/2010/main" val="760586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5CCE-03AC-4936-14AD-48ACFBFD5288}"/>
              </a:ext>
            </a:extLst>
          </p:cNvPr>
          <p:cNvSpPr>
            <a:spLocks noGrp="1"/>
          </p:cNvSpPr>
          <p:nvPr>
            <p:ph type="title"/>
          </p:nvPr>
        </p:nvSpPr>
        <p:spPr>
          <a:xfrm>
            <a:off x="229167" y="547693"/>
            <a:ext cx="8371385" cy="564705"/>
          </a:xfrm>
        </p:spPr>
        <p:txBody>
          <a:bodyPr>
            <a:normAutofit/>
          </a:bodyPr>
          <a:lstStyle/>
          <a:p>
            <a:r>
              <a:rPr lang="en-US" sz="2800" dirty="0">
                <a:solidFill>
                  <a:srgbClr val="7030A0"/>
                </a:solidFill>
              </a:rPr>
              <a:t>Conclusions</a:t>
            </a:r>
          </a:p>
        </p:txBody>
      </p:sp>
      <p:sp>
        <p:nvSpPr>
          <p:cNvPr id="4" name="Content Placeholder 3">
            <a:extLst>
              <a:ext uri="{FF2B5EF4-FFF2-40B4-BE49-F238E27FC236}">
                <a16:creationId xmlns:a16="http://schemas.microsoft.com/office/drawing/2014/main" id="{EAD144C6-6313-A61D-4F00-D04703439E99}"/>
              </a:ext>
            </a:extLst>
          </p:cNvPr>
          <p:cNvSpPr>
            <a:spLocks noGrp="1"/>
          </p:cNvSpPr>
          <p:nvPr>
            <p:ph sz="quarter" idx="13"/>
          </p:nvPr>
        </p:nvSpPr>
        <p:spPr>
          <a:xfrm>
            <a:off x="229166" y="5292977"/>
            <a:ext cx="8685669" cy="230832"/>
          </a:xfrm>
        </p:spPr>
        <p:txBody>
          <a:bodyPr/>
          <a:lstStyle/>
          <a:p>
            <a:r>
              <a:rPr lang="en-US"/>
              <a:t>a/</a:t>
            </a:r>
            <a:r>
              <a:rPr lang="en-US" err="1"/>
              <a:t>mBC</a:t>
            </a:r>
            <a:r>
              <a:rPr lang="en-US"/>
              <a:t>, </a:t>
            </a:r>
            <a:r>
              <a:rPr lang="en-US" err="1"/>
              <a:t>advanced/metastatic</a:t>
            </a:r>
            <a:r>
              <a:rPr lang="en-US"/>
              <a:t> breast cancer; </a:t>
            </a:r>
            <a:r>
              <a:rPr lang="en-GB"/>
              <a:t>BICR, blinded independent central review; CR, complete response; DOR, duration of response; </a:t>
            </a:r>
            <a:r>
              <a:rPr lang="en-US"/>
              <a:t>HER2+, </a:t>
            </a:r>
            <a:r>
              <a:rPr lang="en-GB"/>
              <a:t>human epidermal growth factor receptor 2–positive</a:t>
            </a:r>
            <a:r>
              <a:rPr lang="en-US"/>
              <a:t>; OS, overall survival; P, </a:t>
            </a:r>
            <a:r>
              <a:rPr lang="en-US" err="1"/>
              <a:t>pertuzumab</a:t>
            </a:r>
            <a:r>
              <a:rPr lang="en-US"/>
              <a:t>; </a:t>
            </a:r>
            <a:br>
              <a:rPr lang="en-US"/>
            </a:br>
            <a:r>
              <a:rPr lang="en-US"/>
              <a:t>PFS, progression-free survival; PFS2, second progression-free survival; T-DXd, trastuzumab deruxtecan; THP, taxane + trastuzumab + </a:t>
            </a:r>
            <a:r>
              <a:rPr lang="en-US" err="1"/>
              <a:t>pertuzumab</a:t>
            </a:r>
            <a:endParaRPr lang="en-US"/>
          </a:p>
        </p:txBody>
      </p:sp>
      <p:sp>
        <p:nvSpPr>
          <p:cNvPr id="5" name="Text Placeholder 3">
            <a:extLst>
              <a:ext uri="{FF2B5EF4-FFF2-40B4-BE49-F238E27FC236}">
                <a16:creationId xmlns:a16="http://schemas.microsoft.com/office/drawing/2014/main" id="{87630144-5A92-5572-D50D-C0E5BD308DC0}"/>
              </a:ext>
            </a:extLst>
          </p:cNvPr>
          <p:cNvSpPr txBox="1">
            <a:spLocks/>
          </p:cNvSpPr>
          <p:nvPr/>
        </p:nvSpPr>
        <p:spPr>
          <a:xfrm>
            <a:off x="234294" y="1465974"/>
            <a:ext cx="6008593" cy="2846933"/>
          </a:xfrm>
          <a:prstGeom prst="rect">
            <a:avLst/>
          </a:prstGeom>
        </p:spPr>
        <p:txBody>
          <a:bodyPr wrap="square" lIns="0" tIns="34290" rIns="68580" bIns="34290" anchor="t">
            <a:spAutoFit/>
          </a:bodyPr>
          <a:lstStyle>
            <a:lvl1pPr marL="685800" indent="-685800" algn="l" defTabSz="1828800" rtl="0" eaLnBrk="1" latinLnBrk="0" hangingPunct="1">
              <a:lnSpc>
                <a:spcPct val="100000"/>
              </a:lnSpc>
              <a:spcBef>
                <a:spcPts val="2000"/>
              </a:spcBef>
              <a:buClr>
                <a:schemeClr val="bg1"/>
              </a:buClr>
              <a:buFont typeface="Arial" panose="020B0604020202020204" pitchFamily="34" charset="0"/>
              <a:buChar char="•"/>
              <a:defRPr lang="en-US" sz="4800" kern="1200" dirty="0">
                <a:solidFill>
                  <a:schemeClr val="bg1"/>
                </a:solidFill>
                <a:latin typeface="Arial" panose="020B0604020202020204" pitchFamily="34" charset="0"/>
                <a:ea typeface="+mn-ea"/>
                <a:cs typeface="Arial" panose="020B0604020202020204" pitchFamily="34" charset="0"/>
              </a:defRPr>
            </a:lvl1pPr>
            <a:lvl2pPr marL="1371600" indent="-457200" algn="l" defTabSz="1828800" rtl="0" eaLnBrk="1" latinLnBrk="0" hangingPunct="1">
              <a:lnSpc>
                <a:spcPct val="100000"/>
              </a:lnSpc>
              <a:spcBef>
                <a:spcPts val="1000"/>
              </a:spcBef>
              <a:buClr>
                <a:schemeClr val="bg1"/>
              </a:buClr>
              <a:buFont typeface="Wingdings" panose="05000000000000000000" pitchFamily="2" charset="2"/>
              <a:buChar char="§"/>
              <a:defRPr lang="en-US" sz="4800" kern="1200" dirty="0">
                <a:solidFill>
                  <a:schemeClr val="bg1"/>
                </a:solidFill>
                <a:latin typeface="Arial" panose="020B0604020202020204" pitchFamily="34" charset="0"/>
                <a:ea typeface="+mn-ea"/>
                <a:cs typeface="Arial" panose="020B0604020202020204" pitchFamily="34" charset="0"/>
              </a:defRPr>
            </a:lvl2pPr>
            <a:lvl3pPr marL="2286000" indent="-457200" algn="l" defTabSz="1828800" rtl="0" eaLnBrk="1" latinLnBrk="0" hangingPunct="1">
              <a:lnSpc>
                <a:spcPct val="100000"/>
              </a:lnSpc>
              <a:spcBef>
                <a:spcPts val="1000"/>
              </a:spcBef>
              <a:buClr>
                <a:schemeClr val="bg1"/>
              </a:buClr>
              <a:buFont typeface="Arial" panose="020B0604020202020204" pitchFamily="34" charset="0"/>
              <a:buChar char="o"/>
              <a:defRPr lang="en-US" sz="3600" kern="1200" dirty="0">
                <a:solidFill>
                  <a:schemeClr val="bg1"/>
                </a:solidFill>
                <a:latin typeface="Arial" panose="020B0604020202020204" pitchFamily="34" charset="0"/>
                <a:ea typeface="+mn-ea"/>
                <a:cs typeface="Arial" panose="020B0604020202020204" pitchFamily="34" charset="0"/>
              </a:defRPr>
            </a:lvl3pPr>
            <a:lvl4pPr marL="3200400" indent="-457200" algn="l" defTabSz="1828800" rtl="0" eaLnBrk="1" latinLnBrk="0" hangingPunct="1">
              <a:lnSpc>
                <a:spcPct val="100000"/>
              </a:lnSpc>
              <a:spcBef>
                <a:spcPts val="1000"/>
              </a:spcBef>
              <a:buClr>
                <a:schemeClr val="bg1"/>
              </a:buClr>
              <a:buFont typeface="Arial" panose="020B0604020202020204" pitchFamily="34" charset="0"/>
              <a:buChar char="•"/>
              <a:defRPr lang="en-US" sz="3600" kern="1200" dirty="0">
                <a:solidFill>
                  <a:schemeClr val="bg1"/>
                </a:solidFill>
                <a:latin typeface="Arial" panose="020B0604020202020204" pitchFamily="34" charset="0"/>
                <a:ea typeface="+mn-ea"/>
                <a:cs typeface="Arial" panose="020B0604020202020204" pitchFamily="34" charset="0"/>
              </a:defRPr>
            </a:lvl4pPr>
            <a:lvl5pPr marL="4114800" indent="-457200" algn="l" defTabSz="1828800" rtl="0" eaLnBrk="1" latinLnBrk="0" hangingPunct="1">
              <a:lnSpc>
                <a:spcPct val="100000"/>
              </a:lnSpc>
              <a:spcBef>
                <a:spcPts val="1000"/>
              </a:spcBef>
              <a:buClr>
                <a:schemeClr val="bg1"/>
              </a:buClr>
              <a:buFont typeface="Arial" panose="020B0604020202020204" pitchFamily="34" charset="0"/>
              <a:buChar char="•"/>
              <a:defRPr lang="en-US" sz="3600" kern="1200" dirty="0">
                <a:solidFill>
                  <a:schemeClr val="bg1"/>
                </a:solidFill>
                <a:latin typeface="Arial" panose="020B0604020202020204" pitchFamily="34" charset="0"/>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61921" lvl="1" indent="-161921" defTabSz="1371566" fontAlgn="auto">
              <a:spcBef>
                <a:spcPts val="0"/>
              </a:spcBef>
              <a:spcAft>
                <a:spcPts val="750"/>
              </a:spcAft>
              <a:buClr>
                <a:srgbClr val="008764"/>
              </a:buClr>
              <a:buFont typeface="Arial" panose="020B0604020202020204" pitchFamily="34" charset="0"/>
              <a:buChar char="•"/>
              <a:defRPr/>
            </a:pPr>
            <a:r>
              <a:rPr lang="en-GB" sz="1350">
                <a:solidFill>
                  <a:srgbClr val="002557"/>
                </a:solidFill>
              </a:rPr>
              <a:t>T-DXd + P demonstrated a </a:t>
            </a:r>
            <a:r>
              <a:rPr lang="en-GB" sz="1350" b="1">
                <a:solidFill>
                  <a:srgbClr val="002557"/>
                </a:solidFill>
              </a:rPr>
              <a:t>statistically significant and clinically meaningful PFS benefit </a:t>
            </a:r>
            <a:r>
              <a:rPr lang="en-GB" sz="1350">
                <a:solidFill>
                  <a:srgbClr val="002557"/>
                </a:solidFill>
              </a:rPr>
              <a:t>by BICR vs THP, which was </a:t>
            </a:r>
            <a:r>
              <a:rPr lang="en-US" sz="1350">
                <a:solidFill>
                  <a:srgbClr val="002557"/>
                </a:solidFill>
              </a:rPr>
              <a:t>consistently </a:t>
            </a:r>
            <a:br>
              <a:rPr lang="en-US" sz="1350">
                <a:solidFill>
                  <a:srgbClr val="002557"/>
                </a:solidFill>
              </a:rPr>
            </a:br>
            <a:r>
              <a:rPr lang="en-US" sz="1350">
                <a:solidFill>
                  <a:srgbClr val="002557"/>
                </a:solidFill>
              </a:rPr>
              <a:t>observed </a:t>
            </a:r>
            <a:r>
              <a:rPr lang="en-US" sz="1350">
                <a:solidFill>
                  <a:srgbClr val="002557"/>
                </a:solidFill>
                <a:latin typeface="Arial" panose="020B0604020202020204"/>
              </a:rPr>
              <a:t>across subgroups</a:t>
            </a:r>
          </a:p>
          <a:p>
            <a:pPr marL="323842" lvl="2" indent="-161921" defTabSz="1371566" fontAlgn="auto">
              <a:spcBef>
                <a:spcPts val="0"/>
              </a:spcBef>
              <a:spcAft>
                <a:spcPts val="750"/>
              </a:spcAft>
              <a:buClr>
                <a:srgbClr val="008764"/>
              </a:buClr>
              <a:buFont typeface="Arial" panose="020B0604020202020204" pitchFamily="34" charset="0"/>
              <a:buChar char="–"/>
              <a:defRPr/>
            </a:pPr>
            <a:r>
              <a:rPr lang="en-GB" sz="1200">
                <a:solidFill>
                  <a:srgbClr val="002557"/>
                </a:solidFill>
              </a:rPr>
              <a:t>Hazard ratio of </a:t>
            </a:r>
            <a:r>
              <a:rPr lang="en-GB" sz="1200" b="1">
                <a:solidFill>
                  <a:srgbClr val="002557"/>
                </a:solidFill>
              </a:rPr>
              <a:t>0.56</a:t>
            </a:r>
            <a:r>
              <a:rPr lang="en-GB" sz="1200">
                <a:solidFill>
                  <a:srgbClr val="002557"/>
                </a:solidFill>
              </a:rPr>
              <a:t> vs THP </a:t>
            </a:r>
            <a:r>
              <a:rPr lang="en-US" sz="1200">
                <a:solidFill>
                  <a:srgbClr val="002557"/>
                </a:solidFill>
              </a:rPr>
              <a:t>(</a:t>
            </a:r>
            <a:r>
              <a:rPr lang="en-US" sz="1200" b="1">
                <a:solidFill>
                  <a:srgbClr val="002557"/>
                </a:solidFill>
              </a:rPr>
              <a:t>P&lt;0.00001</a:t>
            </a:r>
            <a:r>
              <a:rPr lang="en-US" sz="1200">
                <a:solidFill>
                  <a:srgbClr val="002557"/>
                </a:solidFill>
              </a:rPr>
              <a:t>)</a:t>
            </a:r>
          </a:p>
          <a:p>
            <a:pPr marL="323842" lvl="2" indent="-161921" defTabSz="1371566" fontAlgn="auto">
              <a:spcBef>
                <a:spcPts val="0"/>
              </a:spcBef>
              <a:spcAft>
                <a:spcPts val="750"/>
              </a:spcAft>
              <a:buClr>
                <a:srgbClr val="008764"/>
              </a:buClr>
              <a:buFont typeface="Arial" panose="020B0604020202020204" pitchFamily="34" charset="0"/>
              <a:buChar char="–"/>
              <a:defRPr/>
            </a:pPr>
            <a:r>
              <a:rPr lang="en-GB" sz="1200">
                <a:solidFill>
                  <a:srgbClr val="002557"/>
                </a:solidFill>
                <a:latin typeface="Arial" panose="020B0604020202020204"/>
                <a:cs typeface="Arial"/>
              </a:rPr>
              <a:t>Median PFS was </a:t>
            </a:r>
            <a:r>
              <a:rPr lang="en-GB" sz="1200" b="1">
                <a:solidFill>
                  <a:srgbClr val="002557"/>
                </a:solidFill>
                <a:latin typeface="Arial" panose="020B0604020202020204"/>
                <a:cs typeface="Arial"/>
              </a:rPr>
              <a:t>40.7 months (T-DXd + P) </a:t>
            </a:r>
            <a:r>
              <a:rPr lang="en-GB" sz="1200">
                <a:solidFill>
                  <a:srgbClr val="002557"/>
                </a:solidFill>
                <a:latin typeface="Arial" panose="020B0604020202020204"/>
                <a:cs typeface="Arial"/>
              </a:rPr>
              <a:t>vs</a:t>
            </a:r>
            <a:r>
              <a:rPr lang="en-GB" sz="1200" b="1">
                <a:solidFill>
                  <a:srgbClr val="002557"/>
                </a:solidFill>
                <a:latin typeface="Arial" panose="020B0604020202020204"/>
                <a:cs typeface="Arial"/>
              </a:rPr>
              <a:t> 26.9 months (THP)</a:t>
            </a:r>
          </a:p>
          <a:p>
            <a:pPr marL="161921" lvl="1" indent="-161921" defTabSz="1371566" fontAlgn="auto">
              <a:spcBef>
                <a:spcPts val="150"/>
              </a:spcBef>
              <a:spcAft>
                <a:spcPts val="750"/>
              </a:spcAft>
              <a:buClr>
                <a:srgbClr val="008764"/>
              </a:buClr>
              <a:buFont typeface="Arial" panose="020B0604020202020204" pitchFamily="34" charset="0"/>
              <a:buChar char="•"/>
              <a:defRPr/>
            </a:pPr>
            <a:r>
              <a:rPr lang="en-GB" sz="1350">
                <a:solidFill>
                  <a:srgbClr val="002557"/>
                </a:solidFill>
                <a:latin typeface="Arial"/>
                <a:cs typeface="Arial"/>
              </a:rPr>
              <a:t>M</a:t>
            </a:r>
            <a:r>
              <a:rPr lang="en-US" sz="1350" err="1">
                <a:solidFill>
                  <a:srgbClr val="002557"/>
                </a:solidFill>
                <a:latin typeface="Arial"/>
                <a:cs typeface="Arial"/>
              </a:rPr>
              <a:t>edian</a:t>
            </a:r>
            <a:r>
              <a:rPr lang="en-US" sz="1350">
                <a:solidFill>
                  <a:srgbClr val="002557"/>
                </a:solidFill>
                <a:latin typeface="Arial"/>
                <a:cs typeface="Arial"/>
              </a:rPr>
              <a:t> DOR of </a:t>
            </a:r>
            <a:r>
              <a:rPr lang="en-US" sz="1350" b="1">
                <a:solidFill>
                  <a:srgbClr val="002557"/>
                </a:solidFill>
                <a:latin typeface="Arial"/>
                <a:cs typeface="Arial"/>
              </a:rPr>
              <a:t>&gt;3 years with T-DXd + P</a:t>
            </a:r>
            <a:r>
              <a:rPr lang="en-US" sz="1350">
                <a:solidFill>
                  <a:srgbClr val="002557"/>
                </a:solidFill>
                <a:latin typeface="Arial"/>
                <a:cs typeface="Arial"/>
              </a:rPr>
              <a:t>, with CRs in </a:t>
            </a:r>
            <a:r>
              <a:rPr lang="en-US" sz="1350" b="1">
                <a:solidFill>
                  <a:srgbClr val="002557"/>
                </a:solidFill>
                <a:latin typeface="Arial"/>
                <a:cs typeface="Arial"/>
              </a:rPr>
              <a:t>15.1%</a:t>
            </a:r>
            <a:r>
              <a:rPr lang="en-US" sz="1350">
                <a:solidFill>
                  <a:srgbClr val="002557"/>
                </a:solidFill>
                <a:latin typeface="Arial"/>
                <a:cs typeface="Arial"/>
              </a:rPr>
              <a:t> </a:t>
            </a:r>
            <a:r>
              <a:rPr lang="en-GB" sz="1350" b="1">
                <a:solidFill>
                  <a:srgbClr val="002557"/>
                </a:solidFill>
                <a:latin typeface="Arial" panose="020B0604020202020204"/>
              </a:rPr>
              <a:t>(T-DXd + P) </a:t>
            </a:r>
            <a:br>
              <a:rPr lang="en-GB" sz="1350" b="1">
                <a:solidFill>
                  <a:srgbClr val="002557"/>
                </a:solidFill>
                <a:latin typeface="Arial" panose="020B0604020202020204"/>
              </a:rPr>
            </a:br>
            <a:r>
              <a:rPr lang="en-US" sz="1350">
                <a:solidFill>
                  <a:srgbClr val="002557"/>
                </a:solidFill>
                <a:latin typeface="Arial"/>
                <a:cs typeface="Arial"/>
              </a:rPr>
              <a:t>vs </a:t>
            </a:r>
            <a:r>
              <a:rPr lang="en-US" sz="1350" b="1">
                <a:solidFill>
                  <a:srgbClr val="002557"/>
                </a:solidFill>
                <a:latin typeface="Arial"/>
                <a:cs typeface="Arial"/>
              </a:rPr>
              <a:t>8.5% </a:t>
            </a:r>
            <a:r>
              <a:rPr lang="en-GB" sz="1350" b="1">
                <a:solidFill>
                  <a:srgbClr val="002557"/>
                </a:solidFill>
                <a:latin typeface="Arial" panose="020B0604020202020204"/>
              </a:rPr>
              <a:t>(THP)</a:t>
            </a:r>
          </a:p>
          <a:p>
            <a:pPr marL="161921" lvl="1" indent="-161921" defTabSz="1371566" fontAlgn="auto">
              <a:spcBef>
                <a:spcPts val="0"/>
              </a:spcBef>
              <a:spcAft>
                <a:spcPts val="750"/>
              </a:spcAft>
              <a:buClr>
                <a:srgbClr val="008764"/>
              </a:buClr>
              <a:buFont typeface="Arial" panose="020B0604020202020204" pitchFamily="34" charset="0"/>
              <a:buChar char="•"/>
              <a:defRPr/>
            </a:pPr>
            <a:r>
              <a:rPr lang="en-US" sz="1350">
                <a:solidFill>
                  <a:srgbClr val="002557"/>
                </a:solidFill>
              </a:rPr>
              <a:t>Early OS data suggest a positive trend favoring T-DXd + P, </a:t>
            </a:r>
            <a:br>
              <a:rPr lang="en-US" sz="1350">
                <a:solidFill>
                  <a:srgbClr val="002557"/>
                </a:solidFill>
              </a:rPr>
            </a:br>
            <a:r>
              <a:rPr lang="en-US" sz="1350">
                <a:solidFill>
                  <a:srgbClr val="002557"/>
                </a:solidFill>
              </a:rPr>
              <a:t>with a supportive hazard ratio of </a:t>
            </a:r>
            <a:r>
              <a:rPr lang="en-US" sz="1350" b="1">
                <a:solidFill>
                  <a:srgbClr val="002557"/>
                </a:solidFill>
              </a:rPr>
              <a:t>0.60 </a:t>
            </a:r>
            <a:r>
              <a:rPr lang="en-US" sz="1350">
                <a:solidFill>
                  <a:srgbClr val="002557"/>
                </a:solidFill>
              </a:rPr>
              <a:t>for PFS2</a:t>
            </a:r>
          </a:p>
          <a:p>
            <a:pPr marL="161921" lvl="1" indent="-161921" defTabSz="1371566" fontAlgn="auto">
              <a:spcBef>
                <a:spcPts val="0"/>
              </a:spcBef>
              <a:spcAft>
                <a:spcPts val="750"/>
              </a:spcAft>
              <a:buClr>
                <a:srgbClr val="008764"/>
              </a:buClr>
              <a:buFont typeface="Arial" panose="020B0604020202020204" pitchFamily="34" charset="0"/>
              <a:buChar char="•"/>
              <a:defRPr/>
            </a:pPr>
            <a:r>
              <a:rPr lang="en-US" sz="1350">
                <a:solidFill>
                  <a:srgbClr val="002557"/>
                </a:solidFill>
                <a:latin typeface="Arial" panose="020B0604020202020204"/>
              </a:rPr>
              <a:t>T-DXd + P safety data were </a:t>
            </a:r>
            <a:r>
              <a:rPr lang="en-US" sz="1350" b="1">
                <a:solidFill>
                  <a:srgbClr val="002557"/>
                </a:solidFill>
                <a:latin typeface="Arial" panose="020B0604020202020204"/>
              </a:rPr>
              <a:t>consistent with known profiles of </a:t>
            </a:r>
            <a:br>
              <a:rPr lang="en-US" sz="1350" b="1">
                <a:solidFill>
                  <a:srgbClr val="002557"/>
                </a:solidFill>
                <a:latin typeface="Arial" panose="020B0604020202020204"/>
              </a:rPr>
            </a:br>
            <a:r>
              <a:rPr lang="en-US" sz="1350" b="1">
                <a:solidFill>
                  <a:srgbClr val="002557"/>
                </a:solidFill>
                <a:latin typeface="Arial" panose="020B0604020202020204"/>
              </a:rPr>
              <a:t>individual treatments</a:t>
            </a:r>
            <a:endParaRPr lang="en-US" sz="1350">
              <a:solidFill>
                <a:srgbClr val="002557"/>
              </a:solidFill>
              <a:latin typeface="Arial" panose="020B0604020202020204"/>
            </a:endParaRPr>
          </a:p>
        </p:txBody>
      </p:sp>
      <p:sp>
        <p:nvSpPr>
          <p:cNvPr id="8" name="Rectangle 7">
            <a:extLst>
              <a:ext uri="{FF2B5EF4-FFF2-40B4-BE49-F238E27FC236}">
                <a16:creationId xmlns:a16="http://schemas.microsoft.com/office/drawing/2014/main" id="{0CF643DF-1DA4-73B5-DD58-6B849D9251E3}"/>
              </a:ext>
            </a:extLst>
          </p:cNvPr>
          <p:cNvSpPr/>
          <p:nvPr/>
        </p:nvSpPr>
        <p:spPr>
          <a:xfrm>
            <a:off x="6598393" y="1927330"/>
            <a:ext cx="2305874" cy="1922801"/>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38" eaLnBrk="1" fontAlgn="auto" hangingPunct="1">
              <a:spcBef>
                <a:spcPts val="0"/>
              </a:spcBef>
              <a:spcAft>
                <a:spcPts val="0"/>
              </a:spcAft>
            </a:pPr>
            <a:endParaRPr lang="en-US" sz="1350">
              <a:solidFill>
                <a:prstClr val="white"/>
              </a:solidFill>
              <a:latin typeface="Arial" panose="020B0604020202020204"/>
            </a:endParaRPr>
          </a:p>
        </p:txBody>
      </p:sp>
      <p:sp>
        <p:nvSpPr>
          <p:cNvPr id="9" name="TextBox 8">
            <a:extLst>
              <a:ext uri="{FF2B5EF4-FFF2-40B4-BE49-F238E27FC236}">
                <a16:creationId xmlns:a16="http://schemas.microsoft.com/office/drawing/2014/main" id="{0F9F6C9F-6D45-9D01-BFEC-C23677760696}"/>
              </a:ext>
            </a:extLst>
          </p:cNvPr>
          <p:cNvSpPr txBox="1"/>
          <p:nvPr/>
        </p:nvSpPr>
        <p:spPr>
          <a:xfrm>
            <a:off x="6955045" y="1750508"/>
            <a:ext cx="1593714" cy="369332"/>
          </a:xfrm>
          <a:prstGeom prst="rect">
            <a:avLst/>
          </a:prstGeom>
          <a:solidFill>
            <a:schemeClr val="bg1"/>
          </a:solidFill>
        </p:spPr>
        <p:txBody>
          <a:bodyPr wrap="square" lIns="27000" rIns="27000" rtlCol="0">
            <a:spAutoFit/>
          </a:bodyPr>
          <a:lstStyle/>
          <a:p>
            <a:pPr algn="ctr" defTabSz="685338" eaLnBrk="1" fontAlgn="auto" hangingPunct="1">
              <a:spcBef>
                <a:spcPts val="0"/>
              </a:spcBef>
              <a:spcAft>
                <a:spcPts val="0"/>
              </a:spcAft>
            </a:pPr>
            <a:r>
              <a:rPr lang="en-US" b="1">
                <a:solidFill>
                  <a:srgbClr val="008764">
                    <a:lumMod val="75000"/>
                  </a:srgbClr>
                </a:solidFill>
                <a:latin typeface="Arial" panose="020B0604020202020204"/>
                <a:ea typeface="+mn-ea"/>
              </a:rPr>
              <a:t>PFS by BICR</a:t>
            </a:r>
          </a:p>
        </p:txBody>
      </p:sp>
      <p:sp>
        <p:nvSpPr>
          <p:cNvPr id="13" name="Rectangle 12">
            <a:extLst>
              <a:ext uri="{FF2B5EF4-FFF2-40B4-BE49-F238E27FC236}">
                <a16:creationId xmlns:a16="http://schemas.microsoft.com/office/drawing/2014/main" id="{76D8BC7F-4744-EFAB-FFB2-A8C76A1B6576}"/>
              </a:ext>
            </a:extLst>
          </p:cNvPr>
          <p:cNvSpPr/>
          <p:nvPr/>
        </p:nvSpPr>
        <p:spPr>
          <a:xfrm>
            <a:off x="231422" y="4366971"/>
            <a:ext cx="8681157" cy="847192"/>
          </a:xfrm>
          <a:prstGeom prst="rect">
            <a:avLst/>
          </a:prstGeom>
          <a:solidFill>
            <a:schemeClr val="tx1">
              <a:lumMod val="10000"/>
              <a:lumOff val="9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135000" rIns="135000" rtlCol="0" anchor="ctr"/>
          <a:lstStyle/>
          <a:p>
            <a:pPr marL="0" lvl="1" algn="ctr" defTabSz="1371566" eaLnBrk="1" fontAlgn="auto" hangingPunct="1">
              <a:spcBef>
                <a:spcPts val="0"/>
              </a:spcBef>
              <a:spcAft>
                <a:spcPts val="900"/>
              </a:spcAft>
              <a:buClr>
                <a:srgbClr val="1C81B0"/>
              </a:buClr>
              <a:defRPr/>
            </a:pPr>
            <a:r>
              <a:rPr lang="en-US" sz="1650" b="1">
                <a:solidFill>
                  <a:srgbClr val="002557"/>
                </a:solidFill>
                <a:latin typeface="Arial" panose="020B0604020202020204"/>
              </a:rPr>
              <a:t>T-DXd + P demonstrated a statistically significant and clinically meaningful </a:t>
            </a:r>
            <a:br>
              <a:rPr lang="en-US" sz="1650" b="1">
                <a:solidFill>
                  <a:srgbClr val="002557"/>
                </a:solidFill>
                <a:latin typeface="Arial" panose="020B0604020202020204"/>
              </a:rPr>
            </a:br>
            <a:r>
              <a:rPr lang="en-US" sz="1650" b="1">
                <a:solidFill>
                  <a:srgbClr val="002557"/>
                </a:solidFill>
                <a:latin typeface="Arial" panose="020B0604020202020204"/>
              </a:rPr>
              <a:t>PFS benefit vs THP and may represent a new first‑line standard of care </a:t>
            </a:r>
            <a:br>
              <a:rPr lang="en-US" sz="1650" b="1">
                <a:solidFill>
                  <a:srgbClr val="002557"/>
                </a:solidFill>
                <a:latin typeface="Arial" panose="020B0604020202020204"/>
              </a:rPr>
            </a:br>
            <a:r>
              <a:rPr lang="en-US" sz="1650" b="1">
                <a:solidFill>
                  <a:srgbClr val="002557"/>
                </a:solidFill>
                <a:latin typeface="Arial" panose="020B0604020202020204"/>
              </a:rPr>
              <a:t>for patients with HER2+ a/</a:t>
            </a:r>
            <a:r>
              <a:rPr lang="en-US" sz="1650" b="1" err="1">
                <a:solidFill>
                  <a:srgbClr val="002557"/>
                </a:solidFill>
                <a:latin typeface="Arial" panose="020B0604020202020204"/>
              </a:rPr>
              <a:t>mBC</a:t>
            </a:r>
            <a:endParaRPr lang="en-US" sz="1650" b="1">
              <a:solidFill>
                <a:prstClr val="white"/>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BAD591D-FD2D-A53D-F2F8-3BD20151959D}"/>
              </a:ext>
            </a:extLst>
          </p:cNvPr>
          <p:cNvSpPr txBox="1"/>
          <p:nvPr/>
        </p:nvSpPr>
        <p:spPr>
          <a:xfrm>
            <a:off x="6555398" y="2748402"/>
            <a:ext cx="2385039" cy="1107996"/>
          </a:xfrm>
          <a:prstGeom prst="rect">
            <a:avLst/>
          </a:prstGeom>
          <a:noFill/>
        </p:spPr>
        <p:txBody>
          <a:bodyPr wrap="square" lIns="27000" rIns="27000" rtlCol="0">
            <a:spAutoFit/>
          </a:bodyPr>
          <a:lstStyle/>
          <a:p>
            <a:pPr algn="ctr" defTabSz="685338" eaLnBrk="1" fontAlgn="auto" hangingPunct="1">
              <a:spcBef>
                <a:spcPts val="0"/>
              </a:spcBef>
              <a:spcAft>
                <a:spcPts val="0"/>
              </a:spcAft>
            </a:pPr>
            <a:r>
              <a:rPr lang="en-US" sz="1650" b="1">
                <a:solidFill>
                  <a:srgbClr val="002557"/>
                </a:solidFill>
                <a:latin typeface="Arial" panose="020B0604020202020204"/>
                <a:ea typeface="+mn-ea"/>
              </a:rPr>
              <a:t>Reduction in risk of disease progression </a:t>
            </a:r>
            <a:br>
              <a:rPr lang="en-US" sz="1650" b="1">
                <a:solidFill>
                  <a:srgbClr val="002557"/>
                </a:solidFill>
                <a:latin typeface="Arial" panose="020B0604020202020204"/>
                <a:ea typeface="+mn-ea"/>
              </a:rPr>
            </a:br>
            <a:r>
              <a:rPr lang="en-US" sz="1650" b="1">
                <a:solidFill>
                  <a:srgbClr val="002557"/>
                </a:solidFill>
                <a:latin typeface="Arial" panose="020B0604020202020204"/>
                <a:ea typeface="+mn-ea"/>
              </a:rPr>
              <a:t>or death with </a:t>
            </a:r>
            <a:br>
              <a:rPr lang="en-US" sz="1650" b="1">
                <a:solidFill>
                  <a:srgbClr val="002557"/>
                </a:solidFill>
                <a:latin typeface="Arial" panose="020B0604020202020204"/>
                <a:ea typeface="+mn-ea"/>
              </a:rPr>
            </a:br>
            <a:r>
              <a:rPr lang="en-US" sz="1650" b="1">
                <a:solidFill>
                  <a:srgbClr val="002557"/>
                </a:solidFill>
                <a:latin typeface="Arial" panose="020B0604020202020204"/>
                <a:ea typeface="+mn-ea"/>
              </a:rPr>
              <a:t>T-DXd + P vs THP </a:t>
            </a:r>
          </a:p>
        </p:txBody>
      </p:sp>
      <p:sp>
        <p:nvSpPr>
          <p:cNvPr id="18" name="TextBox 17">
            <a:extLst>
              <a:ext uri="{FF2B5EF4-FFF2-40B4-BE49-F238E27FC236}">
                <a16:creationId xmlns:a16="http://schemas.microsoft.com/office/drawing/2014/main" id="{F30E3A51-5B69-5972-DFB1-F2755CD540B5}"/>
              </a:ext>
            </a:extLst>
          </p:cNvPr>
          <p:cNvSpPr txBox="1"/>
          <p:nvPr/>
        </p:nvSpPr>
        <p:spPr>
          <a:xfrm>
            <a:off x="7133487" y="2129943"/>
            <a:ext cx="1236833" cy="646331"/>
          </a:xfrm>
          <a:prstGeom prst="rect">
            <a:avLst/>
          </a:prstGeom>
          <a:noFill/>
        </p:spPr>
        <p:txBody>
          <a:bodyPr wrap="square" rtlCol="0" anchor="ctr">
            <a:spAutoFit/>
          </a:bodyPr>
          <a:lstStyle/>
          <a:p>
            <a:pPr algn="ctr" defTabSz="685338" eaLnBrk="1" fontAlgn="auto" hangingPunct="1">
              <a:spcBef>
                <a:spcPts val="0"/>
              </a:spcBef>
              <a:spcAft>
                <a:spcPts val="0"/>
              </a:spcAft>
            </a:pPr>
            <a:r>
              <a:rPr lang="en-US" sz="3600" b="1">
                <a:solidFill>
                  <a:srgbClr val="002557"/>
                </a:solidFill>
                <a:latin typeface="Arial" panose="020B0604020202020204"/>
                <a:ea typeface="+mn-ea"/>
              </a:rPr>
              <a:t>44</a:t>
            </a:r>
            <a:r>
              <a:rPr lang="en-US" sz="2100" b="1">
                <a:solidFill>
                  <a:srgbClr val="002557"/>
                </a:solidFill>
                <a:latin typeface="Arial" panose="020B0604020202020204"/>
                <a:ea typeface="+mn-ea"/>
              </a:rPr>
              <a:t>%</a:t>
            </a:r>
            <a:endParaRPr lang="en-US" sz="3600" b="1">
              <a:solidFill>
                <a:srgbClr val="002557"/>
              </a:solidFill>
              <a:latin typeface="Arial" panose="020B0604020202020204"/>
              <a:ea typeface="+mn-ea"/>
            </a:endParaRPr>
          </a:p>
        </p:txBody>
      </p:sp>
      <p:sp>
        <p:nvSpPr>
          <p:cNvPr id="3" name="Text Placeholder 14">
            <a:extLst>
              <a:ext uri="{FF2B5EF4-FFF2-40B4-BE49-F238E27FC236}">
                <a16:creationId xmlns:a16="http://schemas.microsoft.com/office/drawing/2014/main" id="{CD857F77-0EC7-8DD4-168C-74F81920010F}"/>
              </a:ext>
            </a:extLst>
          </p:cNvPr>
          <p:cNvSpPr txBox="1">
            <a:spLocks/>
          </p:cNvSpPr>
          <p:nvPr/>
        </p:nvSpPr>
        <p:spPr>
          <a:xfrm>
            <a:off x="4431830" y="5753171"/>
            <a:ext cx="2488973" cy="200055"/>
          </a:xfrm>
          <a:prstGeom prst="rect">
            <a:avLst/>
          </a:prstGeom>
        </p:spPr>
        <p:txBody>
          <a:bodyPr anchor="b"/>
          <a:lstStyle>
            <a:lvl1pPr marL="0" indent="0" algn="l" defTabSz="457200" rtl="0" eaLnBrk="1" latinLnBrk="0" hangingPunct="1">
              <a:spcBef>
                <a:spcPct val="20000"/>
              </a:spcBef>
              <a:buFont typeface="Arial"/>
              <a:buNone/>
              <a:defRPr kumimoji="1" sz="7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gn="ctr" defTabSz="457189" fontAlgn="auto">
              <a:spcAft>
                <a:spcPts val="0"/>
              </a:spcAft>
            </a:pPr>
            <a:r>
              <a:rPr lang="en-US" sz="750">
                <a:solidFill>
                  <a:srgbClr val="44546A">
                    <a:lumMod val="60000"/>
                    <a:lumOff val="40000"/>
                  </a:srgbClr>
                </a:solidFill>
                <a:latin typeface="Arial" panose="020B0604020202020204" pitchFamily="34" charset="0"/>
                <a:cs typeface="Arial" panose="020B0604020202020204" pitchFamily="34" charset="0"/>
              </a:rPr>
              <a:t>Confidential. For internal use only.</a:t>
            </a:r>
          </a:p>
        </p:txBody>
      </p:sp>
      <p:sp>
        <p:nvSpPr>
          <p:cNvPr id="6" name="Slide Number Placeholder 1">
            <a:extLst>
              <a:ext uri="{FF2B5EF4-FFF2-40B4-BE49-F238E27FC236}">
                <a16:creationId xmlns:a16="http://schemas.microsoft.com/office/drawing/2014/main" id="{D13C659E-61A0-046A-D1A7-0C882650902E}"/>
              </a:ext>
            </a:extLst>
          </p:cNvPr>
          <p:cNvSpPr txBox="1">
            <a:spLocks/>
          </p:cNvSpPr>
          <p:nvPr/>
        </p:nvSpPr>
        <p:spPr>
          <a:xfrm>
            <a:off x="7289200" y="5753170"/>
            <a:ext cx="396000" cy="151004"/>
          </a:xfrm>
          <a:prstGeom prst="rect">
            <a:avLst/>
          </a:prstGeom>
        </p:spPr>
        <p:txBody>
          <a:bodyPr/>
          <a:lstStyle>
            <a:defPPr>
              <a:defRPr lang="en-US"/>
            </a:defPPr>
            <a:lvl1pPr marL="0" algn="l" defTabSz="457200" rtl="0" eaLnBrk="1" latinLnBrk="0" hangingPunct="1">
              <a:defRPr sz="75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fontAlgn="auto">
              <a:spcBef>
                <a:spcPts val="0"/>
              </a:spcBef>
              <a:spcAft>
                <a:spcPts val="0"/>
              </a:spcAft>
            </a:pPr>
            <a:fld id="{3C4F54F3-C349-4609-AFEE-01462D5C7942}" type="slidenum">
              <a:rPr lang="en-GB">
                <a:solidFill>
                  <a:srgbClr val="44546A">
                    <a:lumMod val="60000"/>
                    <a:lumOff val="40000"/>
                  </a:srgbClr>
                </a:solidFill>
                <a:latin typeface="Arial" panose="020B0604020202020204"/>
              </a:rPr>
              <a:pPr defTabSz="457189" fontAlgn="auto">
                <a:spcBef>
                  <a:spcPts val="0"/>
                </a:spcBef>
                <a:spcAft>
                  <a:spcPts val="0"/>
                </a:spcAft>
              </a:pPr>
              <a:t>37</a:t>
            </a:fld>
            <a:endParaRPr lang="en-GB">
              <a:solidFill>
                <a:srgbClr val="44546A">
                  <a:lumMod val="60000"/>
                  <a:lumOff val="40000"/>
                </a:srgbClr>
              </a:solidFill>
              <a:latin typeface="Arial" panose="020B0604020202020204"/>
            </a:endParaRPr>
          </a:p>
        </p:txBody>
      </p:sp>
      <p:sp>
        <p:nvSpPr>
          <p:cNvPr id="7" name="Rectangle 6">
            <a:extLst>
              <a:ext uri="{FF2B5EF4-FFF2-40B4-BE49-F238E27FC236}">
                <a16:creationId xmlns:a16="http://schemas.microsoft.com/office/drawing/2014/main" id="{4D6DF3D1-3D8F-3861-3E27-10BF23AAAA49}"/>
              </a:ext>
            </a:extLst>
          </p:cNvPr>
          <p:cNvSpPr/>
          <p:nvPr/>
        </p:nvSpPr>
        <p:spPr>
          <a:xfrm>
            <a:off x="4962293" y="5734836"/>
            <a:ext cx="1661532" cy="218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eaLnBrk="1" fontAlgn="auto" hangingPunct="1">
              <a:spcBef>
                <a:spcPts val="0"/>
              </a:spcBef>
              <a:spcAft>
                <a:spcPts val="0"/>
              </a:spcAft>
            </a:pPr>
            <a:endParaRPr lang="en-US">
              <a:solidFill>
                <a:prstClr val="white"/>
              </a:solidFill>
              <a:latin typeface="Arial" panose="020B0604020202020204"/>
            </a:endParaRPr>
          </a:p>
        </p:txBody>
      </p:sp>
    </p:spTree>
    <p:extLst>
      <p:ext uri="{BB962C8B-B14F-4D97-AF65-F5344CB8AC3E}">
        <p14:creationId xmlns:p14="http://schemas.microsoft.com/office/powerpoint/2010/main" val="1481499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21BB92-68E0-B08B-88B4-9F4658C15423}"/>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463AD5BE-531E-32D7-BA4B-327D79FB5809}"/>
              </a:ext>
            </a:extLst>
          </p:cNvPr>
          <p:cNvGraphicFramePr>
            <a:graphicFrameLocks noGrp="1"/>
          </p:cNvGraphicFramePr>
          <p:nvPr>
            <p:extLst>
              <p:ext uri="{D42A27DB-BD31-4B8C-83A1-F6EECF244321}">
                <p14:modId xmlns:p14="http://schemas.microsoft.com/office/powerpoint/2010/main" val="2403189040"/>
              </p:ext>
            </p:extLst>
          </p:nvPr>
        </p:nvGraphicFramePr>
        <p:xfrm>
          <a:off x="329609" y="845052"/>
          <a:ext cx="8473924" cy="5579872"/>
        </p:xfrm>
        <a:graphic>
          <a:graphicData uri="http://schemas.openxmlformats.org/drawingml/2006/table">
            <a:tbl>
              <a:tblPr firstRow="1" bandRow="1"/>
              <a:tblGrid>
                <a:gridCol w="1244010">
                  <a:extLst>
                    <a:ext uri="{9D8B030D-6E8A-4147-A177-3AD203B41FA5}">
                      <a16:colId xmlns:a16="http://schemas.microsoft.com/office/drawing/2014/main" val="367717485"/>
                    </a:ext>
                  </a:extLst>
                </a:gridCol>
                <a:gridCol w="2235578">
                  <a:extLst>
                    <a:ext uri="{9D8B030D-6E8A-4147-A177-3AD203B41FA5}">
                      <a16:colId xmlns:a16="http://schemas.microsoft.com/office/drawing/2014/main" val="1223915539"/>
                    </a:ext>
                  </a:extLst>
                </a:gridCol>
                <a:gridCol w="2497168">
                  <a:extLst>
                    <a:ext uri="{9D8B030D-6E8A-4147-A177-3AD203B41FA5}">
                      <a16:colId xmlns:a16="http://schemas.microsoft.com/office/drawing/2014/main" val="3905854798"/>
                    </a:ext>
                  </a:extLst>
                </a:gridCol>
                <a:gridCol w="2497168">
                  <a:extLst>
                    <a:ext uri="{9D8B030D-6E8A-4147-A177-3AD203B41FA5}">
                      <a16:colId xmlns:a16="http://schemas.microsoft.com/office/drawing/2014/main" val="1652605185"/>
                    </a:ext>
                  </a:extLst>
                </a:gridCol>
              </a:tblGrid>
              <a:tr h="274320">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US" sz="1300" dirty="0"/>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15091"/>
                    </a:solid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r>
                        <a:rPr lang="en-US" sz="1400" dirty="0"/>
                        <a:t>Grade 1</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15091"/>
                    </a:solid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r>
                        <a:rPr lang="en-US" sz="1400" dirty="0"/>
                        <a:t>Grade 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15091"/>
                    </a:solid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r>
                        <a:rPr lang="en-US" sz="1400" dirty="0"/>
                        <a:t>Grade 3/4</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15091"/>
                    </a:solidFill>
                  </a:tcPr>
                </a:tc>
                <a:extLst>
                  <a:ext uri="{0D108BD9-81ED-4DB2-BD59-A6C34878D82A}">
                    <a16:rowId xmlns:a16="http://schemas.microsoft.com/office/drawing/2014/main" val="1921864516"/>
                  </a:ext>
                </a:extLst>
              </a:tr>
              <a:tr h="111600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US" sz="1400" b="1" dirty="0"/>
                        <a:t>Description</a:t>
                      </a:r>
                      <a:r>
                        <a:rPr lang="en-US" sz="1400" b="1" baseline="30000" dirty="0"/>
                        <a:t>1</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15091">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chemeClr val="tx1"/>
                          </a:solidFill>
                          <a:effectLst/>
                          <a:uLnTx/>
                          <a:uFillTx/>
                          <a:latin typeface="Franklin Gothic Book" panose="020B0503020102020204"/>
                          <a:ea typeface="+mn-ea"/>
                          <a:cs typeface="+mn-cs"/>
                        </a:rPr>
                        <a:t>Asymptomatic</a:t>
                      </a:r>
                      <a:r>
                        <a:rPr kumimoji="0" lang="en-US" sz="1300" b="0" i="0" u="none" strike="noStrike" kern="1200" cap="none" spc="0" normalizeH="0" baseline="0" noProof="0" dirty="0">
                          <a:ln>
                            <a:noFill/>
                          </a:ln>
                          <a:solidFill>
                            <a:schemeClr val="tx1"/>
                          </a:solidFill>
                          <a:effectLst/>
                          <a:uLnTx/>
                          <a:uFillTx/>
                          <a:latin typeface="Franklin Gothic Book" panose="020B0503020102020204"/>
                          <a:ea typeface="+mn-ea"/>
                          <a:cs typeface="+mn-cs"/>
                        </a:rPr>
                        <a:t>, c</a:t>
                      </a: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linical, or diagnostic observations only</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15091">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chemeClr val="tx1"/>
                          </a:solidFill>
                          <a:effectLst/>
                          <a:uLnTx/>
                          <a:uFillTx/>
                          <a:latin typeface="Franklin Gothic Book" panose="020B0503020102020204"/>
                          <a:ea typeface="+mn-ea"/>
                          <a:cs typeface="+mn-cs"/>
                        </a:rPr>
                        <a:t>Symptomatic</a:t>
                      </a:r>
                      <a:r>
                        <a:rPr kumimoji="0" lang="en-US" sz="1300" b="0" i="0" u="none" strike="noStrike" kern="1200" cap="none" spc="0" normalizeH="0" baseline="0" noProof="0" dirty="0">
                          <a:ln>
                            <a:noFill/>
                          </a:ln>
                          <a:solidFill>
                            <a:schemeClr val="tx1"/>
                          </a:solidFill>
                          <a:effectLst/>
                          <a:uLnTx/>
                          <a:uFillTx/>
                          <a:latin typeface="Franklin Gothic Book" panose="020B0503020102020204"/>
                          <a:ea typeface="+mn-ea"/>
                          <a:cs typeface="+mn-cs"/>
                        </a:rPr>
                        <a:t>, l</a:t>
                      </a: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imiting instrumental activities of daily living</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15091">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171450" marR="0" lvl="0" indent="-171450" algn="l" defTabSz="914400" rtl="0" eaLnBrk="1" fontAlgn="auto" latinLnBrk="0" hangingPunct="1">
                        <a:lnSpc>
                          <a:spcPct val="90000"/>
                        </a:lnSpc>
                        <a:spcBef>
                          <a:spcPts val="300"/>
                        </a:spcBef>
                        <a:spcAft>
                          <a:spcPts val="0"/>
                        </a:spcAft>
                        <a:buClr>
                          <a:srgbClr val="715091"/>
                        </a:buClr>
                        <a:buSzPct val="85000"/>
                        <a:buFont typeface="Wingdings" pitchFamily="2" charset="2"/>
                        <a:buChar char="§"/>
                        <a:tabLst/>
                        <a:defRPr/>
                      </a:pP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Grade 3: </a:t>
                      </a:r>
                      <a:r>
                        <a:rPr kumimoji="0" lang="en-US" sz="1300" b="1" i="0" u="none" strike="noStrike" kern="1200" cap="none" spc="0" normalizeH="0" baseline="0" noProof="0" dirty="0">
                          <a:ln>
                            <a:noFill/>
                          </a:ln>
                          <a:solidFill>
                            <a:schemeClr val="tx1"/>
                          </a:solidFill>
                          <a:effectLst/>
                          <a:uLnTx/>
                          <a:uFillTx/>
                          <a:latin typeface="Franklin Gothic Book" panose="020B0503020102020204"/>
                          <a:ea typeface="+mn-ea"/>
                          <a:cs typeface="+mn-cs"/>
                        </a:rPr>
                        <a:t>Severe symptoms</a:t>
                      </a: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 limiting </a:t>
                      </a:r>
                      <a:b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b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self-care activities of daily living; </a:t>
                      </a:r>
                      <a:b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b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oxygen indicated</a:t>
                      </a:r>
                    </a:p>
                    <a:p>
                      <a:pPr marL="171450" marR="0" lvl="0" indent="-171450" algn="l" defTabSz="914400" rtl="0" eaLnBrk="1" fontAlgn="auto" latinLnBrk="0" hangingPunct="1">
                        <a:lnSpc>
                          <a:spcPct val="90000"/>
                        </a:lnSpc>
                        <a:spcBef>
                          <a:spcPts val="500"/>
                        </a:spcBef>
                        <a:spcAft>
                          <a:spcPts val="0"/>
                        </a:spcAft>
                        <a:buClr>
                          <a:srgbClr val="715091"/>
                        </a:buClr>
                        <a:buSzPct val="85000"/>
                        <a:buFont typeface="Wingdings" pitchFamily="2" charset="2"/>
                        <a:buChar char="§"/>
                        <a:tabLst/>
                        <a:defRPr/>
                      </a:pP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Grade 4: </a:t>
                      </a:r>
                      <a:r>
                        <a:rPr kumimoji="0" lang="en-US" sz="1300" b="1" i="0" u="none" strike="noStrike" kern="1200" cap="none" spc="0" normalizeH="0" baseline="0" noProof="0" dirty="0">
                          <a:ln>
                            <a:noFill/>
                          </a:ln>
                          <a:solidFill>
                            <a:schemeClr val="tx1"/>
                          </a:solidFill>
                          <a:effectLst/>
                          <a:uLnTx/>
                          <a:uFillTx/>
                          <a:latin typeface="Franklin Gothic Book" panose="020B0503020102020204"/>
                          <a:ea typeface="+mn-ea"/>
                          <a:cs typeface="+mn-cs"/>
                        </a:rPr>
                        <a:t>Life-threatening</a:t>
                      </a:r>
                      <a:r>
                        <a:rPr kumimoji="0" lang="en-US" sz="1300" b="1" i="0" u="none" strike="noStrike" kern="1200" cap="none" spc="0" normalizeH="0" baseline="0" noProof="0" dirty="0">
                          <a:ln>
                            <a:noFill/>
                          </a:ln>
                          <a:solidFill>
                            <a:srgbClr val="0191B6"/>
                          </a:solidFill>
                          <a:effectLst/>
                          <a:uLnTx/>
                          <a:uFillTx/>
                          <a:latin typeface="Franklin Gothic Book" panose="020B0503020102020204"/>
                          <a:ea typeface="+mn-ea"/>
                          <a:cs typeface="+mn-cs"/>
                        </a:rPr>
                        <a:t> </a:t>
                      </a:r>
                      <a:b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b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respiratory compromise</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15091">
                        <a:tint val="40000"/>
                      </a:srgbClr>
                    </a:solidFill>
                  </a:tcPr>
                </a:tc>
                <a:extLst>
                  <a:ext uri="{0D108BD9-81ED-4DB2-BD59-A6C34878D82A}">
                    <a16:rowId xmlns:a16="http://schemas.microsoft.com/office/drawing/2014/main" val="710379866"/>
                  </a:ext>
                </a:extLst>
              </a:tr>
              <a:tr h="327600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US" sz="1400" b="1" dirty="0"/>
                        <a:t>Workup</a:t>
                      </a:r>
                      <a:r>
                        <a:rPr lang="en-US" sz="1400" b="1" baseline="30000" dirty="0"/>
                        <a:t>2</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15091">
                        <a:tint val="20000"/>
                      </a:srgbClr>
                    </a:solidFill>
                  </a:tcPr>
                </a:tc>
                <a:tc gridSpan="3">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171450" marR="0" lvl="0" indent="-171450" algn="l" defTabSz="914400" rtl="0" eaLnBrk="1" fontAlgn="auto" latinLnBrk="0" hangingPunct="1">
                        <a:lnSpc>
                          <a:spcPct val="90000"/>
                        </a:lnSpc>
                        <a:spcBef>
                          <a:spcPts val="300"/>
                        </a:spcBef>
                        <a:spcAft>
                          <a:spcPts val="300"/>
                        </a:spcAft>
                        <a:buClr>
                          <a:srgbClr val="715091"/>
                        </a:buClr>
                        <a:buSzPct val="85000"/>
                        <a:buFont typeface="Wingdings" pitchFamily="2" charset="2"/>
                        <a:buChar char="§"/>
                        <a:tabLst/>
                        <a:defRPr/>
                      </a:pP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If a patient develops radiographic changes potentially consistent with ILD/pneumonitis or develops an acute onset of new or worsening pulmonary or other related signs/symptoms such as dyspnea, cough, or fever, rule out ILD/pneumonitis</a:t>
                      </a:r>
                    </a:p>
                    <a:p>
                      <a:pPr marL="171450" marR="0" lvl="0" indent="-171450" algn="l" defTabSz="914400" rtl="0" eaLnBrk="1" fontAlgn="auto" latinLnBrk="0" hangingPunct="1">
                        <a:lnSpc>
                          <a:spcPct val="90000"/>
                        </a:lnSpc>
                        <a:spcBef>
                          <a:spcPts val="300"/>
                        </a:spcBef>
                        <a:spcAft>
                          <a:spcPts val="300"/>
                        </a:spcAft>
                        <a:buClr>
                          <a:srgbClr val="715091"/>
                        </a:buClr>
                        <a:buSzPct val="85000"/>
                        <a:buFont typeface="Wingdings" pitchFamily="2" charset="2"/>
                        <a:buChar char="§"/>
                        <a:tabLst/>
                        <a:defRPr/>
                      </a:pP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Evaluations should include:</a:t>
                      </a:r>
                    </a:p>
                    <a:p>
                      <a:pPr marL="349200" marR="0" lvl="1" indent="-171450" algn="l" defTabSz="914400" rtl="0" eaLnBrk="1" fontAlgn="auto" latinLnBrk="0" hangingPunct="1">
                        <a:lnSpc>
                          <a:spcPct val="90000"/>
                        </a:lnSpc>
                        <a:spcBef>
                          <a:spcPts val="300"/>
                        </a:spcBef>
                        <a:spcAft>
                          <a:spcPts val="2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High-resolution CT</a:t>
                      </a:r>
                    </a:p>
                    <a:p>
                      <a:pPr marL="349200" marR="0" lvl="1" indent="-171450" algn="l" defTabSz="914400" rtl="0" eaLnBrk="1" fontAlgn="auto" latinLnBrk="0" hangingPunct="1">
                        <a:lnSpc>
                          <a:spcPct val="90000"/>
                        </a:lnSpc>
                        <a:spcBef>
                          <a:spcPts val="300"/>
                        </a:spcBef>
                        <a:spcAft>
                          <a:spcPts val="2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Pulmonologist consultation (infectious disease consultation as clinically indicated)</a:t>
                      </a:r>
                    </a:p>
                    <a:p>
                      <a:pPr marL="349200" marR="0" lvl="1" indent="-171450" algn="l" defTabSz="914400" rtl="0" eaLnBrk="1" fontAlgn="auto" latinLnBrk="0" hangingPunct="1">
                        <a:lnSpc>
                          <a:spcPct val="90000"/>
                        </a:lnSpc>
                        <a:spcBef>
                          <a:spcPts val="300"/>
                        </a:spcBef>
                        <a:spcAft>
                          <a:spcPts val="2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Blood culture and CBC. Other blood tests could be considered as needed</a:t>
                      </a:r>
                    </a:p>
                    <a:p>
                      <a:pPr marL="349200" marR="0" lvl="1" indent="-171450" algn="l" defTabSz="914400" rtl="0" eaLnBrk="1" fontAlgn="auto" latinLnBrk="0" hangingPunct="1">
                        <a:lnSpc>
                          <a:spcPct val="90000"/>
                        </a:lnSpc>
                        <a:spcBef>
                          <a:spcPts val="300"/>
                        </a:spcBef>
                        <a:spcAft>
                          <a:spcPts val="2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Consider bronchoscopy and bronchoalveolar lavage if clinically indicated and feasible</a:t>
                      </a:r>
                    </a:p>
                    <a:p>
                      <a:pPr marL="349200" marR="0" lvl="1" indent="-171450" algn="l" defTabSz="914400" rtl="0" eaLnBrk="1" fontAlgn="auto" latinLnBrk="0" hangingPunct="1">
                        <a:lnSpc>
                          <a:spcPct val="90000"/>
                        </a:lnSpc>
                        <a:spcBef>
                          <a:spcPts val="300"/>
                        </a:spcBef>
                        <a:spcAft>
                          <a:spcPts val="2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Pulmonary function tests and pulse oximetry</a:t>
                      </a:r>
                    </a:p>
                    <a:p>
                      <a:pPr marL="349200" marR="0" lvl="1" indent="-171450" algn="l" defTabSz="914400" rtl="0" eaLnBrk="1" fontAlgn="auto" latinLnBrk="0" hangingPunct="1">
                        <a:lnSpc>
                          <a:spcPct val="90000"/>
                        </a:lnSpc>
                        <a:spcBef>
                          <a:spcPts val="300"/>
                        </a:spcBef>
                        <a:spcAft>
                          <a:spcPts val="2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Arterial blood gases if clinically indicated</a:t>
                      </a:r>
                    </a:p>
                    <a:p>
                      <a:pPr marL="349200" marR="0" lvl="1" indent="-171450" algn="l" defTabSz="914400" rtl="0" eaLnBrk="1" fontAlgn="auto" latinLnBrk="0" hangingPunct="1">
                        <a:lnSpc>
                          <a:spcPct val="90000"/>
                        </a:lnSpc>
                        <a:spcBef>
                          <a:spcPts val="300"/>
                        </a:spcBef>
                        <a:spcAft>
                          <a:spcPts val="2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One blood sample collection for PK analysis as soon as ILD/pneumonitis is suspected, if feasible</a:t>
                      </a:r>
                    </a:p>
                    <a:p>
                      <a:pPr marL="171450" marR="0" lvl="0" indent="-171450" algn="l" defTabSz="914400" rtl="0" eaLnBrk="1" fontAlgn="auto" latinLnBrk="0" hangingPunct="1">
                        <a:lnSpc>
                          <a:spcPct val="90000"/>
                        </a:lnSpc>
                        <a:spcBef>
                          <a:spcPts val="300"/>
                        </a:spcBef>
                        <a:spcAft>
                          <a:spcPts val="300"/>
                        </a:spcAft>
                        <a:buClr>
                          <a:srgbClr val="715091"/>
                        </a:buClr>
                        <a:buSzPct val="85000"/>
                        <a:buFont typeface="Wingdings" pitchFamily="2" charset="2"/>
                        <a:buChar char="§"/>
                        <a:tabLst/>
                        <a:defRPr/>
                      </a:pP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If the AE is confirmed to have an etiology other than treatment-related ILD/pneumonitis, follow routine clinical practice</a:t>
                      </a:r>
                    </a:p>
                    <a:p>
                      <a:pPr marL="171450" marR="0" lvl="0" indent="-171450" algn="l" defTabSz="914400" rtl="0" eaLnBrk="1" fontAlgn="auto" latinLnBrk="0" hangingPunct="1">
                        <a:lnSpc>
                          <a:spcPct val="90000"/>
                        </a:lnSpc>
                        <a:spcBef>
                          <a:spcPts val="300"/>
                        </a:spcBef>
                        <a:spcAft>
                          <a:spcPts val="300"/>
                        </a:spcAft>
                        <a:buClr>
                          <a:srgbClr val="715091"/>
                        </a:buClr>
                        <a:buSzPct val="85000"/>
                        <a:buFont typeface="Wingdings" pitchFamily="2" charset="2"/>
                        <a:buChar char="§"/>
                        <a:tabLst/>
                        <a:defRPr/>
                      </a:pPr>
                      <a:r>
                        <a:rPr kumimoji="0" lang="en-US" sz="1300" b="0" i="0" u="none" strike="noStrike" kern="1200" cap="none" spc="0" normalizeH="0" baseline="0" noProof="0" dirty="0">
                          <a:ln>
                            <a:noFill/>
                          </a:ln>
                          <a:solidFill>
                            <a:srgbClr val="404040"/>
                          </a:solidFill>
                          <a:effectLst/>
                          <a:uLnTx/>
                          <a:uFillTx/>
                          <a:latin typeface="Franklin Gothic Book" panose="020B0503020102020204"/>
                          <a:ea typeface="+mn-ea"/>
                          <a:cs typeface="+mn-cs"/>
                        </a:rPr>
                        <a:t>If another etiology for the AE cannot be identified and it could be related to T-DXd, then follow the ILD/pneumonitis management guidance as outlined on the next slide</a:t>
                      </a:r>
                    </a:p>
                    <a:p>
                      <a:pPr marL="171450" marR="0" lvl="0" indent="-171450" algn="l" defTabSz="914400" rtl="0" eaLnBrk="1" fontAlgn="auto" latinLnBrk="0" hangingPunct="1">
                        <a:lnSpc>
                          <a:spcPct val="90000"/>
                        </a:lnSpc>
                        <a:spcBef>
                          <a:spcPts val="300"/>
                        </a:spcBef>
                        <a:spcAft>
                          <a:spcPts val="300"/>
                        </a:spcAft>
                        <a:buClr>
                          <a:srgbClr val="715091"/>
                        </a:buClr>
                        <a:buSzPct val="85000"/>
                        <a:buFont typeface="Wingdings" pitchFamily="2" charset="2"/>
                        <a:buChar char="§"/>
                        <a:tabLst/>
                        <a:defRPr/>
                      </a:pPr>
                      <a:r>
                        <a:rPr kumimoji="0" lang="en-US" sz="1300" b="1" i="0" u="none" strike="noStrike" kern="1200" cap="none" spc="0" normalizeH="0" baseline="0" noProof="0" dirty="0">
                          <a:ln>
                            <a:noFill/>
                          </a:ln>
                          <a:solidFill>
                            <a:schemeClr val="tx1"/>
                          </a:solidFill>
                          <a:effectLst/>
                          <a:uLnTx/>
                          <a:uFillTx/>
                          <a:latin typeface="Franklin Gothic Book" panose="020B0503020102020204"/>
                          <a:ea typeface="+mn-ea"/>
                          <a:cs typeface="+mn-cs"/>
                        </a:rPr>
                        <a:t>All events of ILD/pneumonitis, regardless of severity or seriousness, should be followed until resolution</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15091">
                        <a:tint val="20000"/>
                      </a:srgbClr>
                    </a:solidFill>
                  </a:tcPr>
                </a:tc>
                <a:tc hMerge="1">
                  <a:txBody>
                    <a:bodyPr/>
                    <a:lstStyle/>
                    <a:p>
                      <a:endParaRPr lang="en-US" sz="1400" dirty="0"/>
                    </a:p>
                  </a:txBody>
                  <a:tcPr anchor="ctr">
                    <a:lnL w="12700"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tc hMerge="1">
                  <a:txBody>
                    <a:bodyPr/>
                    <a:lstStyle/>
                    <a:p>
                      <a:endParaRPr lang="en-US" sz="1400" dirty="0"/>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223789123"/>
                  </a:ext>
                </a:extLst>
              </a:tr>
            </a:tbl>
          </a:graphicData>
        </a:graphic>
      </p:graphicFrame>
    </p:spTree>
    <p:extLst>
      <p:ext uri="{BB962C8B-B14F-4D97-AF65-F5344CB8AC3E}">
        <p14:creationId xmlns:p14="http://schemas.microsoft.com/office/powerpoint/2010/main" val="958907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4">
            <a:extLst>
              <a:ext uri="{FF2B5EF4-FFF2-40B4-BE49-F238E27FC236}">
                <a16:creationId xmlns:a16="http://schemas.microsoft.com/office/drawing/2014/main" id="{7E0FF914-01FF-2433-120D-E45BDD183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995363"/>
            <a:ext cx="8907463"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B313081-2A23-5797-6F1B-04C58584E5FE}"/>
              </a:ext>
            </a:extLst>
          </p:cNvPr>
          <p:cNvSpPr/>
          <p:nvPr/>
        </p:nvSpPr>
        <p:spPr>
          <a:xfrm>
            <a:off x="333375" y="3173413"/>
            <a:ext cx="2609850" cy="90328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Arial" panose="020B0604020202020204"/>
            </a:endParaRPr>
          </a:p>
        </p:txBody>
      </p:sp>
      <p:sp>
        <p:nvSpPr>
          <p:cNvPr id="3" name="Rectangle 2">
            <a:extLst>
              <a:ext uri="{FF2B5EF4-FFF2-40B4-BE49-F238E27FC236}">
                <a16:creationId xmlns:a16="http://schemas.microsoft.com/office/drawing/2014/main" id="{DAAB2E1A-3B4C-C13D-0F65-2030045B3DF9}"/>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53266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4CF303E2-E74D-810A-B6FE-DF49DE465E38}"/>
              </a:ext>
            </a:extLst>
          </p:cNvPr>
          <p:cNvSpPr>
            <a:spLocks noGrp="1"/>
          </p:cNvSpPr>
          <p:nvPr>
            <p:ph type="title" idx="4294967295"/>
          </p:nvPr>
        </p:nvSpPr>
        <p:spPr>
          <a:xfrm>
            <a:off x="0" y="847725"/>
            <a:ext cx="8229600" cy="1143000"/>
          </a:xfrm>
        </p:spPr>
        <p:txBody>
          <a:bodyPr>
            <a:normAutofit/>
          </a:bodyPr>
          <a:lstStyle/>
          <a:p>
            <a:pPr eaLnBrk="1" fontAlgn="auto" hangingPunct="1">
              <a:spcBef>
                <a:spcPts val="0"/>
              </a:spcBef>
              <a:spcAft>
                <a:spcPts val="0"/>
              </a:spcAft>
              <a:defRPr/>
            </a:pPr>
            <a:r>
              <a:rPr lang="en-IN" dirty="0">
                <a:sym typeface="Calibri"/>
              </a:rPr>
              <a:t>HER2 is commonly overexpressed in a subset of BC</a:t>
            </a:r>
          </a:p>
        </p:txBody>
      </p:sp>
      <p:pic>
        <p:nvPicPr>
          <p:cNvPr id="226307" name="Picture 1" descr="Slide16">
            <a:extLst>
              <a:ext uri="{FF2B5EF4-FFF2-40B4-BE49-F238E27FC236}">
                <a16:creationId xmlns:a16="http://schemas.microsoft.com/office/drawing/2014/main" id="{122D671F-D2B2-F9DD-2343-7656152C7071}"/>
              </a:ext>
            </a:extLst>
          </p:cNvPr>
          <p:cNvPicPr>
            <a:picLocks noGrp="1" noChangeAspect="1"/>
          </p:cNvPicPr>
          <p:nvPr isPhoto="1"/>
        </p:nvPicPr>
        <p:blipFill>
          <a:blip r:embed="rId3">
            <a:extLst>
              <a:ext uri="{28A0092B-C50C-407E-A947-70E740481C1C}">
                <a14:useLocalDpi xmlns:a14="http://schemas.microsoft.com/office/drawing/2010/main" val="0"/>
              </a:ext>
            </a:extLst>
          </a:blip>
          <a:srcRect t="4848" b="3333"/>
          <a:stretch>
            <a:fillRect/>
          </a:stretch>
        </p:blipFill>
        <p:spPr bwMode="auto">
          <a:xfrm>
            <a:off x="0" y="739588"/>
            <a:ext cx="9144000" cy="588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8AC9C00-8E6D-8996-F086-FEFA766C4A22}"/>
              </a:ext>
            </a:extLst>
          </p:cNvPr>
          <p:cNvSpPr>
            <a:spLocks noChangeArrowheads="1"/>
          </p:cNvSpPr>
          <p:nvPr/>
        </p:nvSpPr>
        <p:spPr bwMode="auto">
          <a:xfrm>
            <a:off x="0" y="6629400"/>
            <a:ext cx="9144000" cy="228600"/>
          </a:xfrm>
          <a:prstGeom prst="rect">
            <a:avLst/>
          </a:prstGeom>
          <a:solidFill>
            <a:srgbClr val="FFFFFF"/>
          </a:solidFill>
          <a:ln w="9525">
            <a:solidFill>
              <a:srgbClr val="FFFFFF"/>
            </a:solidFill>
            <a:miter lim="800000"/>
            <a:headEnd/>
            <a:tailEnd/>
          </a:ln>
          <a:effectLst>
            <a:outerShdw blurRad="38100" dist="23000" dir="5400000" rotWithShape="0">
              <a:srgbClr val="808080">
                <a:alpha val="34999"/>
              </a:srgbClr>
            </a:outerShdw>
          </a:effectLst>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a:solidFill>
                <a:srgbClr val="FFFFFF"/>
              </a:solidFill>
              <a:latin typeface="Calibri" pitchFamily="34" charset="0"/>
            </a:endParaRPr>
          </a:p>
        </p:txBody>
      </p:sp>
      <p:sp>
        <p:nvSpPr>
          <p:cNvPr id="5" name="Rectangle 4">
            <a:extLst>
              <a:ext uri="{FF2B5EF4-FFF2-40B4-BE49-F238E27FC236}">
                <a16:creationId xmlns:a16="http://schemas.microsoft.com/office/drawing/2014/main" id="{535CD32D-4005-8636-0DAD-90E757A82F41}"/>
              </a:ext>
            </a:extLst>
          </p:cNvPr>
          <p:cNvSpPr/>
          <p:nvPr/>
        </p:nvSpPr>
        <p:spPr>
          <a:xfrm>
            <a:off x="8610600" y="6248400"/>
            <a:ext cx="533400" cy="533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a:solidFill>
                <a:srgbClr val="FFFFFF"/>
              </a:solidFill>
              <a:latin typeface="Calibri" pitchFamily="34" charset="0"/>
            </a:endParaRPr>
          </a:p>
        </p:txBody>
      </p:sp>
      <p:sp>
        <p:nvSpPr>
          <p:cNvPr id="2" name="Rectangle 1">
            <a:extLst>
              <a:ext uri="{FF2B5EF4-FFF2-40B4-BE49-F238E27FC236}">
                <a16:creationId xmlns:a16="http://schemas.microsoft.com/office/drawing/2014/main" id="{A8AA72E2-7B1C-49C4-EEC1-522DCEDDB64C}"/>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90929" y="2150829"/>
            <a:ext cx="6449019" cy="782714"/>
          </a:xfrm>
        </p:spPr>
        <p:txBody>
          <a:bodyPr>
            <a:noAutofit/>
          </a:bodyPr>
          <a:lstStyle/>
          <a:p>
            <a:pPr algn="ctr"/>
            <a:r>
              <a:rPr lang="en-US" sz="1800" dirty="0">
                <a:solidFill>
                  <a:schemeClr val="accent6">
                    <a:lumMod val="75000"/>
                  </a:schemeClr>
                </a:solidFill>
              </a:rPr>
              <a:t>Trastuzumab </a:t>
            </a:r>
            <a:r>
              <a:rPr lang="en-US" sz="1800" dirty="0" err="1">
                <a:solidFill>
                  <a:schemeClr val="accent6">
                    <a:lumMod val="75000"/>
                  </a:schemeClr>
                </a:solidFill>
              </a:rPr>
              <a:t>Deruxtecan</a:t>
            </a:r>
            <a:r>
              <a:rPr lang="en-US" sz="1800" dirty="0">
                <a:solidFill>
                  <a:schemeClr val="accent6">
                    <a:lumMod val="75000"/>
                  </a:schemeClr>
                </a:solidFill>
              </a:rPr>
              <a:t> (T-</a:t>
            </a:r>
            <a:r>
              <a:rPr lang="en-US" sz="1800" dirty="0" err="1">
                <a:solidFill>
                  <a:schemeClr val="accent6">
                    <a:lumMod val="75000"/>
                  </a:schemeClr>
                </a:solidFill>
              </a:rPr>
              <a:t>DXd</a:t>
            </a:r>
            <a:r>
              <a:rPr lang="en-US" sz="1800" dirty="0">
                <a:solidFill>
                  <a:schemeClr val="accent6">
                    <a:lumMod val="75000"/>
                  </a:schemeClr>
                </a:solidFill>
              </a:rPr>
              <a:t>)-Associated Interstitial Lung Disease (ILD) in a Large Real-World French Cohort of Patients with HER2 Driven Breast Cancer and Other Malignancies</a:t>
            </a:r>
          </a:p>
          <a:p>
            <a:pPr algn="just"/>
            <a:endParaRPr lang="en-US" sz="1600" dirty="0">
              <a:latin typeface="+mn-lt"/>
            </a:endParaRPr>
          </a:p>
        </p:txBody>
      </p:sp>
      <p:sp>
        <p:nvSpPr>
          <p:cNvPr id="9" name="Text Placeholder 8"/>
          <p:cNvSpPr>
            <a:spLocks noGrp="1"/>
          </p:cNvSpPr>
          <p:nvPr>
            <p:ph type="body" sz="half" idx="10"/>
          </p:nvPr>
        </p:nvSpPr>
        <p:spPr>
          <a:xfrm>
            <a:off x="90930" y="3228810"/>
            <a:ext cx="5991818" cy="400382"/>
          </a:xfrm>
        </p:spPr>
        <p:txBody>
          <a:bodyPr>
            <a:normAutofit fontScale="40000" lnSpcReduction="20000"/>
          </a:bodyPr>
          <a:lstStyle/>
          <a:p>
            <a:pPr algn="ctr"/>
            <a:r>
              <a:rPr lang="fr-FR" sz="2500" i="1" dirty="0">
                <a:solidFill>
                  <a:schemeClr val="accent6">
                    <a:lumMod val="75000"/>
                  </a:schemeClr>
                </a:solidFill>
              </a:rPr>
              <a:t>A. Canellas, </a:t>
            </a:r>
            <a:r>
              <a:rPr lang="fr-FR" sz="2500" b="1" i="1" dirty="0">
                <a:solidFill>
                  <a:schemeClr val="accent6">
                    <a:lumMod val="75000"/>
                  </a:schemeClr>
                </a:solidFill>
              </a:rPr>
              <a:t>L. Elu</a:t>
            </a:r>
            <a:r>
              <a:rPr lang="fr-FR" sz="2500" i="1" dirty="0">
                <a:solidFill>
                  <a:schemeClr val="accent6">
                    <a:lumMod val="75000"/>
                  </a:schemeClr>
                </a:solidFill>
              </a:rPr>
              <a:t>, P. Du Rusquec, M. A. </a:t>
            </a:r>
            <a:r>
              <a:rPr lang="fr-FR" sz="2500" i="1" dirty="0" err="1">
                <a:solidFill>
                  <a:schemeClr val="accent6">
                    <a:lumMod val="75000"/>
                  </a:schemeClr>
                </a:solidFill>
              </a:rPr>
              <a:t>Benderra</a:t>
            </a:r>
            <a:r>
              <a:rPr lang="fr-FR" sz="2500" i="1" dirty="0">
                <a:solidFill>
                  <a:schemeClr val="accent6">
                    <a:lumMod val="75000"/>
                  </a:schemeClr>
                </a:solidFill>
              </a:rPr>
              <a:t>, L. Drouin, I. </a:t>
            </a:r>
            <a:r>
              <a:rPr lang="fr-FR" sz="2500" i="1" dirty="0" err="1">
                <a:solidFill>
                  <a:schemeClr val="accent6">
                    <a:lumMod val="75000"/>
                  </a:schemeClr>
                </a:solidFill>
              </a:rPr>
              <a:t>Cojean-Zelek</a:t>
            </a:r>
            <a:r>
              <a:rPr lang="fr-FR" sz="2500" i="1" dirty="0">
                <a:solidFill>
                  <a:schemeClr val="accent6">
                    <a:lumMod val="75000"/>
                  </a:schemeClr>
                </a:solidFill>
              </a:rPr>
              <a:t>, A. </a:t>
            </a:r>
            <a:r>
              <a:rPr lang="fr-FR" sz="2500" i="1" dirty="0" err="1">
                <a:solidFill>
                  <a:schemeClr val="accent6">
                    <a:lumMod val="75000"/>
                  </a:schemeClr>
                </a:solidFill>
              </a:rPr>
              <a:t>Vozy</a:t>
            </a:r>
            <a:r>
              <a:rPr lang="fr-FR" sz="2500" i="1" dirty="0">
                <a:solidFill>
                  <a:schemeClr val="accent6">
                    <a:lumMod val="75000"/>
                  </a:schemeClr>
                </a:solidFill>
              </a:rPr>
              <a:t>, E. Assaf, A. </a:t>
            </a:r>
            <a:r>
              <a:rPr lang="fr-FR" sz="2500" i="1" dirty="0" err="1">
                <a:solidFill>
                  <a:schemeClr val="accent6">
                    <a:lumMod val="75000"/>
                  </a:schemeClr>
                </a:solidFill>
              </a:rPr>
              <a:t>Benmaziane</a:t>
            </a:r>
            <a:r>
              <a:rPr lang="fr-FR" sz="2500" i="1" dirty="0">
                <a:solidFill>
                  <a:schemeClr val="accent6">
                    <a:lumMod val="75000"/>
                  </a:schemeClr>
                </a:solidFill>
              </a:rPr>
              <a:t>, J. Medioni, R. Cohen, L. </a:t>
            </a:r>
            <a:r>
              <a:rPr lang="fr-FR" sz="2500" i="1" dirty="0" err="1">
                <a:solidFill>
                  <a:schemeClr val="accent6">
                    <a:lumMod val="75000"/>
                  </a:schemeClr>
                </a:solidFill>
              </a:rPr>
              <a:t>Zelek</a:t>
            </a:r>
            <a:r>
              <a:rPr lang="fr-FR" sz="2500" i="1" dirty="0">
                <a:solidFill>
                  <a:schemeClr val="accent6">
                    <a:lumMod val="75000"/>
                  </a:schemeClr>
                </a:solidFill>
              </a:rPr>
              <a:t>, M. </a:t>
            </a:r>
            <a:r>
              <a:rPr lang="fr-FR" sz="2500" i="1" dirty="0" err="1">
                <a:solidFill>
                  <a:schemeClr val="accent6">
                    <a:lumMod val="75000"/>
                  </a:schemeClr>
                </a:solidFill>
              </a:rPr>
              <a:t>Wislez</a:t>
            </a:r>
            <a:r>
              <a:rPr lang="fr-FR" sz="2500" i="1" dirty="0">
                <a:solidFill>
                  <a:schemeClr val="accent6">
                    <a:lumMod val="75000"/>
                  </a:schemeClr>
                </a:solidFill>
              </a:rPr>
              <a:t>, J. Gligorov, P. Y. </a:t>
            </a:r>
            <a:r>
              <a:rPr lang="fr-FR" sz="2500" i="1" dirty="0" err="1">
                <a:solidFill>
                  <a:schemeClr val="accent6">
                    <a:lumMod val="75000"/>
                  </a:schemeClr>
                </a:solidFill>
              </a:rPr>
              <a:t>Brillet</a:t>
            </a:r>
            <a:r>
              <a:rPr lang="fr-FR" sz="2500" i="1" dirty="0">
                <a:solidFill>
                  <a:schemeClr val="accent6">
                    <a:lumMod val="75000"/>
                  </a:schemeClr>
                </a:solidFill>
              </a:rPr>
              <a:t>, N. Girard, K. Bihan, J. </a:t>
            </a:r>
            <a:r>
              <a:rPr lang="fr-FR" sz="2500" i="1" dirty="0" err="1">
                <a:solidFill>
                  <a:schemeClr val="accent6">
                    <a:lumMod val="75000"/>
                  </a:schemeClr>
                </a:solidFill>
              </a:rPr>
              <a:t>Cadranel</a:t>
            </a:r>
            <a:endParaRPr lang="fr-FR" sz="2500" i="1" dirty="0">
              <a:solidFill>
                <a:schemeClr val="accent6">
                  <a:lumMod val="75000"/>
                </a:schemeClr>
              </a:solidFill>
            </a:endParaRPr>
          </a:p>
          <a:p>
            <a:endParaRPr lang="en-US" dirty="0"/>
          </a:p>
        </p:txBody>
      </p:sp>
      <p:sp>
        <p:nvSpPr>
          <p:cNvPr id="10" name="Text Placeholder 9"/>
          <p:cNvSpPr>
            <a:spLocks noGrp="1"/>
          </p:cNvSpPr>
          <p:nvPr>
            <p:ph type="body" sz="half" idx="11"/>
          </p:nvPr>
        </p:nvSpPr>
        <p:spPr>
          <a:xfrm>
            <a:off x="231844" y="4343494"/>
            <a:ext cx="4578248" cy="467439"/>
          </a:xfrm>
        </p:spPr>
        <p:txBody>
          <a:bodyPr/>
          <a:lstStyle/>
          <a:p>
            <a:r>
              <a:rPr lang="fr-FR" sz="1600" dirty="0"/>
              <a:t>Lana Elu, </a:t>
            </a:r>
            <a:r>
              <a:rPr lang="fr-FR" sz="1600" dirty="0" err="1"/>
              <a:t>Pulmonology</a:t>
            </a:r>
            <a:r>
              <a:rPr lang="fr-FR" sz="1600" dirty="0"/>
              <a:t> </a:t>
            </a:r>
            <a:r>
              <a:rPr lang="fr-FR" sz="1600" dirty="0" err="1"/>
              <a:t>Resident</a:t>
            </a:r>
            <a:r>
              <a:rPr lang="fr-FR" sz="1600" dirty="0"/>
              <a:t> </a:t>
            </a:r>
            <a:endParaRPr lang="en-US" sz="1600" dirty="0"/>
          </a:p>
        </p:txBody>
      </p:sp>
      <p:sp>
        <p:nvSpPr>
          <p:cNvPr id="11" name="Text Placeholder 10"/>
          <p:cNvSpPr>
            <a:spLocks noGrp="1"/>
          </p:cNvSpPr>
          <p:nvPr>
            <p:ph type="body" sz="half" idx="12"/>
          </p:nvPr>
        </p:nvSpPr>
        <p:spPr>
          <a:xfrm>
            <a:off x="231844" y="4646996"/>
            <a:ext cx="4578248" cy="467439"/>
          </a:xfrm>
        </p:spPr>
        <p:txBody>
          <a:bodyPr/>
          <a:lstStyle/>
          <a:p>
            <a:r>
              <a:rPr lang="fr-FR" sz="1600" i="1" dirty="0"/>
              <a:t>Paris, France, 15th </a:t>
            </a:r>
            <a:r>
              <a:rPr lang="fr-FR" sz="1600" i="1" dirty="0" err="1"/>
              <a:t>September</a:t>
            </a:r>
            <a:r>
              <a:rPr lang="fr-FR" sz="1600" i="1" dirty="0"/>
              <a:t> 2024 </a:t>
            </a:r>
            <a:endParaRPr lang="en-US" sz="1600" i="1" dirty="0"/>
          </a:p>
        </p:txBody>
      </p:sp>
      <p:pic>
        <p:nvPicPr>
          <p:cNvPr id="2" name="Picture 3" descr="Description : Description : logo aphp"/>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0930" y="5251228"/>
            <a:ext cx="2223646" cy="63415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Police, Graphique, logo, texte&#10;&#10;Description générée automatiquement"/>
          <p:cNvPicPr>
            <a:picLocks noChangeAspect="1"/>
          </p:cNvPicPr>
          <p:nvPr/>
        </p:nvPicPr>
        <p:blipFill>
          <a:blip r:embed="rId5"/>
          <a:stretch>
            <a:fillRect/>
          </a:stretch>
        </p:blipFill>
        <p:spPr>
          <a:xfrm>
            <a:off x="2520968" y="5251228"/>
            <a:ext cx="1303192" cy="74952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 coins arrondis 32"/>
          <p:cNvSpPr/>
          <p:nvPr/>
        </p:nvSpPr>
        <p:spPr>
          <a:xfrm>
            <a:off x="4844181" y="5021803"/>
            <a:ext cx="4069618" cy="92516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
                <a:srgbClr val="000000"/>
              </a:buClr>
              <a:defRPr/>
            </a:pPr>
            <a:r>
              <a:rPr lang="fr-FR" sz="1100" b="1" kern="0" dirty="0">
                <a:solidFill>
                  <a:srgbClr val="000000"/>
                </a:solidFill>
                <a:latin typeface="Arial Narrow" panose="020B0606020202030204" pitchFamily="34" charset="0"/>
                <a:cs typeface="Arial Narrow" panose="020B0606020202030204" pitchFamily="34" charset="0"/>
                <a:sym typeface="Arial" panose="020B0604020202020204"/>
              </a:rPr>
              <a:t> </a:t>
            </a:r>
          </a:p>
          <a:p>
            <a:pPr defTabSz="914378">
              <a:buClr>
                <a:srgbClr val="000000"/>
              </a:buClr>
              <a:defRPr/>
            </a:pPr>
            <a:r>
              <a:rPr lang="fr-FR" sz="1200" b="1" kern="0" dirty="0">
                <a:solidFill>
                  <a:srgbClr val="000000"/>
                </a:solidFill>
                <a:latin typeface="Arial Narrow" panose="020B0606020202030204" pitchFamily="34" charset="0"/>
                <a:cs typeface="Arial Narrow" panose="020B0606020202030204" pitchFamily="34" charset="0"/>
                <a:sym typeface="Arial" panose="020B0604020202020204"/>
              </a:rPr>
              <a:t> . Cycle of T-DXd : 7 (range 1-78) </a:t>
            </a:r>
          </a:p>
          <a:p>
            <a:pPr defTabSz="914378">
              <a:buClr>
                <a:srgbClr val="000000"/>
              </a:buClr>
              <a:defRPr/>
            </a:pPr>
            <a:r>
              <a:rPr lang="fr-FR" sz="1200" b="1" kern="0" dirty="0">
                <a:solidFill>
                  <a:srgbClr val="000000"/>
                </a:solidFill>
                <a:latin typeface="Arial Narrow" panose="020B0606020202030204" pitchFamily="34" charset="0"/>
                <a:cs typeface="Arial Narrow" panose="020B0606020202030204" pitchFamily="34" charset="0"/>
                <a:sym typeface="Arial" panose="020B0604020202020204"/>
              </a:rPr>
              <a:t> . Previous therapy before T-DXd : 3 (range, 1-14) </a:t>
            </a:r>
          </a:p>
          <a:p>
            <a:pPr defTabSz="914378">
              <a:buClr>
                <a:srgbClr val="000000"/>
              </a:buClr>
              <a:defRPr/>
            </a:pPr>
            <a:r>
              <a:rPr lang="fr-FR" sz="1200" b="1" kern="0" dirty="0">
                <a:solidFill>
                  <a:srgbClr val="000000"/>
                </a:solidFill>
                <a:latin typeface="Arial Narrow" panose="020B0606020202030204" pitchFamily="34" charset="0"/>
                <a:cs typeface="Arial Narrow" panose="020B0606020202030204" pitchFamily="34" charset="0"/>
                <a:sym typeface="Arial" panose="020B0604020202020204"/>
              </a:rPr>
              <a:t> . Controlled tumor response at ILD onset : 80.6% (n=54)</a:t>
            </a:r>
            <a:endParaRPr lang="fr-FR" sz="1200" b="1" i="1" kern="0" dirty="0">
              <a:solidFill>
                <a:srgbClr val="000000"/>
              </a:solidFill>
              <a:latin typeface="Arial" panose="020B0604020202020204"/>
              <a:sym typeface="Arial" panose="020B0604020202020204"/>
            </a:endParaRPr>
          </a:p>
        </p:txBody>
      </p:sp>
      <p:sp>
        <p:nvSpPr>
          <p:cNvPr id="3" name="Title 2"/>
          <p:cNvSpPr>
            <a:spLocks noGrp="1"/>
          </p:cNvSpPr>
          <p:nvPr>
            <p:ph type="ctrTitle"/>
          </p:nvPr>
        </p:nvSpPr>
        <p:spPr>
          <a:xfrm>
            <a:off x="1619834" y="951929"/>
            <a:ext cx="5721493" cy="432000"/>
          </a:xfrm>
          <a:pattFill prst="pct5">
            <a:fgClr>
              <a:schemeClr val="lt1"/>
            </a:fgClr>
            <a:bgClr>
              <a:schemeClr val="bg1"/>
            </a:bgClr>
          </a:pattFill>
        </p:spPr>
        <p:txBody>
          <a:bodyPr/>
          <a:lstStyle/>
          <a:p>
            <a:pPr algn="ctr"/>
            <a:r>
              <a:rPr lang="fr-FR" dirty="0" err="1">
                <a:solidFill>
                  <a:srgbClr val="7030A0"/>
                </a:solidFill>
              </a:rPr>
              <a:t>Results</a:t>
            </a:r>
            <a:r>
              <a:rPr lang="fr-FR" dirty="0">
                <a:solidFill>
                  <a:srgbClr val="7030A0"/>
                </a:solidFill>
              </a:rPr>
              <a:t> (1) : Patients </a:t>
            </a:r>
            <a:r>
              <a:rPr lang="fr-FR" dirty="0" err="1">
                <a:solidFill>
                  <a:srgbClr val="7030A0"/>
                </a:solidFill>
              </a:rPr>
              <a:t>characteristics</a:t>
            </a:r>
            <a:endParaRPr lang="en-US" dirty="0">
              <a:solidFill>
                <a:srgbClr val="7030A0"/>
              </a:solidFill>
            </a:endParaRPr>
          </a:p>
        </p:txBody>
      </p:sp>
      <p:cxnSp>
        <p:nvCxnSpPr>
          <p:cNvPr id="14" name="Connecteur droit 13"/>
          <p:cNvCxnSpPr/>
          <p:nvPr/>
        </p:nvCxnSpPr>
        <p:spPr>
          <a:xfrm>
            <a:off x="4570384" y="1595547"/>
            <a:ext cx="0" cy="30725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 coins arrondis 26"/>
          <p:cNvSpPr/>
          <p:nvPr/>
        </p:nvSpPr>
        <p:spPr>
          <a:xfrm>
            <a:off x="122295" y="5021804"/>
            <a:ext cx="4232910" cy="92516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
                <a:srgbClr val="000000"/>
              </a:buClr>
              <a:defRPr/>
            </a:pPr>
            <a:endParaRPr lang="fr-FR" sz="1400" b="1" kern="0" dirty="0">
              <a:solidFill>
                <a:srgbClr val="000000"/>
              </a:solidFill>
              <a:latin typeface="Arial Narrow" panose="020B0606020202030204" pitchFamily="34" charset="0"/>
              <a:cs typeface="Arial Narrow" panose="020B0606020202030204" pitchFamily="34" charset="0"/>
              <a:sym typeface="Arial" panose="020B0604020202020204"/>
            </a:endParaRPr>
          </a:p>
          <a:p>
            <a:pPr defTabSz="914378">
              <a:buClr>
                <a:srgbClr val="000000"/>
              </a:buClr>
              <a:defRPr/>
            </a:pPr>
            <a:r>
              <a:rPr lang="fr-FR" sz="1400" b="1" kern="0" dirty="0">
                <a:solidFill>
                  <a:srgbClr val="000000"/>
                </a:solidFill>
                <a:latin typeface="Arial Narrow" panose="020B0606020202030204" pitchFamily="34" charset="0"/>
                <a:cs typeface="Arial Narrow" panose="020B0606020202030204" pitchFamily="34" charset="0"/>
                <a:sym typeface="Arial" panose="020B0604020202020204"/>
              </a:rPr>
              <a:t>Median onset time : </a:t>
            </a:r>
          </a:p>
          <a:p>
            <a:pPr defTabSz="914378">
              <a:buClr>
                <a:srgbClr val="000000"/>
              </a:buClr>
              <a:defRPr/>
            </a:pPr>
            <a:r>
              <a:rPr lang="fr-FR" sz="1400" b="1" kern="0" dirty="0">
                <a:solidFill>
                  <a:srgbClr val="000000"/>
                </a:solidFill>
                <a:latin typeface="Arial Narrow" panose="020B0606020202030204" pitchFamily="34" charset="0"/>
                <a:cs typeface="Arial Narrow" panose="020B0606020202030204" pitchFamily="34" charset="0"/>
                <a:sym typeface="Arial" panose="020B0604020202020204"/>
              </a:rPr>
              <a:t>   </a:t>
            </a:r>
            <a:r>
              <a:rPr lang="fr-FR" sz="1400" b="1" kern="0" dirty="0">
                <a:solidFill>
                  <a:srgbClr val="2867AE"/>
                </a:solidFill>
                <a:latin typeface="Arial Narrow" panose="020B0606020202030204" pitchFamily="34" charset="0"/>
                <a:cs typeface="Arial Narrow" panose="020B0606020202030204" pitchFamily="34" charset="0"/>
                <a:sym typeface="Arial" panose="020B0604020202020204"/>
              </a:rPr>
              <a:t>. </a:t>
            </a:r>
            <a:r>
              <a:rPr lang="fr-FR" sz="1400" b="1" kern="0" dirty="0" err="1">
                <a:solidFill>
                  <a:srgbClr val="2867AE"/>
                </a:solidFill>
                <a:latin typeface="Arial Narrow" panose="020B0606020202030204" pitchFamily="34" charset="0"/>
                <a:cs typeface="Arial Narrow" panose="020B0606020202030204" pitchFamily="34" charset="0"/>
                <a:sym typeface="Arial" panose="020B0604020202020204"/>
              </a:rPr>
              <a:t>Pooled</a:t>
            </a:r>
            <a:r>
              <a:rPr lang="fr-FR" sz="1400" b="1" kern="0" dirty="0">
                <a:solidFill>
                  <a:srgbClr val="2867AE"/>
                </a:solidFill>
                <a:latin typeface="Arial Narrow" panose="020B0606020202030204" pitchFamily="34" charset="0"/>
                <a:cs typeface="Arial Narrow" panose="020B0606020202030204" pitchFamily="34" charset="0"/>
                <a:sym typeface="Arial" panose="020B0604020202020204"/>
              </a:rPr>
              <a:t> population </a:t>
            </a:r>
            <a:r>
              <a:rPr lang="fr-FR" sz="1400" b="1" kern="0" dirty="0">
                <a:solidFill>
                  <a:srgbClr val="000000"/>
                </a:solidFill>
                <a:latin typeface="Arial Narrow" panose="020B0606020202030204" pitchFamily="34" charset="0"/>
                <a:cs typeface="Arial Narrow" panose="020B0606020202030204" pitchFamily="34" charset="0"/>
                <a:sym typeface="Arial" panose="020B0604020202020204"/>
              </a:rPr>
              <a:t>: 83 days (60;125) </a:t>
            </a:r>
          </a:p>
          <a:p>
            <a:pPr defTabSz="914378">
              <a:buClr>
                <a:srgbClr val="000000"/>
              </a:buClr>
              <a:defRPr/>
            </a:pPr>
            <a:r>
              <a:rPr lang="fr-FR" sz="1400" b="1" kern="0" dirty="0">
                <a:solidFill>
                  <a:srgbClr val="000000"/>
                </a:solidFill>
                <a:latin typeface="Arial Narrow" panose="020B0606020202030204" pitchFamily="34" charset="0"/>
                <a:cs typeface="Arial Narrow" panose="020B0606020202030204" pitchFamily="34" charset="0"/>
                <a:sym typeface="Arial" panose="020B0604020202020204"/>
              </a:rPr>
              <a:t>   </a:t>
            </a:r>
            <a:r>
              <a:rPr lang="fr-FR" sz="1400" b="1" kern="0" dirty="0">
                <a:solidFill>
                  <a:srgbClr val="0070C0"/>
                </a:solidFill>
                <a:latin typeface="Arial Narrow" panose="020B0606020202030204" pitchFamily="34" charset="0"/>
                <a:cs typeface="Arial Narrow" panose="020B0606020202030204" pitchFamily="34" charset="0"/>
                <a:sym typeface="Arial" panose="020B0604020202020204"/>
              </a:rPr>
              <a:t>. HER2 </a:t>
            </a:r>
            <a:r>
              <a:rPr lang="fr-FR" sz="1400" b="1" kern="0" dirty="0" err="1">
                <a:solidFill>
                  <a:srgbClr val="0070C0"/>
                </a:solidFill>
                <a:latin typeface="Arial Narrow" panose="020B0606020202030204" pitchFamily="34" charset="0"/>
                <a:cs typeface="Arial Narrow" panose="020B0606020202030204" pitchFamily="34" charset="0"/>
                <a:sym typeface="Arial" panose="020B0604020202020204"/>
              </a:rPr>
              <a:t>Breast</a:t>
            </a:r>
            <a:r>
              <a:rPr lang="fr-FR" sz="1400" b="1" kern="0" dirty="0">
                <a:solidFill>
                  <a:srgbClr val="0070C0"/>
                </a:solidFill>
                <a:latin typeface="Arial Narrow" panose="020B0606020202030204" pitchFamily="34" charset="0"/>
                <a:cs typeface="Arial Narrow" panose="020B0606020202030204" pitchFamily="34" charset="0"/>
                <a:sym typeface="Arial" panose="020B0604020202020204"/>
              </a:rPr>
              <a:t> Cancer population </a:t>
            </a:r>
            <a:r>
              <a:rPr lang="fr-FR" sz="1400" b="1" kern="0" dirty="0">
                <a:solidFill>
                  <a:srgbClr val="000000"/>
                </a:solidFill>
                <a:latin typeface="Arial Narrow" panose="020B0606020202030204" pitchFamily="34" charset="0"/>
                <a:cs typeface="Arial Narrow" panose="020B0606020202030204" pitchFamily="34" charset="0"/>
                <a:sym typeface="Arial" panose="020B0604020202020204"/>
              </a:rPr>
              <a:t>: 60 days (51;168) </a:t>
            </a:r>
          </a:p>
          <a:p>
            <a:pPr defTabSz="914378">
              <a:buClr>
                <a:srgbClr val="000000"/>
              </a:buClr>
              <a:defRPr/>
            </a:pPr>
            <a:endParaRPr lang="fr-FR" sz="1400" b="1" kern="0" dirty="0">
              <a:solidFill>
                <a:srgbClr val="AB0C23"/>
              </a:solidFill>
              <a:latin typeface="Arial Narrow" panose="020B0606020202030204" pitchFamily="34" charset="0"/>
              <a:cs typeface="Arial Narrow" panose="020B0606020202030204" pitchFamily="34" charset="0"/>
              <a:sym typeface="Arial" panose="020B0604020202020204"/>
            </a:endParaRPr>
          </a:p>
        </p:txBody>
      </p:sp>
      <p:sp>
        <p:nvSpPr>
          <p:cNvPr id="2" name="Rectangle : coins arrondis 1"/>
          <p:cNvSpPr/>
          <p:nvPr/>
        </p:nvSpPr>
        <p:spPr>
          <a:xfrm>
            <a:off x="2544462" y="4845455"/>
            <a:ext cx="4069618" cy="34640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
                <a:srgbClr val="000000"/>
              </a:buClr>
              <a:defRPr/>
            </a:pPr>
            <a:r>
              <a:rPr lang="fr-FR" sz="1400" b="1" kern="0" dirty="0">
                <a:solidFill>
                  <a:srgbClr val="FFFFFF"/>
                </a:solidFill>
                <a:latin typeface="Arial Narrow" panose="020B0606020202030204" pitchFamily="34" charset="0"/>
                <a:cs typeface="Arial Narrow" panose="020B0606020202030204" pitchFamily="34" charset="0"/>
                <a:sym typeface="Arial" panose="020B0604020202020204"/>
              </a:rPr>
              <a:t>Incidence of T-</a:t>
            </a:r>
            <a:r>
              <a:rPr lang="fr-FR" sz="1400" b="1" kern="0" dirty="0" err="1">
                <a:solidFill>
                  <a:srgbClr val="FFFFFF"/>
                </a:solidFill>
                <a:latin typeface="Arial Narrow" panose="020B0606020202030204" pitchFamily="34" charset="0"/>
                <a:cs typeface="Arial Narrow" panose="020B0606020202030204" pitchFamily="34" charset="0"/>
                <a:sym typeface="Arial" panose="020B0604020202020204"/>
              </a:rPr>
              <a:t>DXd</a:t>
            </a:r>
            <a:r>
              <a:rPr lang="fr-FR" sz="1400" b="1" kern="0" dirty="0">
                <a:solidFill>
                  <a:srgbClr val="FFFFFF"/>
                </a:solidFill>
                <a:latin typeface="Arial Narrow" panose="020B0606020202030204" pitchFamily="34" charset="0"/>
                <a:cs typeface="Arial Narrow" panose="020B0606020202030204" pitchFamily="34" charset="0"/>
                <a:sym typeface="Arial" panose="020B0604020202020204"/>
              </a:rPr>
              <a:t>- ILD : 67 out of 600 patients </a:t>
            </a:r>
            <a:r>
              <a:rPr lang="fr-FR" sz="1400" b="1" u="sng" kern="0" dirty="0">
                <a:solidFill>
                  <a:srgbClr val="FFFFFF"/>
                </a:solidFill>
                <a:latin typeface="Arial Narrow" panose="020B0606020202030204" pitchFamily="34" charset="0"/>
                <a:cs typeface="Arial Narrow" panose="020B0606020202030204" pitchFamily="34" charset="0"/>
                <a:sym typeface="Arial" panose="020B0604020202020204"/>
              </a:rPr>
              <a:t>(11.2%)</a:t>
            </a:r>
          </a:p>
        </p:txBody>
      </p:sp>
      <p:pic>
        <p:nvPicPr>
          <p:cNvPr id="9" name="Image 8" descr="Une image contenant texte, menu, reçu, Police&#10;&#10;Description générée automatiquement"/>
          <p:cNvPicPr>
            <a:picLocks noChangeAspect="1"/>
          </p:cNvPicPr>
          <p:nvPr/>
        </p:nvPicPr>
        <p:blipFill>
          <a:blip r:embed="rId3"/>
          <a:stretch>
            <a:fillRect/>
          </a:stretch>
        </p:blipFill>
        <p:spPr>
          <a:xfrm>
            <a:off x="4658474" y="1993210"/>
            <a:ext cx="4354854" cy="2600017"/>
          </a:xfrm>
          <a:prstGeom prst="rect">
            <a:avLst/>
          </a:prstGeom>
        </p:spPr>
      </p:pic>
      <p:sp>
        <p:nvSpPr>
          <p:cNvPr id="10" name="Rectangle 9"/>
          <p:cNvSpPr/>
          <p:nvPr/>
        </p:nvSpPr>
        <p:spPr>
          <a:xfrm>
            <a:off x="4641359" y="3364819"/>
            <a:ext cx="4433391" cy="146180"/>
          </a:xfrm>
          <a:prstGeom prst="rect">
            <a:avLst/>
          </a:prstGeom>
          <a:noFill/>
          <a:ln w="15875">
            <a:solidFill>
              <a:srgbClr val="AB0C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fr-FR" sz="1400" kern="0" dirty="0">
              <a:noFill/>
              <a:latin typeface="Arial" panose="020B0604020202020204"/>
              <a:sym typeface="Arial" panose="020B0604020202020204"/>
            </a:endParaRPr>
          </a:p>
        </p:txBody>
      </p:sp>
      <p:sp>
        <p:nvSpPr>
          <p:cNvPr id="12" name="Rectangle 11"/>
          <p:cNvSpPr/>
          <p:nvPr/>
        </p:nvSpPr>
        <p:spPr>
          <a:xfrm>
            <a:off x="4641361" y="3667628"/>
            <a:ext cx="4433390" cy="1000507"/>
          </a:xfrm>
          <a:prstGeom prst="rect">
            <a:avLst/>
          </a:prstGeom>
          <a:noFill/>
          <a:ln w="12700">
            <a:solidFill>
              <a:srgbClr val="AB0C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fr-FR" sz="1400" kern="0" dirty="0">
              <a:noFill/>
              <a:latin typeface="Arial" panose="020B0604020202020204"/>
              <a:sym typeface="Arial" panose="020B0604020202020204"/>
            </a:endParaRPr>
          </a:p>
        </p:txBody>
      </p:sp>
      <p:pic>
        <p:nvPicPr>
          <p:cNvPr id="15" name="Image 14" descr="Une image contenant texte, menu, capture d’écran, reçu&#10;&#10;Description générée automatiquement"/>
          <p:cNvPicPr>
            <a:picLocks noChangeAspect="1"/>
          </p:cNvPicPr>
          <p:nvPr/>
        </p:nvPicPr>
        <p:blipFill>
          <a:blip r:embed="rId4"/>
          <a:stretch>
            <a:fillRect/>
          </a:stretch>
        </p:blipFill>
        <p:spPr>
          <a:xfrm>
            <a:off x="35332" y="1641450"/>
            <a:ext cx="4415066" cy="3028339"/>
          </a:xfrm>
          <a:prstGeom prst="rect">
            <a:avLst/>
          </a:prstGeom>
        </p:spPr>
      </p:pic>
      <p:pic>
        <p:nvPicPr>
          <p:cNvPr id="20" name="Image 19"/>
          <p:cNvPicPr>
            <a:picLocks noChangeAspect="1"/>
          </p:cNvPicPr>
          <p:nvPr/>
        </p:nvPicPr>
        <p:blipFill>
          <a:blip r:embed="rId5"/>
          <a:stretch>
            <a:fillRect/>
          </a:stretch>
        </p:blipFill>
        <p:spPr>
          <a:xfrm>
            <a:off x="4623942" y="1666145"/>
            <a:ext cx="4433387" cy="288281"/>
          </a:xfrm>
          <a:prstGeom prst="rect">
            <a:avLst/>
          </a:prstGeom>
        </p:spPr>
      </p:pic>
      <p:sp>
        <p:nvSpPr>
          <p:cNvPr id="22" name="Rectangle 21"/>
          <p:cNvSpPr/>
          <p:nvPr/>
        </p:nvSpPr>
        <p:spPr>
          <a:xfrm>
            <a:off x="64108" y="3457399"/>
            <a:ext cx="4433390" cy="1210736"/>
          </a:xfrm>
          <a:prstGeom prst="rect">
            <a:avLst/>
          </a:prstGeom>
          <a:noFill/>
          <a:ln w="12700">
            <a:solidFill>
              <a:srgbClr val="AB0C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fr-FR" sz="1400" kern="0" dirty="0">
              <a:noFill/>
              <a:latin typeface="Arial" panose="020B0604020202020204"/>
              <a:sym typeface="Arial" panose="020B0604020202020204"/>
            </a:endParaRPr>
          </a:p>
        </p:txBody>
      </p:sp>
      <p:sp>
        <p:nvSpPr>
          <p:cNvPr id="23" name="Rectangle 22"/>
          <p:cNvSpPr/>
          <p:nvPr/>
        </p:nvSpPr>
        <p:spPr>
          <a:xfrm>
            <a:off x="64108" y="2674713"/>
            <a:ext cx="4433390" cy="605368"/>
          </a:xfrm>
          <a:prstGeom prst="rect">
            <a:avLst/>
          </a:prstGeom>
          <a:noFill/>
          <a:ln w="12700">
            <a:solidFill>
              <a:srgbClr val="AB0C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fr-FR" sz="1400" kern="0" dirty="0">
              <a:noFill/>
              <a:latin typeface="Arial" panose="020B0604020202020204"/>
              <a:sym typeface="Arial" panose="020B0604020202020204"/>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266" y="3924674"/>
            <a:ext cx="2087369" cy="1905859"/>
          </a:xfrm>
          <a:prstGeom prst="rect">
            <a:avLst/>
          </a:prstGeom>
        </p:spPr>
      </p:pic>
      <p:sp>
        <p:nvSpPr>
          <p:cNvPr id="3" name="Title 2"/>
          <p:cNvSpPr>
            <a:spLocks noGrp="1"/>
          </p:cNvSpPr>
          <p:nvPr>
            <p:ph type="ctrTitle"/>
          </p:nvPr>
        </p:nvSpPr>
        <p:spPr>
          <a:xfrm>
            <a:off x="1140181" y="852137"/>
            <a:ext cx="6045447" cy="432000"/>
          </a:xfrm>
          <a:pattFill prst="pct5">
            <a:fgClr>
              <a:schemeClr val="lt1"/>
            </a:fgClr>
            <a:bgClr>
              <a:schemeClr val="bg1"/>
            </a:bgClr>
          </a:pattFill>
        </p:spPr>
        <p:txBody>
          <a:bodyPr/>
          <a:lstStyle/>
          <a:p>
            <a:pPr algn="ctr"/>
            <a:r>
              <a:rPr lang="fr-FR" dirty="0" err="1">
                <a:solidFill>
                  <a:srgbClr val="7030A0"/>
                </a:solidFill>
              </a:rPr>
              <a:t>Results</a:t>
            </a:r>
            <a:r>
              <a:rPr lang="fr-FR" dirty="0">
                <a:solidFill>
                  <a:srgbClr val="7030A0"/>
                </a:solidFill>
              </a:rPr>
              <a:t> (2) : clinical and </a:t>
            </a:r>
            <a:r>
              <a:rPr lang="fr-FR" dirty="0" err="1">
                <a:solidFill>
                  <a:srgbClr val="7030A0"/>
                </a:solidFill>
              </a:rPr>
              <a:t>radiological</a:t>
            </a:r>
            <a:r>
              <a:rPr lang="fr-FR" dirty="0">
                <a:solidFill>
                  <a:srgbClr val="7030A0"/>
                </a:solidFill>
              </a:rPr>
              <a:t> data</a:t>
            </a:r>
            <a:endParaRPr lang="en-US" dirty="0">
              <a:solidFill>
                <a:srgbClr val="7030A0"/>
              </a:solidFill>
            </a:endParaRPr>
          </a:p>
        </p:txBody>
      </p:sp>
      <p:sp>
        <p:nvSpPr>
          <p:cNvPr id="31" name="Rectangle 30"/>
          <p:cNvSpPr/>
          <p:nvPr/>
        </p:nvSpPr>
        <p:spPr>
          <a:xfrm>
            <a:off x="6507478" y="2663082"/>
            <a:ext cx="206412" cy="224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fr-FR" sz="1400" kern="0" dirty="0">
              <a:solidFill>
                <a:srgbClr val="FFFFFF"/>
              </a:solidFill>
              <a:latin typeface="Arial" panose="020B0604020202020204"/>
              <a:sym typeface="Arial" panose="020B0604020202020204"/>
            </a:endParaRPr>
          </a:p>
        </p:txBody>
      </p:sp>
      <p:sp>
        <p:nvSpPr>
          <p:cNvPr id="36" name="Rectangle : coins arrondis 35"/>
          <p:cNvSpPr/>
          <p:nvPr/>
        </p:nvSpPr>
        <p:spPr>
          <a:xfrm>
            <a:off x="208234" y="1426602"/>
            <a:ext cx="3988103" cy="38856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r>
              <a:rPr lang="fr-FR" sz="1400" b="1" i="1" u="sng" kern="0" dirty="0" err="1">
                <a:solidFill>
                  <a:srgbClr val="000000"/>
                </a:solidFill>
                <a:latin typeface="Arial" panose="020B0604020202020204"/>
                <a:sym typeface="Arial" panose="020B0604020202020204"/>
              </a:rPr>
              <a:t>Radiological</a:t>
            </a:r>
            <a:r>
              <a:rPr lang="fr-FR" sz="1400" b="1" i="1" u="sng" kern="0" dirty="0">
                <a:solidFill>
                  <a:srgbClr val="000000"/>
                </a:solidFill>
                <a:latin typeface="Arial" panose="020B0604020202020204"/>
                <a:sym typeface="Arial" panose="020B0604020202020204"/>
              </a:rPr>
              <a:t> </a:t>
            </a:r>
            <a:r>
              <a:rPr lang="fr-FR" sz="1400" b="1" i="1" u="sng" kern="0" dirty="0" err="1">
                <a:solidFill>
                  <a:srgbClr val="000000"/>
                </a:solidFill>
                <a:latin typeface="Arial" panose="020B0604020202020204"/>
                <a:sym typeface="Arial" panose="020B0604020202020204"/>
              </a:rPr>
              <a:t>features</a:t>
            </a:r>
            <a:endParaRPr lang="fr-FR" sz="1400" b="1" i="1" u="sng" kern="0" dirty="0">
              <a:solidFill>
                <a:srgbClr val="000000"/>
              </a:solidFill>
              <a:latin typeface="Arial" panose="020B0604020202020204"/>
              <a:sym typeface="Arial" panose="020B0604020202020204"/>
            </a:endParaRPr>
          </a:p>
          <a:p>
            <a:pPr algn="ctr" defTabSz="914378">
              <a:buClr>
                <a:srgbClr val="000000"/>
              </a:buClr>
              <a:defRPr/>
            </a:pPr>
            <a:endParaRPr lang="fr-FR" sz="1400" kern="0" dirty="0">
              <a:solidFill>
                <a:srgbClr val="000000"/>
              </a:solidFill>
              <a:latin typeface="Arial" panose="020B0604020202020204"/>
              <a:sym typeface="Arial" panose="020B0604020202020204"/>
            </a:endParaRPr>
          </a:p>
          <a:p>
            <a:pPr algn="ctr" defTabSz="914378">
              <a:buClr>
                <a:srgbClr val="000000"/>
              </a:buClr>
              <a:defRPr/>
            </a:pPr>
            <a:endParaRPr lang="fr-FR" sz="1400" kern="0" dirty="0">
              <a:solidFill>
                <a:srgbClr val="000000"/>
              </a:solidFill>
              <a:latin typeface="Arial" panose="020B0604020202020204"/>
              <a:sym typeface="Arial" panose="020B0604020202020204"/>
            </a:endParaRPr>
          </a:p>
          <a:p>
            <a:pPr algn="ctr" defTabSz="914378">
              <a:buClr>
                <a:srgbClr val="000000"/>
              </a:buClr>
              <a:defRPr/>
            </a:pPr>
            <a:endParaRPr lang="fr-FR" sz="1400" kern="0" dirty="0">
              <a:solidFill>
                <a:srgbClr val="000000"/>
              </a:solidFill>
              <a:latin typeface="Arial" panose="020B0604020202020204"/>
              <a:sym typeface="Arial" panose="020B0604020202020204"/>
            </a:endParaRPr>
          </a:p>
          <a:p>
            <a:pPr algn="ctr" defTabSz="914378">
              <a:buClr>
                <a:srgbClr val="000000"/>
              </a:buClr>
              <a:defRPr/>
            </a:pPr>
            <a:endParaRPr lang="fr-FR" sz="1400" kern="0" dirty="0">
              <a:solidFill>
                <a:srgbClr val="000000"/>
              </a:solidFill>
              <a:latin typeface="Arial" panose="020B0604020202020204"/>
              <a:sym typeface="Arial" panose="020B0604020202020204"/>
            </a:endParaRPr>
          </a:p>
          <a:p>
            <a:pPr algn="ctr" defTabSz="914378">
              <a:buClr>
                <a:srgbClr val="000000"/>
              </a:buClr>
              <a:defRPr/>
            </a:pPr>
            <a:endParaRPr lang="fr-FR" sz="1400" kern="0" dirty="0">
              <a:solidFill>
                <a:srgbClr val="000000"/>
              </a:solidFill>
              <a:latin typeface="Arial" panose="020B0604020202020204"/>
              <a:sym typeface="Arial" panose="020B0604020202020204"/>
            </a:endParaRPr>
          </a:p>
          <a:p>
            <a:pPr algn="ctr" defTabSz="914378">
              <a:buClr>
                <a:srgbClr val="000000"/>
              </a:buClr>
              <a:defRPr/>
            </a:pPr>
            <a:endParaRPr lang="fr-FR" sz="1400" kern="0" dirty="0">
              <a:solidFill>
                <a:srgbClr val="000000"/>
              </a:solidFill>
              <a:latin typeface="Arial" panose="020B0604020202020204"/>
              <a:sym typeface="Arial" panose="020B0604020202020204"/>
            </a:endParaRPr>
          </a:p>
          <a:p>
            <a:pPr algn="ctr" defTabSz="914378">
              <a:buClr>
                <a:srgbClr val="000000"/>
              </a:buClr>
              <a:defRPr/>
            </a:pPr>
            <a:endParaRPr lang="fr-FR" sz="1400" kern="0" dirty="0">
              <a:solidFill>
                <a:srgbClr val="000000"/>
              </a:solidFill>
              <a:latin typeface="Arial" panose="020B0604020202020204"/>
              <a:sym typeface="Arial" panose="020B0604020202020204"/>
            </a:endParaRPr>
          </a:p>
          <a:p>
            <a:pPr algn="ctr" defTabSz="914378">
              <a:buClr>
                <a:srgbClr val="000000"/>
              </a:buClr>
              <a:defRPr/>
            </a:pPr>
            <a:endParaRPr lang="fr-FR" sz="1400" kern="0" dirty="0">
              <a:solidFill>
                <a:srgbClr val="000000"/>
              </a:solidFill>
              <a:latin typeface="Arial" panose="020B0604020202020204"/>
              <a:sym typeface="Arial" panose="020B0604020202020204"/>
            </a:endParaRPr>
          </a:p>
          <a:p>
            <a:pPr algn="ctr" defTabSz="914378">
              <a:buClr>
                <a:srgbClr val="000000"/>
              </a:buClr>
              <a:defRPr/>
            </a:pPr>
            <a:endParaRPr lang="fr-FR" sz="1400" kern="0" dirty="0">
              <a:solidFill>
                <a:srgbClr val="000000"/>
              </a:solidFill>
              <a:latin typeface="Arial" panose="020B0604020202020204"/>
              <a:sym typeface="Arial" panose="020B0604020202020204"/>
            </a:endParaRPr>
          </a:p>
          <a:p>
            <a:pPr algn="ctr" defTabSz="914378">
              <a:buClr>
                <a:srgbClr val="000000"/>
              </a:buClr>
              <a:defRPr/>
            </a:pPr>
            <a:endParaRPr lang="fr-FR" sz="1400" kern="0" dirty="0">
              <a:solidFill>
                <a:srgbClr val="000000"/>
              </a:solidFill>
              <a:latin typeface="Arial" panose="020B0604020202020204"/>
              <a:sym typeface="Arial" panose="020B0604020202020204"/>
            </a:endParaRPr>
          </a:p>
          <a:p>
            <a:pPr algn="ctr" defTabSz="914378">
              <a:buClr>
                <a:srgbClr val="000000"/>
              </a:buClr>
              <a:defRPr/>
            </a:pPr>
            <a:endParaRPr lang="fr-FR" sz="1400" kern="0" dirty="0">
              <a:solidFill>
                <a:srgbClr val="000000"/>
              </a:solidFill>
              <a:latin typeface="Arial" panose="020B0604020202020204"/>
              <a:sym typeface="Arial" panose="020B0604020202020204"/>
            </a:endParaRPr>
          </a:p>
          <a:p>
            <a:pPr algn="ctr" defTabSz="914378">
              <a:buClr>
                <a:srgbClr val="000000"/>
              </a:buClr>
              <a:defRPr/>
            </a:pPr>
            <a:endParaRPr lang="fr-FR" sz="1400" kern="0" dirty="0">
              <a:solidFill>
                <a:srgbClr val="000000"/>
              </a:solidFill>
              <a:latin typeface="Arial" panose="020B0604020202020204"/>
              <a:sym typeface="Arial" panose="020B0604020202020204"/>
            </a:endParaRPr>
          </a:p>
          <a:p>
            <a:pPr algn="ctr" defTabSz="914378">
              <a:buClr>
                <a:srgbClr val="000000"/>
              </a:buClr>
              <a:defRPr/>
            </a:pPr>
            <a:endParaRPr lang="fr-FR" sz="1400" kern="0" dirty="0">
              <a:solidFill>
                <a:srgbClr val="000000"/>
              </a:solidFill>
              <a:latin typeface="Arial" panose="020B0604020202020204"/>
              <a:sym typeface="Arial" panose="020B0604020202020204"/>
            </a:endParaRPr>
          </a:p>
          <a:p>
            <a:pPr algn="ctr" defTabSz="914378">
              <a:buClr>
                <a:srgbClr val="000000"/>
              </a:buClr>
              <a:defRPr/>
            </a:pPr>
            <a:endParaRPr lang="fr-FR" sz="1400" kern="0" dirty="0">
              <a:solidFill>
                <a:srgbClr val="000000"/>
              </a:solidFill>
              <a:latin typeface="Arial" panose="020B0604020202020204"/>
              <a:sym typeface="Arial" panose="020B0604020202020204"/>
            </a:endParaRPr>
          </a:p>
          <a:p>
            <a:pPr algn="ctr" defTabSz="914378">
              <a:buClr>
                <a:srgbClr val="000000"/>
              </a:buClr>
              <a:defRPr/>
            </a:pPr>
            <a:endParaRPr lang="fr-FR" sz="1400" kern="0" dirty="0">
              <a:solidFill>
                <a:srgbClr val="000000"/>
              </a:solidFill>
              <a:latin typeface="Arial" panose="020B0604020202020204"/>
              <a:sym typeface="Arial" panose="020B0604020202020204"/>
            </a:endParaRPr>
          </a:p>
          <a:p>
            <a:pPr algn="ctr" defTabSz="914378">
              <a:buClr>
                <a:srgbClr val="000000"/>
              </a:buClr>
              <a:defRPr/>
            </a:pPr>
            <a:endParaRPr lang="fr-FR" sz="1400" kern="0" dirty="0">
              <a:solidFill>
                <a:srgbClr val="000000"/>
              </a:solidFill>
              <a:latin typeface="Arial" panose="020B0604020202020204"/>
              <a:sym typeface="Arial" panose="020B0604020202020204"/>
            </a:endParaRPr>
          </a:p>
          <a:p>
            <a:pPr algn="ctr" defTabSz="914378">
              <a:buClr>
                <a:srgbClr val="000000"/>
              </a:buClr>
              <a:defRPr/>
            </a:pPr>
            <a:endParaRPr lang="fr-FR" sz="1400" kern="0" dirty="0">
              <a:solidFill>
                <a:srgbClr val="000000"/>
              </a:solidFill>
              <a:latin typeface="Arial" panose="020B0604020202020204"/>
              <a:sym typeface="Arial" panose="020B0604020202020204"/>
            </a:endParaRPr>
          </a:p>
        </p:txBody>
      </p:sp>
      <p:sp>
        <p:nvSpPr>
          <p:cNvPr id="44" name="Rectangle 43"/>
          <p:cNvSpPr/>
          <p:nvPr/>
        </p:nvSpPr>
        <p:spPr>
          <a:xfrm>
            <a:off x="168631" y="4115588"/>
            <a:ext cx="3101499" cy="855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fr-FR" sz="1400" kern="0" dirty="0">
              <a:solidFill>
                <a:srgbClr val="FFFFFF"/>
              </a:solidFill>
              <a:latin typeface="Arial" panose="020B0604020202020204"/>
              <a:sym typeface="Arial" panose="020B0604020202020204"/>
            </a:endParaRPr>
          </a:p>
        </p:txBody>
      </p:sp>
      <p:sp>
        <p:nvSpPr>
          <p:cNvPr id="56" name="Ellipse 55"/>
          <p:cNvSpPr/>
          <p:nvPr/>
        </p:nvSpPr>
        <p:spPr>
          <a:xfrm>
            <a:off x="6222753" y="5466028"/>
            <a:ext cx="2355516" cy="426861"/>
          </a:xfrm>
          <a:prstGeom prst="ellipse">
            <a:avLst/>
          </a:prstGeom>
          <a:noFill/>
          <a:ln w="127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fr-FR" sz="1400" kern="0" dirty="0">
              <a:solidFill>
                <a:srgbClr val="FFFFFF"/>
              </a:solidFill>
              <a:latin typeface="Arial" panose="020B0604020202020204"/>
              <a:sym typeface="Arial" panose="020B0604020202020204"/>
            </a:endParaRPr>
          </a:p>
        </p:txBody>
      </p:sp>
      <p:pic>
        <p:nvPicPr>
          <p:cNvPr id="62" name="Image 61" descr="Une image contenant cercle, croquis, dessin, art&#10;&#10;Description générée automatiquement"/>
          <p:cNvPicPr>
            <a:picLocks noChangeAspect="1"/>
          </p:cNvPicPr>
          <p:nvPr/>
        </p:nvPicPr>
        <p:blipFill>
          <a:blip r:embed="rId4"/>
          <a:stretch>
            <a:fillRect/>
          </a:stretch>
        </p:blipFill>
        <p:spPr>
          <a:xfrm>
            <a:off x="772503" y="4405215"/>
            <a:ext cx="2214538" cy="1298939"/>
          </a:xfrm>
          <a:prstGeom prst="rect">
            <a:avLst/>
          </a:prstGeom>
        </p:spPr>
      </p:pic>
      <p:sp>
        <p:nvSpPr>
          <p:cNvPr id="63" name="Ellipse 62"/>
          <p:cNvSpPr/>
          <p:nvPr/>
        </p:nvSpPr>
        <p:spPr>
          <a:xfrm>
            <a:off x="3489751" y="1883362"/>
            <a:ext cx="880988" cy="8353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fr-FR" sz="1050" b="1" kern="0" dirty="0">
              <a:solidFill>
                <a:srgbClr val="92D050"/>
              </a:solidFill>
              <a:latin typeface="Arial Narrow" panose="020B0606020202030204" pitchFamily="34" charset="0"/>
              <a:cs typeface="Arial Narrow" panose="020B0606020202030204" pitchFamily="34" charset="0"/>
              <a:sym typeface="Arial" panose="020B0604020202020204"/>
            </a:endParaRPr>
          </a:p>
        </p:txBody>
      </p:sp>
      <p:sp>
        <p:nvSpPr>
          <p:cNvPr id="51" name="Rectangle 50"/>
          <p:cNvSpPr/>
          <p:nvPr/>
        </p:nvSpPr>
        <p:spPr>
          <a:xfrm>
            <a:off x="644888" y="3941563"/>
            <a:ext cx="333657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r>
              <a:rPr lang="fr-FR" sz="1400" b="1" kern="0" dirty="0">
                <a:solidFill>
                  <a:srgbClr val="000000"/>
                </a:solidFill>
                <a:latin typeface="Arial" panose="020B0604020202020204"/>
                <a:sym typeface="Arial" panose="020B0604020202020204"/>
              </a:rPr>
              <a:t> </a:t>
            </a:r>
          </a:p>
        </p:txBody>
      </p:sp>
      <p:sp>
        <p:nvSpPr>
          <p:cNvPr id="69" name="Rectangle 68"/>
          <p:cNvSpPr/>
          <p:nvPr/>
        </p:nvSpPr>
        <p:spPr>
          <a:xfrm>
            <a:off x="217061" y="5393190"/>
            <a:ext cx="327012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r>
              <a:rPr lang="fr-FR" sz="1050" b="1" kern="0" dirty="0">
                <a:solidFill>
                  <a:srgbClr val="2867AE"/>
                </a:solidFill>
                <a:latin typeface="Arial" panose="020B0604020202020204"/>
                <a:sym typeface="Arial" panose="020B0604020202020204"/>
              </a:rPr>
              <a:t>Atypical « ovoid-shaped » consolidations in 25% </a:t>
            </a:r>
          </a:p>
        </p:txBody>
      </p:sp>
      <p:sp>
        <p:nvSpPr>
          <p:cNvPr id="32" name="Ellipse 31"/>
          <p:cNvSpPr/>
          <p:nvPr/>
        </p:nvSpPr>
        <p:spPr>
          <a:xfrm>
            <a:off x="-108485" y="1847118"/>
            <a:ext cx="880988" cy="8353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fr-FR" sz="1050" b="1" kern="0" dirty="0">
              <a:solidFill>
                <a:srgbClr val="C28979"/>
              </a:solidFill>
              <a:latin typeface="Arial Narrow" panose="020B0606020202030204" pitchFamily="34" charset="0"/>
              <a:cs typeface="Arial Narrow" panose="020B0606020202030204" pitchFamily="34" charset="0"/>
              <a:sym typeface="Arial" panose="020B0604020202020204"/>
            </a:endParaRPr>
          </a:p>
        </p:txBody>
      </p:sp>
      <p:sp>
        <p:nvSpPr>
          <p:cNvPr id="9" name="Rectangle 8"/>
          <p:cNvSpPr/>
          <p:nvPr/>
        </p:nvSpPr>
        <p:spPr>
          <a:xfrm rot="16200000">
            <a:off x="-520482" y="4687991"/>
            <a:ext cx="1572948" cy="4281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r>
              <a:rPr lang="fr-FR" sz="1400" kern="0" dirty="0">
                <a:solidFill>
                  <a:srgbClr val="FFFFFF"/>
                </a:solidFill>
                <a:latin typeface="Arial" panose="020B0604020202020204"/>
                <a:sym typeface="Arial" panose="020B0604020202020204"/>
              </a:rPr>
              <a:t>PATTERN</a:t>
            </a:r>
          </a:p>
        </p:txBody>
      </p:sp>
      <p:sp>
        <p:nvSpPr>
          <p:cNvPr id="34" name="ZoneTexte 33"/>
          <p:cNvSpPr txBox="1"/>
          <p:nvPr/>
        </p:nvSpPr>
        <p:spPr>
          <a:xfrm>
            <a:off x="404260" y="4787908"/>
            <a:ext cx="358525" cy="369332"/>
          </a:xfrm>
          <a:prstGeom prst="rect">
            <a:avLst/>
          </a:prstGeom>
          <a:noFill/>
        </p:spPr>
        <p:txBody>
          <a:bodyPr wrap="square" rtlCol="0">
            <a:spAutoFit/>
          </a:bodyPr>
          <a:lstStyle/>
          <a:p>
            <a:pPr defTabSz="914378">
              <a:buClr>
                <a:srgbClr val="000000"/>
              </a:buClr>
              <a:defRPr/>
            </a:pPr>
            <a:r>
              <a:rPr lang="fr-FR" b="1" kern="0" dirty="0">
                <a:solidFill>
                  <a:srgbClr val="56639D">
                    <a:lumMod val="75000"/>
                  </a:srgbClr>
                </a:solidFill>
                <a:latin typeface="Arial" panose="020B0604020202020204"/>
                <a:cs typeface="Arial" panose="020B0604020202020204"/>
                <a:sym typeface="Arial" panose="020B0604020202020204"/>
              </a:rPr>
              <a:t>⟹</a:t>
            </a:r>
          </a:p>
        </p:txBody>
      </p:sp>
      <p:sp>
        <p:nvSpPr>
          <p:cNvPr id="35" name="Rectangle 34"/>
          <p:cNvSpPr/>
          <p:nvPr/>
        </p:nvSpPr>
        <p:spPr>
          <a:xfrm>
            <a:off x="772503" y="4109120"/>
            <a:ext cx="2214538" cy="2960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r>
              <a:rPr lang="fr-FR" sz="1100" b="1" kern="0" dirty="0">
                <a:solidFill>
                  <a:srgbClr val="000000"/>
                </a:solidFill>
                <a:latin typeface="Arial" panose="020B0604020202020204"/>
                <a:sym typeface="Arial" panose="020B0604020202020204"/>
              </a:rPr>
              <a:t>Organizing Pneumonia : 52% </a:t>
            </a:r>
          </a:p>
        </p:txBody>
      </p:sp>
      <p:sp>
        <p:nvSpPr>
          <p:cNvPr id="37" name="Rectangle 36"/>
          <p:cNvSpPr/>
          <p:nvPr/>
        </p:nvSpPr>
        <p:spPr>
          <a:xfrm>
            <a:off x="3279998" y="4116327"/>
            <a:ext cx="2260865" cy="2960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r>
              <a:rPr lang="fr-FR" sz="1100" b="1" kern="0" dirty="0">
                <a:solidFill>
                  <a:srgbClr val="000000"/>
                </a:solidFill>
                <a:latin typeface="Arial" panose="020B0604020202020204"/>
                <a:sym typeface="Arial" panose="020B0604020202020204"/>
              </a:rPr>
              <a:t>Diffuse alveolar damage : 9%</a:t>
            </a:r>
          </a:p>
        </p:txBody>
      </p:sp>
      <p:sp>
        <p:nvSpPr>
          <p:cNvPr id="20" name="Rectangle 19"/>
          <p:cNvSpPr/>
          <p:nvPr/>
        </p:nvSpPr>
        <p:spPr>
          <a:xfrm rot="1962941">
            <a:off x="5355105" y="5006629"/>
            <a:ext cx="980446" cy="611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r>
              <a:rPr lang="fr-FR" sz="1400" kern="0" dirty="0">
                <a:solidFill>
                  <a:srgbClr val="002060"/>
                </a:solidFill>
                <a:latin typeface="Arial" panose="020B0604020202020204"/>
                <a:sym typeface="Arial" panose="020B0604020202020204"/>
              </a:rPr>
              <a:t>n=4</a:t>
            </a:r>
          </a:p>
        </p:txBody>
      </p:sp>
      <p:pic>
        <p:nvPicPr>
          <p:cNvPr id="2" name="Image 1"/>
          <p:cNvPicPr>
            <a:picLocks noChangeAspect="1"/>
          </p:cNvPicPr>
          <p:nvPr/>
        </p:nvPicPr>
        <p:blipFill>
          <a:blip r:embed="rId5"/>
          <a:stretch>
            <a:fillRect/>
          </a:stretch>
        </p:blipFill>
        <p:spPr>
          <a:xfrm>
            <a:off x="4840699" y="1530517"/>
            <a:ext cx="3619814" cy="1699407"/>
          </a:xfrm>
          <a:prstGeom prst="rect">
            <a:avLst/>
          </a:prstGeom>
        </p:spPr>
      </p:pic>
      <p:pic>
        <p:nvPicPr>
          <p:cNvPr id="7" name="Image 6"/>
          <p:cNvPicPr>
            <a:picLocks noChangeAspect="1"/>
          </p:cNvPicPr>
          <p:nvPr/>
        </p:nvPicPr>
        <p:blipFill>
          <a:blip r:embed="rId6"/>
          <a:stretch>
            <a:fillRect/>
          </a:stretch>
        </p:blipFill>
        <p:spPr>
          <a:xfrm>
            <a:off x="6222754" y="2687415"/>
            <a:ext cx="2872989" cy="777307"/>
          </a:xfrm>
          <a:prstGeom prst="rect">
            <a:avLst/>
          </a:prstGeom>
        </p:spPr>
      </p:pic>
      <p:sp>
        <p:nvSpPr>
          <p:cNvPr id="8" name="Rectangle 7"/>
          <p:cNvSpPr/>
          <p:nvPr/>
        </p:nvSpPr>
        <p:spPr>
          <a:xfrm>
            <a:off x="6203347" y="2111327"/>
            <a:ext cx="2747113" cy="480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
                <a:srgbClr val="000000"/>
              </a:buClr>
              <a:defRPr/>
            </a:pPr>
            <a:r>
              <a:rPr lang="fr-FR" sz="1400" b="1" kern="0" dirty="0">
                <a:solidFill>
                  <a:srgbClr val="6E1E50">
                    <a:lumMod val="60000"/>
                    <a:lumOff val="40000"/>
                  </a:srgbClr>
                </a:solidFill>
                <a:latin typeface="Arial" panose="020B0604020202020204"/>
                <a:sym typeface="Arial" panose="020B0604020202020204"/>
              </a:rPr>
              <a:t> </a:t>
            </a:r>
            <a:r>
              <a:rPr lang="fr-FR" sz="1600" b="1" kern="0" dirty="0">
                <a:solidFill>
                  <a:srgbClr val="6E1E50">
                    <a:lumMod val="60000"/>
                    <a:lumOff val="40000"/>
                  </a:srgbClr>
                </a:solidFill>
                <a:latin typeface="Arial Narrow" panose="020B0606020202030204" pitchFamily="34" charset="0"/>
                <a:cs typeface="Arial Narrow" panose="020B0606020202030204" pitchFamily="34" charset="0"/>
                <a:sym typeface="Arial" panose="020B0604020202020204"/>
              </a:rPr>
              <a:t>Dyspnea 47.8% (n=32) </a:t>
            </a:r>
          </a:p>
          <a:p>
            <a:pPr defTabSz="914378">
              <a:buClr>
                <a:srgbClr val="000000"/>
              </a:buClr>
              <a:defRPr/>
            </a:pPr>
            <a:r>
              <a:rPr lang="fr-FR" sz="1600" b="1" kern="0" dirty="0">
                <a:solidFill>
                  <a:srgbClr val="6E1E50">
                    <a:lumMod val="60000"/>
                    <a:lumOff val="40000"/>
                  </a:srgbClr>
                </a:solidFill>
                <a:latin typeface="Arial Narrow" panose="020B0606020202030204" pitchFamily="34" charset="0"/>
                <a:cs typeface="Arial Narrow" panose="020B0606020202030204" pitchFamily="34" charset="0"/>
                <a:sym typeface="Arial" panose="020B0604020202020204"/>
              </a:rPr>
              <a:t>        </a:t>
            </a:r>
            <a:r>
              <a:rPr lang="fr-FR" sz="1600" b="1" kern="0" dirty="0">
                <a:solidFill>
                  <a:srgbClr val="00B0F0"/>
                </a:solidFill>
                <a:latin typeface="Arial Narrow" panose="020B0606020202030204" pitchFamily="34" charset="0"/>
                <a:cs typeface="Arial Narrow" panose="020B0606020202030204" pitchFamily="34" charset="0"/>
                <a:sym typeface="Arial" panose="020B0604020202020204"/>
              </a:rPr>
              <a:t>Cough 40.3% (n=27)    </a:t>
            </a:r>
          </a:p>
        </p:txBody>
      </p:sp>
      <p:sp>
        <p:nvSpPr>
          <p:cNvPr id="28" name="Rectangle 27"/>
          <p:cNvSpPr/>
          <p:nvPr/>
        </p:nvSpPr>
        <p:spPr>
          <a:xfrm>
            <a:off x="5818806" y="1871874"/>
            <a:ext cx="1912429" cy="249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
                <a:srgbClr val="000000"/>
              </a:buClr>
              <a:defRPr/>
            </a:pPr>
            <a:r>
              <a:rPr lang="fr-FR" sz="1400" b="1" kern="0" dirty="0">
                <a:solidFill>
                  <a:srgbClr val="00B050"/>
                </a:solidFill>
                <a:latin typeface="Arial" panose="020B0604020202020204"/>
                <a:sym typeface="Arial" panose="020B0604020202020204"/>
              </a:rPr>
              <a:t> </a:t>
            </a:r>
            <a:r>
              <a:rPr lang="fr-FR" sz="1600" b="1" kern="0" dirty="0">
                <a:solidFill>
                  <a:srgbClr val="00B050"/>
                </a:solidFill>
                <a:latin typeface="Arial Narrow" panose="020B0606020202030204" pitchFamily="34" charset="0"/>
                <a:cs typeface="Arial Narrow" panose="020B0606020202030204" pitchFamily="34" charset="0"/>
                <a:sym typeface="Arial" panose="020B0604020202020204"/>
              </a:rPr>
              <a:t>Fever : 6.0% (n=4)</a:t>
            </a:r>
          </a:p>
        </p:txBody>
      </p:sp>
      <p:sp>
        <p:nvSpPr>
          <p:cNvPr id="11" name="Rectangle 10"/>
          <p:cNvSpPr/>
          <p:nvPr/>
        </p:nvSpPr>
        <p:spPr>
          <a:xfrm>
            <a:off x="5742800" y="3242369"/>
            <a:ext cx="3387255" cy="2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r>
              <a:rPr lang="fr-FR" sz="1400" kern="0" dirty="0">
                <a:solidFill>
                  <a:srgbClr val="000000"/>
                </a:solidFill>
                <a:latin typeface="Arial Narrow" panose="020B0606020202030204" pitchFamily="34" charset="0"/>
                <a:cs typeface="Arial Narrow" panose="020B0606020202030204" pitchFamily="34" charset="0"/>
                <a:sym typeface="Arial" panose="020B0604020202020204"/>
              </a:rPr>
              <a:t>Lymphocytosis &gt; 15% in 94,7% (n=18)</a:t>
            </a:r>
          </a:p>
        </p:txBody>
      </p:sp>
      <p:sp>
        <p:nvSpPr>
          <p:cNvPr id="12" name="ZoneTexte 11"/>
          <p:cNvSpPr txBox="1"/>
          <p:nvPr/>
        </p:nvSpPr>
        <p:spPr>
          <a:xfrm>
            <a:off x="995241" y="1966749"/>
            <a:ext cx="4626664" cy="253916"/>
          </a:xfrm>
          <a:prstGeom prst="rect">
            <a:avLst/>
          </a:prstGeom>
          <a:noFill/>
        </p:spPr>
        <p:txBody>
          <a:bodyPr wrap="square">
            <a:spAutoFit/>
          </a:bodyPr>
          <a:lstStyle/>
          <a:p>
            <a:pPr algn="ctr" defTabSz="914378">
              <a:buClr>
                <a:srgbClr val="000000"/>
              </a:buClr>
              <a:defRPr/>
            </a:pPr>
            <a:endParaRPr lang="fr-FR" sz="1050" b="1" kern="0" dirty="0">
              <a:solidFill>
                <a:srgbClr val="00B0F0"/>
              </a:solidFill>
              <a:latin typeface="Arial Narrow" panose="020B0606020202030204" pitchFamily="34" charset="0"/>
              <a:cs typeface="Arial Narrow" panose="020B0606020202030204" pitchFamily="34" charset="0"/>
              <a:sym typeface="Arial" panose="020B0604020202020204"/>
            </a:endParaRPr>
          </a:p>
        </p:txBody>
      </p:sp>
      <p:sp>
        <p:nvSpPr>
          <p:cNvPr id="15" name="ZoneTexte 14"/>
          <p:cNvSpPr txBox="1"/>
          <p:nvPr/>
        </p:nvSpPr>
        <p:spPr>
          <a:xfrm>
            <a:off x="-574880" y="2567588"/>
            <a:ext cx="4626664" cy="246221"/>
          </a:xfrm>
          <a:prstGeom prst="rect">
            <a:avLst/>
          </a:prstGeom>
          <a:noFill/>
        </p:spPr>
        <p:txBody>
          <a:bodyPr wrap="square">
            <a:spAutoFit/>
          </a:bodyPr>
          <a:lstStyle/>
          <a:p>
            <a:pPr algn="ctr" defTabSz="914378">
              <a:buClr>
                <a:srgbClr val="000000"/>
              </a:buClr>
              <a:defRPr/>
            </a:pPr>
            <a:endParaRPr lang="fr-FR" sz="1000" b="1" kern="0" dirty="0">
              <a:solidFill>
                <a:srgbClr val="00B0F0"/>
              </a:solidFill>
              <a:latin typeface="Arial Narrow" panose="020B0606020202030204" pitchFamily="34" charset="0"/>
              <a:cs typeface="Arial Narrow" panose="020B0606020202030204" pitchFamily="34" charset="0"/>
              <a:sym typeface="Arial" panose="020B0604020202020204"/>
            </a:endParaRPr>
          </a:p>
        </p:txBody>
      </p:sp>
      <p:pic>
        <p:nvPicPr>
          <p:cNvPr id="17" name="Image 16" descr="Une image contenant diagramme&#10;&#10;Description générée automatiquement"/>
          <p:cNvPicPr>
            <a:picLocks noChangeAspect="1"/>
          </p:cNvPicPr>
          <p:nvPr/>
        </p:nvPicPr>
        <p:blipFill>
          <a:blip r:embed="rId7"/>
          <a:stretch>
            <a:fillRect/>
          </a:stretch>
        </p:blipFill>
        <p:spPr>
          <a:xfrm>
            <a:off x="168631" y="1704374"/>
            <a:ext cx="4250443" cy="2218985"/>
          </a:xfrm>
          <a:prstGeom prst="rect">
            <a:avLst/>
          </a:prstGeom>
        </p:spPr>
      </p:pic>
      <p:pic>
        <p:nvPicPr>
          <p:cNvPr id="14" name="Image 13" descr="Une image contenant noir et blanc, croquis, monochrome, art&#10;&#10;Description générée automatiquement"/>
          <p:cNvPicPr>
            <a:picLocks noChangeAspect="1"/>
          </p:cNvPicPr>
          <p:nvPr/>
        </p:nvPicPr>
        <p:blipFill>
          <a:blip r:embed="rId8"/>
          <a:stretch>
            <a:fillRect/>
          </a:stretch>
        </p:blipFill>
        <p:spPr>
          <a:xfrm>
            <a:off x="3287886" y="4417557"/>
            <a:ext cx="2252976" cy="1286596"/>
          </a:xfrm>
          <a:prstGeom prst="rect">
            <a:avLst/>
          </a:prstGeom>
        </p:spPr>
      </p:pic>
      <p:cxnSp>
        <p:nvCxnSpPr>
          <p:cNvPr id="18" name="Connecteur droit avec flèche 17"/>
          <p:cNvCxnSpPr/>
          <p:nvPr/>
        </p:nvCxnSpPr>
        <p:spPr>
          <a:xfrm flipH="1" flipV="1">
            <a:off x="5271355" y="5128538"/>
            <a:ext cx="951399" cy="522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46280" y="974038"/>
            <a:ext cx="6079314" cy="432000"/>
          </a:xfrm>
          <a:pattFill prst="pct5">
            <a:fgClr>
              <a:schemeClr val="lt1"/>
            </a:fgClr>
            <a:bgClr>
              <a:schemeClr val="bg1"/>
            </a:bgClr>
          </a:pattFill>
        </p:spPr>
        <p:txBody>
          <a:bodyPr/>
          <a:lstStyle/>
          <a:p>
            <a:pPr algn="ctr"/>
            <a:r>
              <a:rPr lang="fr-FR" dirty="0" err="1">
                <a:solidFill>
                  <a:srgbClr val="7030A0"/>
                </a:solidFill>
              </a:rPr>
              <a:t>Results</a:t>
            </a:r>
            <a:r>
              <a:rPr lang="fr-FR" dirty="0">
                <a:solidFill>
                  <a:srgbClr val="7030A0"/>
                </a:solidFill>
              </a:rPr>
              <a:t> (3) : </a:t>
            </a:r>
            <a:r>
              <a:rPr lang="fr-FR" dirty="0" err="1">
                <a:solidFill>
                  <a:srgbClr val="7030A0"/>
                </a:solidFill>
              </a:rPr>
              <a:t>risk</a:t>
            </a:r>
            <a:r>
              <a:rPr lang="fr-FR" dirty="0">
                <a:solidFill>
                  <a:srgbClr val="7030A0"/>
                </a:solidFill>
              </a:rPr>
              <a:t> </a:t>
            </a:r>
            <a:r>
              <a:rPr lang="fr-FR" dirty="0" err="1">
                <a:solidFill>
                  <a:srgbClr val="7030A0"/>
                </a:solidFill>
              </a:rPr>
              <a:t>factors</a:t>
            </a:r>
            <a:r>
              <a:rPr lang="fr-FR" dirty="0">
                <a:solidFill>
                  <a:srgbClr val="7030A0"/>
                </a:solidFill>
              </a:rPr>
              <a:t> and management</a:t>
            </a:r>
            <a:endParaRPr lang="en-US" dirty="0">
              <a:solidFill>
                <a:srgbClr val="7030A0"/>
              </a:solidFill>
            </a:endParaRPr>
          </a:p>
        </p:txBody>
      </p:sp>
      <p:cxnSp>
        <p:nvCxnSpPr>
          <p:cNvPr id="15" name="Connecteur droit 14"/>
          <p:cNvCxnSpPr/>
          <p:nvPr/>
        </p:nvCxnSpPr>
        <p:spPr>
          <a:xfrm>
            <a:off x="4708617" y="1572521"/>
            <a:ext cx="0" cy="4295499"/>
          </a:xfrm>
          <a:prstGeom prst="line">
            <a:avLst/>
          </a:prstGeom>
          <a:ln w="158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1548769" y="1569464"/>
            <a:ext cx="4639265" cy="492443"/>
          </a:xfrm>
          <a:prstGeom prst="rect">
            <a:avLst/>
          </a:prstGeom>
          <a:noFill/>
        </p:spPr>
        <p:txBody>
          <a:bodyPr wrap="square">
            <a:spAutoFit/>
          </a:bodyPr>
          <a:lstStyle/>
          <a:p>
            <a:pPr algn="just" defTabSz="914378">
              <a:buClr>
                <a:srgbClr val="000000"/>
              </a:buClr>
              <a:defRPr/>
            </a:pPr>
            <a:r>
              <a:rPr lang="fr-FR" sz="1400" b="1" i="1" kern="0" dirty="0" err="1">
                <a:solidFill>
                  <a:srgbClr val="5F5D8E"/>
                </a:solidFill>
                <a:latin typeface="Arial Narrow" panose="020B0606020202030204" pitchFamily="34" charset="0"/>
                <a:cs typeface="Arial Narrow" panose="020B0606020202030204" pitchFamily="34" charset="0"/>
                <a:sym typeface="Arial" panose="020B0604020202020204"/>
              </a:rPr>
              <a:t>Multivariate</a:t>
            </a:r>
            <a:r>
              <a:rPr lang="fr-FR" sz="1400" b="1" i="1" kern="0" dirty="0">
                <a:solidFill>
                  <a:srgbClr val="5F5D8E"/>
                </a:solidFill>
                <a:latin typeface="Arial Narrow" panose="020B0606020202030204" pitchFamily="34" charset="0"/>
                <a:cs typeface="Arial Narrow" panose="020B0606020202030204" pitchFamily="34" charset="0"/>
                <a:sym typeface="Arial" panose="020B0604020202020204"/>
              </a:rPr>
              <a:t> </a:t>
            </a:r>
            <a:r>
              <a:rPr lang="fr-FR" sz="1400" b="1" i="1" kern="0" dirty="0" err="1">
                <a:solidFill>
                  <a:srgbClr val="5F5D8E"/>
                </a:solidFill>
                <a:latin typeface="Arial Narrow" panose="020B0606020202030204" pitchFamily="34" charset="0"/>
                <a:cs typeface="Arial Narrow" panose="020B0606020202030204" pitchFamily="34" charset="0"/>
                <a:sym typeface="Arial" panose="020B0604020202020204"/>
              </a:rPr>
              <a:t>Analysis</a:t>
            </a:r>
            <a:endParaRPr lang="fr-FR" sz="1400" b="1" i="1" kern="0" dirty="0">
              <a:solidFill>
                <a:srgbClr val="5F5D8E"/>
              </a:solidFill>
              <a:latin typeface="Arial Narrow" panose="020B0606020202030204" pitchFamily="34" charset="0"/>
              <a:cs typeface="Arial Narrow" panose="020B0606020202030204" pitchFamily="34" charset="0"/>
              <a:sym typeface="Arial" panose="020B0604020202020204"/>
            </a:endParaRPr>
          </a:p>
          <a:p>
            <a:pPr algn="just" defTabSz="914378">
              <a:buClr>
                <a:srgbClr val="000000"/>
              </a:buClr>
              <a:defRPr/>
            </a:pPr>
            <a:endParaRPr lang="fr-FR" sz="1200" b="1" i="1" kern="0" dirty="0">
              <a:solidFill>
                <a:srgbClr val="5F5D8E"/>
              </a:solidFill>
              <a:latin typeface="Avenir Next" panose="020B0503020202020204" pitchFamily="34" charset="0"/>
              <a:cs typeface="Arial" panose="020B0604020202020204"/>
              <a:sym typeface="Arial" panose="020B0604020202020204"/>
            </a:endParaRPr>
          </a:p>
        </p:txBody>
      </p:sp>
      <p:sp>
        <p:nvSpPr>
          <p:cNvPr id="9" name="Rectangle : coins arrondis 8"/>
          <p:cNvSpPr/>
          <p:nvPr/>
        </p:nvSpPr>
        <p:spPr>
          <a:xfrm>
            <a:off x="4777964" y="4505772"/>
            <a:ext cx="4223464" cy="1286934"/>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78">
              <a:buClr>
                <a:srgbClr val="000000"/>
              </a:buClr>
              <a:defRPr/>
            </a:pPr>
            <a:r>
              <a:rPr lang="fr-FR" sz="1200" b="1" kern="0" dirty="0">
                <a:solidFill>
                  <a:srgbClr val="000000"/>
                </a:solidFill>
                <a:latin typeface="Arial Narrow" panose="020B0606020202030204" pitchFamily="34" charset="0"/>
                <a:cs typeface="Arial Narrow" panose="020B0606020202030204" pitchFamily="34" charset="0"/>
                <a:sym typeface="Arial" panose="020B0604020202020204"/>
              </a:rPr>
              <a:t>Management :</a:t>
            </a:r>
          </a:p>
          <a:p>
            <a:pPr marL="171446" indent="-171446" defTabSz="914378">
              <a:buClr>
                <a:srgbClr val="000000"/>
              </a:buClr>
              <a:buFont typeface="Arial" panose="020B0604020202020204" pitchFamily="34" charset="0"/>
              <a:buChar char="•"/>
              <a:defRPr/>
            </a:pPr>
            <a:r>
              <a:rPr lang="fr-FR" sz="1200" b="1" kern="0" dirty="0">
                <a:solidFill>
                  <a:srgbClr val="000000"/>
                </a:solidFill>
                <a:latin typeface="Arial Narrow" panose="020B0606020202030204" pitchFamily="34" charset="0"/>
                <a:cs typeface="Arial Narrow" panose="020B0606020202030204" pitchFamily="34" charset="0"/>
                <a:sym typeface="Arial" panose="020B0604020202020204"/>
              </a:rPr>
              <a:t>T-DXd withdrawn in 75% (n=50) of patients.</a:t>
            </a:r>
          </a:p>
          <a:p>
            <a:pPr marL="171446" indent="-171446" defTabSz="914378">
              <a:buClr>
                <a:srgbClr val="000000"/>
              </a:buClr>
              <a:buFont typeface="Arial" panose="020B0604020202020204" pitchFamily="34" charset="0"/>
              <a:buChar char="•"/>
              <a:defRPr/>
            </a:pPr>
            <a:r>
              <a:rPr lang="fr-FR" sz="1200" kern="0" dirty="0">
                <a:solidFill>
                  <a:srgbClr val="000000"/>
                </a:solidFill>
                <a:latin typeface="Arial Narrow" panose="020B0606020202030204" pitchFamily="34" charset="0"/>
                <a:cs typeface="Arial Narrow" panose="020B0606020202030204" pitchFamily="34" charset="0"/>
                <a:sym typeface="Arial" panose="020B0604020202020204"/>
              </a:rPr>
              <a:t>Corticosteroids given to 49% of patients (n=33), </a:t>
            </a:r>
            <a:r>
              <a:rPr lang="fr-FR" sz="1200" b="1" kern="0" dirty="0">
                <a:solidFill>
                  <a:srgbClr val="000000"/>
                </a:solidFill>
                <a:latin typeface="Arial Narrow" panose="020B0606020202030204" pitchFamily="34" charset="0"/>
                <a:cs typeface="Arial Narrow" panose="020B0606020202030204" pitchFamily="34" charset="0"/>
                <a:sym typeface="Arial" panose="020B0604020202020204"/>
              </a:rPr>
              <a:t>with 58% (n=19) </a:t>
            </a:r>
            <a:r>
              <a:rPr lang="fr-FR" sz="1200" b="1" kern="0" dirty="0" err="1">
                <a:solidFill>
                  <a:srgbClr val="000000"/>
                </a:solidFill>
                <a:latin typeface="Arial Narrow" panose="020B0606020202030204" pitchFamily="34" charset="0"/>
                <a:cs typeface="Arial Narrow" panose="020B0606020202030204" pitchFamily="34" charset="0"/>
                <a:sym typeface="Arial" panose="020B0604020202020204"/>
              </a:rPr>
              <a:t>improving</a:t>
            </a:r>
            <a:r>
              <a:rPr lang="fr-FR" sz="1200" b="1" kern="0" dirty="0">
                <a:solidFill>
                  <a:srgbClr val="000000"/>
                </a:solidFill>
                <a:latin typeface="Arial Narrow" panose="020B0606020202030204" pitchFamily="34" charset="0"/>
                <a:cs typeface="Arial Narrow" panose="020B0606020202030204" pitchFamily="34" charset="0"/>
                <a:sym typeface="Arial" panose="020B0604020202020204"/>
              </a:rPr>
              <a:t>.</a:t>
            </a:r>
          </a:p>
          <a:p>
            <a:pPr marL="171446" indent="-171446" defTabSz="914378">
              <a:buClr>
                <a:srgbClr val="000000"/>
              </a:buClr>
              <a:buFont typeface="Arial" panose="020B0604020202020204" pitchFamily="34" charset="0"/>
              <a:buChar char="•"/>
              <a:defRPr/>
            </a:pPr>
            <a:r>
              <a:rPr lang="fr-FR" sz="1200" kern="0" dirty="0">
                <a:solidFill>
                  <a:srgbClr val="000000"/>
                </a:solidFill>
                <a:latin typeface="Arial Narrow" panose="020B0606020202030204" pitchFamily="34" charset="0"/>
                <a:cs typeface="Arial Narrow" panose="020B0606020202030204" pitchFamily="34" charset="0"/>
                <a:sym typeface="Arial" panose="020B0604020202020204"/>
              </a:rPr>
              <a:t>T-DXd </a:t>
            </a:r>
            <a:r>
              <a:rPr lang="fr-FR" sz="1200" kern="0" dirty="0" err="1">
                <a:solidFill>
                  <a:srgbClr val="000000"/>
                </a:solidFill>
                <a:latin typeface="Arial Narrow" panose="020B0606020202030204" pitchFamily="34" charset="0"/>
                <a:cs typeface="Arial Narrow" panose="020B0606020202030204" pitchFamily="34" charset="0"/>
                <a:sym typeface="Arial" panose="020B0604020202020204"/>
              </a:rPr>
              <a:t>rechallenged</a:t>
            </a:r>
            <a:r>
              <a:rPr lang="fr-FR" sz="1200" kern="0" dirty="0">
                <a:solidFill>
                  <a:srgbClr val="000000"/>
                </a:solidFill>
                <a:latin typeface="Arial Narrow" panose="020B0606020202030204" pitchFamily="34" charset="0"/>
                <a:cs typeface="Arial Narrow" panose="020B0606020202030204" pitchFamily="34" charset="0"/>
                <a:sym typeface="Arial" panose="020B0604020202020204"/>
              </a:rPr>
              <a:t> in 29.5% (n=18),</a:t>
            </a:r>
            <a:r>
              <a:rPr lang="fr-FR" sz="1200" b="1" kern="0" dirty="0">
                <a:solidFill>
                  <a:srgbClr val="000000"/>
                </a:solidFill>
                <a:latin typeface="Arial Narrow" panose="020B0606020202030204" pitchFamily="34" charset="0"/>
                <a:cs typeface="Arial Narrow" panose="020B0606020202030204" pitchFamily="34" charset="0"/>
                <a:sym typeface="Arial" panose="020B0604020202020204"/>
              </a:rPr>
              <a:t> with 42.9% (n=6) </a:t>
            </a:r>
            <a:r>
              <a:rPr lang="fr-FR" sz="1200" b="1" kern="0" dirty="0" err="1">
                <a:solidFill>
                  <a:srgbClr val="000000"/>
                </a:solidFill>
                <a:latin typeface="Arial Narrow" panose="020B0606020202030204" pitchFamily="34" charset="0"/>
                <a:cs typeface="Arial Narrow" panose="020B0606020202030204" pitchFamily="34" charset="0"/>
                <a:sym typeface="Arial" panose="020B0604020202020204"/>
              </a:rPr>
              <a:t>relapsing</a:t>
            </a:r>
            <a:r>
              <a:rPr lang="fr-FR" sz="1200" b="1" kern="0" dirty="0">
                <a:solidFill>
                  <a:srgbClr val="000000"/>
                </a:solidFill>
                <a:latin typeface="Arial Narrow" panose="020B0606020202030204" pitchFamily="34" charset="0"/>
                <a:cs typeface="Arial Narrow" panose="020B0606020202030204" pitchFamily="34" charset="0"/>
                <a:sym typeface="Arial" panose="020B0604020202020204"/>
              </a:rPr>
              <a:t> </a:t>
            </a:r>
            <a:r>
              <a:rPr lang="fr-FR" sz="1200" b="1" kern="0" dirty="0" err="1">
                <a:solidFill>
                  <a:srgbClr val="000000"/>
                </a:solidFill>
                <a:latin typeface="Arial Narrow" panose="020B0606020202030204" pitchFamily="34" charset="0"/>
                <a:cs typeface="Arial Narrow" panose="020B0606020202030204" pitchFamily="34" charset="0"/>
                <a:sym typeface="Arial" panose="020B0604020202020204"/>
              </a:rPr>
              <a:t>into</a:t>
            </a:r>
            <a:r>
              <a:rPr lang="fr-FR" sz="1200" b="1" kern="0" dirty="0">
                <a:solidFill>
                  <a:srgbClr val="000000"/>
                </a:solidFill>
                <a:latin typeface="Arial Narrow" panose="020B0606020202030204" pitchFamily="34" charset="0"/>
                <a:cs typeface="Arial Narrow" panose="020B0606020202030204" pitchFamily="34" charset="0"/>
                <a:sym typeface="Arial" panose="020B0604020202020204"/>
              </a:rPr>
              <a:t> ILD.</a:t>
            </a:r>
          </a:p>
        </p:txBody>
      </p:sp>
      <p:sp>
        <p:nvSpPr>
          <p:cNvPr id="4" name="ZoneTexte 3"/>
          <p:cNvSpPr txBox="1"/>
          <p:nvPr/>
        </p:nvSpPr>
        <p:spPr>
          <a:xfrm>
            <a:off x="4777964" y="4239537"/>
            <a:ext cx="3612031" cy="246221"/>
          </a:xfrm>
          <a:prstGeom prst="rect">
            <a:avLst/>
          </a:prstGeom>
          <a:noFill/>
        </p:spPr>
        <p:txBody>
          <a:bodyPr wrap="square" rtlCol="0">
            <a:spAutoFit/>
          </a:bodyPr>
          <a:lstStyle/>
          <a:p>
            <a:pPr defTabSz="914378">
              <a:buClr>
                <a:srgbClr val="000000"/>
              </a:buClr>
              <a:defRPr/>
            </a:pPr>
            <a:r>
              <a:rPr lang="fr-FR" sz="1000" i="1" kern="0" dirty="0">
                <a:solidFill>
                  <a:srgbClr val="000000"/>
                </a:solidFill>
                <a:latin typeface="Arial Narrow" panose="020B0606020202030204" pitchFamily="34" charset="0"/>
                <a:cs typeface="Arial Narrow" panose="020B0606020202030204" pitchFamily="34" charset="0"/>
                <a:sym typeface="Arial" panose="020B0604020202020204"/>
              </a:rPr>
              <a:t>* </a:t>
            </a:r>
            <a:r>
              <a:rPr lang="fr-FR" sz="800" i="1" kern="0" dirty="0">
                <a:solidFill>
                  <a:srgbClr val="000000"/>
                </a:solidFill>
                <a:latin typeface="Arial Narrow" panose="020B0606020202030204" pitchFamily="34" charset="0"/>
                <a:cs typeface="Arial Narrow" panose="020B0606020202030204" pitchFamily="34" charset="0"/>
                <a:sym typeface="Arial" panose="020B0604020202020204"/>
              </a:rPr>
              <a:t>n= patient, </a:t>
            </a:r>
            <a:r>
              <a:rPr lang="fr-FR" sz="800" i="1" kern="0" dirty="0" err="1">
                <a:solidFill>
                  <a:srgbClr val="000000"/>
                </a:solidFill>
                <a:latin typeface="Arial Narrow" panose="020B0606020202030204" pitchFamily="34" charset="0"/>
                <a:cs typeface="Arial Narrow" panose="020B0606020202030204" pitchFamily="34" charset="0"/>
                <a:sym typeface="Arial" panose="020B0604020202020204"/>
              </a:rPr>
              <a:t>missing</a:t>
            </a:r>
            <a:r>
              <a:rPr lang="fr-FR" sz="800" i="1" kern="0" dirty="0">
                <a:solidFill>
                  <a:srgbClr val="000000"/>
                </a:solidFill>
                <a:latin typeface="Arial Narrow" panose="020B0606020202030204" pitchFamily="34" charset="0"/>
                <a:cs typeface="Arial Narrow" panose="020B0606020202030204" pitchFamily="34" charset="0"/>
                <a:sym typeface="Arial" panose="020B0604020202020204"/>
              </a:rPr>
              <a:t> progression data for 4 patients</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3884" y="1572522"/>
            <a:ext cx="2586934" cy="2656226"/>
          </a:xfrm>
          <a:prstGeom prst="rect">
            <a:avLst/>
          </a:prstGeom>
        </p:spPr>
      </p:pic>
      <p:sp>
        <p:nvSpPr>
          <p:cNvPr id="2" name="Rectangle : coins arrondis 1"/>
          <p:cNvSpPr/>
          <p:nvPr/>
        </p:nvSpPr>
        <p:spPr>
          <a:xfrm>
            <a:off x="643013" y="4895989"/>
            <a:ext cx="3491941" cy="759684"/>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r>
              <a:rPr lang="fr-FR" sz="1400" b="1" kern="0" dirty="0">
                <a:solidFill>
                  <a:srgbClr val="FFFFFF"/>
                </a:solidFill>
                <a:latin typeface="Arial Narrow" panose="020B0606020202030204" pitchFamily="34" charset="0"/>
                <a:cs typeface="Arial Narrow" panose="020B0606020202030204" pitchFamily="34" charset="0"/>
                <a:sym typeface="Arial" panose="020B0604020202020204"/>
              </a:rPr>
              <a:t>Prior ILD </a:t>
            </a:r>
            <a:r>
              <a:rPr lang="fr-FR" sz="1400" b="1" kern="0" dirty="0" err="1">
                <a:solidFill>
                  <a:srgbClr val="FFFFFF"/>
                </a:solidFill>
                <a:latin typeface="Arial Narrow" panose="020B0606020202030204" pitchFamily="34" charset="0"/>
                <a:cs typeface="Arial Narrow" panose="020B0606020202030204" pitchFamily="34" charset="0"/>
                <a:sym typeface="Arial" panose="020B0604020202020204"/>
              </a:rPr>
              <a:t>is</a:t>
            </a:r>
            <a:r>
              <a:rPr lang="fr-FR" sz="1400" b="1" kern="0" dirty="0">
                <a:solidFill>
                  <a:srgbClr val="FFFFFF"/>
                </a:solidFill>
                <a:latin typeface="Arial Narrow" panose="020B0606020202030204" pitchFamily="34" charset="0"/>
                <a:cs typeface="Arial Narrow" panose="020B0606020202030204" pitchFamily="34" charset="0"/>
                <a:sym typeface="Arial" panose="020B0604020202020204"/>
              </a:rPr>
              <a:t> the </a:t>
            </a:r>
            <a:r>
              <a:rPr lang="fr-FR" sz="1400" b="1" kern="0" dirty="0" err="1">
                <a:solidFill>
                  <a:srgbClr val="FFFFFF"/>
                </a:solidFill>
                <a:latin typeface="Arial Narrow" panose="020B0606020202030204" pitchFamily="34" charset="0"/>
                <a:cs typeface="Arial Narrow" panose="020B0606020202030204" pitchFamily="34" charset="0"/>
                <a:sym typeface="Arial" panose="020B0604020202020204"/>
              </a:rPr>
              <a:t>strongest</a:t>
            </a:r>
            <a:r>
              <a:rPr lang="fr-FR" sz="1400" b="1" kern="0" dirty="0">
                <a:solidFill>
                  <a:srgbClr val="FFFFFF"/>
                </a:solidFill>
                <a:latin typeface="Arial Narrow" panose="020B0606020202030204" pitchFamily="34" charset="0"/>
                <a:cs typeface="Arial Narrow" panose="020B0606020202030204" pitchFamily="34" charset="0"/>
                <a:sym typeface="Arial" panose="020B0604020202020204"/>
              </a:rPr>
              <a:t> </a:t>
            </a:r>
            <a:r>
              <a:rPr lang="fr-FR" sz="1400" b="1" kern="0" dirty="0" err="1">
                <a:solidFill>
                  <a:srgbClr val="FFFFFF"/>
                </a:solidFill>
                <a:latin typeface="Arial Narrow" panose="020B0606020202030204" pitchFamily="34" charset="0"/>
                <a:cs typeface="Arial Narrow" panose="020B0606020202030204" pitchFamily="34" charset="0"/>
                <a:sym typeface="Arial" panose="020B0604020202020204"/>
              </a:rPr>
              <a:t>risk</a:t>
            </a:r>
            <a:r>
              <a:rPr lang="fr-FR" sz="1400" b="1" kern="0" dirty="0">
                <a:solidFill>
                  <a:srgbClr val="FFFFFF"/>
                </a:solidFill>
                <a:latin typeface="Arial Narrow" panose="020B0606020202030204" pitchFamily="34" charset="0"/>
                <a:cs typeface="Arial Narrow" panose="020B0606020202030204" pitchFamily="34" charset="0"/>
                <a:sym typeface="Arial" panose="020B0604020202020204"/>
              </a:rPr>
              <a:t> factor </a:t>
            </a:r>
          </a:p>
          <a:p>
            <a:pPr algn="ctr" defTabSz="914378">
              <a:buClr>
                <a:srgbClr val="000000"/>
              </a:buClr>
              <a:defRPr/>
            </a:pPr>
            <a:r>
              <a:rPr lang="fr-FR" sz="1400" kern="0" dirty="0">
                <a:solidFill>
                  <a:srgbClr val="FFFFFF"/>
                </a:solidFill>
                <a:latin typeface="Arial Narrow" panose="020B0606020202030204" pitchFamily="34" charset="0"/>
                <a:cs typeface="Arial Narrow" panose="020B0606020202030204" pitchFamily="34" charset="0"/>
                <a:sym typeface="Arial" panose="020B0604020202020204"/>
              </a:rPr>
              <a:t>16 of 67 ILD pts vs 6 of 533 non ILD pts, </a:t>
            </a:r>
            <a:r>
              <a:rPr lang="fr-FR" sz="1400" b="1" kern="0" dirty="0">
                <a:solidFill>
                  <a:srgbClr val="FFFFFF"/>
                </a:solidFill>
                <a:latin typeface="Arial Narrow" panose="020B0606020202030204" pitchFamily="34" charset="0"/>
                <a:cs typeface="Arial Narrow" panose="020B0606020202030204" pitchFamily="34" charset="0"/>
                <a:sym typeface="Arial" panose="020B0604020202020204"/>
              </a:rPr>
              <a:t>p&lt;0.01</a:t>
            </a:r>
          </a:p>
        </p:txBody>
      </p:sp>
      <p:pic>
        <p:nvPicPr>
          <p:cNvPr id="6" name="Image 5" descr="Une image contenant texte, capture d’écran, nombre, Police&#10;&#10;Description générée automatiquement"/>
          <p:cNvPicPr>
            <a:picLocks noChangeAspect="1"/>
          </p:cNvPicPr>
          <p:nvPr/>
        </p:nvPicPr>
        <p:blipFill>
          <a:blip r:embed="rId4"/>
          <a:stretch>
            <a:fillRect/>
          </a:stretch>
        </p:blipFill>
        <p:spPr>
          <a:xfrm>
            <a:off x="122777" y="2028432"/>
            <a:ext cx="4530330" cy="2704133"/>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07EB42-2928-33FF-D863-D78E0EA8DDC8}"/>
              </a:ext>
            </a:extLst>
          </p:cNvPr>
          <p:cNvPicPr>
            <a:picLocks noChangeAspect="1"/>
          </p:cNvPicPr>
          <p:nvPr/>
        </p:nvPicPr>
        <p:blipFill>
          <a:blip r:embed="rId3"/>
          <a:stretch>
            <a:fillRect/>
          </a:stretch>
        </p:blipFill>
        <p:spPr>
          <a:xfrm>
            <a:off x="525066" y="2003613"/>
            <a:ext cx="4356216" cy="4356846"/>
          </a:xfrm>
          <a:prstGeom prst="rect">
            <a:avLst/>
          </a:prstGeom>
        </p:spPr>
      </p:pic>
      <p:pic>
        <p:nvPicPr>
          <p:cNvPr id="16" name="Picture 15">
            <a:extLst>
              <a:ext uri="{FF2B5EF4-FFF2-40B4-BE49-F238E27FC236}">
                <a16:creationId xmlns:a16="http://schemas.microsoft.com/office/drawing/2014/main" id="{E7CDA3F7-2BF8-8F30-E340-3B7E22B8427C}"/>
              </a:ext>
            </a:extLst>
          </p:cNvPr>
          <p:cNvPicPr>
            <a:picLocks noChangeAspect="1"/>
          </p:cNvPicPr>
          <p:nvPr/>
        </p:nvPicPr>
        <p:blipFill>
          <a:blip r:embed="rId4"/>
          <a:stretch>
            <a:fillRect/>
          </a:stretch>
        </p:blipFill>
        <p:spPr>
          <a:xfrm>
            <a:off x="5423950" y="2882599"/>
            <a:ext cx="2636006" cy="1568377"/>
          </a:xfrm>
          <a:prstGeom prst="rect">
            <a:avLst/>
          </a:prstGeom>
        </p:spPr>
      </p:pic>
      <p:sp>
        <p:nvSpPr>
          <p:cNvPr id="17" name="Title 16">
            <a:extLst>
              <a:ext uri="{FF2B5EF4-FFF2-40B4-BE49-F238E27FC236}">
                <a16:creationId xmlns:a16="http://schemas.microsoft.com/office/drawing/2014/main" id="{FADAD2FC-164B-36A3-0605-74AFCF416345}"/>
              </a:ext>
            </a:extLst>
          </p:cNvPr>
          <p:cNvSpPr>
            <a:spLocks noGrp="1"/>
          </p:cNvSpPr>
          <p:nvPr>
            <p:ph type="title" idx="4294967295"/>
          </p:nvPr>
        </p:nvSpPr>
        <p:spPr>
          <a:xfrm>
            <a:off x="1430338" y="1053349"/>
            <a:ext cx="5602474" cy="762000"/>
          </a:xfrm>
        </p:spPr>
        <p:txBody>
          <a:bodyPr/>
          <a:lstStyle/>
          <a:p>
            <a:pPr algn="ctr"/>
            <a:r>
              <a:rPr lang="en-US" b="1" dirty="0">
                <a:solidFill>
                  <a:srgbClr val="7030A0"/>
                </a:solidFill>
              </a:rPr>
              <a:t>Let’s go inside…the TKIs</a:t>
            </a:r>
          </a:p>
        </p:txBody>
      </p:sp>
      <p:pic>
        <p:nvPicPr>
          <p:cNvPr id="19" name="Picture 18">
            <a:extLst>
              <a:ext uri="{FF2B5EF4-FFF2-40B4-BE49-F238E27FC236}">
                <a16:creationId xmlns:a16="http://schemas.microsoft.com/office/drawing/2014/main" id="{46724F2A-4E6C-B281-DF64-DBE502577B35}"/>
              </a:ext>
            </a:extLst>
          </p:cNvPr>
          <p:cNvPicPr>
            <a:picLocks noChangeAspect="1"/>
          </p:cNvPicPr>
          <p:nvPr/>
        </p:nvPicPr>
        <p:blipFill>
          <a:blip r:embed="rId5"/>
          <a:stretch>
            <a:fillRect/>
          </a:stretch>
        </p:blipFill>
        <p:spPr>
          <a:xfrm>
            <a:off x="7384866" y="1131094"/>
            <a:ext cx="1350179" cy="703664"/>
          </a:xfrm>
          <a:prstGeom prst="rect">
            <a:avLst/>
          </a:prstGeom>
        </p:spPr>
      </p:pic>
      <p:sp>
        <p:nvSpPr>
          <p:cNvPr id="2" name="Rectangle 1">
            <a:extLst>
              <a:ext uri="{FF2B5EF4-FFF2-40B4-BE49-F238E27FC236}">
                <a16:creationId xmlns:a16="http://schemas.microsoft.com/office/drawing/2014/main" id="{ECAAE330-98C3-3FD7-3A6D-611702D7D2C6}"/>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02804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305C3E-1D58-BF94-9EB6-EBD41FFF0C1E}"/>
              </a:ext>
            </a:extLst>
          </p:cNvPr>
          <p:cNvPicPr>
            <a:picLocks noChangeAspect="1"/>
          </p:cNvPicPr>
          <p:nvPr/>
        </p:nvPicPr>
        <p:blipFill>
          <a:blip r:embed="rId3"/>
          <a:stretch>
            <a:fillRect/>
          </a:stretch>
        </p:blipFill>
        <p:spPr>
          <a:xfrm>
            <a:off x="260589" y="1021333"/>
            <a:ext cx="4104115" cy="1028708"/>
          </a:xfrm>
          <a:prstGeom prst="rect">
            <a:avLst/>
          </a:prstGeom>
        </p:spPr>
      </p:pic>
      <p:sp>
        <p:nvSpPr>
          <p:cNvPr id="5" name="TextBox 4">
            <a:extLst>
              <a:ext uri="{FF2B5EF4-FFF2-40B4-BE49-F238E27FC236}">
                <a16:creationId xmlns:a16="http://schemas.microsoft.com/office/drawing/2014/main" id="{D6AF774A-623E-DFE6-39AC-034B12F74673}"/>
              </a:ext>
            </a:extLst>
          </p:cNvPr>
          <p:cNvSpPr txBox="1"/>
          <p:nvPr/>
        </p:nvSpPr>
        <p:spPr>
          <a:xfrm>
            <a:off x="5798949" y="6499806"/>
            <a:ext cx="3221908" cy="276999"/>
          </a:xfrm>
          <a:prstGeom prst="rect">
            <a:avLst/>
          </a:prstGeom>
          <a:noFill/>
        </p:spPr>
        <p:txBody>
          <a:bodyPr wrap="none" rtlCol="0">
            <a:spAutoFit/>
          </a:bodyPr>
          <a:lstStyle/>
          <a:p>
            <a:pPr defTabSz="685800" eaLnBrk="1" fontAlgn="auto" hangingPunct="1">
              <a:spcBef>
                <a:spcPts val="0"/>
              </a:spcBef>
              <a:spcAft>
                <a:spcPts val="0"/>
              </a:spcAft>
              <a:defRPr/>
            </a:pPr>
            <a:r>
              <a:rPr lang="en-US" sz="1200" dirty="0" err="1">
                <a:solidFill>
                  <a:prstClr val="black"/>
                </a:solidFill>
                <a:latin typeface="Calibri" panose="020F0502020204030204"/>
                <a:ea typeface="+mn-ea"/>
              </a:rPr>
              <a:t>Saura</a:t>
            </a:r>
            <a:r>
              <a:rPr lang="en-US" sz="1200" dirty="0">
                <a:solidFill>
                  <a:prstClr val="black"/>
                </a:solidFill>
                <a:latin typeface="Calibri" panose="020F0502020204030204"/>
                <a:ea typeface="+mn-ea"/>
              </a:rPr>
              <a:t> et al. </a:t>
            </a:r>
            <a:r>
              <a:rPr lang="it-IT" sz="1200" i="1" dirty="0">
                <a:solidFill>
                  <a:prstClr val="black"/>
                </a:solidFill>
                <a:latin typeface="Calibri" panose="020F0502020204030204"/>
                <a:ea typeface="+mn-ea"/>
              </a:rPr>
              <a:t>J Clin Oncol</a:t>
            </a:r>
            <a:r>
              <a:rPr lang="it-IT" sz="1200" dirty="0">
                <a:solidFill>
                  <a:prstClr val="black"/>
                </a:solidFill>
                <a:latin typeface="Calibri" panose="020F0502020204030204"/>
                <a:ea typeface="+mn-ea"/>
              </a:rPr>
              <a:t>. 2020;38(27):3138-3149.</a:t>
            </a:r>
            <a:endParaRPr lang="en-US" sz="1200" dirty="0">
              <a:solidFill>
                <a:prstClr val="black"/>
              </a:solidFill>
              <a:latin typeface="Calibri" panose="020F0502020204030204"/>
              <a:ea typeface="+mn-ea"/>
            </a:endParaRPr>
          </a:p>
        </p:txBody>
      </p:sp>
      <p:pic>
        <p:nvPicPr>
          <p:cNvPr id="7" name="Picture 6">
            <a:extLst>
              <a:ext uri="{FF2B5EF4-FFF2-40B4-BE49-F238E27FC236}">
                <a16:creationId xmlns:a16="http://schemas.microsoft.com/office/drawing/2014/main" id="{B698B158-AAB9-DC58-7B19-0432E18AC0E1}"/>
              </a:ext>
            </a:extLst>
          </p:cNvPr>
          <p:cNvPicPr>
            <a:picLocks noChangeAspect="1"/>
          </p:cNvPicPr>
          <p:nvPr/>
        </p:nvPicPr>
        <p:blipFill>
          <a:blip r:embed="rId4"/>
          <a:stretch>
            <a:fillRect/>
          </a:stretch>
        </p:blipFill>
        <p:spPr>
          <a:xfrm>
            <a:off x="1413826" y="2366098"/>
            <a:ext cx="4307891" cy="2382128"/>
          </a:xfrm>
          <a:prstGeom prst="rect">
            <a:avLst/>
          </a:prstGeom>
          <a:ln>
            <a:solidFill>
              <a:schemeClr val="tx1"/>
            </a:solidFill>
          </a:ln>
        </p:spPr>
      </p:pic>
      <p:sp>
        <p:nvSpPr>
          <p:cNvPr id="10" name="Rectangle 9">
            <a:extLst>
              <a:ext uri="{FF2B5EF4-FFF2-40B4-BE49-F238E27FC236}">
                <a16:creationId xmlns:a16="http://schemas.microsoft.com/office/drawing/2014/main" id="{A77AB3C3-2FB4-DEC8-76A1-E783AD414254}"/>
              </a:ext>
            </a:extLst>
          </p:cNvPr>
          <p:cNvSpPr/>
          <p:nvPr/>
        </p:nvSpPr>
        <p:spPr>
          <a:xfrm>
            <a:off x="1413826" y="2379545"/>
            <a:ext cx="4307890" cy="2382128"/>
          </a:xfrm>
          <a:prstGeom prst="rect">
            <a:avLst/>
          </a:prstGeom>
          <a:solidFill>
            <a:schemeClr val="bg2">
              <a:lumMod val="50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pic>
        <p:nvPicPr>
          <p:cNvPr id="9" name="Picture 8">
            <a:extLst>
              <a:ext uri="{FF2B5EF4-FFF2-40B4-BE49-F238E27FC236}">
                <a16:creationId xmlns:a16="http://schemas.microsoft.com/office/drawing/2014/main" id="{189B905D-5DB5-B746-BA37-E226639373A7}"/>
              </a:ext>
            </a:extLst>
          </p:cNvPr>
          <p:cNvPicPr>
            <a:picLocks noChangeAspect="1"/>
          </p:cNvPicPr>
          <p:nvPr/>
        </p:nvPicPr>
        <p:blipFill>
          <a:blip r:embed="rId5"/>
          <a:stretch>
            <a:fillRect/>
          </a:stretch>
        </p:blipFill>
        <p:spPr>
          <a:xfrm>
            <a:off x="3455668" y="2963543"/>
            <a:ext cx="4327952" cy="2382128"/>
          </a:xfrm>
          <a:prstGeom prst="rect">
            <a:avLst/>
          </a:prstGeom>
          <a:ln>
            <a:solidFill>
              <a:schemeClr val="tx1"/>
            </a:solidFill>
          </a:ln>
        </p:spPr>
      </p:pic>
      <p:pic>
        <p:nvPicPr>
          <p:cNvPr id="11" name="Picture 10">
            <a:extLst>
              <a:ext uri="{FF2B5EF4-FFF2-40B4-BE49-F238E27FC236}">
                <a16:creationId xmlns:a16="http://schemas.microsoft.com/office/drawing/2014/main" id="{68534321-8B90-8DEE-B607-EF8D033B87C1}"/>
              </a:ext>
            </a:extLst>
          </p:cNvPr>
          <p:cNvPicPr>
            <a:picLocks noChangeAspect="1"/>
          </p:cNvPicPr>
          <p:nvPr/>
        </p:nvPicPr>
        <p:blipFill>
          <a:blip r:embed="rId6"/>
          <a:stretch>
            <a:fillRect/>
          </a:stretch>
        </p:blipFill>
        <p:spPr>
          <a:xfrm>
            <a:off x="5032327" y="1139144"/>
            <a:ext cx="3427994" cy="910898"/>
          </a:xfrm>
          <a:prstGeom prst="rect">
            <a:avLst/>
          </a:prstGeom>
        </p:spPr>
      </p:pic>
      <p:sp>
        <p:nvSpPr>
          <p:cNvPr id="2" name="TextBox 1">
            <a:extLst>
              <a:ext uri="{FF2B5EF4-FFF2-40B4-BE49-F238E27FC236}">
                <a16:creationId xmlns:a16="http://schemas.microsoft.com/office/drawing/2014/main" id="{25C7CD41-C5B4-366F-32DE-F7E9F505C924}"/>
              </a:ext>
            </a:extLst>
          </p:cNvPr>
          <p:cNvSpPr txBox="1"/>
          <p:nvPr/>
        </p:nvSpPr>
        <p:spPr>
          <a:xfrm>
            <a:off x="3081646" y="5723906"/>
            <a:ext cx="2640069" cy="914400"/>
          </a:xfrm>
          <a:prstGeom prst="rect">
            <a:avLst/>
          </a:prstGeom>
          <a:noFill/>
        </p:spPr>
        <p:txBody>
          <a:bodyPr wrap="none" lIns="0" tIns="0" rIns="0" bIns="0" rtlCol="0">
            <a:noAutofit/>
          </a:bodyPr>
          <a:lstStyle/>
          <a:p>
            <a:pPr defTabSz="685783" eaLnBrk="1" fontAlgn="auto" hangingPunct="1">
              <a:spcBef>
                <a:spcPts val="225"/>
              </a:spcBef>
              <a:spcAft>
                <a:spcPts val="225"/>
              </a:spcAft>
              <a:defRPr/>
            </a:pPr>
            <a:r>
              <a:rPr lang="en-US" sz="900" b="1" kern="0" dirty="0">
                <a:solidFill>
                  <a:srgbClr val="113468"/>
                </a:solidFill>
                <a:latin typeface="Calibri" panose="020F0502020204030204" pitchFamily="34" charset="0"/>
                <a:ea typeface="ＭＳ Ｐゴシック" charset="0"/>
              </a:rPr>
              <a:t>Inclusion criteria</a:t>
            </a:r>
          </a:p>
          <a:p>
            <a:pPr marL="202401" indent="-202401" defTabSz="685783" eaLnBrk="1" fontAlgn="auto" hangingPunct="1">
              <a:spcBef>
                <a:spcPts val="225"/>
              </a:spcBef>
              <a:spcAft>
                <a:spcPts val="225"/>
              </a:spcAft>
              <a:buFont typeface="Arial" panose="020B0604020202020204" pitchFamily="34" charset="0"/>
              <a:buChar char="•"/>
              <a:defRPr/>
            </a:pPr>
            <a:r>
              <a:rPr lang="en-US" sz="900" kern="0" dirty="0">
                <a:solidFill>
                  <a:srgbClr val="000000"/>
                </a:solidFill>
                <a:latin typeface="Calibri" panose="020F0502020204030204" pitchFamily="34" charset="0"/>
                <a:ea typeface="ＭＳ Ｐゴシック" charset="0"/>
              </a:rPr>
              <a:t>Metastatic breast cancer (MBC)</a:t>
            </a:r>
            <a:endParaRPr lang="en-US" sz="900" b="1" kern="0" dirty="0">
              <a:solidFill>
                <a:srgbClr val="000000"/>
              </a:solidFill>
              <a:latin typeface="Calibri" panose="020F0502020204030204" pitchFamily="34" charset="0"/>
              <a:ea typeface="ＭＳ Ｐゴシック" charset="0"/>
            </a:endParaRPr>
          </a:p>
          <a:p>
            <a:pPr marL="202401" indent="-202401" defTabSz="685783" eaLnBrk="1" fontAlgn="auto" hangingPunct="1">
              <a:spcBef>
                <a:spcPts val="225"/>
              </a:spcBef>
              <a:spcAft>
                <a:spcPts val="225"/>
              </a:spcAft>
              <a:buFont typeface="Arial" panose="020B0604020202020204" pitchFamily="34" charset="0"/>
              <a:buChar char="•"/>
              <a:defRPr/>
            </a:pPr>
            <a:r>
              <a:rPr lang="en-US" sz="900" kern="0" dirty="0">
                <a:solidFill>
                  <a:srgbClr val="000000"/>
                </a:solidFill>
                <a:latin typeface="Calibri" panose="020F0502020204030204" pitchFamily="34" charset="0"/>
                <a:ea typeface="ＭＳ Ｐゴシック" charset="0"/>
              </a:rPr>
              <a:t>Centrally confirmed HER2+ disease</a:t>
            </a:r>
            <a:endParaRPr lang="en-US" sz="900" b="1" kern="0" dirty="0">
              <a:solidFill>
                <a:srgbClr val="000000"/>
              </a:solidFill>
              <a:latin typeface="Calibri" panose="020F0502020204030204" pitchFamily="34" charset="0"/>
              <a:ea typeface="ＭＳ Ｐゴシック" charset="0"/>
            </a:endParaRPr>
          </a:p>
          <a:p>
            <a:pPr marL="202401" indent="-202401" defTabSz="685783" eaLnBrk="1" fontAlgn="auto" hangingPunct="1">
              <a:spcBef>
                <a:spcPts val="225"/>
              </a:spcBef>
              <a:spcAft>
                <a:spcPts val="225"/>
              </a:spcAft>
              <a:buFont typeface="Arial" panose="020B0604020202020204" pitchFamily="34" charset="0"/>
              <a:buChar char="•"/>
              <a:defRPr/>
            </a:pPr>
            <a:r>
              <a:rPr lang="en-US" sz="900" kern="0" dirty="0">
                <a:solidFill>
                  <a:srgbClr val="000000"/>
                </a:solidFill>
                <a:latin typeface="Calibri" panose="020F0502020204030204" pitchFamily="34" charset="0"/>
                <a:ea typeface="ＭＳ Ｐゴシック" charset="0"/>
              </a:rPr>
              <a:t>≥2 lines of HER2-directed therapy for MBC</a:t>
            </a:r>
          </a:p>
          <a:p>
            <a:pPr marL="202401" indent="-202401" defTabSz="685783" eaLnBrk="1" fontAlgn="auto" hangingPunct="1">
              <a:spcBef>
                <a:spcPts val="225"/>
              </a:spcBef>
              <a:spcAft>
                <a:spcPts val="225"/>
              </a:spcAft>
              <a:buFont typeface="Arial" panose="020B0604020202020204" pitchFamily="34" charset="0"/>
              <a:buChar char="•"/>
              <a:defRPr/>
            </a:pPr>
            <a:r>
              <a:rPr lang="en-US" sz="900" kern="0" dirty="0">
                <a:solidFill>
                  <a:srgbClr val="000000"/>
                </a:solidFill>
                <a:latin typeface="Calibri" panose="020F0502020204030204" pitchFamily="34" charset="0"/>
                <a:ea typeface="ＭＳ Ｐゴシック" charset="0"/>
              </a:rPr>
              <a:t>Asymptomatic and stable brain </a:t>
            </a:r>
            <a:br>
              <a:rPr lang="en-US" sz="900" kern="0" dirty="0">
                <a:solidFill>
                  <a:srgbClr val="000000"/>
                </a:solidFill>
                <a:latin typeface="Calibri" panose="020F0502020204030204" pitchFamily="34" charset="0"/>
                <a:ea typeface="ＭＳ Ｐゴシック" charset="0"/>
              </a:rPr>
            </a:br>
            <a:r>
              <a:rPr lang="en-US" sz="900" kern="0" dirty="0">
                <a:solidFill>
                  <a:srgbClr val="000000"/>
                </a:solidFill>
                <a:latin typeface="Calibri" panose="020F0502020204030204" pitchFamily="34" charset="0"/>
                <a:ea typeface="ＭＳ Ｐゴシック" charset="0"/>
              </a:rPr>
              <a:t>metastases permitted</a:t>
            </a:r>
          </a:p>
          <a:p>
            <a:pPr>
              <a:lnSpc>
                <a:spcPct val="90000"/>
              </a:lnSpc>
              <a:spcBef>
                <a:spcPts val="600"/>
              </a:spcBef>
            </a:pPr>
            <a:endParaRPr lang="en-US" sz="1850" spc="-50" dirty="0"/>
          </a:p>
        </p:txBody>
      </p:sp>
      <p:sp>
        <p:nvSpPr>
          <p:cNvPr id="3" name="Rectangle 2">
            <a:extLst>
              <a:ext uri="{FF2B5EF4-FFF2-40B4-BE49-F238E27FC236}">
                <a16:creationId xmlns:a16="http://schemas.microsoft.com/office/drawing/2014/main" id="{3CF89F90-91E2-9769-3A6C-9E04646F7B3A}"/>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9875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97B1-F32E-4A5B-396A-EC89CE49B321}"/>
              </a:ext>
            </a:extLst>
          </p:cNvPr>
          <p:cNvSpPr>
            <a:spLocks noGrp="1"/>
          </p:cNvSpPr>
          <p:nvPr>
            <p:ph type="title" idx="4294967295"/>
          </p:nvPr>
        </p:nvSpPr>
        <p:spPr>
          <a:xfrm>
            <a:off x="855303" y="755715"/>
            <a:ext cx="7713662" cy="762000"/>
          </a:xfrm>
        </p:spPr>
        <p:txBody>
          <a:bodyPr/>
          <a:lstStyle/>
          <a:p>
            <a:r>
              <a:rPr lang="en-US" dirty="0">
                <a:solidFill>
                  <a:srgbClr val="7030A0"/>
                </a:solidFill>
              </a:rPr>
              <a:t>Neratinib: CNS protection</a:t>
            </a:r>
          </a:p>
        </p:txBody>
      </p:sp>
      <p:pic>
        <p:nvPicPr>
          <p:cNvPr id="8" name="Picture 7">
            <a:extLst>
              <a:ext uri="{FF2B5EF4-FFF2-40B4-BE49-F238E27FC236}">
                <a16:creationId xmlns:a16="http://schemas.microsoft.com/office/drawing/2014/main" id="{EF387F55-3F91-E3B5-9B30-5DB841448BED}"/>
              </a:ext>
            </a:extLst>
          </p:cNvPr>
          <p:cNvPicPr>
            <a:picLocks noChangeAspect="1"/>
          </p:cNvPicPr>
          <p:nvPr/>
        </p:nvPicPr>
        <p:blipFill>
          <a:blip r:embed="rId3"/>
          <a:stretch>
            <a:fillRect/>
          </a:stretch>
        </p:blipFill>
        <p:spPr>
          <a:xfrm>
            <a:off x="1743829" y="1867699"/>
            <a:ext cx="5720227" cy="3209348"/>
          </a:xfrm>
          <a:prstGeom prst="rect">
            <a:avLst/>
          </a:prstGeom>
        </p:spPr>
      </p:pic>
      <p:sp>
        <p:nvSpPr>
          <p:cNvPr id="3" name="Rectangle 2">
            <a:extLst>
              <a:ext uri="{FF2B5EF4-FFF2-40B4-BE49-F238E27FC236}">
                <a16:creationId xmlns:a16="http://schemas.microsoft.com/office/drawing/2014/main" id="{4BAE1EEB-930E-C0B4-4ACF-93EC01BEAB38}"/>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11979F3-6F51-57D2-C7D2-DB1262BC7F83}"/>
              </a:ext>
            </a:extLst>
          </p:cNvPr>
          <p:cNvSpPr txBox="1"/>
          <p:nvPr/>
        </p:nvSpPr>
        <p:spPr>
          <a:xfrm>
            <a:off x="5618375" y="6495068"/>
            <a:ext cx="3343351" cy="276999"/>
          </a:xfrm>
          <a:prstGeom prst="rect">
            <a:avLst/>
          </a:prstGeom>
          <a:noFill/>
        </p:spPr>
        <p:txBody>
          <a:bodyPr wrap="none" rtlCol="0">
            <a:spAutoFit/>
          </a:bodyPr>
          <a:lstStyle/>
          <a:p>
            <a:r>
              <a:rPr lang="en-US" sz="1200" dirty="0" err="1">
                <a:latin typeface="+mn-lt"/>
              </a:rPr>
              <a:t>Hurvitz</a:t>
            </a:r>
            <a:r>
              <a:rPr lang="en-US" sz="1200" dirty="0">
                <a:latin typeface="+mn-lt"/>
              </a:rPr>
              <a:t> et al. </a:t>
            </a:r>
            <a:r>
              <a:rPr lang="en-US" sz="1200" i="1" dirty="0">
                <a:effectLst/>
                <a:latin typeface="+mn-lt"/>
                <a:ea typeface="Cambria" panose="02040503050406030204" pitchFamily="18" charset="0"/>
                <a:cs typeface="Times New Roman" panose="02020603050405020304" pitchFamily="18" charset="0"/>
              </a:rPr>
              <a:t>Oncologist</a:t>
            </a:r>
            <a:r>
              <a:rPr lang="en-US" sz="1200" dirty="0">
                <a:effectLst/>
                <a:latin typeface="+mn-lt"/>
                <a:ea typeface="Cambria" panose="02040503050406030204" pitchFamily="18" charset="0"/>
                <a:cs typeface="Times New Roman" panose="02020603050405020304" pitchFamily="18" charset="0"/>
              </a:rPr>
              <a:t>. 2021;26(8):e1327-e1338.</a:t>
            </a:r>
            <a:endParaRPr lang="en-US" sz="1200" dirty="0">
              <a:latin typeface="+mn-lt"/>
            </a:endParaRPr>
          </a:p>
        </p:txBody>
      </p:sp>
    </p:spTree>
    <p:custDataLst>
      <p:tags r:id="rId1"/>
    </p:custDataLst>
    <p:extLst>
      <p:ext uri="{BB962C8B-B14F-4D97-AF65-F5344CB8AC3E}">
        <p14:creationId xmlns:p14="http://schemas.microsoft.com/office/powerpoint/2010/main" val="31002750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DE20D-1289-D899-EA7C-786D67002DFB}"/>
              </a:ext>
            </a:extLst>
          </p:cNvPr>
          <p:cNvSpPr>
            <a:spLocks noGrp="1"/>
          </p:cNvSpPr>
          <p:nvPr>
            <p:ph type="title" idx="4294967295"/>
          </p:nvPr>
        </p:nvSpPr>
        <p:spPr>
          <a:xfrm>
            <a:off x="519439" y="982939"/>
            <a:ext cx="7886700" cy="995362"/>
          </a:xfrm>
        </p:spPr>
        <p:txBody>
          <a:bodyPr/>
          <a:lstStyle/>
          <a:p>
            <a:r>
              <a:rPr lang="en-US" dirty="0">
                <a:solidFill>
                  <a:srgbClr val="7030A0"/>
                </a:solidFill>
              </a:rPr>
              <a:t>Neratinib: Toxicity and NCCN Update</a:t>
            </a:r>
          </a:p>
        </p:txBody>
      </p:sp>
      <p:pic>
        <p:nvPicPr>
          <p:cNvPr id="4" name="Picture 3">
            <a:extLst>
              <a:ext uri="{FF2B5EF4-FFF2-40B4-BE49-F238E27FC236}">
                <a16:creationId xmlns:a16="http://schemas.microsoft.com/office/drawing/2014/main" id="{E71C289B-738D-26C4-BF48-93244B5C5C3F}"/>
              </a:ext>
            </a:extLst>
          </p:cNvPr>
          <p:cNvPicPr>
            <a:picLocks noChangeAspect="1"/>
          </p:cNvPicPr>
          <p:nvPr/>
        </p:nvPicPr>
        <p:blipFill>
          <a:blip r:embed="rId3"/>
          <a:stretch>
            <a:fillRect/>
          </a:stretch>
        </p:blipFill>
        <p:spPr>
          <a:xfrm>
            <a:off x="267497" y="1978808"/>
            <a:ext cx="3367664" cy="3660699"/>
          </a:xfrm>
          <a:prstGeom prst="rect">
            <a:avLst/>
          </a:prstGeom>
        </p:spPr>
      </p:pic>
      <p:sp>
        <p:nvSpPr>
          <p:cNvPr id="12" name="TextBox 11">
            <a:extLst>
              <a:ext uri="{FF2B5EF4-FFF2-40B4-BE49-F238E27FC236}">
                <a16:creationId xmlns:a16="http://schemas.microsoft.com/office/drawing/2014/main" id="{FB5AA9A4-4D8B-59F6-5DD0-8774D9BC05C8}"/>
              </a:ext>
            </a:extLst>
          </p:cNvPr>
          <p:cNvSpPr txBox="1"/>
          <p:nvPr/>
        </p:nvSpPr>
        <p:spPr>
          <a:xfrm>
            <a:off x="5306827" y="6455673"/>
            <a:ext cx="3717964" cy="276999"/>
          </a:xfrm>
          <a:prstGeom prst="rect">
            <a:avLst/>
          </a:prstGeom>
          <a:noFill/>
        </p:spPr>
        <p:txBody>
          <a:bodyPr wrap="square">
            <a:spAutoFit/>
          </a:bodyPr>
          <a:lstStyle/>
          <a:p>
            <a:pPr defTabSz="685800" eaLnBrk="1" fontAlgn="auto" hangingPunct="1">
              <a:spcBef>
                <a:spcPts val="0"/>
              </a:spcBef>
              <a:spcAft>
                <a:spcPts val="0"/>
              </a:spcAft>
              <a:defRPr/>
            </a:pPr>
            <a:r>
              <a:rPr lang="en-US" sz="1200" dirty="0" err="1">
                <a:solidFill>
                  <a:prstClr val="black"/>
                </a:solidFill>
                <a:latin typeface="Calibri" panose="020F0502020204030204"/>
                <a:ea typeface="+mn-ea"/>
              </a:rPr>
              <a:t>Barcenas</a:t>
            </a:r>
            <a:r>
              <a:rPr lang="en-US" sz="1200" dirty="0">
                <a:solidFill>
                  <a:prstClr val="black"/>
                </a:solidFill>
                <a:latin typeface="Calibri" panose="020F0502020204030204"/>
                <a:ea typeface="+mn-ea"/>
              </a:rPr>
              <a:t> et al. </a:t>
            </a:r>
            <a:r>
              <a:rPr lang="en-US" sz="1200" i="1" dirty="0">
                <a:solidFill>
                  <a:prstClr val="black"/>
                </a:solidFill>
                <a:latin typeface="Calibri" panose="020F0502020204030204"/>
                <a:ea typeface="+mn-ea"/>
              </a:rPr>
              <a:t>Ann Oncol</a:t>
            </a:r>
            <a:r>
              <a:rPr lang="en-US" sz="1200" dirty="0">
                <a:solidFill>
                  <a:prstClr val="black"/>
                </a:solidFill>
                <a:latin typeface="Calibri" panose="020F0502020204030204"/>
                <a:ea typeface="+mn-ea"/>
              </a:rPr>
              <a:t>. 2020;31(9):1223-1230. </a:t>
            </a:r>
          </a:p>
        </p:txBody>
      </p:sp>
      <p:pic>
        <p:nvPicPr>
          <p:cNvPr id="13" name="Picture 12">
            <a:extLst>
              <a:ext uri="{FF2B5EF4-FFF2-40B4-BE49-F238E27FC236}">
                <a16:creationId xmlns:a16="http://schemas.microsoft.com/office/drawing/2014/main" id="{B75B2039-890A-21E9-88A5-F8B0744BE6FD}"/>
              </a:ext>
            </a:extLst>
          </p:cNvPr>
          <p:cNvPicPr>
            <a:picLocks noChangeAspect="1"/>
          </p:cNvPicPr>
          <p:nvPr/>
        </p:nvPicPr>
        <p:blipFill rotWithShape="1">
          <a:blip r:embed="rId4"/>
          <a:srcRect t="3918"/>
          <a:stretch/>
        </p:blipFill>
        <p:spPr>
          <a:xfrm>
            <a:off x="4604698" y="4686554"/>
            <a:ext cx="3801441" cy="656349"/>
          </a:xfrm>
          <a:prstGeom prst="rect">
            <a:avLst/>
          </a:prstGeom>
        </p:spPr>
      </p:pic>
      <p:pic>
        <p:nvPicPr>
          <p:cNvPr id="14" name="Picture 13">
            <a:extLst>
              <a:ext uri="{FF2B5EF4-FFF2-40B4-BE49-F238E27FC236}">
                <a16:creationId xmlns:a16="http://schemas.microsoft.com/office/drawing/2014/main" id="{CE8E3486-BAAF-4D4B-1E3D-BA08BDA0E280}"/>
              </a:ext>
            </a:extLst>
          </p:cNvPr>
          <p:cNvPicPr>
            <a:picLocks noChangeAspect="1"/>
          </p:cNvPicPr>
          <p:nvPr/>
        </p:nvPicPr>
        <p:blipFill>
          <a:blip r:embed="rId5"/>
          <a:stretch>
            <a:fillRect/>
          </a:stretch>
        </p:blipFill>
        <p:spPr>
          <a:xfrm>
            <a:off x="3992786" y="2242690"/>
            <a:ext cx="5032005" cy="426379"/>
          </a:xfrm>
          <a:prstGeom prst="rect">
            <a:avLst/>
          </a:prstGeom>
        </p:spPr>
      </p:pic>
      <p:pic>
        <p:nvPicPr>
          <p:cNvPr id="15" name="Picture 14">
            <a:extLst>
              <a:ext uri="{FF2B5EF4-FFF2-40B4-BE49-F238E27FC236}">
                <a16:creationId xmlns:a16="http://schemas.microsoft.com/office/drawing/2014/main" id="{3809C6BF-FACE-AABE-2643-5AB9B4BFA255}"/>
              </a:ext>
            </a:extLst>
          </p:cNvPr>
          <p:cNvPicPr>
            <a:picLocks noChangeAspect="1"/>
          </p:cNvPicPr>
          <p:nvPr/>
        </p:nvPicPr>
        <p:blipFill>
          <a:blip r:embed="rId6"/>
          <a:stretch>
            <a:fillRect/>
          </a:stretch>
        </p:blipFill>
        <p:spPr>
          <a:xfrm>
            <a:off x="4194398" y="2977878"/>
            <a:ext cx="4622040" cy="1585924"/>
          </a:xfrm>
          <a:prstGeom prst="rect">
            <a:avLst/>
          </a:prstGeom>
        </p:spPr>
      </p:pic>
      <p:sp>
        <p:nvSpPr>
          <p:cNvPr id="3" name="Rectangle 2">
            <a:extLst>
              <a:ext uri="{FF2B5EF4-FFF2-40B4-BE49-F238E27FC236}">
                <a16:creationId xmlns:a16="http://schemas.microsoft.com/office/drawing/2014/main" id="{5361B6BF-49DA-2B41-08D4-FA79D0767C0A}"/>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6157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A332-F3E9-9126-2258-CCED3731E9B2}"/>
              </a:ext>
            </a:extLst>
          </p:cNvPr>
          <p:cNvSpPr>
            <a:spLocks noGrp="1"/>
          </p:cNvSpPr>
          <p:nvPr>
            <p:ph type="title" idx="4294967295"/>
          </p:nvPr>
        </p:nvSpPr>
        <p:spPr>
          <a:xfrm>
            <a:off x="1" y="424049"/>
            <a:ext cx="9144000" cy="608012"/>
          </a:xfrm>
        </p:spPr>
        <p:txBody>
          <a:bodyPr>
            <a:normAutofit/>
          </a:bodyPr>
          <a:lstStyle/>
          <a:p>
            <a:pPr>
              <a:defRPr/>
            </a:pPr>
            <a:r>
              <a:rPr lang="en-US" dirty="0">
                <a:solidFill>
                  <a:srgbClr val="7030A0"/>
                </a:solidFill>
              </a:rPr>
              <a:t>Brain Metastases May Go Undetected </a:t>
            </a:r>
          </a:p>
        </p:txBody>
      </p:sp>
      <p:sp>
        <p:nvSpPr>
          <p:cNvPr id="13" name="Content Placeholder 12">
            <a:extLst>
              <a:ext uri="{FF2B5EF4-FFF2-40B4-BE49-F238E27FC236}">
                <a16:creationId xmlns:a16="http://schemas.microsoft.com/office/drawing/2014/main" id="{05FACF9F-D1E7-69DA-2939-D9231A8476A8}"/>
              </a:ext>
            </a:extLst>
          </p:cNvPr>
          <p:cNvSpPr>
            <a:spLocks noGrp="1"/>
          </p:cNvSpPr>
          <p:nvPr>
            <p:ph idx="4294967295"/>
          </p:nvPr>
        </p:nvSpPr>
        <p:spPr>
          <a:xfrm>
            <a:off x="906463" y="1008063"/>
            <a:ext cx="8237537" cy="4841875"/>
          </a:xfrm>
        </p:spPr>
        <p:txBody>
          <a:bodyPr>
            <a:normAutofit/>
          </a:bodyPr>
          <a:lstStyle/>
          <a:p>
            <a:pPr>
              <a:defRPr/>
            </a:pPr>
            <a:r>
              <a:rPr lang="en-US" sz="1600" b="1" dirty="0">
                <a:solidFill>
                  <a:schemeClr val="tx1">
                    <a:lumMod val="75000"/>
                    <a:lumOff val="25000"/>
                  </a:schemeClr>
                </a:solidFill>
                <a:cs typeface="Arial Narrow" panose="020B0604020202020204" pitchFamily="34" charset="0"/>
              </a:rPr>
              <a:t>Asymptomatic brain metastases occur in 15-36% of patients with HER2+ mBC</a:t>
            </a:r>
            <a:r>
              <a:rPr lang="en-US" sz="1600" b="1" baseline="30000" dirty="0">
                <a:solidFill>
                  <a:schemeClr val="tx1">
                    <a:lumMod val="75000"/>
                    <a:lumOff val="25000"/>
                  </a:schemeClr>
                </a:solidFill>
                <a:cs typeface="Arial Narrow" panose="020B0604020202020204" pitchFamily="34" charset="0"/>
              </a:rPr>
              <a:t>1-3</a:t>
            </a:r>
          </a:p>
          <a:p>
            <a:pPr>
              <a:spcBef>
                <a:spcPts val="450"/>
              </a:spcBef>
              <a:defRPr/>
            </a:pPr>
            <a:r>
              <a:rPr lang="en-US" sz="1600" dirty="0"/>
              <a:t>Up to </a:t>
            </a:r>
            <a:r>
              <a:rPr lang="en-US" sz="1600" b="1" dirty="0"/>
              <a:t>50% of patients </a:t>
            </a:r>
            <a:r>
              <a:rPr lang="en-US" sz="1600" dirty="0"/>
              <a:t>with HER2+ MBC </a:t>
            </a:r>
            <a:r>
              <a:rPr lang="en-US" sz="1600" b="1" dirty="0"/>
              <a:t>may develop brain metastases </a:t>
            </a:r>
            <a:r>
              <a:rPr lang="en-US" sz="1600" dirty="0"/>
              <a:t>during the course of their disease</a:t>
            </a:r>
            <a:r>
              <a:rPr lang="en-US" sz="1600" baseline="30000" dirty="0"/>
              <a:t>4-7</a:t>
            </a:r>
            <a:endParaRPr lang="en-US" sz="1600" b="1" baseline="30000" dirty="0">
              <a:cs typeface="Arial Narrow" panose="020B0604020202020204" pitchFamily="34" charset="0"/>
            </a:endParaRPr>
          </a:p>
        </p:txBody>
      </p:sp>
      <p:sp>
        <p:nvSpPr>
          <p:cNvPr id="279557" name="Text Placeholder 6">
            <a:extLst>
              <a:ext uri="{FF2B5EF4-FFF2-40B4-BE49-F238E27FC236}">
                <a16:creationId xmlns:a16="http://schemas.microsoft.com/office/drawing/2014/main" id="{4B51FE7E-655F-9FA1-8AB4-D73D0DEF51C1}"/>
              </a:ext>
            </a:extLst>
          </p:cNvPr>
          <p:cNvSpPr>
            <a:spLocks noGrp="1"/>
          </p:cNvSpPr>
          <p:nvPr>
            <p:ph type="body" sz="quarter" idx="4294967295"/>
          </p:nvPr>
        </p:nvSpPr>
        <p:spPr>
          <a:xfrm>
            <a:off x="217790" y="5849937"/>
            <a:ext cx="5062235" cy="490537"/>
          </a:xfrm>
        </p:spPr>
        <p:txBody>
          <a:bodyPr>
            <a:noAutofit/>
          </a:bodyPr>
          <a:lstStyle/>
          <a:p>
            <a:pPr>
              <a:spcAft>
                <a:spcPct val="0"/>
              </a:spcAft>
            </a:pPr>
            <a:r>
              <a:rPr lang="en-US" altLang="en-US" sz="1000" dirty="0"/>
              <a:t>HER, human epidermal growth factor receptor; MBC, metastatic breast cancer.</a:t>
            </a:r>
            <a:br>
              <a:rPr lang="en-US" altLang="en-US" sz="1000" b="1" dirty="0"/>
            </a:br>
            <a:r>
              <a:rPr lang="en-US" altLang="en-US" sz="1000" b="1" dirty="0"/>
              <a:t>1. </a:t>
            </a:r>
            <a:r>
              <a:rPr lang="en-US" altLang="en-US" sz="1000" dirty="0" err="1"/>
              <a:t>Brufsky</a:t>
            </a:r>
            <a:r>
              <a:rPr lang="en-US" altLang="en-US" sz="1000" dirty="0"/>
              <a:t> AM, et al. </a:t>
            </a:r>
            <a:r>
              <a:rPr lang="en-US" altLang="en-US" sz="1000" i="1" dirty="0"/>
              <a:t>Clin Cancer Res</a:t>
            </a:r>
            <a:r>
              <a:rPr lang="en-US" altLang="en-US" sz="1000" dirty="0"/>
              <a:t>. 2011;17:4834–4843. </a:t>
            </a:r>
            <a:r>
              <a:rPr lang="en-US" altLang="en-US" sz="1000" b="1" dirty="0"/>
              <a:t>2. </a:t>
            </a:r>
            <a:r>
              <a:rPr lang="en-US" altLang="en-US" sz="1000" dirty="0"/>
              <a:t>Miller KD, et al. </a:t>
            </a:r>
            <a:r>
              <a:rPr lang="en-US" altLang="en-US" sz="1000" i="1" dirty="0"/>
              <a:t>Ann Oncol.</a:t>
            </a:r>
            <a:r>
              <a:rPr lang="en-US" altLang="en-US" sz="1000" dirty="0"/>
              <a:t> 2003;14:1072-1077. </a:t>
            </a:r>
            <a:r>
              <a:rPr lang="en-US" altLang="en-US" sz="1000" b="1" dirty="0"/>
              <a:t>3.</a:t>
            </a:r>
            <a:r>
              <a:rPr lang="en-US" altLang="en-US" sz="1000" dirty="0"/>
              <a:t> </a:t>
            </a:r>
            <a:r>
              <a:rPr lang="en-US" altLang="en-US" sz="1000" dirty="0" err="1"/>
              <a:t>Niwińska</a:t>
            </a:r>
            <a:r>
              <a:rPr lang="en-US" altLang="en-US" sz="1000" dirty="0"/>
              <a:t> A, et al. </a:t>
            </a:r>
            <a:r>
              <a:rPr lang="en-US" altLang="en-US" sz="1000" i="1" dirty="0"/>
              <a:t>Int J </a:t>
            </a:r>
            <a:r>
              <a:rPr lang="en-US" altLang="en-US" sz="1000" i="1" dirty="0" err="1"/>
              <a:t>Radiat</a:t>
            </a:r>
            <a:r>
              <a:rPr lang="en-US" altLang="en-US" sz="1000" i="1" dirty="0"/>
              <a:t> Oncol Biol Phys.</a:t>
            </a:r>
            <a:r>
              <a:rPr lang="en-US" altLang="en-US" sz="1000" dirty="0"/>
              <a:t> 2010;77:1134-1139. </a:t>
            </a:r>
            <a:br>
              <a:rPr lang="en-US" altLang="en-US" sz="1000" dirty="0"/>
            </a:br>
            <a:r>
              <a:rPr lang="en-US" altLang="en-US" sz="1000" b="1" dirty="0"/>
              <a:t>4. </a:t>
            </a:r>
            <a:r>
              <a:rPr lang="en-US" altLang="en-US" sz="1000" dirty="0"/>
              <a:t>Olson EM et al. </a:t>
            </a:r>
            <a:r>
              <a:rPr lang="en-US" altLang="en-US" sz="1000" i="1" dirty="0"/>
              <a:t>Breast</a:t>
            </a:r>
            <a:r>
              <a:rPr lang="en-US" altLang="en-US" sz="1000" dirty="0"/>
              <a:t>. 2013;22:525-531. </a:t>
            </a:r>
            <a:r>
              <a:rPr lang="en-US" altLang="en-US" sz="1000" b="1" dirty="0"/>
              <a:t>5. </a:t>
            </a:r>
            <a:r>
              <a:rPr lang="en-US" altLang="en-US" sz="1000" dirty="0" err="1"/>
              <a:t>Bendell</a:t>
            </a:r>
            <a:r>
              <a:rPr lang="en-US" altLang="en-US" sz="1000" dirty="0"/>
              <a:t> JC et al. </a:t>
            </a:r>
            <a:r>
              <a:rPr lang="en-US" altLang="en-US" sz="1000" i="1" dirty="0"/>
              <a:t>Cancer</a:t>
            </a:r>
            <a:r>
              <a:rPr lang="en-US" altLang="en-US" sz="1000" dirty="0"/>
              <a:t>. 2003;97:2972-2977.</a:t>
            </a:r>
            <a:r>
              <a:rPr lang="en-US" altLang="en-US" sz="1000" b="1" dirty="0"/>
              <a:t> 6. </a:t>
            </a:r>
            <a:r>
              <a:rPr lang="en-US" altLang="en-US" sz="1000" dirty="0"/>
              <a:t>Freedman RA et al. </a:t>
            </a:r>
            <a:r>
              <a:rPr lang="en-US" altLang="en-US" sz="1000" i="1" dirty="0"/>
              <a:t>J Clin Oncol</a:t>
            </a:r>
            <a:r>
              <a:rPr lang="en-US" altLang="en-US" sz="1000" dirty="0"/>
              <a:t>. 2019;37:1081-1089. </a:t>
            </a:r>
            <a:br>
              <a:rPr lang="en-US" altLang="en-US" sz="1000" dirty="0"/>
            </a:br>
            <a:r>
              <a:rPr lang="en-US" altLang="en-US" sz="1000" b="1" dirty="0"/>
              <a:t>7. </a:t>
            </a:r>
            <a:r>
              <a:rPr lang="en-US" altLang="en-US" sz="1000" dirty="0"/>
              <a:t>Pestalozzi BC et al. </a:t>
            </a:r>
            <a:r>
              <a:rPr lang="en-US" altLang="en-US" sz="1000" i="1" dirty="0"/>
              <a:t>Lancet Oncol</a:t>
            </a:r>
            <a:r>
              <a:rPr lang="en-US" altLang="en-US" sz="1000" dirty="0"/>
              <a:t>. 2013;14:244-248.</a:t>
            </a:r>
            <a:r>
              <a:rPr lang="en-US" altLang="en-US" sz="1000" b="1" dirty="0"/>
              <a:t> </a:t>
            </a:r>
            <a:endParaRPr lang="en-US" altLang="en-US" sz="1000" dirty="0"/>
          </a:p>
        </p:txBody>
      </p:sp>
      <p:pic>
        <p:nvPicPr>
          <p:cNvPr id="279558" name="Picture 2">
            <a:extLst>
              <a:ext uri="{FF2B5EF4-FFF2-40B4-BE49-F238E27FC236}">
                <a16:creationId xmlns:a16="http://schemas.microsoft.com/office/drawing/2014/main" id="{E84F4766-B9A9-A9E2-7A23-43D0872B5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645" t="20203" r="10941" b="42107"/>
          <a:stretch>
            <a:fillRect/>
          </a:stretch>
        </p:blipFill>
        <p:spPr bwMode="auto">
          <a:xfrm>
            <a:off x="1438275" y="2045446"/>
            <a:ext cx="384175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DCB549D-BB56-CF77-30D4-5121EDC9C00A}"/>
              </a:ext>
            </a:extLst>
          </p:cNvPr>
          <p:cNvSpPr txBox="1"/>
          <p:nvPr/>
        </p:nvSpPr>
        <p:spPr>
          <a:xfrm>
            <a:off x="5511800" y="2932113"/>
            <a:ext cx="3576218" cy="646331"/>
          </a:xfrm>
          <a:prstGeom prst="rect">
            <a:avLst/>
          </a:prstGeom>
          <a:noFill/>
        </p:spPr>
        <p:txBody>
          <a:bodyPr wrap="square">
            <a:spAutoFit/>
          </a:bodyPr>
          <a:lstStyle/>
          <a:p>
            <a:pPr marL="257175" lvl="1" defTabSz="514350" eaLnBrk="1" fontAlgn="auto" hangingPunct="1">
              <a:spcBef>
                <a:spcPts val="0"/>
              </a:spcBef>
              <a:spcAft>
                <a:spcPts val="0"/>
              </a:spcAft>
              <a:defRPr/>
            </a:pPr>
            <a:r>
              <a:rPr lang="en-US" sz="1200" dirty="0">
                <a:solidFill>
                  <a:prstClr val="black"/>
                </a:solidFill>
                <a:latin typeface="Calibri" panose="020F0502020204030204"/>
                <a:ea typeface="+mn-ea"/>
              </a:rPr>
              <a:t> </a:t>
            </a:r>
          </a:p>
          <a:p>
            <a:pPr marL="160735" indent="-160735" defTabSz="514350" eaLnBrk="1" fontAlgn="auto" hangingPunct="1">
              <a:spcBef>
                <a:spcPts val="0"/>
              </a:spcBef>
              <a:spcAft>
                <a:spcPts val="0"/>
              </a:spcAft>
              <a:buFont typeface="Arial" panose="020B0604020202020204" pitchFamily="34" charset="0"/>
              <a:buChar char="•"/>
              <a:defRPr/>
            </a:pPr>
            <a:r>
              <a:rPr lang="en-US" sz="2400" dirty="0">
                <a:solidFill>
                  <a:prstClr val="black"/>
                </a:solidFill>
                <a:latin typeface="Calibri" panose="020F0502020204030204"/>
                <a:ea typeface="+mn-ea"/>
              </a:rPr>
              <a:t>Continuous risk over time</a:t>
            </a:r>
          </a:p>
        </p:txBody>
      </p:sp>
      <p:sp>
        <p:nvSpPr>
          <p:cNvPr id="3" name="Rectangle 2">
            <a:extLst>
              <a:ext uri="{FF2B5EF4-FFF2-40B4-BE49-F238E27FC236}">
                <a16:creationId xmlns:a16="http://schemas.microsoft.com/office/drawing/2014/main" id="{87EB49D9-C3A7-B766-D96F-E6FC41168A8A}"/>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6548C-6AE0-9233-8B33-AA02F9A4A16E}"/>
              </a:ext>
            </a:extLst>
          </p:cNvPr>
          <p:cNvSpPr>
            <a:spLocks noGrp="1"/>
          </p:cNvSpPr>
          <p:nvPr>
            <p:ph type="title" idx="4294967295"/>
          </p:nvPr>
        </p:nvSpPr>
        <p:spPr>
          <a:xfrm>
            <a:off x="0" y="576262"/>
            <a:ext cx="9144000" cy="703263"/>
          </a:xfrm>
        </p:spPr>
        <p:txBody>
          <a:bodyPr rtlCol="0">
            <a:normAutofit fontScale="90000"/>
          </a:bodyPr>
          <a:lstStyle/>
          <a:p>
            <a:pPr eaLnBrk="1" fontAlgn="auto" hangingPunct="1">
              <a:spcAft>
                <a:spcPts val="0"/>
              </a:spcAft>
              <a:defRPr/>
            </a:pPr>
            <a:r>
              <a:rPr lang="en-US" sz="2400" b="1" dirty="0">
                <a:solidFill>
                  <a:srgbClr val="7030A0"/>
                </a:solidFill>
                <a:latin typeface="Calibri" panose="020F0502020204030204" pitchFamily="34" charset="0"/>
                <a:cs typeface="Calibri" panose="020F0502020204030204" pitchFamily="34" charset="0"/>
              </a:rPr>
              <a:t>HER2CLIMB Pivotal Trial Design: Capecitabine/Trastuzumab +/- </a:t>
            </a:r>
            <a:r>
              <a:rPr lang="en-US" sz="2400" b="1" dirty="0" err="1">
                <a:solidFill>
                  <a:srgbClr val="7030A0"/>
                </a:solidFill>
                <a:latin typeface="Calibri" panose="020F0502020204030204" pitchFamily="34" charset="0"/>
                <a:cs typeface="Calibri" panose="020F0502020204030204" pitchFamily="34" charset="0"/>
              </a:rPr>
              <a:t>Tucatinib</a:t>
            </a:r>
            <a:endParaRPr lang="en-US" sz="2400" b="1" dirty="0">
              <a:solidFill>
                <a:srgbClr val="7030A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1C774A7-BE05-21F8-8F91-29790A8B7EBC}"/>
              </a:ext>
            </a:extLst>
          </p:cNvPr>
          <p:cNvSpPr txBox="1"/>
          <p:nvPr/>
        </p:nvSpPr>
        <p:spPr>
          <a:xfrm>
            <a:off x="4246563" y="1504950"/>
            <a:ext cx="1597025" cy="1247775"/>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514337" eaLnBrk="1" fontAlgn="auto" hangingPunct="1">
              <a:spcBef>
                <a:spcPts val="225"/>
              </a:spcBef>
              <a:spcAft>
                <a:spcPts val="225"/>
              </a:spcAft>
              <a:defRPr/>
            </a:pPr>
            <a:r>
              <a:rPr lang="en-US" sz="788" b="1" dirty="0">
                <a:solidFill>
                  <a:prstClr val="white"/>
                </a:solidFill>
                <a:latin typeface="Arial"/>
              </a:rPr>
              <a:t>Patient Population</a:t>
            </a:r>
          </a:p>
          <a:p>
            <a:pPr marL="65184" indent="-65184" defTabSz="514337" eaLnBrk="1" fontAlgn="auto" hangingPunct="1">
              <a:spcBef>
                <a:spcPts val="225"/>
              </a:spcBef>
              <a:spcAft>
                <a:spcPts val="225"/>
              </a:spcAft>
              <a:buFont typeface="Arial" panose="020B0604020202020204" pitchFamily="34" charset="0"/>
              <a:buChar char="•"/>
              <a:defRPr/>
            </a:pPr>
            <a:r>
              <a:rPr lang="en-US" sz="788" dirty="0">
                <a:solidFill>
                  <a:prstClr val="white"/>
                </a:solidFill>
                <a:latin typeface="Arial"/>
              </a:rPr>
              <a:t>Metastatic HER2+ breast cancer with progression after pertuzumab, trastuzumab, and T-DM1</a:t>
            </a:r>
          </a:p>
          <a:p>
            <a:pPr marL="65184" indent="-65184" defTabSz="514337" eaLnBrk="1" fontAlgn="auto" hangingPunct="1">
              <a:spcBef>
                <a:spcPts val="225"/>
              </a:spcBef>
              <a:spcAft>
                <a:spcPts val="225"/>
              </a:spcAft>
              <a:buFont typeface="Arial" panose="020B0604020202020204" pitchFamily="34" charset="0"/>
              <a:buChar char="•"/>
              <a:defRPr/>
            </a:pPr>
            <a:r>
              <a:rPr lang="en-US" sz="788" dirty="0">
                <a:solidFill>
                  <a:prstClr val="white"/>
                </a:solidFill>
                <a:latin typeface="Arial"/>
              </a:rPr>
              <a:t>Patients with and without brain metastases</a:t>
            </a:r>
          </a:p>
        </p:txBody>
      </p:sp>
      <p:sp>
        <p:nvSpPr>
          <p:cNvPr id="5" name="TextBox 4">
            <a:extLst>
              <a:ext uri="{FF2B5EF4-FFF2-40B4-BE49-F238E27FC236}">
                <a16:creationId xmlns:a16="http://schemas.microsoft.com/office/drawing/2014/main" id="{94ACE282-7E39-EE90-9361-EFB21C1A4C7E}"/>
              </a:ext>
            </a:extLst>
          </p:cNvPr>
          <p:cNvSpPr txBox="1"/>
          <p:nvPr/>
        </p:nvSpPr>
        <p:spPr>
          <a:xfrm>
            <a:off x="6823075" y="1674813"/>
            <a:ext cx="1016000" cy="482600"/>
          </a:xfrm>
          <a:prstGeom prst="rect">
            <a:avLst/>
          </a:prstGeom>
          <a:solidFill>
            <a:srgbClr val="4D5557"/>
          </a:solidFill>
        </p:spPr>
        <p:txBody>
          <a:bodyPr lIns="0" tIns="0" rIns="0" bIns="0" anchor="ctr"/>
          <a:lstStyle/>
          <a:p>
            <a:pPr algn="ctr" defTabSz="514337" eaLnBrk="1" fontAlgn="auto" hangingPunct="1">
              <a:spcBef>
                <a:spcPts val="0"/>
              </a:spcBef>
              <a:spcAft>
                <a:spcPts val="0"/>
              </a:spcAft>
              <a:defRPr/>
            </a:pPr>
            <a:r>
              <a:rPr lang="en-US" sz="788" b="1">
                <a:solidFill>
                  <a:prstClr val="white"/>
                </a:solidFill>
                <a:latin typeface="Arial"/>
                <a:ea typeface="ＭＳ Ｐゴシック" charset="0"/>
              </a:rPr>
              <a:t>capecitabine + trastuzumab </a:t>
            </a:r>
            <a:br>
              <a:rPr lang="en-US" sz="788" b="1">
                <a:solidFill>
                  <a:prstClr val="white"/>
                </a:solidFill>
                <a:latin typeface="Arial"/>
                <a:ea typeface="ＭＳ Ｐゴシック" charset="0"/>
              </a:rPr>
            </a:br>
            <a:r>
              <a:rPr lang="en-US" sz="788" b="1">
                <a:solidFill>
                  <a:prstClr val="white"/>
                </a:solidFill>
                <a:latin typeface="Arial"/>
                <a:ea typeface="ＭＳ Ｐゴシック" charset="0"/>
              </a:rPr>
              <a:t>+ tucatinib</a:t>
            </a:r>
          </a:p>
        </p:txBody>
      </p:sp>
      <p:sp>
        <p:nvSpPr>
          <p:cNvPr id="6" name="TextBox 5">
            <a:extLst>
              <a:ext uri="{FF2B5EF4-FFF2-40B4-BE49-F238E27FC236}">
                <a16:creationId xmlns:a16="http://schemas.microsoft.com/office/drawing/2014/main" id="{4D16403E-1A93-4879-ADBF-FB4F8237BCEF}"/>
              </a:ext>
            </a:extLst>
          </p:cNvPr>
          <p:cNvSpPr txBox="1"/>
          <p:nvPr/>
        </p:nvSpPr>
        <p:spPr>
          <a:xfrm>
            <a:off x="6234113" y="2062163"/>
            <a:ext cx="588962" cy="403225"/>
          </a:xfrm>
          <a:prstGeom prst="rect">
            <a:avLst/>
          </a:prstGeom>
          <a:noFill/>
        </p:spPr>
        <p:txBody>
          <a:bodyPr>
            <a:spAutoFit/>
          </a:bodyPr>
          <a:lstStyle/>
          <a:p>
            <a:pPr algn="ctr" defTabSz="514337" eaLnBrk="1" fontAlgn="auto" hangingPunct="1">
              <a:spcBef>
                <a:spcPts val="0"/>
              </a:spcBef>
              <a:spcAft>
                <a:spcPts val="0"/>
              </a:spcAft>
              <a:defRPr/>
            </a:pPr>
            <a:r>
              <a:rPr lang="en-US" sz="1350" b="1" dirty="0">
                <a:solidFill>
                  <a:srgbClr val="0D7FB5"/>
                </a:solidFill>
                <a:latin typeface="Arial"/>
                <a:ea typeface="ＭＳ Ｐゴシック" charset="0"/>
              </a:rPr>
              <a:t>2:1</a:t>
            </a:r>
          </a:p>
          <a:p>
            <a:pPr algn="ctr" defTabSz="514337" eaLnBrk="1" fontAlgn="auto" hangingPunct="1">
              <a:spcBef>
                <a:spcPts val="0"/>
              </a:spcBef>
              <a:spcAft>
                <a:spcPts val="0"/>
              </a:spcAft>
              <a:defRPr/>
            </a:pPr>
            <a:r>
              <a:rPr lang="en-US" sz="675" b="1" dirty="0">
                <a:solidFill>
                  <a:srgbClr val="0D7FB5"/>
                </a:solidFill>
                <a:latin typeface="Arial"/>
                <a:ea typeface="ＭＳ Ｐゴシック" charset="0"/>
              </a:rPr>
              <a:t>n=480</a:t>
            </a:r>
          </a:p>
        </p:txBody>
      </p:sp>
      <p:sp>
        <p:nvSpPr>
          <p:cNvPr id="7" name="TextBox 6">
            <a:extLst>
              <a:ext uri="{FF2B5EF4-FFF2-40B4-BE49-F238E27FC236}">
                <a16:creationId xmlns:a16="http://schemas.microsoft.com/office/drawing/2014/main" id="{F4308889-86D5-126D-3F05-0E0E031ABC0E}"/>
              </a:ext>
            </a:extLst>
          </p:cNvPr>
          <p:cNvSpPr txBox="1"/>
          <p:nvPr/>
        </p:nvSpPr>
        <p:spPr>
          <a:xfrm>
            <a:off x="6823075" y="2276475"/>
            <a:ext cx="1016000" cy="476250"/>
          </a:xfrm>
          <a:prstGeom prst="rect">
            <a:avLst/>
          </a:prstGeom>
          <a:solidFill>
            <a:srgbClr val="4D5557"/>
          </a:solidFill>
        </p:spPr>
        <p:txBody>
          <a:bodyPr lIns="0" tIns="0" rIns="0" bIns="0" anchor="ctr"/>
          <a:lstStyle/>
          <a:p>
            <a:pPr algn="ctr" defTabSz="514337" eaLnBrk="1" fontAlgn="auto" hangingPunct="1">
              <a:spcBef>
                <a:spcPts val="0"/>
              </a:spcBef>
              <a:spcAft>
                <a:spcPts val="0"/>
              </a:spcAft>
              <a:defRPr/>
            </a:pPr>
            <a:r>
              <a:rPr lang="en-US" sz="788" b="1">
                <a:solidFill>
                  <a:prstClr val="white"/>
                </a:solidFill>
                <a:latin typeface="Arial"/>
                <a:ea typeface="ＭＳ Ｐゴシック" charset="0"/>
              </a:rPr>
              <a:t>capecitabine + trastuzumab </a:t>
            </a:r>
            <a:br>
              <a:rPr lang="en-US" sz="788" b="1">
                <a:solidFill>
                  <a:prstClr val="white"/>
                </a:solidFill>
                <a:latin typeface="Arial"/>
                <a:ea typeface="ＭＳ Ｐゴシック" charset="0"/>
              </a:rPr>
            </a:br>
            <a:r>
              <a:rPr lang="en-US" sz="788" b="1">
                <a:solidFill>
                  <a:prstClr val="white"/>
                </a:solidFill>
                <a:latin typeface="Arial"/>
                <a:ea typeface="ＭＳ Ｐゴシック" charset="0"/>
              </a:rPr>
              <a:t>+ placebo</a:t>
            </a:r>
          </a:p>
        </p:txBody>
      </p:sp>
      <p:cxnSp>
        <p:nvCxnSpPr>
          <p:cNvPr id="8" name="Elbow Connector 4">
            <a:extLst>
              <a:ext uri="{FF2B5EF4-FFF2-40B4-BE49-F238E27FC236}">
                <a16:creationId xmlns:a16="http://schemas.microsoft.com/office/drawing/2014/main" id="{3426329B-A6B5-48BF-762F-8B9CF017643C}"/>
              </a:ext>
            </a:extLst>
          </p:cNvPr>
          <p:cNvCxnSpPr>
            <a:cxnSpLocks/>
          </p:cNvCxnSpPr>
          <p:nvPr/>
        </p:nvCxnSpPr>
        <p:spPr>
          <a:xfrm flipV="1">
            <a:off x="5843588" y="1911350"/>
            <a:ext cx="928687" cy="212725"/>
          </a:xfrm>
          <a:prstGeom prst="bentConnector3">
            <a:avLst>
              <a:gd name="adj1" fmla="val 50000"/>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6">
            <a:extLst>
              <a:ext uri="{FF2B5EF4-FFF2-40B4-BE49-F238E27FC236}">
                <a16:creationId xmlns:a16="http://schemas.microsoft.com/office/drawing/2014/main" id="{71EF47A3-1F92-B749-80B1-6FF0EADBB542}"/>
              </a:ext>
            </a:extLst>
          </p:cNvPr>
          <p:cNvCxnSpPr>
            <a:cxnSpLocks/>
            <a:stCxn id="4" idx="3"/>
          </p:cNvCxnSpPr>
          <p:nvPr/>
        </p:nvCxnSpPr>
        <p:spPr>
          <a:xfrm>
            <a:off x="5843588" y="2128838"/>
            <a:ext cx="928687" cy="385762"/>
          </a:xfrm>
          <a:prstGeom prst="bentConnector3">
            <a:avLst>
              <a:gd name="adj1" fmla="val 50000"/>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DE1588E-D3F7-CC09-AA16-D4957FF42F91}"/>
              </a:ext>
            </a:extLst>
          </p:cNvPr>
          <p:cNvSpPr txBox="1"/>
          <p:nvPr/>
        </p:nvSpPr>
        <p:spPr>
          <a:xfrm>
            <a:off x="7940675" y="1497013"/>
            <a:ext cx="963613" cy="1247775"/>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514337" eaLnBrk="1" fontAlgn="auto" hangingPunct="1">
              <a:spcBef>
                <a:spcPts val="0"/>
              </a:spcBef>
              <a:spcAft>
                <a:spcPts val="0"/>
              </a:spcAft>
              <a:defRPr/>
            </a:pPr>
            <a:r>
              <a:rPr lang="en-US" sz="788" b="1" dirty="0">
                <a:solidFill>
                  <a:prstClr val="white"/>
                </a:solidFill>
                <a:latin typeface="Arial"/>
              </a:rPr>
              <a:t>Primary endpoint:</a:t>
            </a:r>
          </a:p>
          <a:p>
            <a:pPr marL="63398" indent="-63398" defTabSz="514337" eaLnBrk="1" fontAlgn="auto" hangingPunct="1">
              <a:spcBef>
                <a:spcPts val="0"/>
              </a:spcBef>
              <a:spcAft>
                <a:spcPts val="0"/>
              </a:spcAft>
              <a:buFont typeface="Arial" panose="020B0604020202020204" pitchFamily="34" charset="0"/>
              <a:buChar char="•"/>
              <a:defRPr/>
            </a:pPr>
            <a:r>
              <a:rPr lang="en-US" sz="788" dirty="0">
                <a:solidFill>
                  <a:prstClr val="white"/>
                </a:solidFill>
                <a:latin typeface="Arial"/>
              </a:rPr>
              <a:t>PFS in all pts</a:t>
            </a:r>
          </a:p>
          <a:p>
            <a:pPr defTabSz="514337" eaLnBrk="1" fontAlgn="auto" hangingPunct="1">
              <a:spcBef>
                <a:spcPts val="0"/>
              </a:spcBef>
              <a:spcAft>
                <a:spcPts val="0"/>
              </a:spcAft>
              <a:defRPr/>
            </a:pPr>
            <a:endParaRPr lang="en-US" sz="788" b="1" dirty="0">
              <a:solidFill>
                <a:prstClr val="white"/>
              </a:solidFill>
              <a:latin typeface="Arial"/>
            </a:endParaRPr>
          </a:p>
          <a:p>
            <a:pPr defTabSz="514337" eaLnBrk="1" fontAlgn="auto" hangingPunct="1">
              <a:spcBef>
                <a:spcPts val="0"/>
              </a:spcBef>
              <a:spcAft>
                <a:spcPts val="0"/>
              </a:spcAft>
              <a:defRPr/>
            </a:pPr>
            <a:r>
              <a:rPr lang="en-US" sz="788" b="1" dirty="0">
                <a:solidFill>
                  <a:prstClr val="white"/>
                </a:solidFill>
                <a:latin typeface="Arial"/>
              </a:rPr>
              <a:t>Secondary endpoints:</a:t>
            </a:r>
          </a:p>
          <a:p>
            <a:pPr marL="63398" indent="-63398" defTabSz="514337" eaLnBrk="1" fontAlgn="auto" hangingPunct="1">
              <a:spcBef>
                <a:spcPts val="0"/>
              </a:spcBef>
              <a:spcAft>
                <a:spcPts val="0"/>
              </a:spcAft>
              <a:buFont typeface="Arial" panose="020B0604020202020204" pitchFamily="34" charset="0"/>
              <a:buChar char="•"/>
              <a:defRPr/>
            </a:pPr>
            <a:r>
              <a:rPr lang="en-US" sz="788" dirty="0">
                <a:solidFill>
                  <a:prstClr val="white"/>
                </a:solidFill>
                <a:latin typeface="Arial"/>
              </a:rPr>
              <a:t>PFS in pts w/ brain metastases</a:t>
            </a:r>
          </a:p>
          <a:p>
            <a:pPr marL="63398" indent="-63398" defTabSz="514337" eaLnBrk="1" fontAlgn="auto" hangingPunct="1">
              <a:spcBef>
                <a:spcPts val="0"/>
              </a:spcBef>
              <a:spcAft>
                <a:spcPts val="0"/>
              </a:spcAft>
              <a:buFont typeface="Arial" panose="020B0604020202020204" pitchFamily="34" charset="0"/>
              <a:buChar char="•"/>
              <a:defRPr/>
            </a:pPr>
            <a:r>
              <a:rPr lang="en-US" sz="788" dirty="0">
                <a:solidFill>
                  <a:prstClr val="white"/>
                </a:solidFill>
                <a:latin typeface="Arial"/>
              </a:rPr>
              <a:t>OS in all pts</a:t>
            </a:r>
          </a:p>
        </p:txBody>
      </p:sp>
      <p:cxnSp>
        <p:nvCxnSpPr>
          <p:cNvPr id="11" name="Straight Connector 10">
            <a:extLst>
              <a:ext uri="{FF2B5EF4-FFF2-40B4-BE49-F238E27FC236}">
                <a16:creationId xmlns:a16="http://schemas.microsoft.com/office/drawing/2014/main" id="{5805112A-9E09-391A-62AA-AD16847EAEC5}"/>
              </a:ext>
            </a:extLst>
          </p:cNvPr>
          <p:cNvCxnSpPr>
            <a:stCxn id="5" idx="3"/>
          </p:cNvCxnSpPr>
          <p:nvPr/>
        </p:nvCxnSpPr>
        <p:spPr>
          <a:xfrm>
            <a:off x="7839075" y="1747838"/>
            <a:ext cx="101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EC037F4-F21D-FA37-23C1-FA3089B3A8EB}"/>
              </a:ext>
            </a:extLst>
          </p:cNvPr>
          <p:cNvCxnSpPr/>
          <p:nvPr/>
        </p:nvCxnSpPr>
        <p:spPr>
          <a:xfrm>
            <a:off x="7834313" y="2339975"/>
            <a:ext cx="101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85708" name="Picture 2">
            <a:extLst>
              <a:ext uri="{FF2B5EF4-FFF2-40B4-BE49-F238E27FC236}">
                <a16:creationId xmlns:a16="http://schemas.microsoft.com/office/drawing/2014/main" id="{C3616ACD-912B-8149-740F-80A4A98BB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1720850"/>
            <a:ext cx="1928813"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9" name="Picture 12">
            <a:extLst>
              <a:ext uri="{FF2B5EF4-FFF2-40B4-BE49-F238E27FC236}">
                <a16:creationId xmlns:a16="http://schemas.microsoft.com/office/drawing/2014/main" id="{BA30ABC6-8C4A-3613-5366-4BEA1D177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138" y="1492250"/>
            <a:ext cx="21590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10" name="TextBox 15">
            <a:extLst>
              <a:ext uri="{FF2B5EF4-FFF2-40B4-BE49-F238E27FC236}">
                <a16:creationId xmlns:a16="http://schemas.microsoft.com/office/drawing/2014/main" id="{351F56DE-7A8D-270D-E8DA-6A83DC5E67D2}"/>
              </a:ext>
            </a:extLst>
          </p:cNvPr>
          <p:cNvSpPr txBox="1">
            <a:spLocks noChangeArrowheads="1"/>
          </p:cNvSpPr>
          <p:nvPr/>
        </p:nvSpPr>
        <p:spPr bwMode="auto">
          <a:xfrm>
            <a:off x="5621338" y="2828925"/>
            <a:ext cx="2968625" cy="27622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defTabSz="684213">
              <a:defRPr>
                <a:solidFill>
                  <a:schemeClr val="tx1"/>
                </a:solidFill>
                <a:latin typeface="Arial" panose="020B0604020202020204" pitchFamily="34" charset="0"/>
                <a:ea typeface="ＭＳ Ｐゴシック" panose="020B0600070205080204" pitchFamily="34" charset="-128"/>
              </a:defRPr>
            </a:lvl1pPr>
            <a:lvl2pPr marL="742950" indent="-285750" defTabSz="684213">
              <a:defRPr>
                <a:solidFill>
                  <a:schemeClr val="tx1"/>
                </a:solidFill>
                <a:latin typeface="Arial" panose="020B0604020202020204" pitchFamily="34" charset="0"/>
                <a:ea typeface="ＭＳ Ｐゴシック" panose="020B0600070205080204" pitchFamily="34" charset="-128"/>
              </a:defRPr>
            </a:lvl2pPr>
            <a:lvl3pPr marL="1143000" indent="-228600" defTabSz="684213">
              <a:defRPr>
                <a:solidFill>
                  <a:schemeClr val="tx1"/>
                </a:solidFill>
                <a:latin typeface="Arial" panose="020B0604020202020204" pitchFamily="34" charset="0"/>
                <a:ea typeface="ＭＳ Ｐゴシック" panose="020B0600070205080204" pitchFamily="34" charset="-128"/>
              </a:defRPr>
            </a:lvl3pPr>
            <a:lvl4pPr marL="1600200" indent="-228600" defTabSz="684213">
              <a:defRPr>
                <a:solidFill>
                  <a:schemeClr val="tx1"/>
                </a:solidFill>
                <a:latin typeface="Arial" panose="020B0604020202020204" pitchFamily="34" charset="0"/>
                <a:ea typeface="ＭＳ Ｐゴシック" panose="020B0600070205080204" pitchFamily="34" charset="-128"/>
              </a:defRPr>
            </a:lvl4pPr>
            <a:lvl5pPr marL="2057400" indent="-228600" defTabSz="684213">
              <a:defRPr>
                <a:solidFill>
                  <a:schemeClr val="tx1"/>
                </a:solidFill>
                <a:latin typeface="Arial" panose="020B0604020202020204" pitchFamily="34" charset="0"/>
                <a:ea typeface="ＭＳ Ｐゴシック" panose="020B0600070205080204" pitchFamily="34" charset="-128"/>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solidFill>
                  <a:srgbClr val="941100"/>
                </a:solidFill>
                <a:latin typeface="Calibri" panose="020F0502020204030204" pitchFamily="34" charset="0"/>
              </a:rPr>
              <a:t>Sample size ↑’ed to N = 612 [NCT02614794]</a:t>
            </a:r>
          </a:p>
        </p:txBody>
      </p:sp>
      <p:cxnSp>
        <p:nvCxnSpPr>
          <p:cNvPr id="18" name="Straight Arrow Connector 17">
            <a:extLst>
              <a:ext uri="{FF2B5EF4-FFF2-40B4-BE49-F238E27FC236}">
                <a16:creationId xmlns:a16="http://schemas.microsoft.com/office/drawing/2014/main" id="{77C47611-B7EA-F93A-A7E2-C89EBCC654DD}"/>
              </a:ext>
            </a:extLst>
          </p:cNvPr>
          <p:cNvCxnSpPr/>
          <p:nvPr/>
        </p:nvCxnSpPr>
        <p:spPr>
          <a:xfrm flipV="1">
            <a:off x="6529388" y="2530475"/>
            <a:ext cx="0" cy="21431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85712" name="Picture 16">
            <a:extLst>
              <a:ext uri="{FF2B5EF4-FFF2-40B4-BE49-F238E27FC236}">
                <a16:creationId xmlns:a16="http://schemas.microsoft.com/office/drawing/2014/main" id="{869388A0-DF91-D585-4762-1627446AC8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3049588"/>
            <a:ext cx="411480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1A0DB035-4F80-1E43-C785-238FE7B0AEF1}"/>
              </a:ext>
            </a:extLst>
          </p:cNvPr>
          <p:cNvSpPr txBox="1"/>
          <p:nvPr/>
        </p:nvSpPr>
        <p:spPr>
          <a:xfrm>
            <a:off x="5632376" y="6504072"/>
            <a:ext cx="3375861" cy="276999"/>
          </a:xfrm>
          <a:prstGeom prst="rect">
            <a:avLst/>
          </a:prstGeom>
          <a:noFill/>
        </p:spPr>
        <p:txBody>
          <a:bodyPr wrap="none">
            <a:spAutoFit/>
          </a:bodyPr>
          <a:lstStyle/>
          <a:p>
            <a:pPr algn="r" defTabSz="685783" eaLnBrk="1" fontAlgn="auto" hangingPunct="1">
              <a:spcBef>
                <a:spcPts val="0"/>
              </a:spcBef>
              <a:spcAft>
                <a:spcPts val="0"/>
              </a:spcAft>
              <a:defRPr/>
            </a:pPr>
            <a:r>
              <a:rPr lang="en-US" sz="1200" dirty="0">
                <a:solidFill>
                  <a:prstClr val="black"/>
                </a:solidFill>
                <a:latin typeface="Calibri" panose="020F0502020204030204"/>
                <a:ea typeface="ＭＳ Ｐゴシック" charset="0"/>
              </a:rPr>
              <a:t>Murthy R, et al. </a:t>
            </a:r>
            <a:r>
              <a:rPr lang="en-US" sz="1200" i="1" dirty="0">
                <a:solidFill>
                  <a:prstClr val="black"/>
                </a:solidFill>
                <a:latin typeface="Calibri" panose="020F0502020204030204"/>
                <a:ea typeface="ＭＳ Ｐゴシック" charset="0"/>
              </a:rPr>
              <a:t>Lancet Oncol</a:t>
            </a:r>
            <a:r>
              <a:rPr lang="en-US" sz="1200" dirty="0">
                <a:solidFill>
                  <a:prstClr val="black"/>
                </a:solidFill>
                <a:latin typeface="Calibri" panose="020F0502020204030204"/>
                <a:ea typeface="ＭＳ Ｐゴシック" charset="0"/>
              </a:rPr>
              <a:t>. 2018;19(7):880-888. </a:t>
            </a:r>
          </a:p>
        </p:txBody>
      </p:sp>
      <p:pic>
        <p:nvPicPr>
          <p:cNvPr id="285714" name="Picture 19">
            <a:extLst>
              <a:ext uri="{FF2B5EF4-FFF2-40B4-BE49-F238E27FC236}">
                <a16:creationId xmlns:a16="http://schemas.microsoft.com/office/drawing/2014/main" id="{D373FBA3-B15E-A31D-5452-98B39DCBCF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5075" y="4164013"/>
            <a:ext cx="252730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E1495BAA-DC66-9461-D90B-EFC53D30A51D}"/>
              </a:ext>
            </a:extLst>
          </p:cNvPr>
          <p:cNvSpPr txBox="1"/>
          <p:nvPr/>
        </p:nvSpPr>
        <p:spPr>
          <a:xfrm>
            <a:off x="6926263" y="3184525"/>
            <a:ext cx="1960562" cy="831850"/>
          </a:xfrm>
          <a:prstGeom prst="rect">
            <a:avLst/>
          </a:prstGeom>
          <a:noFill/>
          <a:ln>
            <a:solidFill>
              <a:srgbClr val="000000"/>
            </a:solidFill>
          </a:ln>
        </p:spPr>
        <p:txBody>
          <a:bodyPr lIns="91432" tIns="45716" rIns="91432" bIns="45716">
            <a:spAutoFit/>
          </a:bodyPr>
          <a:lstStyle/>
          <a:p>
            <a:pPr defTabSz="914378" eaLnBrk="1" fontAlgn="auto" hangingPunct="1">
              <a:spcBef>
                <a:spcPts val="0"/>
              </a:spcBef>
              <a:spcAft>
                <a:spcPts val="0"/>
              </a:spcAft>
              <a:defRPr/>
            </a:pPr>
            <a:r>
              <a:rPr lang="en-US" sz="1200" kern="0" dirty="0">
                <a:solidFill>
                  <a:srgbClr val="000000"/>
                </a:solidFill>
                <a:ea typeface="ＭＳ Ｐゴシック" charset="0"/>
              </a:rPr>
              <a:t>*CNS metastases = 48% </a:t>
            </a:r>
          </a:p>
          <a:p>
            <a:pPr defTabSz="914378" eaLnBrk="1" fontAlgn="auto" hangingPunct="1">
              <a:spcBef>
                <a:spcPts val="0"/>
              </a:spcBef>
              <a:spcAft>
                <a:spcPts val="0"/>
              </a:spcAft>
              <a:defRPr/>
            </a:pPr>
            <a:r>
              <a:rPr lang="en-US" sz="1200" kern="0" dirty="0">
                <a:solidFill>
                  <a:srgbClr val="000000"/>
                </a:solidFill>
                <a:ea typeface="ＭＳ Ｐゴシック" charset="0"/>
              </a:rPr>
              <a:t>Untreated 22% and Treated, progressing 18% </a:t>
            </a:r>
          </a:p>
          <a:p>
            <a:pPr defTabSz="914378" eaLnBrk="1" fontAlgn="auto" hangingPunct="1">
              <a:spcBef>
                <a:spcPts val="0"/>
              </a:spcBef>
              <a:spcAft>
                <a:spcPts val="0"/>
              </a:spcAft>
              <a:defRPr/>
            </a:pPr>
            <a:endParaRPr lang="en-US" sz="1200" kern="0" dirty="0" err="1">
              <a:solidFill>
                <a:srgbClr val="000000"/>
              </a:solidFill>
              <a:ea typeface="ＭＳ Ｐゴシック" charset="0"/>
            </a:endParaRPr>
          </a:p>
        </p:txBody>
      </p:sp>
      <p:sp>
        <p:nvSpPr>
          <p:cNvPr id="24" name="TextBox 23">
            <a:extLst>
              <a:ext uri="{FF2B5EF4-FFF2-40B4-BE49-F238E27FC236}">
                <a16:creationId xmlns:a16="http://schemas.microsoft.com/office/drawing/2014/main" id="{B532AFA0-92AE-5D1C-FA17-4206815379F3}"/>
              </a:ext>
            </a:extLst>
          </p:cNvPr>
          <p:cNvSpPr txBox="1"/>
          <p:nvPr/>
        </p:nvSpPr>
        <p:spPr>
          <a:xfrm>
            <a:off x="523875" y="1395413"/>
            <a:ext cx="839788" cy="300037"/>
          </a:xfrm>
          <a:prstGeom prst="rect">
            <a:avLst/>
          </a:prstGeom>
          <a:noFill/>
        </p:spPr>
        <p:txBody>
          <a:bodyPr wrap="none">
            <a:spAutoFit/>
          </a:bodyPr>
          <a:lstStyle/>
          <a:p>
            <a:pPr defTabSz="685800" eaLnBrk="1" fontAlgn="auto" hangingPunct="1">
              <a:spcBef>
                <a:spcPts val="0"/>
              </a:spcBef>
              <a:spcAft>
                <a:spcPts val="0"/>
              </a:spcAft>
              <a:defRPr/>
            </a:pPr>
            <a:r>
              <a:rPr lang="en-US" sz="1350" b="1" u="sng" dirty="0" err="1">
                <a:solidFill>
                  <a:prstClr val="black"/>
                </a:solidFill>
                <a:latin typeface="Calibri" panose="020F0502020204030204" pitchFamily="34" charset="0"/>
                <a:ea typeface="+mn-ea"/>
                <a:cs typeface="Calibri" panose="020F0502020204030204" pitchFamily="34" charset="0"/>
              </a:rPr>
              <a:t>Tucatinib</a:t>
            </a:r>
            <a:endParaRPr lang="en-US" sz="1350" b="1" u="sng" dirty="0">
              <a:solidFill>
                <a:prstClr val="black"/>
              </a:solidFill>
              <a:latin typeface="Calibri" panose="020F0502020204030204" pitchFamily="34"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9D10D29E-89AE-1A15-C97A-15E00727BF9B}"/>
              </a:ext>
            </a:extLst>
          </p:cNvPr>
          <p:cNvSpPr txBox="1"/>
          <p:nvPr/>
        </p:nvSpPr>
        <p:spPr>
          <a:xfrm>
            <a:off x="1527175" y="3057525"/>
            <a:ext cx="1893888" cy="301625"/>
          </a:xfrm>
          <a:prstGeom prst="rect">
            <a:avLst/>
          </a:prstGeom>
          <a:noFill/>
        </p:spPr>
        <p:txBody>
          <a:bodyPr wrap="none">
            <a:spAutoFit/>
          </a:bodyPr>
          <a:lstStyle/>
          <a:p>
            <a:pPr defTabSz="685800" eaLnBrk="1" fontAlgn="auto" hangingPunct="1">
              <a:spcBef>
                <a:spcPts val="0"/>
              </a:spcBef>
              <a:spcAft>
                <a:spcPts val="0"/>
              </a:spcAft>
              <a:defRPr/>
            </a:pPr>
            <a:r>
              <a:rPr lang="en-US" sz="1350" b="1" u="sng" dirty="0">
                <a:solidFill>
                  <a:prstClr val="black"/>
                </a:solidFill>
                <a:latin typeface="Calibri" panose="020F0502020204030204" pitchFamily="34" charset="0"/>
                <a:ea typeface="+mn-ea"/>
                <a:cs typeface="Calibri" panose="020F0502020204030204" pitchFamily="34" charset="0"/>
              </a:rPr>
              <a:t>Data from Phase </a:t>
            </a:r>
            <a:r>
              <a:rPr lang="en-US" sz="1350" b="1" u="sng" dirty="0" err="1">
                <a:solidFill>
                  <a:prstClr val="black"/>
                </a:solidFill>
                <a:latin typeface="Calibri" panose="020F0502020204030204" pitchFamily="34" charset="0"/>
                <a:ea typeface="+mn-ea"/>
                <a:cs typeface="Calibri" panose="020F0502020204030204" pitchFamily="34" charset="0"/>
              </a:rPr>
              <a:t>Ib</a:t>
            </a:r>
            <a:r>
              <a:rPr lang="en-US" sz="1350" b="1" u="sng" dirty="0">
                <a:solidFill>
                  <a:prstClr val="black"/>
                </a:solidFill>
                <a:latin typeface="Calibri" panose="020F0502020204030204" pitchFamily="34" charset="0"/>
                <a:ea typeface="+mn-ea"/>
                <a:cs typeface="Calibri" panose="020F0502020204030204" pitchFamily="34" charset="0"/>
              </a:rPr>
              <a:t> Trial</a:t>
            </a:r>
          </a:p>
        </p:txBody>
      </p:sp>
      <p:sp>
        <p:nvSpPr>
          <p:cNvPr id="3" name="Rectangle 2">
            <a:extLst>
              <a:ext uri="{FF2B5EF4-FFF2-40B4-BE49-F238E27FC236}">
                <a16:creationId xmlns:a16="http://schemas.microsoft.com/office/drawing/2014/main" id="{E494467C-1B8C-542E-A92E-44EC7AE68112}"/>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1">
            <a:extLst>
              <a:ext uri="{FF2B5EF4-FFF2-40B4-BE49-F238E27FC236}">
                <a16:creationId xmlns:a16="http://schemas.microsoft.com/office/drawing/2014/main" id="{5C3CCDB9-018C-3675-6CB7-C1F968F12352}"/>
              </a:ext>
            </a:extLst>
          </p:cNvPr>
          <p:cNvSpPr>
            <a:spLocks noGrp="1"/>
          </p:cNvSpPr>
          <p:nvPr>
            <p:ph type="title"/>
          </p:nvPr>
        </p:nvSpPr>
        <p:spPr/>
        <p:txBody>
          <a:bodyPr>
            <a:normAutofit/>
          </a:bodyPr>
          <a:lstStyle/>
          <a:p>
            <a:r>
              <a:rPr lang="en-US" altLang="en-US" sz="3600" dirty="0">
                <a:solidFill>
                  <a:srgbClr val="7030A0"/>
                </a:solidFill>
              </a:rPr>
              <a:t>Expression of HER2 is Continuous</a:t>
            </a:r>
          </a:p>
        </p:txBody>
      </p:sp>
      <p:pic>
        <p:nvPicPr>
          <p:cNvPr id="231428" name="Picture 3">
            <a:extLst>
              <a:ext uri="{FF2B5EF4-FFF2-40B4-BE49-F238E27FC236}">
                <a16:creationId xmlns:a16="http://schemas.microsoft.com/office/drawing/2014/main" id="{677BF801-65D9-4383-43F7-0E76449E9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2233319"/>
            <a:ext cx="8258175"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EE34901-952D-2106-0BE3-3FEDD34508BE}"/>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43A8B3F8-7A6B-D54C-763C-0926F87C10FF}"/>
              </a:ext>
            </a:extLst>
          </p:cNvPr>
          <p:cNvGraphicFramePr>
            <a:graphicFrameLocks noGrp="1"/>
          </p:cNvGraphicFramePr>
          <p:nvPr/>
        </p:nvGraphicFramePr>
        <p:xfrm>
          <a:off x="1422400" y="914400"/>
          <a:ext cx="1154113" cy="274638"/>
        </p:xfrm>
        <a:graphic>
          <a:graphicData uri="http://schemas.openxmlformats.org/drawingml/2006/table">
            <a:tbl>
              <a:tblPr firstRow="1" bandRow="1">
                <a:tableStyleId>{2D5ABB26-0587-4C30-8999-92F81FD0307C}</a:tableStyleId>
              </a:tblPr>
              <a:tblGrid>
                <a:gridCol w="1154113">
                  <a:extLst>
                    <a:ext uri="{9D8B030D-6E8A-4147-A177-3AD203B41FA5}">
                      <a16:colId xmlns:a16="http://schemas.microsoft.com/office/drawing/2014/main" val="20000"/>
                    </a:ext>
                  </a:extLst>
                </a:gridCol>
              </a:tblGrid>
              <a:tr h="274638">
                <a:tc>
                  <a:txBody>
                    <a:bodyPr/>
                    <a:lstStyle/>
                    <a:p>
                      <a:pPr algn="ctr"/>
                      <a:endParaRPr lang="en-US" sz="1200" b="0" dirty="0">
                        <a:solidFill>
                          <a:schemeClr val="bg2">
                            <a:lumMod val="50000"/>
                          </a:schemeClr>
                        </a:solidFill>
                      </a:endParaRPr>
                    </a:p>
                  </a:txBody>
                  <a:tcPr marL="91481" marR="91481" marT="45773" marB="45773"/>
                </a:tc>
                <a:extLst>
                  <a:ext uri="{0D108BD9-81ED-4DB2-BD59-A6C34878D82A}">
                    <a16:rowId xmlns:a16="http://schemas.microsoft.com/office/drawing/2014/main" val="10000"/>
                  </a:ext>
                </a:extLst>
              </a:tr>
            </a:tbl>
          </a:graphicData>
        </a:graphic>
      </p:graphicFrame>
      <p:sp>
        <p:nvSpPr>
          <p:cNvPr id="14" name="Rectangle 13">
            <a:extLst>
              <a:ext uri="{FF2B5EF4-FFF2-40B4-BE49-F238E27FC236}">
                <a16:creationId xmlns:a16="http://schemas.microsoft.com/office/drawing/2014/main" id="{16923B32-6672-E8F3-DE93-C09F20ED0CAC}"/>
              </a:ext>
            </a:extLst>
          </p:cNvPr>
          <p:cNvSpPr/>
          <p:nvPr/>
        </p:nvSpPr>
        <p:spPr>
          <a:xfrm>
            <a:off x="5905500" y="5121275"/>
            <a:ext cx="2960688" cy="400050"/>
          </a:xfrm>
          <a:prstGeom prst="rect">
            <a:avLst/>
          </a:prstGeom>
        </p:spPr>
        <p:txBody>
          <a:bodyPr>
            <a:spAutoFit/>
          </a:bodyPr>
          <a:lstStyle/>
          <a:p>
            <a:pPr marL="0" lvl="1" defTabSz="685800" eaLnBrk="1" fontAlgn="auto" hangingPunct="1">
              <a:spcBef>
                <a:spcPts val="0"/>
              </a:spcBef>
              <a:spcAft>
                <a:spcPts val="0"/>
              </a:spcAft>
              <a:defRPr/>
            </a:pPr>
            <a:r>
              <a:rPr lang="en-US" sz="1000" dirty="0">
                <a:solidFill>
                  <a:prstClr val="black"/>
                </a:solidFill>
                <a:latin typeface="Calibri" panose="020F0502020204030204"/>
                <a:ea typeface="+mn-ea"/>
              </a:rPr>
              <a:t>Prespecified efficacy boundary for PFS: P=0.05</a:t>
            </a:r>
            <a:endParaRPr lang="en-US" sz="1000" baseline="-25000" dirty="0">
              <a:solidFill>
                <a:prstClr val="black"/>
              </a:solidFill>
              <a:latin typeface="Calibri" panose="020F0502020204030204"/>
              <a:ea typeface="+mn-ea"/>
            </a:endParaRPr>
          </a:p>
          <a:p>
            <a:pPr marL="0" lvl="1" defTabSz="685800" eaLnBrk="1" fontAlgn="auto" hangingPunct="1">
              <a:spcBef>
                <a:spcPts val="0"/>
              </a:spcBef>
              <a:spcAft>
                <a:spcPts val="0"/>
              </a:spcAft>
              <a:defRPr/>
            </a:pPr>
            <a:r>
              <a:rPr lang="en-US" sz="1000" dirty="0">
                <a:solidFill>
                  <a:prstClr val="black"/>
                </a:solidFill>
                <a:latin typeface="Calibri" panose="020F0502020204030204"/>
                <a:ea typeface="+mn-ea"/>
              </a:rPr>
              <a:t>Data cut off: Sep 4, 2019</a:t>
            </a:r>
          </a:p>
        </p:txBody>
      </p:sp>
      <p:graphicFrame>
        <p:nvGraphicFramePr>
          <p:cNvPr id="19" name="Table 5">
            <a:extLst>
              <a:ext uri="{FF2B5EF4-FFF2-40B4-BE49-F238E27FC236}">
                <a16:creationId xmlns:a16="http://schemas.microsoft.com/office/drawing/2014/main" id="{D8B4585F-18E3-960E-746D-18F5705A5278}"/>
              </a:ext>
            </a:extLst>
          </p:cNvPr>
          <p:cNvGraphicFramePr>
            <a:graphicFrameLocks noGrp="1"/>
          </p:cNvGraphicFramePr>
          <p:nvPr/>
        </p:nvGraphicFramePr>
        <p:xfrm>
          <a:off x="5980113" y="2836863"/>
          <a:ext cx="2886075" cy="2108201"/>
        </p:xfrm>
        <a:graphic>
          <a:graphicData uri="http://schemas.openxmlformats.org/drawingml/2006/table">
            <a:tbl>
              <a:tblPr firstRow="1" bandRow="1">
                <a:tableStyleId>{2D5ABB26-0587-4C30-8999-92F81FD0307C}</a:tableStyleId>
              </a:tblPr>
              <a:tblGrid>
                <a:gridCol w="1500378">
                  <a:extLst>
                    <a:ext uri="{9D8B030D-6E8A-4147-A177-3AD203B41FA5}">
                      <a16:colId xmlns:a16="http://schemas.microsoft.com/office/drawing/2014/main" val="20000"/>
                    </a:ext>
                  </a:extLst>
                </a:gridCol>
                <a:gridCol w="1385697">
                  <a:extLst>
                    <a:ext uri="{9D8B030D-6E8A-4147-A177-3AD203B41FA5}">
                      <a16:colId xmlns:a16="http://schemas.microsoft.com/office/drawing/2014/main" val="20001"/>
                    </a:ext>
                  </a:extLst>
                </a:gridCol>
              </a:tblGrid>
              <a:tr h="46124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t>Risk of progression or death was reduced by 46% in the primary endpoint population</a:t>
                      </a:r>
                    </a:p>
                  </a:txBody>
                  <a:tcPr marL="91430" marR="91430" marT="45749" marB="4574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tc hMerge="1">
                  <a:txBody>
                    <a:bodyPr/>
                    <a:lstStyle/>
                    <a:p>
                      <a:endParaRPr lang="en-US"/>
                    </a:p>
                  </a:txBody>
                  <a:tcPr/>
                </a:tc>
                <a:extLst>
                  <a:ext uri="{0D108BD9-81ED-4DB2-BD59-A6C34878D82A}">
                    <a16:rowId xmlns:a16="http://schemas.microsoft.com/office/drawing/2014/main" val="10000"/>
                  </a:ext>
                </a:extLst>
              </a:tr>
              <a:tr h="274493">
                <a:tc gridSpan="2">
                  <a:txBody>
                    <a:bodyPr/>
                    <a:lstStyle/>
                    <a:p>
                      <a:pPr algn="ctr"/>
                      <a:r>
                        <a:rPr lang="en-US" sz="1100" b="0" dirty="0">
                          <a:solidFill>
                            <a:schemeClr val="tx1"/>
                          </a:solidFill>
                        </a:rPr>
                        <a:t>One-year PFS (95% CI): </a:t>
                      </a:r>
                    </a:p>
                  </a:txBody>
                  <a:tcPr marL="91430" marR="91430" marT="45749" marB="4574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lang="en-US"/>
                    </a:p>
                  </a:txBody>
                  <a:tcPr/>
                </a:tc>
                <a:extLst>
                  <a:ext uri="{0D108BD9-81ED-4DB2-BD59-A6C34878D82A}">
                    <a16:rowId xmlns:a16="http://schemas.microsoft.com/office/drawing/2014/main" val="10001"/>
                  </a:ext>
                </a:extLst>
              </a:tr>
              <a:tr h="640482">
                <a:tc>
                  <a:txBody>
                    <a:bodyPr/>
                    <a:lstStyle/>
                    <a:p>
                      <a:pPr algn="ctr"/>
                      <a:r>
                        <a:rPr lang="en-US" sz="1100" b="1" dirty="0" err="1">
                          <a:solidFill>
                            <a:srgbClr val="267AC1"/>
                          </a:solidFill>
                        </a:rPr>
                        <a:t>Tucatinib</a:t>
                      </a:r>
                      <a:endParaRPr lang="en-US" sz="1100" b="1" dirty="0">
                        <a:solidFill>
                          <a:srgbClr val="267AC1"/>
                        </a:solidFill>
                      </a:endParaRPr>
                    </a:p>
                    <a:p>
                      <a:pPr algn="ctr"/>
                      <a:r>
                        <a:rPr lang="en-US" sz="1100" b="1" dirty="0">
                          <a:solidFill>
                            <a:srgbClr val="267AC1"/>
                          </a:solidFill>
                        </a:rPr>
                        <a:t>33%</a:t>
                      </a:r>
                    </a:p>
                    <a:p>
                      <a:pPr algn="ctr"/>
                      <a:r>
                        <a:rPr lang="en-US" sz="1100" b="1" dirty="0">
                          <a:solidFill>
                            <a:srgbClr val="267AC1"/>
                          </a:solidFill>
                        </a:rPr>
                        <a:t>(27, 40) </a:t>
                      </a:r>
                    </a:p>
                  </a:txBody>
                  <a:tcPr marL="91430" marR="91430" marT="45749" marB="4574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ctr"/>
                      <a:r>
                        <a:rPr lang="en-US" sz="1100" b="1" dirty="0">
                          <a:solidFill>
                            <a:srgbClr val="70305F"/>
                          </a:solidFill>
                        </a:rPr>
                        <a:t>Placebo</a:t>
                      </a:r>
                    </a:p>
                    <a:p>
                      <a:pPr algn="ctr"/>
                      <a:r>
                        <a:rPr lang="en-US" sz="1100" b="1" dirty="0">
                          <a:solidFill>
                            <a:srgbClr val="70305F"/>
                          </a:solidFill>
                        </a:rPr>
                        <a:t>12% </a:t>
                      </a:r>
                      <a:br>
                        <a:rPr lang="en-US" sz="1100" b="1" dirty="0">
                          <a:solidFill>
                            <a:srgbClr val="70305F"/>
                          </a:solidFill>
                        </a:rPr>
                      </a:br>
                      <a:r>
                        <a:rPr lang="en-US" sz="1100" b="1" dirty="0">
                          <a:solidFill>
                            <a:srgbClr val="70305F"/>
                          </a:solidFill>
                        </a:rPr>
                        <a:t>(6, 21)</a:t>
                      </a:r>
                    </a:p>
                  </a:txBody>
                  <a:tcPr marL="91430" marR="91430" marT="45749" marB="4574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0002"/>
                  </a:ext>
                </a:extLst>
              </a:tr>
              <a:tr h="274493">
                <a:tc gridSpan="2">
                  <a:txBody>
                    <a:bodyPr/>
                    <a:lstStyle/>
                    <a:p>
                      <a:pPr algn="ctr"/>
                      <a:r>
                        <a:rPr lang="en-US" sz="1100" b="0" dirty="0">
                          <a:solidFill>
                            <a:schemeClr val="tx1"/>
                          </a:solidFill>
                        </a:rPr>
                        <a:t>Median PFS (95% CI): </a:t>
                      </a:r>
                    </a:p>
                  </a:txBody>
                  <a:tcPr marL="91430" marR="91430" marT="45749" marB="4574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lang="en-US"/>
                    </a:p>
                  </a:txBody>
                  <a:tcPr/>
                </a:tc>
                <a:extLst>
                  <a:ext uri="{0D108BD9-81ED-4DB2-BD59-A6C34878D82A}">
                    <a16:rowId xmlns:a16="http://schemas.microsoft.com/office/drawing/2014/main" val="10003"/>
                  </a:ext>
                </a:extLst>
              </a:tr>
              <a:tr h="457488">
                <a:tc>
                  <a:txBody>
                    <a:bodyPr/>
                    <a:lstStyle/>
                    <a:p>
                      <a:pPr algn="ctr"/>
                      <a:r>
                        <a:rPr lang="en-US" sz="1100" b="1" dirty="0">
                          <a:solidFill>
                            <a:srgbClr val="267AC1"/>
                          </a:solidFill>
                        </a:rPr>
                        <a:t>7.8 months</a:t>
                      </a:r>
                      <a:br>
                        <a:rPr lang="en-US" sz="1100" b="1" dirty="0">
                          <a:solidFill>
                            <a:srgbClr val="267AC1"/>
                          </a:solidFill>
                        </a:rPr>
                      </a:br>
                      <a:r>
                        <a:rPr lang="en-US" sz="1100" b="1" dirty="0">
                          <a:solidFill>
                            <a:srgbClr val="267AC1"/>
                          </a:solidFill>
                        </a:rPr>
                        <a:t>(7.5, 9.6) </a:t>
                      </a:r>
                    </a:p>
                  </a:txBody>
                  <a:tcPr marL="91430" marR="91430" marT="45749" marB="4574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ctr"/>
                      <a:r>
                        <a:rPr lang="en-US" sz="1100" b="1" dirty="0">
                          <a:solidFill>
                            <a:srgbClr val="70305F"/>
                          </a:solidFill>
                        </a:rPr>
                        <a:t>5.6 months</a:t>
                      </a:r>
                      <a:br>
                        <a:rPr lang="en-US" sz="1100" b="1" dirty="0">
                          <a:solidFill>
                            <a:srgbClr val="70305F"/>
                          </a:solidFill>
                        </a:rPr>
                      </a:br>
                      <a:r>
                        <a:rPr lang="en-US" sz="1100" b="1" dirty="0">
                          <a:solidFill>
                            <a:srgbClr val="70305F"/>
                          </a:solidFill>
                        </a:rPr>
                        <a:t>(4.2, 7.1)</a:t>
                      </a:r>
                    </a:p>
                  </a:txBody>
                  <a:tcPr marL="91430" marR="91430" marT="45749" marB="4574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0004"/>
                  </a:ext>
                </a:extLst>
              </a:tr>
            </a:tbl>
          </a:graphicData>
        </a:graphic>
      </p:graphicFrame>
      <p:grpSp>
        <p:nvGrpSpPr>
          <p:cNvPr id="286733" name="Group 6">
            <a:extLst>
              <a:ext uri="{FF2B5EF4-FFF2-40B4-BE49-F238E27FC236}">
                <a16:creationId xmlns:a16="http://schemas.microsoft.com/office/drawing/2014/main" id="{17047AA4-06DF-DFCC-0CAA-1230A19DE389}"/>
              </a:ext>
            </a:extLst>
          </p:cNvPr>
          <p:cNvGrpSpPr>
            <a:grpSpLocks/>
          </p:cNvGrpSpPr>
          <p:nvPr/>
        </p:nvGrpSpPr>
        <p:grpSpPr bwMode="auto">
          <a:xfrm>
            <a:off x="369888" y="1819275"/>
            <a:ext cx="5151437" cy="3702050"/>
            <a:chOff x="369752" y="962321"/>
            <a:chExt cx="5152349" cy="3701976"/>
          </a:xfrm>
        </p:grpSpPr>
        <p:grpSp>
          <p:nvGrpSpPr>
            <p:cNvPr id="286755" name="Group 2">
              <a:extLst>
                <a:ext uri="{FF2B5EF4-FFF2-40B4-BE49-F238E27FC236}">
                  <a16:creationId xmlns:a16="http://schemas.microsoft.com/office/drawing/2014/main" id="{1AA538DF-241C-307F-D12C-7912FC9690FF}"/>
                </a:ext>
              </a:extLst>
            </p:cNvPr>
            <p:cNvGrpSpPr>
              <a:grpSpLocks noChangeAspect="1"/>
            </p:cNvGrpSpPr>
            <p:nvPr/>
          </p:nvGrpSpPr>
          <p:grpSpPr bwMode="auto">
            <a:xfrm>
              <a:off x="369752" y="962321"/>
              <a:ext cx="5152349" cy="3701976"/>
              <a:chOff x="278169" y="890119"/>
              <a:chExt cx="5423524" cy="3896816"/>
            </a:xfrm>
          </p:grpSpPr>
          <p:pic>
            <p:nvPicPr>
              <p:cNvPr id="286760" name="Picture 19" descr="A picture containing black, dark&#10;&#10;Description automatically generated">
                <a:extLst>
                  <a:ext uri="{FF2B5EF4-FFF2-40B4-BE49-F238E27FC236}">
                    <a16:creationId xmlns:a16="http://schemas.microsoft.com/office/drawing/2014/main" id="{C0716969-BA0A-A8A0-D4FF-34C1509C9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69" y="890119"/>
                <a:ext cx="5317579" cy="389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C7547FA8-6110-1A87-3753-E36CD733550C}"/>
                  </a:ext>
                </a:extLst>
              </p:cNvPr>
              <p:cNvCxnSpPr>
                <a:cxnSpLocks/>
              </p:cNvCxnSpPr>
              <p:nvPr/>
            </p:nvCxnSpPr>
            <p:spPr>
              <a:xfrm>
                <a:off x="1774025" y="2084898"/>
                <a:ext cx="0" cy="181472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22EEFA-BF83-86D3-B655-CE44A12D7061}"/>
                  </a:ext>
                </a:extLst>
              </p:cNvPr>
              <p:cNvCxnSpPr>
                <a:cxnSpLocks/>
              </p:cNvCxnSpPr>
              <p:nvPr/>
            </p:nvCxnSpPr>
            <p:spPr>
              <a:xfrm flipH="1">
                <a:off x="2521118" y="2893671"/>
                <a:ext cx="6685" cy="100595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00185ED-4901-AE09-CEA4-B7E7DDC90B8C}"/>
                  </a:ext>
                </a:extLst>
              </p:cNvPr>
              <p:cNvCxnSpPr/>
              <p:nvPr/>
            </p:nvCxnSpPr>
            <p:spPr>
              <a:xfrm>
                <a:off x="1016905" y="2399050"/>
                <a:ext cx="4579494" cy="0"/>
              </a:xfrm>
              <a:prstGeom prst="line">
                <a:avLst/>
              </a:prstGeom>
              <a:ln w="12700"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18D1F07A-2FC8-D5FC-4C3F-1AC0A8EDFE1D}"/>
                  </a:ext>
                </a:extLst>
              </p:cNvPr>
              <p:cNvSpPr txBox="1"/>
              <p:nvPr/>
            </p:nvSpPr>
            <p:spPr>
              <a:xfrm>
                <a:off x="5066581" y="2183488"/>
                <a:ext cx="635112" cy="259008"/>
              </a:xfrm>
              <a:prstGeom prst="rect">
                <a:avLst/>
              </a:prstGeom>
              <a:noFill/>
            </p:spPr>
            <p:txBody>
              <a:bodyPr wrap="none">
                <a:spAutoFit/>
              </a:bodyPr>
              <a:lstStyle/>
              <a:p>
                <a:pPr defTabSz="685800" eaLnBrk="1" fontAlgn="auto" hangingPunct="1">
                  <a:spcBef>
                    <a:spcPts val="0"/>
                  </a:spcBef>
                  <a:spcAft>
                    <a:spcPts val="0"/>
                  </a:spcAft>
                  <a:defRPr/>
                </a:pPr>
                <a:r>
                  <a:rPr lang="en-US" sz="1000" dirty="0">
                    <a:solidFill>
                      <a:prstClr val="white">
                        <a:lumMod val="50000"/>
                      </a:prstClr>
                    </a:solidFill>
                    <a:ea typeface="+mn-ea"/>
                  </a:rPr>
                  <a:t>Median</a:t>
                </a:r>
              </a:p>
            </p:txBody>
          </p:sp>
        </p:grpSp>
        <p:sp>
          <p:nvSpPr>
            <p:cNvPr id="15" name="TextBox 14">
              <a:extLst>
                <a:ext uri="{FF2B5EF4-FFF2-40B4-BE49-F238E27FC236}">
                  <a16:creationId xmlns:a16="http://schemas.microsoft.com/office/drawing/2014/main" id="{C9BDF065-4E0C-19BD-327F-DFEE50220670}"/>
                </a:ext>
              </a:extLst>
            </p:cNvPr>
            <p:cNvSpPr txBox="1"/>
            <p:nvPr/>
          </p:nvSpPr>
          <p:spPr>
            <a:xfrm>
              <a:off x="1714602" y="1852891"/>
              <a:ext cx="490625" cy="277806"/>
            </a:xfrm>
            <a:prstGeom prst="rect">
              <a:avLst/>
            </a:prstGeom>
            <a:noFill/>
          </p:spPr>
          <p:txBody>
            <a:bodyPr wrap="none">
              <a:spAutoFit/>
            </a:bodyPr>
            <a:lstStyle/>
            <a:p>
              <a:pPr defTabSz="685800" eaLnBrk="1" fontAlgn="auto" hangingPunct="1">
                <a:spcBef>
                  <a:spcPts val="0"/>
                </a:spcBef>
                <a:spcAft>
                  <a:spcPts val="0"/>
                </a:spcAft>
                <a:defRPr/>
              </a:pPr>
              <a:r>
                <a:rPr lang="en-US" sz="1200" b="1" dirty="0">
                  <a:solidFill>
                    <a:srgbClr val="E7E6E6">
                      <a:lumMod val="50000"/>
                    </a:srgbClr>
                  </a:solidFill>
                  <a:ea typeface="+mn-ea"/>
                </a:rPr>
                <a:t>63%</a:t>
              </a:r>
            </a:p>
          </p:txBody>
        </p:sp>
        <p:sp>
          <p:nvSpPr>
            <p:cNvPr id="18" name="TextBox 17">
              <a:extLst>
                <a:ext uri="{FF2B5EF4-FFF2-40B4-BE49-F238E27FC236}">
                  <a16:creationId xmlns:a16="http://schemas.microsoft.com/office/drawing/2014/main" id="{6CF8C4B9-A930-AF64-339D-C67FFEFE5893}"/>
                </a:ext>
              </a:extLst>
            </p:cNvPr>
            <p:cNvSpPr txBox="1"/>
            <p:nvPr/>
          </p:nvSpPr>
          <p:spPr>
            <a:xfrm>
              <a:off x="2440218" y="2646625"/>
              <a:ext cx="492212" cy="277806"/>
            </a:xfrm>
            <a:prstGeom prst="rect">
              <a:avLst/>
            </a:prstGeom>
            <a:noFill/>
          </p:spPr>
          <p:txBody>
            <a:bodyPr wrap="none">
              <a:spAutoFit/>
            </a:bodyPr>
            <a:lstStyle/>
            <a:p>
              <a:pPr defTabSz="685800" eaLnBrk="1" fontAlgn="auto" hangingPunct="1">
                <a:spcBef>
                  <a:spcPts val="0"/>
                </a:spcBef>
                <a:spcAft>
                  <a:spcPts val="0"/>
                </a:spcAft>
                <a:defRPr/>
              </a:pPr>
              <a:r>
                <a:rPr lang="en-US" sz="1200" b="1" dirty="0">
                  <a:solidFill>
                    <a:srgbClr val="E7E6E6">
                      <a:lumMod val="50000"/>
                    </a:srgbClr>
                  </a:solidFill>
                  <a:ea typeface="+mn-ea"/>
                </a:rPr>
                <a:t>33%</a:t>
              </a:r>
            </a:p>
          </p:txBody>
        </p:sp>
        <p:sp>
          <p:nvSpPr>
            <p:cNvPr id="23" name="TextBox 22">
              <a:extLst>
                <a:ext uri="{FF2B5EF4-FFF2-40B4-BE49-F238E27FC236}">
                  <a16:creationId xmlns:a16="http://schemas.microsoft.com/office/drawing/2014/main" id="{AB94B8AE-9303-2624-82E7-F3919970FF76}"/>
                </a:ext>
              </a:extLst>
            </p:cNvPr>
            <p:cNvSpPr txBox="1"/>
            <p:nvPr/>
          </p:nvSpPr>
          <p:spPr>
            <a:xfrm>
              <a:off x="1360527" y="2454541"/>
              <a:ext cx="490624" cy="276219"/>
            </a:xfrm>
            <a:prstGeom prst="rect">
              <a:avLst/>
            </a:prstGeom>
            <a:noFill/>
          </p:spPr>
          <p:txBody>
            <a:bodyPr wrap="none">
              <a:spAutoFit/>
            </a:bodyPr>
            <a:lstStyle/>
            <a:p>
              <a:pPr defTabSz="685800" eaLnBrk="1" fontAlgn="auto" hangingPunct="1">
                <a:spcBef>
                  <a:spcPts val="0"/>
                </a:spcBef>
                <a:spcAft>
                  <a:spcPts val="0"/>
                </a:spcAft>
                <a:defRPr/>
              </a:pPr>
              <a:r>
                <a:rPr lang="en-US" sz="1200" b="1" dirty="0">
                  <a:solidFill>
                    <a:srgbClr val="70305F"/>
                  </a:solidFill>
                  <a:ea typeface="+mn-ea"/>
                </a:rPr>
                <a:t>46%</a:t>
              </a:r>
            </a:p>
          </p:txBody>
        </p:sp>
        <p:sp>
          <p:nvSpPr>
            <p:cNvPr id="24" name="TextBox 23">
              <a:extLst>
                <a:ext uri="{FF2B5EF4-FFF2-40B4-BE49-F238E27FC236}">
                  <a16:creationId xmlns:a16="http://schemas.microsoft.com/office/drawing/2014/main" id="{A09D99CD-19D6-2276-C45E-5C7BD592D58C}"/>
                </a:ext>
              </a:extLst>
            </p:cNvPr>
            <p:cNvSpPr txBox="1"/>
            <p:nvPr/>
          </p:nvSpPr>
          <p:spPr>
            <a:xfrm>
              <a:off x="2440218" y="3457821"/>
              <a:ext cx="492212" cy="277807"/>
            </a:xfrm>
            <a:prstGeom prst="rect">
              <a:avLst/>
            </a:prstGeom>
            <a:noFill/>
          </p:spPr>
          <p:txBody>
            <a:bodyPr wrap="none">
              <a:spAutoFit/>
            </a:bodyPr>
            <a:lstStyle/>
            <a:p>
              <a:pPr defTabSz="685800" eaLnBrk="1" fontAlgn="auto" hangingPunct="1">
                <a:spcBef>
                  <a:spcPts val="0"/>
                </a:spcBef>
                <a:spcAft>
                  <a:spcPts val="0"/>
                </a:spcAft>
                <a:defRPr/>
              </a:pPr>
              <a:r>
                <a:rPr lang="en-US" sz="1200" b="1" dirty="0">
                  <a:solidFill>
                    <a:srgbClr val="70305F"/>
                  </a:solidFill>
                  <a:ea typeface="+mn-ea"/>
                </a:rPr>
                <a:t>12%</a:t>
              </a:r>
            </a:p>
          </p:txBody>
        </p:sp>
      </p:grpSp>
      <p:graphicFrame>
        <p:nvGraphicFramePr>
          <p:cNvPr id="21" name="Table 5">
            <a:extLst>
              <a:ext uri="{FF2B5EF4-FFF2-40B4-BE49-F238E27FC236}">
                <a16:creationId xmlns:a16="http://schemas.microsoft.com/office/drawing/2014/main" id="{F5303C50-898A-3EA8-58C2-B08014CDC189}"/>
              </a:ext>
            </a:extLst>
          </p:cNvPr>
          <p:cNvGraphicFramePr>
            <a:graphicFrameLocks noGrp="1"/>
          </p:cNvGraphicFramePr>
          <p:nvPr/>
        </p:nvGraphicFramePr>
        <p:xfrm>
          <a:off x="4359275" y="1628775"/>
          <a:ext cx="4506913" cy="936625"/>
        </p:xfrm>
        <a:graphic>
          <a:graphicData uri="http://schemas.openxmlformats.org/drawingml/2006/table">
            <a:tbl>
              <a:tblPr firstRow="1" bandRow="1">
                <a:tableStyleId>{2D5ABB26-0587-4C30-8999-92F81FD0307C}</a:tableStyleId>
              </a:tblPr>
              <a:tblGrid>
                <a:gridCol w="2023844">
                  <a:extLst>
                    <a:ext uri="{9D8B030D-6E8A-4147-A177-3AD203B41FA5}">
                      <a16:colId xmlns:a16="http://schemas.microsoft.com/office/drawing/2014/main" val="20000"/>
                    </a:ext>
                  </a:extLst>
                </a:gridCol>
                <a:gridCol w="760799">
                  <a:extLst>
                    <a:ext uri="{9D8B030D-6E8A-4147-A177-3AD203B41FA5}">
                      <a16:colId xmlns:a16="http://schemas.microsoft.com/office/drawing/2014/main" val="20001"/>
                    </a:ext>
                  </a:extLst>
                </a:gridCol>
                <a:gridCol w="991057">
                  <a:extLst>
                    <a:ext uri="{9D8B030D-6E8A-4147-A177-3AD203B41FA5}">
                      <a16:colId xmlns:a16="http://schemas.microsoft.com/office/drawing/2014/main" val="20002"/>
                    </a:ext>
                  </a:extLst>
                </a:gridCol>
                <a:gridCol w="731213">
                  <a:extLst>
                    <a:ext uri="{9D8B030D-6E8A-4147-A177-3AD203B41FA5}">
                      <a16:colId xmlns:a16="http://schemas.microsoft.com/office/drawing/2014/main" val="20003"/>
                    </a:ext>
                  </a:extLst>
                </a:gridCol>
              </a:tblGrid>
              <a:tr h="425739">
                <a:tc>
                  <a:txBody>
                    <a:bodyPr/>
                    <a:lstStyle/>
                    <a:p>
                      <a:r>
                        <a:rPr lang="en-US" sz="900" b="1" dirty="0"/>
                        <a:t>Treatment arm with Trastuzumab + Capecitabine</a:t>
                      </a:r>
                    </a:p>
                  </a:txBody>
                  <a:tcPr marL="91459" marR="91459" marT="45673" marB="45673"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dirty="0"/>
                        <a:t>Events, N=480</a:t>
                      </a:r>
                    </a:p>
                  </a:txBody>
                  <a:tcPr marL="91459" marR="91459" marT="45673" marB="45673"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dirty="0"/>
                        <a:t>HR </a:t>
                      </a:r>
                    </a:p>
                    <a:p>
                      <a:pPr algn="ctr"/>
                      <a:r>
                        <a:rPr lang="en-US" sz="900" b="1" dirty="0"/>
                        <a:t>(95% CI)</a:t>
                      </a:r>
                    </a:p>
                  </a:txBody>
                  <a:tcPr marL="91459" marR="91459" marT="45673" marB="45673"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dirty="0"/>
                        <a:t>P Value</a:t>
                      </a:r>
                    </a:p>
                  </a:txBody>
                  <a:tcPr marL="91459" marR="91459" marT="45673" marB="45673"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5443">
                <a:tc>
                  <a:txBody>
                    <a:bodyPr/>
                    <a:lstStyle/>
                    <a:p>
                      <a:r>
                        <a:rPr lang="en-US" sz="900" b="1" dirty="0" err="1">
                          <a:solidFill>
                            <a:schemeClr val="bg2">
                              <a:lumMod val="50000"/>
                            </a:schemeClr>
                          </a:solidFill>
                        </a:rPr>
                        <a:t>Tucatinib</a:t>
                      </a:r>
                      <a:endParaRPr lang="en-US" sz="900" b="1" dirty="0">
                        <a:solidFill>
                          <a:schemeClr val="bg2">
                            <a:lumMod val="50000"/>
                          </a:schemeClr>
                        </a:solidFill>
                      </a:endParaRPr>
                    </a:p>
                  </a:txBody>
                  <a:tcPr marL="91459" marR="91459" marT="45673" marB="45673"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dirty="0">
                          <a:solidFill>
                            <a:schemeClr val="bg2">
                              <a:lumMod val="50000"/>
                            </a:schemeClr>
                          </a:solidFill>
                        </a:rPr>
                        <a:t>178/320</a:t>
                      </a:r>
                    </a:p>
                  </a:txBody>
                  <a:tcPr marL="91459" marR="91459" marT="45673" marB="45673">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sz="900" b="1" dirty="0"/>
                        <a:t>0.54 </a:t>
                      </a:r>
                      <a:br>
                        <a:rPr lang="en-US" sz="900" b="1" dirty="0"/>
                      </a:br>
                      <a:r>
                        <a:rPr lang="en-US" sz="900" b="1" dirty="0"/>
                        <a:t>(0.42, 0.71)</a:t>
                      </a:r>
                      <a:endParaRPr lang="en-US" sz="900" b="1" dirty="0">
                        <a:solidFill>
                          <a:schemeClr val="tx1"/>
                        </a:solidFill>
                      </a:endParaRPr>
                    </a:p>
                  </a:txBody>
                  <a:tcPr marL="91459" marR="91459" marT="45673" marB="45673">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sz="900" b="1" dirty="0"/>
                        <a:t>&lt;0.00001</a:t>
                      </a:r>
                      <a:endParaRPr lang="en-US" sz="900" b="1" dirty="0">
                        <a:solidFill>
                          <a:schemeClr val="tx1"/>
                        </a:solidFill>
                      </a:endParaRPr>
                    </a:p>
                  </a:txBody>
                  <a:tcPr marL="91459" marR="91459" marT="45673" marB="45673">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5443">
                <a:tc>
                  <a:txBody>
                    <a:bodyPr/>
                    <a:lstStyle/>
                    <a:p>
                      <a:r>
                        <a:rPr lang="en-US" sz="900" b="1" dirty="0">
                          <a:solidFill>
                            <a:srgbClr val="70305F"/>
                          </a:solidFill>
                        </a:rPr>
                        <a:t>Placebo</a:t>
                      </a:r>
                    </a:p>
                  </a:txBody>
                  <a:tcPr marL="91459" marR="91459" marT="45673" marB="45673"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dirty="0">
                          <a:solidFill>
                            <a:srgbClr val="70305F"/>
                          </a:solidFill>
                        </a:rPr>
                        <a:t>97/160</a:t>
                      </a:r>
                    </a:p>
                  </a:txBody>
                  <a:tcPr marL="91459" marR="91459" marT="45673" marB="45673">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en-US" sz="1200" dirty="0">
                        <a:solidFill>
                          <a:srgbClr val="70305F"/>
                        </a:solidFill>
                      </a:endParaRPr>
                    </a:p>
                  </a:txBody>
                  <a:tcPr/>
                </a:tc>
                <a:tc vMerge="1">
                  <a:txBody>
                    <a:bodyPr/>
                    <a:lstStyle/>
                    <a:p>
                      <a:endParaRPr lang="en-US"/>
                    </a:p>
                  </a:txBody>
                  <a:tcPr/>
                </a:tc>
                <a:extLst>
                  <a:ext uri="{0D108BD9-81ED-4DB2-BD59-A6C34878D82A}">
                    <a16:rowId xmlns:a16="http://schemas.microsoft.com/office/drawing/2014/main" val="10002"/>
                  </a:ext>
                </a:extLst>
              </a:tr>
            </a:tbl>
          </a:graphicData>
        </a:graphic>
      </p:graphicFrame>
      <p:sp>
        <p:nvSpPr>
          <p:cNvPr id="286753" name="Title 1">
            <a:extLst>
              <a:ext uri="{FF2B5EF4-FFF2-40B4-BE49-F238E27FC236}">
                <a16:creationId xmlns:a16="http://schemas.microsoft.com/office/drawing/2014/main" id="{35B367C0-A290-7951-99C5-88E35051E98B}"/>
              </a:ext>
            </a:extLst>
          </p:cNvPr>
          <p:cNvSpPr>
            <a:spLocks noGrp="1" noChangeArrowheads="1"/>
          </p:cNvSpPr>
          <p:nvPr>
            <p:ph type="title" idx="4294967295"/>
          </p:nvPr>
        </p:nvSpPr>
        <p:spPr>
          <a:xfrm>
            <a:off x="0" y="609601"/>
            <a:ext cx="9132888" cy="928687"/>
          </a:xfrm>
        </p:spPr>
        <p:txBody>
          <a:bodyPr>
            <a:normAutofit/>
          </a:bodyPr>
          <a:lstStyle/>
          <a:p>
            <a:pPr algn="ctr" eaLnBrk="1" hangingPunct="1"/>
            <a:r>
              <a:rPr lang="en-US" altLang="en-US" sz="2000" b="1" dirty="0">
                <a:solidFill>
                  <a:srgbClr val="7030A0"/>
                </a:solidFill>
                <a:latin typeface="Calibri" panose="020F0502020204030204" pitchFamily="34" charset="0"/>
                <a:cs typeface="Calibri" panose="020F0502020204030204" pitchFamily="34" charset="0"/>
              </a:rPr>
              <a:t>Progression-Free Survival with Tucatinib Added to Capecitabine and Trastuzumab in HER2+ MBC (Including with Brain Metastases): HER2CLIMB Study Results</a:t>
            </a:r>
          </a:p>
        </p:txBody>
      </p:sp>
      <p:sp>
        <p:nvSpPr>
          <p:cNvPr id="25" name="TextBox 24">
            <a:extLst>
              <a:ext uri="{FF2B5EF4-FFF2-40B4-BE49-F238E27FC236}">
                <a16:creationId xmlns:a16="http://schemas.microsoft.com/office/drawing/2014/main" id="{92492345-3910-8982-DBDF-592DD198BDCC}"/>
              </a:ext>
            </a:extLst>
          </p:cNvPr>
          <p:cNvSpPr txBox="1"/>
          <p:nvPr/>
        </p:nvSpPr>
        <p:spPr>
          <a:xfrm>
            <a:off x="5421313" y="6499504"/>
            <a:ext cx="3611563" cy="276999"/>
          </a:xfrm>
          <a:prstGeom prst="rect">
            <a:avLst/>
          </a:prstGeom>
          <a:noFill/>
        </p:spPr>
        <p:txBody>
          <a:bodyPr wrap="square">
            <a:spAutoFit/>
          </a:bodyPr>
          <a:lstStyle/>
          <a:p>
            <a:pPr algn="r" defTabSz="685800" eaLnBrk="1" fontAlgn="auto" hangingPunct="1">
              <a:spcBef>
                <a:spcPts val="0"/>
              </a:spcBef>
              <a:spcAft>
                <a:spcPts val="0"/>
              </a:spcAft>
              <a:defRPr/>
            </a:pPr>
            <a:r>
              <a:rPr lang="en-US" sz="1200" dirty="0">
                <a:solidFill>
                  <a:prstClr val="black"/>
                </a:solidFill>
                <a:latin typeface="Calibri" panose="020F0502020204030204"/>
                <a:ea typeface="+mn-ea"/>
              </a:rPr>
              <a:t>Murthy R, et al. </a:t>
            </a:r>
            <a:r>
              <a:rPr lang="en-US" sz="1200" i="1" dirty="0">
                <a:solidFill>
                  <a:prstClr val="black"/>
                </a:solidFill>
                <a:latin typeface="Calibri" panose="020F0502020204030204"/>
                <a:ea typeface="+mn-ea"/>
              </a:rPr>
              <a:t>N Engl J Med</a:t>
            </a:r>
            <a:r>
              <a:rPr lang="en-US" sz="1200" dirty="0">
                <a:solidFill>
                  <a:prstClr val="black"/>
                </a:solidFill>
                <a:latin typeface="Calibri" panose="020F0502020204030204"/>
                <a:ea typeface="+mn-ea"/>
              </a:rPr>
              <a:t>. 2020;382(7):597-609. </a:t>
            </a:r>
          </a:p>
        </p:txBody>
      </p:sp>
      <p:sp>
        <p:nvSpPr>
          <p:cNvPr id="2" name="Rectangle 1">
            <a:extLst>
              <a:ext uri="{FF2B5EF4-FFF2-40B4-BE49-F238E27FC236}">
                <a16:creationId xmlns:a16="http://schemas.microsoft.com/office/drawing/2014/main" id="{53A34954-F4AD-A72E-2C69-CFDE49902E18}"/>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5">
            <a:extLst>
              <a:ext uri="{FF2B5EF4-FFF2-40B4-BE49-F238E27FC236}">
                <a16:creationId xmlns:a16="http://schemas.microsoft.com/office/drawing/2014/main" id="{60699F0E-2582-155F-6469-63B4D6BC0234}"/>
              </a:ext>
            </a:extLst>
          </p:cNvPr>
          <p:cNvGraphicFramePr>
            <a:graphicFrameLocks noGrp="1"/>
          </p:cNvGraphicFramePr>
          <p:nvPr/>
        </p:nvGraphicFramePr>
        <p:xfrm>
          <a:off x="4235450" y="1668463"/>
          <a:ext cx="4505325" cy="944724"/>
        </p:xfrm>
        <a:graphic>
          <a:graphicData uri="http://schemas.openxmlformats.org/drawingml/2006/table">
            <a:tbl>
              <a:tblPr firstRow="1" bandRow="1">
                <a:tableStyleId>{2D5ABB26-0587-4C30-8999-92F81FD0307C}</a:tableStyleId>
              </a:tblPr>
              <a:tblGrid>
                <a:gridCol w="2023131">
                  <a:extLst>
                    <a:ext uri="{9D8B030D-6E8A-4147-A177-3AD203B41FA5}">
                      <a16:colId xmlns:a16="http://schemas.microsoft.com/office/drawing/2014/main" val="20000"/>
                    </a:ext>
                  </a:extLst>
                </a:gridCol>
                <a:gridCol w="760530">
                  <a:extLst>
                    <a:ext uri="{9D8B030D-6E8A-4147-A177-3AD203B41FA5}">
                      <a16:colId xmlns:a16="http://schemas.microsoft.com/office/drawing/2014/main" val="20001"/>
                    </a:ext>
                  </a:extLst>
                </a:gridCol>
                <a:gridCol w="990708">
                  <a:extLst>
                    <a:ext uri="{9D8B030D-6E8A-4147-A177-3AD203B41FA5}">
                      <a16:colId xmlns:a16="http://schemas.microsoft.com/office/drawing/2014/main" val="20002"/>
                    </a:ext>
                  </a:extLst>
                </a:gridCol>
                <a:gridCol w="730956">
                  <a:extLst>
                    <a:ext uri="{9D8B030D-6E8A-4147-A177-3AD203B41FA5}">
                      <a16:colId xmlns:a16="http://schemas.microsoft.com/office/drawing/2014/main" val="20003"/>
                    </a:ext>
                  </a:extLst>
                </a:gridCol>
              </a:tblGrid>
              <a:tr h="426587">
                <a:tc>
                  <a:txBody>
                    <a:bodyPr/>
                    <a:lstStyle/>
                    <a:p>
                      <a:r>
                        <a:rPr lang="en-US" sz="1100" b="1" dirty="0"/>
                        <a:t>Treatment arm with Trastuzumab + Capecitabine</a:t>
                      </a:r>
                    </a:p>
                  </a:txBody>
                  <a:tcPr marL="91427" marR="91427" marT="45694" marB="45694"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Events</a:t>
                      </a:r>
                    </a:p>
                    <a:p>
                      <a:pPr algn="ctr"/>
                      <a:r>
                        <a:rPr lang="en-US" sz="1100" b="1" dirty="0"/>
                        <a:t>N=612</a:t>
                      </a:r>
                    </a:p>
                  </a:txBody>
                  <a:tcPr marL="91427" marR="91427" marT="45694" marB="45694"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HR </a:t>
                      </a:r>
                      <a:br>
                        <a:rPr lang="en-US" sz="1100" b="1" dirty="0"/>
                      </a:br>
                      <a:r>
                        <a:rPr lang="en-US" sz="1100" b="1" dirty="0"/>
                        <a:t>(95% CI)</a:t>
                      </a:r>
                    </a:p>
                  </a:txBody>
                  <a:tcPr marL="91427" marR="91427" marT="45694" marB="45694"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 Value</a:t>
                      </a:r>
                    </a:p>
                  </a:txBody>
                  <a:tcPr marL="91427" marR="91427" marT="45694" marB="45694"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8987">
                <a:tc>
                  <a:txBody>
                    <a:bodyPr/>
                    <a:lstStyle/>
                    <a:p>
                      <a:r>
                        <a:rPr lang="en-US" sz="1100" b="1" dirty="0" err="1">
                          <a:solidFill>
                            <a:schemeClr val="bg2">
                              <a:lumMod val="50000"/>
                            </a:schemeClr>
                          </a:solidFill>
                        </a:rPr>
                        <a:t>Tucatinib</a:t>
                      </a:r>
                      <a:endParaRPr lang="en-US" sz="1100" b="1" dirty="0">
                        <a:solidFill>
                          <a:schemeClr val="bg2">
                            <a:lumMod val="50000"/>
                          </a:schemeClr>
                        </a:solidFill>
                      </a:endParaRPr>
                    </a:p>
                  </a:txBody>
                  <a:tcPr marL="91427" marR="91427" marT="45694" marB="45694"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solidFill>
                            <a:schemeClr val="bg2">
                              <a:lumMod val="50000"/>
                            </a:schemeClr>
                          </a:solidFill>
                        </a:rPr>
                        <a:t>130/410</a:t>
                      </a:r>
                    </a:p>
                  </a:txBody>
                  <a:tcPr marL="91427" marR="91427" marT="45694" marB="45694"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sz="1100" b="1" dirty="0"/>
                        <a:t>0.66 </a:t>
                      </a:r>
                      <a:br>
                        <a:rPr lang="en-US" sz="1100" b="1" dirty="0"/>
                      </a:br>
                      <a:r>
                        <a:rPr lang="en-US" sz="1100" b="1" dirty="0"/>
                        <a:t>(0.50, 0.88)</a:t>
                      </a:r>
                      <a:endParaRPr lang="en-US" sz="1100" b="1" dirty="0">
                        <a:solidFill>
                          <a:schemeClr val="tx1"/>
                        </a:solidFill>
                      </a:endParaRPr>
                    </a:p>
                  </a:txBody>
                  <a:tcPr marL="91427" marR="91427" marT="45694" marB="45694"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sz="1100" b="1" dirty="0"/>
                        <a:t>0.00480</a:t>
                      </a:r>
                      <a:endParaRPr lang="en-US" sz="1100" b="1" dirty="0">
                        <a:solidFill>
                          <a:schemeClr val="tx1"/>
                        </a:solidFill>
                      </a:endParaRPr>
                    </a:p>
                  </a:txBody>
                  <a:tcPr marL="91427" marR="91427" marT="45694" marB="45694"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8987">
                <a:tc>
                  <a:txBody>
                    <a:bodyPr/>
                    <a:lstStyle/>
                    <a:p>
                      <a:r>
                        <a:rPr lang="en-US" sz="1100" b="1" dirty="0">
                          <a:solidFill>
                            <a:srgbClr val="70305F"/>
                          </a:solidFill>
                        </a:rPr>
                        <a:t>Placebo</a:t>
                      </a:r>
                    </a:p>
                  </a:txBody>
                  <a:tcPr marL="91427" marR="91427" marT="45694" marB="45694"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solidFill>
                            <a:srgbClr val="70305F"/>
                          </a:solidFill>
                        </a:rPr>
                        <a:t>85/202</a:t>
                      </a:r>
                    </a:p>
                  </a:txBody>
                  <a:tcPr marL="91427" marR="91427" marT="45694" marB="45694"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en-US" sz="1200" dirty="0">
                        <a:solidFill>
                          <a:srgbClr val="70305F"/>
                        </a:solidFill>
                      </a:endParaRPr>
                    </a:p>
                  </a:txBody>
                  <a:tcPr/>
                </a:tc>
                <a:tc vMerge="1">
                  <a:txBody>
                    <a:bodyPr/>
                    <a:lstStyle/>
                    <a:p>
                      <a:endParaRPr lang="en-US"/>
                    </a:p>
                  </a:txBody>
                  <a:tcPr/>
                </a:tc>
                <a:extLst>
                  <a:ext uri="{0D108BD9-81ED-4DB2-BD59-A6C34878D82A}">
                    <a16:rowId xmlns:a16="http://schemas.microsoft.com/office/drawing/2014/main" val="10002"/>
                  </a:ext>
                </a:extLst>
              </a:tr>
            </a:tbl>
          </a:graphicData>
        </a:graphic>
      </p:graphicFrame>
      <p:sp>
        <p:nvSpPr>
          <p:cNvPr id="17" name="Rectangle 16">
            <a:extLst>
              <a:ext uri="{FF2B5EF4-FFF2-40B4-BE49-F238E27FC236}">
                <a16:creationId xmlns:a16="http://schemas.microsoft.com/office/drawing/2014/main" id="{FB8259E1-FE4E-8443-1ADC-1258D376C079}"/>
              </a:ext>
            </a:extLst>
          </p:cNvPr>
          <p:cNvSpPr/>
          <p:nvPr/>
        </p:nvSpPr>
        <p:spPr>
          <a:xfrm>
            <a:off x="5969000" y="5014913"/>
            <a:ext cx="3024188" cy="554037"/>
          </a:xfrm>
          <a:prstGeom prst="rect">
            <a:avLst/>
          </a:prstGeom>
        </p:spPr>
        <p:txBody>
          <a:bodyPr>
            <a:spAutoFit/>
          </a:bodyPr>
          <a:lstStyle/>
          <a:p>
            <a:pPr marL="0" lvl="1" defTabSz="685783" eaLnBrk="1" fontAlgn="auto" hangingPunct="1">
              <a:spcBef>
                <a:spcPts val="0"/>
              </a:spcBef>
              <a:spcAft>
                <a:spcPts val="0"/>
              </a:spcAft>
              <a:defRPr/>
            </a:pPr>
            <a:r>
              <a:rPr lang="en-US" sz="1000" dirty="0">
                <a:solidFill>
                  <a:srgbClr val="000000"/>
                </a:solidFill>
                <a:latin typeface="Arial"/>
                <a:ea typeface="+mn-ea"/>
              </a:rPr>
              <a:t>Prespecified efficacy boundary for OS (P=0.0074) was met at the first interim analysis.</a:t>
            </a:r>
          </a:p>
          <a:p>
            <a:pPr marL="0" lvl="1" defTabSz="685783" eaLnBrk="1" fontAlgn="auto" hangingPunct="1">
              <a:spcBef>
                <a:spcPts val="0"/>
              </a:spcBef>
              <a:spcAft>
                <a:spcPts val="0"/>
              </a:spcAft>
              <a:defRPr/>
            </a:pPr>
            <a:r>
              <a:rPr lang="en-US" sz="1000" dirty="0">
                <a:solidFill>
                  <a:srgbClr val="000000"/>
                </a:solidFill>
                <a:latin typeface="Arial"/>
                <a:ea typeface="+mn-ea"/>
              </a:rPr>
              <a:t>Data cut off: Sep 4, 2019</a:t>
            </a:r>
          </a:p>
        </p:txBody>
      </p:sp>
      <p:graphicFrame>
        <p:nvGraphicFramePr>
          <p:cNvPr id="19" name="Table 5">
            <a:extLst>
              <a:ext uri="{FF2B5EF4-FFF2-40B4-BE49-F238E27FC236}">
                <a16:creationId xmlns:a16="http://schemas.microsoft.com/office/drawing/2014/main" id="{64A08A7D-8C24-062B-43E4-315C66058DF0}"/>
              </a:ext>
            </a:extLst>
          </p:cNvPr>
          <p:cNvGraphicFramePr>
            <a:graphicFrameLocks noGrp="1"/>
          </p:cNvGraphicFramePr>
          <p:nvPr/>
        </p:nvGraphicFramePr>
        <p:xfrm>
          <a:off x="5969000" y="2816225"/>
          <a:ext cx="2789238" cy="2008189"/>
        </p:xfrm>
        <a:graphic>
          <a:graphicData uri="http://schemas.openxmlformats.org/drawingml/2006/table">
            <a:tbl>
              <a:tblPr/>
              <a:tblGrid>
                <a:gridCol w="1433513">
                  <a:extLst>
                    <a:ext uri="{9D8B030D-6E8A-4147-A177-3AD203B41FA5}">
                      <a16:colId xmlns:a16="http://schemas.microsoft.com/office/drawing/2014/main" val="20000"/>
                    </a:ext>
                  </a:extLst>
                </a:gridCol>
                <a:gridCol w="1355725">
                  <a:extLst>
                    <a:ext uri="{9D8B030D-6E8A-4147-A177-3AD203B41FA5}">
                      <a16:colId xmlns:a16="http://schemas.microsoft.com/office/drawing/2014/main" val="20001"/>
                    </a:ext>
                  </a:extLst>
                </a:gridCol>
              </a:tblGrid>
              <a:tr h="436563">
                <a:tc gridSpan="2">
                  <a:txBody>
                    <a:bodyPr/>
                    <a:lstStyle>
                      <a:lvl1pPr marL="117475" defTabSz="685800">
                        <a:lnSpc>
                          <a:spcPct val="90000"/>
                        </a:lnSpc>
                        <a:spcBef>
                          <a:spcPts val="750"/>
                        </a:spcBef>
                        <a:buFont typeface="Arial" panose="020B0604020202020204" pitchFamily="34" charset="0"/>
                        <a:tabLst>
                          <a:tab pos="2286000" algn="l"/>
                        </a:tabLst>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tabLst>
                          <a:tab pos="2286000" algn="l"/>
                        </a:tabLst>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tabLst>
                          <a:tab pos="2286000" algn="l"/>
                        </a:tabLst>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tabLst>
                          <a:tab pos="2286000" algn="l"/>
                        </a:tabLst>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tabLst>
                          <a:tab pos="2286000" algn="l"/>
                        </a:tabLst>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tabLst>
                          <a:tab pos="2286000" algn="l"/>
                        </a:tabLst>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tabLst>
                          <a:tab pos="2286000" algn="l"/>
                        </a:tabLst>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tabLst>
                          <a:tab pos="2286000" algn="l"/>
                        </a:tabLst>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tabLst>
                          <a:tab pos="2286000" algn="l"/>
                        </a:tabLst>
                        <a:defRPr sz="1100">
                          <a:solidFill>
                            <a:schemeClr val="tx1"/>
                          </a:solidFill>
                          <a:latin typeface="Calibri" panose="020F0502020204030204" pitchFamily="34" charset="0"/>
                        </a:defRPr>
                      </a:lvl9pPr>
                    </a:lstStyle>
                    <a:p>
                      <a:pPr marL="117475" marR="0" lvl="0" indent="0" algn="ctr" defTabSz="685800" rtl="0" eaLnBrk="1" fontAlgn="base" latinLnBrk="0" hangingPunct="1">
                        <a:lnSpc>
                          <a:spcPct val="100000"/>
                        </a:lnSpc>
                        <a:spcBef>
                          <a:spcPts val="1800"/>
                        </a:spcBef>
                        <a:spcAft>
                          <a:spcPct val="0"/>
                        </a:spcAft>
                        <a:buClrTx/>
                        <a:buSzTx/>
                        <a:buFontTx/>
                        <a:buNone/>
                        <a:tabLst>
                          <a:tab pos="2286000" algn="l"/>
                        </a:tabLst>
                      </a:pPr>
                      <a:r>
                        <a:rPr kumimoji="0" lang="en-US" altLang="en-US" sz="1100" b="1"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Risk of death was reduced by 34% in the total population</a:t>
                      </a:r>
                    </a:p>
                  </a:txBody>
                  <a:tcPr horzOverflow="overflow">
                    <a:lnL>
                      <a:noFill/>
                    </a:lnL>
                    <a:lnR>
                      <a:noFill/>
                    </a:lnR>
                    <a:lnT>
                      <a:noFill/>
                    </a:lnT>
                    <a:lnB>
                      <a:noFill/>
                    </a:lnB>
                    <a:lnTlToBr>
                      <a:noFill/>
                    </a:lnTlToBr>
                    <a:lnBlToTr>
                      <a:noFill/>
                    </a:lnBlToTr>
                    <a:solidFill>
                      <a:srgbClr val="E6E6E6"/>
                    </a:solidFill>
                  </a:tcPr>
                </a:tc>
                <a:tc hMerge="1">
                  <a:txBody>
                    <a:bodyPr/>
                    <a:lstStyle/>
                    <a:p>
                      <a:endParaRPr lang="en-US"/>
                    </a:p>
                  </a:txBody>
                  <a:tcPr/>
                </a:tc>
                <a:extLst>
                  <a:ext uri="{0D108BD9-81ED-4DB2-BD59-A6C34878D82A}">
                    <a16:rowId xmlns:a16="http://schemas.microsoft.com/office/drawing/2014/main" val="10000"/>
                  </a:ext>
                </a:extLst>
              </a:tr>
              <a:tr h="261938">
                <a:tc gridSpan="2">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Two-year OS (95% CI): </a:t>
                      </a:r>
                    </a:p>
                  </a:txBody>
                  <a:tcPr horzOverflow="overflow">
                    <a:lnL>
                      <a:noFill/>
                    </a:lnL>
                    <a:lnR>
                      <a:noFill/>
                    </a:lnR>
                    <a:lnT>
                      <a:noFill/>
                    </a:lnT>
                    <a:lnB>
                      <a:noFill/>
                    </a:lnB>
                    <a:lnTlToBr>
                      <a:noFill/>
                    </a:lnTlToBr>
                    <a:lnBlToTr>
                      <a:noFill/>
                    </a:lnBlToTr>
                    <a:solidFill>
                      <a:srgbClr val="BFBFBF"/>
                    </a:solidFill>
                  </a:tcPr>
                </a:tc>
                <a:tc hMerge="1">
                  <a:txBody>
                    <a:bodyPr/>
                    <a:lstStyle/>
                    <a:p>
                      <a:endParaRPr lang="en-US"/>
                    </a:p>
                  </a:txBody>
                  <a:tcPr/>
                </a:tc>
                <a:extLst>
                  <a:ext uri="{0D108BD9-81ED-4DB2-BD59-A6C34878D82A}">
                    <a16:rowId xmlns:a16="http://schemas.microsoft.com/office/drawing/2014/main" val="10001"/>
                  </a:ext>
                </a:extLst>
              </a:tr>
              <a:tr h="611187">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267AC1"/>
                          </a:solidFill>
                          <a:effectLst/>
                          <a:latin typeface="Calibri" panose="020F0502020204030204" pitchFamily="34" charset="0"/>
                          <a:ea typeface="ＭＳ Ｐゴシック" panose="020B0600070205080204" pitchFamily="34" charset="-128"/>
                        </a:rPr>
                        <a:t>Capecitabine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267AC1"/>
                          </a:solidFill>
                          <a:effectLst/>
                          <a:latin typeface="Calibri" panose="020F0502020204030204" pitchFamily="34" charset="0"/>
                          <a:ea typeface="ＭＳ Ｐゴシック" panose="020B0600070205080204" pitchFamily="34" charset="-128"/>
                        </a:rPr>
                        <a:t>45%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267AC1"/>
                          </a:solidFill>
                          <a:effectLst/>
                          <a:latin typeface="Calibri" panose="020F0502020204030204" pitchFamily="34" charset="0"/>
                          <a:ea typeface="ＭＳ Ｐゴシック" panose="020B0600070205080204" pitchFamily="34" charset="-128"/>
                        </a:rPr>
                        <a:t>(37, 53) </a:t>
                      </a:r>
                    </a:p>
                  </a:txBody>
                  <a:tcPr horzOverflow="overflow">
                    <a:lnL>
                      <a:noFill/>
                    </a:lnL>
                    <a:lnR>
                      <a:noFill/>
                    </a:lnR>
                    <a:lnT>
                      <a:noFill/>
                    </a:lnT>
                    <a:lnB>
                      <a:noFill/>
                    </a:lnB>
                    <a:lnTlToBr>
                      <a:noFill/>
                    </a:lnTlToBr>
                    <a:lnBlToTr>
                      <a:noFill/>
                    </a:lnBlToTr>
                    <a:solidFill>
                      <a:srgbClr val="E6E6E6"/>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70305F"/>
                          </a:solidFill>
                          <a:effectLst/>
                          <a:latin typeface="Calibri" panose="020F0502020204030204" pitchFamily="34" charset="0"/>
                          <a:ea typeface="ＭＳ Ｐゴシック" panose="020B0600070205080204" pitchFamily="34" charset="-128"/>
                        </a:rPr>
                        <a:t>Placebo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70305F"/>
                          </a:solidFill>
                          <a:effectLst/>
                          <a:latin typeface="Calibri" panose="020F0502020204030204" pitchFamily="34" charset="0"/>
                          <a:ea typeface="ＭＳ Ｐゴシック" panose="020B0600070205080204" pitchFamily="34" charset="-128"/>
                        </a:rPr>
                        <a:t>27% </a:t>
                      </a:r>
                      <a:br>
                        <a:rPr kumimoji="0" lang="en-US" altLang="en-US" sz="1100" b="1" i="0" u="none" strike="noStrike" cap="none" normalizeH="0" baseline="0">
                          <a:ln>
                            <a:noFill/>
                          </a:ln>
                          <a:solidFill>
                            <a:srgbClr val="70305F"/>
                          </a:solidFill>
                          <a:effectLst/>
                          <a:latin typeface="Calibri" panose="020F0502020204030204" pitchFamily="34" charset="0"/>
                          <a:ea typeface="ＭＳ Ｐゴシック" panose="020B0600070205080204" pitchFamily="34" charset="-128"/>
                        </a:rPr>
                      </a:br>
                      <a:r>
                        <a:rPr kumimoji="0" lang="en-US" altLang="en-US" sz="1100" b="1" i="0" u="none" strike="noStrike" cap="none" normalizeH="0" baseline="0">
                          <a:ln>
                            <a:noFill/>
                          </a:ln>
                          <a:solidFill>
                            <a:srgbClr val="70305F"/>
                          </a:solidFill>
                          <a:effectLst/>
                          <a:latin typeface="Calibri" panose="020F0502020204030204" pitchFamily="34" charset="0"/>
                          <a:ea typeface="ＭＳ Ｐゴシック" panose="020B0600070205080204" pitchFamily="34" charset="-128"/>
                        </a:rPr>
                        <a:t>(16, 39)</a:t>
                      </a:r>
                    </a:p>
                  </a:txBody>
                  <a:tcPr horzOverflow="overflow">
                    <a:lnL>
                      <a:noFill/>
                    </a:lnL>
                    <a:lnR>
                      <a:noFill/>
                    </a:lnR>
                    <a:lnT>
                      <a:noFill/>
                    </a:lnT>
                    <a:lnB>
                      <a:noFill/>
                    </a:lnB>
                    <a:lnTlToBr>
                      <a:noFill/>
                    </a:lnTlToBr>
                    <a:lnBlToTr>
                      <a:noFill/>
                    </a:lnBlToTr>
                    <a:solidFill>
                      <a:srgbClr val="E6E6E6"/>
                    </a:solidFill>
                  </a:tcPr>
                </a:tc>
                <a:extLst>
                  <a:ext uri="{0D108BD9-81ED-4DB2-BD59-A6C34878D82A}">
                    <a16:rowId xmlns:a16="http://schemas.microsoft.com/office/drawing/2014/main" val="10002"/>
                  </a:ext>
                </a:extLst>
              </a:tr>
              <a:tr h="261938">
                <a:tc gridSpan="2">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Median OS (95% CI): </a:t>
                      </a:r>
                    </a:p>
                  </a:txBody>
                  <a:tcPr horzOverflow="overflow">
                    <a:lnL>
                      <a:noFill/>
                    </a:lnL>
                    <a:lnR>
                      <a:noFill/>
                    </a:lnR>
                    <a:lnT>
                      <a:noFill/>
                    </a:lnT>
                    <a:lnB>
                      <a:noFill/>
                    </a:lnB>
                    <a:lnTlToBr>
                      <a:noFill/>
                    </a:lnTlToBr>
                    <a:lnBlToTr>
                      <a:noFill/>
                    </a:lnBlToTr>
                    <a:solidFill>
                      <a:srgbClr val="BFBFBF"/>
                    </a:solidFill>
                  </a:tcPr>
                </a:tc>
                <a:tc hMerge="1">
                  <a:txBody>
                    <a:bodyPr/>
                    <a:lstStyle/>
                    <a:p>
                      <a:endParaRPr lang="en-US"/>
                    </a:p>
                  </a:txBody>
                  <a:tcPr/>
                </a:tc>
                <a:extLst>
                  <a:ext uri="{0D108BD9-81ED-4DB2-BD59-A6C34878D82A}">
                    <a16:rowId xmlns:a16="http://schemas.microsoft.com/office/drawing/2014/main" val="10003"/>
                  </a:ext>
                </a:extLst>
              </a:tr>
              <a:tr h="436563">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267AC1"/>
                          </a:solidFill>
                          <a:effectLst/>
                          <a:latin typeface="Calibri" panose="020F0502020204030204" pitchFamily="34" charset="0"/>
                          <a:ea typeface="ＭＳ Ｐゴシック" panose="020B0600070205080204" pitchFamily="34" charset="-128"/>
                        </a:rPr>
                        <a:t>21.9 months</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267AC1"/>
                          </a:solidFill>
                          <a:effectLst/>
                          <a:latin typeface="Calibri" panose="020F0502020204030204" pitchFamily="34" charset="0"/>
                          <a:ea typeface="ＭＳ Ｐゴシック" panose="020B0600070205080204" pitchFamily="34" charset="-128"/>
                        </a:rPr>
                        <a:t>(18.3, 31.0) </a:t>
                      </a:r>
                    </a:p>
                  </a:txBody>
                  <a:tcPr horzOverflow="overflow">
                    <a:lnL>
                      <a:noFill/>
                    </a:lnL>
                    <a:lnR>
                      <a:noFill/>
                    </a:lnR>
                    <a:lnT>
                      <a:noFill/>
                    </a:lnT>
                    <a:lnB>
                      <a:noFill/>
                    </a:lnB>
                    <a:lnTlToBr>
                      <a:noFill/>
                    </a:lnTlToBr>
                    <a:lnBlToTr>
                      <a:noFill/>
                    </a:lnBlToTr>
                    <a:solidFill>
                      <a:srgbClr val="E6E6E6"/>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70305F"/>
                          </a:solidFill>
                          <a:effectLst/>
                          <a:latin typeface="Calibri" panose="020F0502020204030204" pitchFamily="34" charset="0"/>
                          <a:ea typeface="ＭＳ Ｐゴシック" panose="020B0600070205080204" pitchFamily="34" charset="-128"/>
                        </a:rPr>
                        <a:t>17.4 months </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70305F"/>
                          </a:solidFill>
                          <a:effectLst/>
                          <a:latin typeface="Calibri" panose="020F0502020204030204" pitchFamily="34" charset="0"/>
                          <a:ea typeface="ＭＳ Ｐゴシック" panose="020B0600070205080204" pitchFamily="34" charset="-128"/>
                        </a:rPr>
                        <a:t>(13.6, 19.9)</a:t>
                      </a:r>
                    </a:p>
                  </a:txBody>
                  <a:tcPr horzOverflow="overflow">
                    <a:lnL>
                      <a:noFill/>
                    </a:lnL>
                    <a:lnR>
                      <a:noFill/>
                    </a:lnR>
                    <a:lnT>
                      <a:noFill/>
                    </a:lnT>
                    <a:lnB>
                      <a:noFill/>
                    </a:lnB>
                    <a:lnTlToBr>
                      <a:noFill/>
                    </a:lnTlToBr>
                    <a:lnBlToTr>
                      <a:noFill/>
                    </a:lnBlToTr>
                    <a:solidFill>
                      <a:srgbClr val="E6E6E6"/>
                    </a:solidFill>
                  </a:tcPr>
                </a:tc>
                <a:extLst>
                  <a:ext uri="{0D108BD9-81ED-4DB2-BD59-A6C34878D82A}">
                    <a16:rowId xmlns:a16="http://schemas.microsoft.com/office/drawing/2014/main" val="10004"/>
                  </a:ext>
                </a:extLst>
              </a:tr>
            </a:tbl>
          </a:graphicData>
        </a:graphic>
      </p:graphicFrame>
      <p:grpSp>
        <p:nvGrpSpPr>
          <p:cNvPr id="288798" name="Group 2">
            <a:extLst>
              <a:ext uri="{FF2B5EF4-FFF2-40B4-BE49-F238E27FC236}">
                <a16:creationId xmlns:a16="http://schemas.microsoft.com/office/drawing/2014/main" id="{3F05084C-3176-6149-C529-5A2E56A699BD}"/>
              </a:ext>
            </a:extLst>
          </p:cNvPr>
          <p:cNvGrpSpPr>
            <a:grpSpLocks noChangeAspect="1"/>
          </p:cNvGrpSpPr>
          <p:nvPr/>
        </p:nvGrpSpPr>
        <p:grpSpPr bwMode="auto">
          <a:xfrm>
            <a:off x="411163" y="1976438"/>
            <a:ext cx="5030787" cy="3570287"/>
            <a:chOff x="254988" y="882387"/>
            <a:chExt cx="5467405" cy="3880859"/>
          </a:xfrm>
        </p:grpSpPr>
        <p:cxnSp>
          <p:nvCxnSpPr>
            <p:cNvPr id="11" name="Straight Connector 10">
              <a:extLst>
                <a:ext uri="{FF2B5EF4-FFF2-40B4-BE49-F238E27FC236}">
                  <a16:creationId xmlns:a16="http://schemas.microsoft.com/office/drawing/2014/main" id="{85A48CA1-E9D8-86A9-FBD8-07400F4A4A5A}"/>
                </a:ext>
              </a:extLst>
            </p:cNvPr>
            <p:cNvCxnSpPr>
              <a:cxnSpLocks/>
            </p:cNvCxnSpPr>
            <p:nvPr/>
          </p:nvCxnSpPr>
          <p:spPr>
            <a:xfrm flipH="1">
              <a:off x="2546157" y="1721025"/>
              <a:ext cx="17253" cy="212765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51D285-AE32-AD67-F96F-04EE02A6A447}"/>
                </a:ext>
              </a:extLst>
            </p:cNvPr>
            <p:cNvCxnSpPr>
              <a:cxnSpLocks/>
            </p:cNvCxnSpPr>
            <p:nvPr/>
          </p:nvCxnSpPr>
          <p:spPr>
            <a:xfrm>
              <a:off x="4086830" y="2571742"/>
              <a:ext cx="0" cy="132870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70D3FC9-0C42-81E3-9B86-A73D3A0AFC5B}"/>
                </a:ext>
              </a:extLst>
            </p:cNvPr>
            <p:cNvSpPr txBox="1"/>
            <p:nvPr/>
          </p:nvSpPr>
          <p:spPr>
            <a:xfrm>
              <a:off x="2489222" y="1432851"/>
              <a:ext cx="533111" cy="301979"/>
            </a:xfrm>
            <a:prstGeom prst="rect">
              <a:avLst/>
            </a:prstGeom>
            <a:noFill/>
          </p:spPr>
          <p:txBody>
            <a:bodyPr wrap="none">
              <a:spAutoFit/>
            </a:bodyPr>
            <a:lstStyle/>
            <a:p>
              <a:pPr defTabSz="685783" eaLnBrk="1" fontAlgn="auto" hangingPunct="1">
                <a:spcBef>
                  <a:spcPts val="0"/>
                </a:spcBef>
                <a:spcAft>
                  <a:spcPts val="0"/>
                </a:spcAft>
                <a:defRPr/>
              </a:pPr>
              <a:r>
                <a:rPr lang="en-US" sz="1200" b="1" dirty="0">
                  <a:solidFill>
                    <a:srgbClr val="D6E8F7">
                      <a:lumMod val="50000"/>
                    </a:srgbClr>
                  </a:solidFill>
                  <a:ea typeface="+mn-ea"/>
                </a:rPr>
                <a:t>76%</a:t>
              </a:r>
            </a:p>
          </p:txBody>
        </p:sp>
        <p:cxnSp>
          <p:nvCxnSpPr>
            <p:cNvPr id="22" name="Straight Connector 21">
              <a:extLst>
                <a:ext uri="{FF2B5EF4-FFF2-40B4-BE49-F238E27FC236}">
                  <a16:creationId xmlns:a16="http://schemas.microsoft.com/office/drawing/2014/main" id="{361934ED-61CE-0A00-B76E-4D82D71A2C81}"/>
                </a:ext>
              </a:extLst>
            </p:cNvPr>
            <p:cNvCxnSpPr/>
            <p:nvPr/>
          </p:nvCxnSpPr>
          <p:spPr>
            <a:xfrm>
              <a:off x="1017561" y="2399183"/>
              <a:ext cx="4578887" cy="0"/>
            </a:xfrm>
            <a:prstGeom prst="line">
              <a:avLst/>
            </a:prstGeom>
            <a:ln w="12700"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F71A7560-7F47-8AED-B81C-B3657985DA86}"/>
                </a:ext>
              </a:extLst>
            </p:cNvPr>
            <p:cNvSpPr txBox="1"/>
            <p:nvPr/>
          </p:nvSpPr>
          <p:spPr>
            <a:xfrm>
              <a:off x="5066787" y="2183484"/>
              <a:ext cx="655606" cy="267466"/>
            </a:xfrm>
            <a:prstGeom prst="rect">
              <a:avLst/>
            </a:prstGeom>
            <a:noFill/>
          </p:spPr>
          <p:txBody>
            <a:bodyPr wrap="none">
              <a:spAutoFit/>
            </a:bodyPr>
            <a:lstStyle/>
            <a:p>
              <a:pPr defTabSz="685783" eaLnBrk="1" fontAlgn="auto" hangingPunct="1">
                <a:spcBef>
                  <a:spcPts val="0"/>
                </a:spcBef>
                <a:spcAft>
                  <a:spcPts val="0"/>
                </a:spcAft>
                <a:defRPr/>
              </a:pPr>
              <a:r>
                <a:rPr lang="en-US" sz="1000" dirty="0">
                  <a:solidFill>
                    <a:srgbClr val="FFFFFF">
                      <a:lumMod val="50000"/>
                    </a:srgbClr>
                  </a:solidFill>
                  <a:ea typeface="+mn-ea"/>
                </a:rPr>
                <a:t>Median</a:t>
              </a:r>
            </a:p>
          </p:txBody>
        </p:sp>
        <p:pic>
          <p:nvPicPr>
            <p:cNvPr id="288806" name="Picture 3" descr="A picture containing dark, black, fireworks, flying&#10;&#10;Description automatically generated">
              <a:extLst>
                <a:ext uri="{FF2B5EF4-FFF2-40B4-BE49-F238E27FC236}">
                  <a16:creationId xmlns:a16="http://schemas.microsoft.com/office/drawing/2014/main" id="{B6C52A69-6BC9-9A97-1346-470D63AF4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988" y="882387"/>
              <a:ext cx="5446557" cy="388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218DB21D-CB91-5E7A-0570-08020E152349}"/>
                </a:ext>
              </a:extLst>
            </p:cNvPr>
            <p:cNvSpPr txBox="1"/>
            <p:nvPr/>
          </p:nvSpPr>
          <p:spPr>
            <a:xfrm>
              <a:off x="3998841" y="2264587"/>
              <a:ext cx="533110" cy="300253"/>
            </a:xfrm>
            <a:prstGeom prst="rect">
              <a:avLst/>
            </a:prstGeom>
            <a:noFill/>
          </p:spPr>
          <p:txBody>
            <a:bodyPr wrap="none">
              <a:spAutoFit/>
            </a:bodyPr>
            <a:lstStyle/>
            <a:p>
              <a:pPr defTabSz="685783" eaLnBrk="1" fontAlgn="auto" hangingPunct="1">
                <a:spcBef>
                  <a:spcPts val="0"/>
                </a:spcBef>
                <a:spcAft>
                  <a:spcPts val="0"/>
                </a:spcAft>
                <a:defRPr/>
              </a:pPr>
              <a:r>
                <a:rPr lang="en-US" sz="1200" b="1" dirty="0">
                  <a:solidFill>
                    <a:srgbClr val="D6E8F7">
                      <a:lumMod val="50000"/>
                    </a:srgbClr>
                  </a:solidFill>
                  <a:ea typeface="+mn-ea"/>
                </a:rPr>
                <a:t>45%</a:t>
              </a:r>
            </a:p>
          </p:txBody>
        </p:sp>
        <p:sp>
          <p:nvSpPr>
            <p:cNvPr id="15" name="TextBox 14">
              <a:extLst>
                <a:ext uri="{FF2B5EF4-FFF2-40B4-BE49-F238E27FC236}">
                  <a16:creationId xmlns:a16="http://schemas.microsoft.com/office/drawing/2014/main" id="{9AC5052F-0D5B-246A-502E-418F0CAAE986}"/>
                </a:ext>
              </a:extLst>
            </p:cNvPr>
            <p:cNvSpPr txBox="1"/>
            <p:nvPr/>
          </p:nvSpPr>
          <p:spPr>
            <a:xfrm>
              <a:off x="2101035" y="1983316"/>
              <a:ext cx="533110" cy="301978"/>
            </a:xfrm>
            <a:prstGeom prst="rect">
              <a:avLst/>
            </a:prstGeom>
            <a:noFill/>
          </p:spPr>
          <p:txBody>
            <a:bodyPr wrap="none">
              <a:spAutoFit/>
            </a:bodyPr>
            <a:lstStyle/>
            <a:p>
              <a:pPr defTabSz="685783" eaLnBrk="1" fontAlgn="auto" hangingPunct="1">
                <a:spcBef>
                  <a:spcPts val="0"/>
                </a:spcBef>
                <a:spcAft>
                  <a:spcPts val="0"/>
                </a:spcAft>
                <a:defRPr/>
              </a:pPr>
              <a:r>
                <a:rPr lang="en-US" sz="1200" b="1" dirty="0">
                  <a:solidFill>
                    <a:srgbClr val="70305F"/>
                  </a:solidFill>
                  <a:ea typeface="+mn-ea"/>
                </a:rPr>
                <a:t>62%</a:t>
              </a:r>
            </a:p>
          </p:txBody>
        </p:sp>
        <p:sp>
          <p:nvSpPr>
            <p:cNvPr id="16" name="TextBox 15">
              <a:extLst>
                <a:ext uri="{FF2B5EF4-FFF2-40B4-BE49-F238E27FC236}">
                  <a16:creationId xmlns:a16="http://schemas.microsoft.com/office/drawing/2014/main" id="{EDD2069A-0A19-6F4D-D36E-81A1CBC33918}"/>
                </a:ext>
              </a:extLst>
            </p:cNvPr>
            <p:cNvSpPr txBox="1"/>
            <p:nvPr/>
          </p:nvSpPr>
          <p:spPr>
            <a:xfrm>
              <a:off x="4035071" y="3058360"/>
              <a:ext cx="534836" cy="300253"/>
            </a:xfrm>
            <a:prstGeom prst="rect">
              <a:avLst/>
            </a:prstGeom>
            <a:noFill/>
          </p:spPr>
          <p:txBody>
            <a:bodyPr wrap="none">
              <a:spAutoFit/>
            </a:bodyPr>
            <a:lstStyle/>
            <a:p>
              <a:pPr defTabSz="685783" eaLnBrk="1" fontAlgn="auto" hangingPunct="1">
                <a:spcBef>
                  <a:spcPts val="0"/>
                </a:spcBef>
                <a:spcAft>
                  <a:spcPts val="0"/>
                </a:spcAft>
                <a:defRPr/>
              </a:pPr>
              <a:r>
                <a:rPr lang="en-US" sz="1200" b="1" dirty="0">
                  <a:solidFill>
                    <a:srgbClr val="70305F"/>
                  </a:solidFill>
                  <a:ea typeface="+mn-ea"/>
                </a:rPr>
                <a:t>27%</a:t>
              </a:r>
            </a:p>
          </p:txBody>
        </p:sp>
      </p:grpSp>
      <p:sp>
        <p:nvSpPr>
          <p:cNvPr id="288799" name="Title 1">
            <a:extLst>
              <a:ext uri="{FF2B5EF4-FFF2-40B4-BE49-F238E27FC236}">
                <a16:creationId xmlns:a16="http://schemas.microsoft.com/office/drawing/2014/main" id="{C444FFD8-2635-C17B-09A1-ED39226ADF90}"/>
              </a:ext>
            </a:extLst>
          </p:cNvPr>
          <p:cNvSpPr>
            <a:spLocks noGrp="1" noChangeArrowheads="1"/>
          </p:cNvSpPr>
          <p:nvPr>
            <p:ph type="title" idx="4294967295"/>
          </p:nvPr>
        </p:nvSpPr>
        <p:spPr>
          <a:xfrm>
            <a:off x="0" y="593565"/>
            <a:ext cx="9144000" cy="944724"/>
          </a:xfrm>
        </p:spPr>
        <p:txBody>
          <a:bodyPr>
            <a:normAutofit/>
          </a:bodyPr>
          <a:lstStyle/>
          <a:p>
            <a:pPr algn="ctr" eaLnBrk="1" hangingPunct="1"/>
            <a:r>
              <a:rPr lang="en-US" altLang="en-US" sz="2000" b="1" dirty="0">
                <a:solidFill>
                  <a:srgbClr val="7030A0"/>
                </a:solidFill>
                <a:latin typeface="Calibri" panose="020F0502020204030204" pitchFamily="34" charset="0"/>
                <a:cs typeface="Calibri" panose="020F0502020204030204" pitchFamily="34" charset="0"/>
              </a:rPr>
              <a:t>Overall Survival with Tucatinib Added to Capecitabine and Trastuzumab in HER2+ MBC (Including with Brain Metastases): HER2CLIMB Study Results</a:t>
            </a:r>
          </a:p>
        </p:txBody>
      </p:sp>
      <p:sp>
        <p:nvSpPr>
          <p:cNvPr id="2" name="Rectangle 1">
            <a:extLst>
              <a:ext uri="{FF2B5EF4-FFF2-40B4-BE49-F238E27FC236}">
                <a16:creationId xmlns:a16="http://schemas.microsoft.com/office/drawing/2014/main" id="{5B9A9AE8-89D3-0CD9-CB14-0CAF897D2296}"/>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85F90F-E416-60E1-4847-B7BE22B20600}"/>
              </a:ext>
            </a:extLst>
          </p:cNvPr>
          <p:cNvSpPr txBox="1"/>
          <p:nvPr/>
        </p:nvSpPr>
        <p:spPr>
          <a:xfrm>
            <a:off x="5421313" y="6499504"/>
            <a:ext cx="3611563" cy="276999"/>
          </a:xfrm>
          <a:prstGeom prst="rect">
            <a:avLst/>
          </a:prstGeom>
          <a:noFill/>
        </p:spPr>
        <p:txBody>
          <a:bodyPr wrap="square">
            <a:spAutoFit/>
          </a:bodyPr>
          <a:lstStyle/>
          <a:p>
            <a:pPr algn="r" defTabSz="685800" eaLnBrk="1" fontAlgn="auto" hangingPunct="1">
              <a:spcBef>
                <a:spcPts val="0"/>
              </a:spcBef>
              <a:spcAft>
                <a:spcPts val="0"/>
              </a:spcAft>
              <a:defRPr/>
            </a:pPr>
            <a:r>
              <a:rPr lang="en-US" sz="1200" dirty="0">
                <a:solidFill>
                  <a:prstClr val="black"/>
                </a:solidFill>
                <a:latin typeface="Calibri" panose="020F0502020204030204"/>
                <a:ea typeface="+mn-ea"/>
              </a:rPr>
              <a:t>Murthy R, et al. </a:t>
            </a:r>
            <a:r>
              <a:rPr lang="en-US" sz="1200" i="1" dirty="0">
                <a:solidFill>
                  <a:prstClr val="black"/>
                </a:solidFill>
                <a:latin typeface="Calibri" panose="020F0502020204030204"/>
                <a:ea typeface="+mn-ea"/>
              </a:rPr>
              <a:t>N Engl J Med</a:t>
            </a:r>
            <a:r>
              <a:rPr lang="en-US" sz="1200" dirty="0">
                <a:solidFill>
                  <a:prstClr val="black"/>
                </a:solidFill>
                <a:latin typeface="Calibri" panose="020F0502020204030204"/>
                <a:ea typeface="+mn-ea"/>
              </a:rPr>
              <a:t>. 2020;382(7):597-609.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1">
            <a:extLst>
              <a:ext uri="{FF2B5EF4-FFF2-40B4-BE49-F238E27FC236}">
                <a16:creationId xmlns:a16="http://schemas.microsoft.com/office/drawing/2014/main" id="{475F101D-06BE-D415-2498-87E418C12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2586"/>
          <a:stretch>
            <a:fillRect/>
          </a:stretch>
        </p:blipFill>
        <p:spPr bwMode="auto">
          <a:xfrm>
            <a:off x="88900" y="1528763"/>
            <a:ext cx="2792413"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19" name="Picture 2">
            <a:extLst>
              <a:ext uri="{FF2B5EF4-FFF2-40B4-BE49-F238E27FC236}">
                <a16:creationId xmlns:a16="http://schemas.microsoft.com/office/drawing/2014/main" id="{B1079CE1-1503-FBED-77F7-F7922294F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991"/>
          <a:stretch>
            <a:fillRect/>
          </a:stretch>
        </p:blipFill>
        <p:spPr bwMode="auto">
          <a:xfrm>
            <a:off x="3192463" y="1533525"/>
            <a:ext cx="276225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0" name="Picture 3">
            <a:extLst>
              <a:ext uri="{FF2B5EF4-FFF2-40B4-BE49-F238E27FC236}">
                <a16:creationId xmlns:a16="http://schemas.microsoft.com/office/drawing/2014/main" id="{B05B7B95-C37B-7F52-9F0E-C1E7737F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2815"/>
          <a:stretch>
            <a:fillRect/>
          </a:stretch>
        </p:blipFill>
        <p:spPr bwMode="auto">
          <a:xfrm>
            <a:off x="103188" y="3913188"/>
            <a:ext cx="27400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7CD51B87-2AC8-75D9-4790-30A09302C771}"/>
              </a:ext>
            </a:extLst>
          </p:cNvPr>
          <p:cNvGraphicFramePr>
            <a:graphicFrameLocks noGrp="1"/>
          </p:cNvGraphicFramePr>
          <p:nvPr/>
        </p:nvGraphicFramePr>
        <p:xfrm>
          <a:off x="6375400" y="1546225"/>
          <a:ext cx="2576513" cy="3580051"/>
        </p:xfrm>
        <a:graphic>
          <a:graphicData uri="http://schemas.openxmlformats.org/drawingml/2006/table">
            <a:tbl>
              <a:tblPr/>
              <a:tblGrid>
                <a:gridCol w="1092200">
                  <a:extLst>
                    <a:ext uri="{9D8B030D-6E8A-4147-A177-3AD203B41FA5}">
                      <a16:colId xmlns:a16="http://schemas.microsoft.com/office/drawing/2014/main" val="20000"/>
                    </a:ext>
                  </a:extLst>
                </a:gridCol>
                <a:gridCol w="742950">
                  <a:extLst>
                    <a:ext uri="{9D8B030D-6E8A-4147-A177-3AD203B41FA5}">
                      <a16:colId xmlns:a16="http://schemas.microsoft.com/office/drawing/2014/main" val="20001"/>
                    </a:ext>
                  </a:extLst>
                </a:gridCol>
                <a:gridCol w="741363">
                  <a:extLst>
                    <a:ext uri="{9D8B030D-6E8A-4147-A177-3AD203B41FA5}">
                      <a16:colId xmlns:a16="http://schemas.microsoft.com/office/drawing/2014/main" val="20002"/>
                    </a:ext>
                  </a:extLst>
                </a:gridCol>
              </a:tblGrid>
              <a:tr h="739008">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Intra-Cranial CNS Response (RECIST)</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N=75</a:t>
                      </a:r>
                    </a:p>
                  </a:txBody>
                  <a:tcPr marL="68580" marR="68580"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Tucatinib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N=55</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 (%)</a:t>
                      </a:r>
                    </a:p>
                  </a:txBody>
                  <a:tcPr marL="68580" marR="68580" marT="34284" marB="3428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Placebo</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N=20</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 (%)</a:t>
                      </a:r>
                    </a:p>
                  </a:txBody>
                  <a:tcPr marL="68580" marR="68580" marT="34284" marB="34284"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290461">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CR</a:t>
                      </a:r>
                    </a:p>
                  </a:txBody>
                  <a:tcPr marL="68580" marR="68580"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 (5.5)</a:t>
                      </a:r>
                    </a:p>
                  </a:txBody>
                  <a:tcPr marL="68580" marR="68580" marT="34284" marB="3428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 (5.0)</a:t>
                      </a:r>
                    </a:p>
                  </a:txBody>
                  <a:tcPr marL="68580" marR="68580" marT="34284" marB="34284"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290461">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PR</a:t>
                      </a:r>
                    </a:p>
                  </a:txBody>
                  <a:tcPr marL="68580" marR="68580"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23 (41.8)</a:t>
                      </a:r>
                    </a:p>
                  </a:txBody>
                  <a:tcPr marL="68580" marR="68580" marT="34284" marB="3428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 (15.0)</a:t>
                      </a:r>
                    </a:p>
                  </a:txBody>
                  <a:tcPr marL="68580" marR="68580" marT="34284" marB="34284"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2"/>
                  </a:ext>
                </a:extLst>
              </a:tr>
              <a:tr h="290461">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SD</a:t>
                      </a:r>
                    </a:p>
                  </a:txBody>
                  <a:tcPr marL="68580" marR="68580"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24 (43.6)</a:t>
                      </a:r>
                    </a:p>
                  </a:txBody>
                  <a:tcPr marL="68580" marR="68580" marT="34284" marB="3428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16 (80.0)</a:t>
                      </a:r>
                    </a:p>
                  </a:txBody>
                  <a:tcPr marL="68580" marR="68580" marT="34284" marB="34284"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3"/>
                  </a:ext>
                </a:extLst>
              </a:tr>
              <a:tr h="290461">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PD</a:t>
                      </a:r>
                    </a:p>
                  </a:txBody>
                  <a:tcPr marL="68580" marR="68580"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 (3.6)</a:t>
                      </a:r>
                    </a:p>
                  </a:txBody>
                  <a:tcPr marL="68580" marR="68580" marT="34284" marB="3428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0</a:t>
                      </a:r>
                    </a:p>
                  </a:txBody>
                  <a:tcPr marL="68580" marR="68580" marT="34284" marB="34284"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4"/>
                  </a:ext>
                </a:extLst>
              </a:tr>
              <a:tr h="290461">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Not Available</a:t>
                      </a:r>
                    </a:p>
                  </a:txBody>
                  <a:tcPr marL="68580" marR="68580"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 (5.5)</a:t>
                      </a:r>
                    </a:p>
                  </a:txBody>
                  <a:tcPr marL="68580" marR="68580" marT="34284" marB="3428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0</a:t>
                      </a:r>
                    </a:p>
                  </a:txBody>
                  <a:tcPr marL="68580" marR="68580" marT="34284" marB="34284"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5"/>
                  </a:ext>
                </a:extLst>
              </a:tr>
              <a:tr h="290461">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Confirmed ORR</a:t>
                      </a:r>
                    </a:p>
                  </a:txBody>
                  <a:tcPr marL="68580" marR="68580"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FAADC"/>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26 (47.3)</a:t>
                      </a:r>
                    </a:p>
                  </a:txBody>
                  <a:tcPr marL="68580" marR="68580" marT="34284" marB="3428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FAADC"/>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 (20.0)</a:t>
                      </a:r>
                    </a:p>
                  </a:txBody>
                  <a:tcPr marL="68580" marR="68580" marT="34284" marB="34284"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FAADC"/>
                    </a:solidFill>
                  </a:tcPr>
                </a:tc>
                <a:extLst>
                  <a:ext uri="{0D108BD9-81ED-4DB2-BD59-A6C34878D82A}">
                    <a16:rowId xmlns:a16="http://schemas.microsoft.com/office/drawing/2014/main" val="10006"/>
                  </a:ext>
                </a:extLst>
              </a:tr>
              <a:tr h="403788">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95% CI</a:t>
                      </a:r>
                    </a:p>
                  </a:txBody>
                  <a:tcPr marL="68580" marR="68580"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8FAADC"/>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33.7-61.2%</a:t>
                      </a:r>
                    </a:p>
                  </a:txBody>
                  <a:tcPr marL="68580" marR="68580" marT="34284" marB="3428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8FAADC"/>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5.7-43.7%</a:t>
                      </a:r>
                    </a:p>
                  </a:txBody>
                  <a:tcPr marL="68580" marR="68580" marT="34284" marB="34284"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8FAADC"/>
                    </a:solidFill>
                  </a:tcPr>
                </a:tc>
                <a:extLst>
                  <a:ext uri="{0D108BD9-81ED-4DB2-BD59-A6C34878D82A}">
                    <a16:rowId xmlns:a16="http://schemas.microsoft.com/office/drawing/2014/main" val="10007"/>
                  </a:ext>
                </a:extLst>
              </a:tr>
              <a:tr h="403788">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Stratified p-value</a:t>
                      </a:r>
                    </a:p>
                  </a:txBody>
                  <a:tcPr marL="68580" marR="68580"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8FAADC"/>
                    </a:solidFill>
                  </a:tcPr>
                </a:tc>
                <a:tc gridSpan="2">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0.03</a:t>
                      </a:r>
                    </a:p>
                  </a:txBody>
                  <a:tcPr marL="68580" marR="68580" marT="34284" marB="34284"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8FAADC"/>
                    </a:solidFill>
                  </a:tcPr>
                </a:tc>
                <a:tc hMerge="1">
                  <a:txBody>
                    <a:bodyPr/>
                    <a:lstStyle/>
                    <a:p>
                      <a:endParaRPr lang="en-US"/>
                    </a:p>
                  </a:txBody>
                  <a:tcPr/>
                </a:tc>
                <a:extLst>
                  <a:ext uri="{0D108BD9-81ED-4DB2-BD59-A6C34878D82A}">
                    <a16:rowId xmlns:a16="http://schemas.microsoft.com/office/drawing/2014/main" val="10008"/>
                  </a:ext>
                </a:extLst>
              </a:tr>
              <a:tr h="290461">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DOR (months)</a:t>
                      </a:r>
                    </a:p>
                  </a:txBody>
                  <a:tcPr marL="68580" marR="68580"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8CBAD"/>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6.8</a:t>
                      </a:r>
                    </a:p>
                  </a:txBody>
                  <a:tcPr marL="68580" marR="68580" marT="34284" marB="3428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8CBAD"/>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3.0</a:t>
                      </a:r>
                    </a:p>
                  </a:txBody>
                  <a:tcPr marL="68580" marR="68580" marT="34284" marB="34284"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8CBAD"/>
                    </a:solidFill>
                  </a:tcPr>
                </a:tc>
                <a:extLst>
                  <a:ext uri="{0D108BD9-81ED-4DB2-BD59-A6C34878D82A}">
                    <a16:rowId xmlns:a16="http://schemas.microsoft.com/office/drawing/2014/main" val="10009"/>
                  </a:ext>
                </a:extLst>
              </a:tr>
            </a:tbl>
          </a:graphicData>
        </a:graphic>
      </p:graphicFrame>
      <p:pic>
        <p:nvPicPr>
          <p:cNvPr id="290867" name="Picture 5">
            <a:extLst>
              <a:ext uri="{FF2B5EF4-FFF2-40B4-BE49-F238E27FC236}">
                <a16:creationId xmlns:a16="http://schemas.microsoft.com/office/drawing/2014/main" id="{96271A74-3ADE-3C91-68B7-D585CCDD8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757"/>
          <a:stretch>
            <a:fillRect/>
          </a:stretch>
        </p:blipFill>
        <p:spPr bwMode="auto">
          <a:xfrm>
            <a:off x="3178175" y="3913188"/>
            <a:ext cx="268446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965A05C-EAB7-FE19-4B44-770D4B845A58}"/>
              </a:ext>
            </a:extLst>
          </p:cNvPr>
          <p:cNvSpPr txBox="1"/>
          <p:nvPr/>
        </p:nvSpPr>
        <p:spPr>
          <a:xfrm>
            <a:off x="6338888" y="5006975"/>
            <a:ext cx="2632075" cy="600075"/>
          </a:xfrm>
          <a:prstGeom prst="rect">
            <a:avLst/>
          </a:prstGeom>
          <a:noFill/>
        </p:spPr>
        <p:txBody>
          <a:bodyPr>
            <a:spAutoFit/>
          </a:bodyPr>
          <a:lstStyle/>
          <a:p>
            <a:pPr defTabSz="685800" eaLnBrk="1" fontAlgn="auto" hangingPunct="1">
              <a:spcBef>
                <a:spcPts val="0"/>
              </a:spcBef>
              <a:spcAft>
                <a:spcPts val="0"/>
              </a:spcAft>
              <a:defRPr/>
            </a:pPr>
            <a:r>
              <a:rPr lang="en-US" sz="825" dirty="0">
                <a:solidFill>
                  <a:prstClr val="black"/>
                </a:solidFill>
                <a:latin typeface="Calibri" panose="020F0502020204030204"/>
                <a:ea typeface="+mn-ea"/>
              </a:rPr>
              <a:t>CR=complete response; PR=partial response; SD=stable disease; PD=progressive disease; ORR=objective response rate (CR+PR); DOR=duration of intracranial response</a:t>
            </a:r>
          </a:p>
        </p:txBody>
      </p:sp>
      <p:sp>
        <p:nvSpPr>
          <p:cNvPr id="290869" name="Title 1">
            <a:extLst>
              <a:ext uri="{FF2B5EF4-FFF2-40B4-BE49-F238E27FC236}">
                <a16:creationId xmlns:a16="http://schemas.microsoft.com/office/drawing/2014/main" id="{28D05B4B-1451-19F6-9AAD-33D1FC0542FB}"/>
              </a:ext>
            </a:extLst>
          </p:cNvPr>
          <p:cNvSpPr txBox="1">
            <a:spLocks noChangeArrowheads="1"/>
          </p:cNvSpPr>
          <p:nvPr/>
        </p:nvSpPr>
        <p:spPr bwMode="auto">
          <a:xfrm>
            <a:off x="320675" y="585788"/>
            <a:ext cx="85026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7030A0"/>
                </a:solidFill>
                <a:cs typeface="Calibri" panose="020F0502020204030204" pitchFamily="34" charset="0"/>
              </a:rPr>
              <a:t>Intracranial CNS-Specific Outcomes: HER2CLIMB Study Results</a:t>
            </a:r>
          </a:p>
        </p:txBody>
      </p:sp>
      <p:sp>
        <p:nvSpPr>
          <p:cNvPr id="11" name="TextBox 10">
            <a:extLst>
              <a:ext uri="{FF2B5EF4-FFF2-40B4-BE49-F238E27FC236}">
                <a16:creationId xmlns:a16="http://schemas.microsoft.com/office/drawing/2014/main" id="{9AD771E4-5D7F-2CA4-0249-0BA0B23BBB83}"/>
              </a:ext>
            </a:extLst>
          </p:cNvPr>
          <p:cNvSpPr txBox="1"/>
          <p:nvPr/>
        </p:nvSpPr>
        <p:spPr>
          <a:xfrm>
            <a:off x="1165225" y="1295400"/>
            <a:ext cx="4073525" cy="300038"/>
          </a:xfrm>
          <a:prstGeom prst="rect">
            <a:avLst/>
          </a:prstGeom>
          <a:noFill/>
        </p:spPr>
        <p:txBody>
          <a:bodyPr wrap="none">
            <a:spAutoFit/>
          </a:bodyPr>
          <a:lstStyle/>
          <a:p>
            <a:pPr defTabSz="685800" eaLnBrk="1" fontAlgn="auto" hangingPunct="1">
              <a:spcBef>
                <a:spcPts val="0"/>
              </a:spcBef>
              <a:spcAft>
                <a:spcPts val="0"/>
              </a:spcAft>
              <a:defRPr/>
            </a:pPr>
            <a:r>
              <a:rPr lang="en-US" sz="1350" dirty="0">
                <a:solidFill>
                  <a:prstClr val="black"/>
                </a:solidFill>
                <a:latin typeface="Calibri" panose="020F0502020204030204"/>
                <a:ea typeface="+mn-ea"/>
              </a:rPr>
              <a:t>Patient with Brain Metastases (active or treated/stable)</a:t>
            </a:r>
          </a:p>
        </p:txBody>
      </p:sp>
      <p:cxnSp>
        <p:nvCxnSpPr>
          <p:cNvPr id="15" name="Straight Connector 14">
            <a:extLst>
              <a:ext uri="{FF2B5EF4-FFF2-40B4-BE49-F238E27FC236}">
                <a16:creationId xmlns:a16="http://schemas.microsoft.com/office/drawing/2014/main" id="{C66FACDA-0849-9031-841F-408ED4BF5608}"/>
              </a:ext>
            </a:extLst>
          </p:cNvPr>
          <p:cNvCxnSpPr>
            <a:cxnSpLocks/>
          </p:cNvCxnSpPr>
          <p:nvPr/>
        </p:nvCxnSpPr>
        <p:spPr>
          <a:xfrm flipH="1">
            <a:off x="320675" y="1533525"/>
            <a:ext cx="549433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9F7B89E-B4B1-AA96-A92E-3B186FE6C76F}"/>
              </a:ext>
            </a:extLst>
          </p:cNvPr>
          <p:cNvSpPr txBox="1"/>
          <p:nvPr/>
        </p:nvSpPr>
        <p:spPr>
          <a:xfrm>
            <a:off x="1711325" y="3621088"/>
            <a:ext cx="2838450" cy="300037"/>
          </a:xfrm>
          <a:prstGeom prst="rect">
            <a:avLst/>
          </a:prstGeom>
          <a:noFill/>
        </p:spPr>
        <p:txBody>
          <a:bodyPr wrap="none">
            <a:spAutoFit/>
          </a:bodyPr>
          <a:lstStyle/>
          <a:p>
            <a:pPr defTabSz="685800" eaLnBrk="1" fontAlgn="auto" hangingPunct="1">
              <a:spcBef>
                <a:spcPts val="0"/>
              </a:spcBef>
              <a:spcAft>
                <a:spcPts val="0"/>
              </a:spcAft>
              <a:defRPr/>
            </a:pPr>
            <a:r>
              <a:rPr lang="en-US" sz="1350" dirty="0">
                <a:solidFill>
                  <a:prstClr val="black"/>
                </a:solidFill>
                <a:latin typeface="Calibri" panose="020F0502020204030204"/>
                <a:ea typeface="+mn-ea"/>
              </a:rPr>
              <a:t>Patient with Brain Metastases (active)</a:t>
            </a:r>
          </a:p>
        </p:txBody>
      </p:sp>
      <p:cxnSp>
        <p:nvCxnSpPr>
          <p:cNvPr id="18" name="Straight Connector 17">
            <a:extLst>
              <a:ext uri="{FF2B5EF4-FFF2-40B4-BE49-F238E27FC236}">
                <a16:creationId xmlns:a16="http://schemas.microsoft.com/office/drawing/2014/main" id="{471A2883-BF9E-2E7A-3D2E-86F902DB982E}"/>
              </a:ext>
            </a:extLst>
          </p:cNvPr>
          <p:cNvCxnSpPr>
            <a:cxnSpLocks/>
          </p:cNvCxnSpPr>
          <p:nvPr/>
        </p:nvCxnSpPr>
        <p:spPr>
          <a:xfrm flipH="1">
            <a:off x="320675" y="3859213"/>
            <a:ext cx="549433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50DD052-207C-D1F8-DED9-D42D39C97441}"/>
              </a:ext>
            </a:extLst>
          </p:cNvPr>
          <p:cNvSpPr txBox="1"/>
          <p:nvPr/>
        </p:nvSpPr>
        <p:spPr>
          <a:xfrm>
            <a:off x="5524107" y="6508930"/>
            <a:ext cx="3565918" cy="276999"/>
          </a:xfrm>
          <a:prstGeom prst="rect">
            <a:avLst/>
          </a:prstGeom>
          <a:noFill/>
        </p:spPr>
        <p:txBody>
          <a:bodyPr wrap="square">
            <a:spAutoFit/>
          </a:bodyPr>
          <a:lstStyle/>
          <a:p>
            <a:pPr algn="r" defTabSz="685800" eaLnBrk="1" fontAlgn="auto" hangingPunct="1">
              <a:spcBef>
                <a:spcPts val="0"/>
              </a:spcBef>
              <a:spcAft>
                <a:spcPts val="0"/>
              </a:spcAft>
              <a:defRPr/>
            </a:pPr>
            <a:r>
              <a:rPr lang="en-US" sz="1200" dirty="0">
                <a:solidFill>
                  <a:prstClr val="black"/>
                </a:solidFill>
                <a:latin typeface="Calibri" panose="020F0502020204030204"/>
                <a:ea typeface="+mn-ea"/>
              </a:rPr>
              <a:t>Lin NU, et al. </a:t>
            </a:r>
            <a:r>
              <a:rPr lang="en-US" sz="1200" i="1" dirty="0">
                <a:solidFill>
                  <a:prstClr val="black"/>
                </a:solidFill>
                <a:latin typeface="Calibri" panose="020F0502020204030204"/>
                <a:ea typeface="+mn-ea"/>
              </a:rPr>
              <a:t>J Clin Oncol</a:t>
            </a:r>
            <a:r>
              <a:rPr lang="en-US" sz="1200" dirty="0">
                <a:solidFill>
                  <a:prstClr val="black"/>
                </a:solidFill>
                <a:latin typeface="Calibri" panose="020F0502020204030204"/>
                <a:ea typeface="+mn-ea"/>
              </a:rPr>
              <a:t>. 2020;38(23):2610-2619. </a:t>
            </a:r>
          </a:p>
        </p:txBody>
      </p:sp>
      <p:sp>
        <p:nvSpPr>
          <p:cNvPr id="2" name="Rectangle 1">
            <a:extLst>
              <a:ext uri="{FF2B5EF4-FFF2-40B4-BE49-F238E27FC236}">
                <a16:creationId xmlns:a16="http://schemas.microsoft.com/office/drawing/2014/main" id="{52B65A22-2089-D12C-A486-8B68E1C78859}"/>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3" name="Slide Number Placeholder 3">
            <a:extLst>
              <a:ext uri="{FF2B5EF4-FFF2-40B4-BE49-F238E27FC236}">
                <a16:creationId xmlns:a16="http://schemas.microsoft.com/office/drawing/2014/main" id="{80E306C1-15CD-6DF3-AEB0-CDC2343C2B02}"/>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lstStyle>
            <a:lvl1pPr defTabSz="685800">
              <a:spcBef>
                <a:spcPts val="700"/>
              </a:spcBef>
              <a:buSzPct val="100000"/>
              <a:buFont typeface="Arial" panose="020B0604020202020204" pitchFamily="34" charset="0"/>
              <a:buChar char="•"/>
              <a:defRPr sz="32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342900" indent="-325438" defTabSz="685800">
              <a:spcBef>
                <a:spcPts val="700"/>
              </a:spcBef>
              <a:buSzPct val="100000"/>
              <a:buFont typeface="Arial" panose="020B0604020202020204" pitchFamily="34" charset="0"/>
              <a:buChar char="–"/>
              <a:defRPr sz="32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685800" indent="-304800" defTabSz="685800">
              <a:spcBef>
                <a:spcPts val="700"/>
              </a:spcBef>
              <a:buSzPct val="100000"/>
              <a:buFont typeface="Arial" panose="020B0604020202020204" pitchFamily="34" charset="0"/>
              <a:buChar char="•"/>
              <a:defRPr sz="32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028700" indent="-365125" defTabSz="685800">
              <a:spcBef>
                <a:spcPts val="700"/>
              </a:spcBef>
              <a:buSzPct val="100000"/>
              <a:buFont typeface="Arial" panose="020B0604020202020204" pitchFamily="34" charset="0"/>
              <a:buChar char="–"/>
              <a:defRPr sz="32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1371600" indent="-365125" defTabSz="685800">
              <a:spcBef>
                <a:spcPts val="700"/>
              </a:spcBef>
              <a:buSzPct val="100000"/>
              <a:buFont typeface="Arial" panose="020B0604020202020204" pitchFamily="34" charset="0"/>
              <a:buChar char="»"/>
              <a:defRPr sz="32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1828800" indent="-365125" defTabSz="685800" eaLnBrk="0" fontAlgn="base" hangingPunct="0">
              <a:spcBef>
                <a:spcPts val="700"/>
              </a:spcBef>
              <a:spcAft>
                <a:spcPct val="0"/>
              </a:spcAft>
              <a:buSzPct val="100000"/>
              <a:buFont typeface="Arial" panose="020B0604020202020204" pitchFamily="34" charset="0"/>
              <a:buChar char="»"/>
              <a:defRPr sz="32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286000" indent="-365125" defTabSz="685800" eaLnBrk="0" fontAlgn="base" hangingPunct="0">
              <a:spcBef>
                <a:spcPts val="700"/>
              </a:spcBef>
              <a:spcAft>
                <a:spcPct val="0"/>
              </a:spcAft>
              <a:buSzPct val="100000"/>
              <a:buFont typeface="Arial" panose="020B0604020202020204" pitchFamily="34" charset="0"/>
              <a:buChar char="»"/>
              <a:defRPr sz="32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2743200" indent="-365125" defTabSz="685800" eaLnBrk="0" fontAlgn="base" hangingPunct="0">
              <a:spcBef>
                <a:spcPts val="700"/>
              </a:spcBef>
              <a:spcAft>
                <a:spcPct val="0"/>
              </a:spcAft>
              <a:buSzPct val="100000"/>
              <a:buFont typeface="Arial" panose="020B0604020202020204" pitchFamily="34" charset="0"/>
              <a:buChar char="»"/>
              <a:defRPr sz="32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200400" indent="-365125" defTabSz="685800" eaLnBrk="0" fontAlgn="base" hangingPunct="0">
              <a:spcBef>
                <a:spcPts val="700"/>
              </a:spcBef>
              <a:spcAft>
                <a:spcPct val="0"/>
              </a:spcAft>
              <a:buSzPct val="100000"/>
              <a:buFont typeface="Arial" panose="020B0604020202020204" pitchFamily="34" charset="0"/>
              <a:buChar char="»"/>
              <a:defRPr sz="32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algn="ctr" hangingPunct="1">
              <a:spcBef>
                <a:spcPct val="0"/>
              </a:spcBef>
              <a:buSzTx/>
              <a:buFontTx/>
              <a:buNone/>
            </a:pPr>
            <a:fld id="{D3389EFB-81F9-EB41-B900-CB63CA2C4386}" type="slidenum">
              <a:rPr lang="en-US" altLang="en-US" sz="1200" smtClean="0">
                <a:solidFill>
                  <a:srgbClr val="FFFFFF"/>
                </a:solidFill>
              </a:rPr>
              <a:pPr algn="ctr" hangingPunct="1">
                <a:spcBef>
                  <a:spcPct val="0"/>
                </a:spcBef>
                <a:buSzTx/>
                <a:buFontTx/>
                <a:buNone/>
              </a:pPr>
              <a:t>53</a:t>
            </a:fld>
            <a:endParaRPr lang="en-US" altLang="en-US" sz="1200">
              <a:solidFill>
                <a:srgbClr val="FFFFFF"/>
              </a:solidFill>
            </a:endParaRPr>
          </a:p>
        </p:txBody>
      </p:sp>
      <p:sp>
        <p:nvSpPr>
          <p:cNvPr id="291842" name="Title 1">
            <a:extLst>
              <a:ext uri="{FF2B5EF4-FFF2-40B4-BE49-F238E27FC236}">
                <a16:creationId xmlns:a16="http://schemas.microsoft.com/office/drawing/2014/main" id="{0E5BDFED-0629-B2DD-56A0-4B63A91C59CA}"/>
              </a:ext>
            </a:extLst>
          </p:cNvPr>
          <p:cNvSpPr>
            <a:spLocks noGrp="1"/>
          </p:cNvSpPr>
          <p:nvPr>
            <p:ph type="title" idx="4294967295"/>
          </p:nvPr>
        </p:nvSpPr>
        <p:spPr>
          <a:xfrm>
            <a:off x="1" y="463548"/>
            <a:ext cx="9144000" cy="977901"/>
          </a:xfrm>
        </p:spPr>
        <p:txBody>
          <a:bodyPr>
            <a:normAutofit/>
          </a:bodyPr>
          <a:lstStyle/>
          <a:p>
            <a:r>
              <a:rPr lang="en-US" altLang="en-US" sz="2000" dirty="0">
                <a:solidFill>
                  <a:srgbClr val="7030A0"/>
                </a:solidFill>
              </a:rPr>
              <a:t>Time to New Brain Lesions or Death in All HER2CLIMB Patients</a:t>
            </a:r>
          </a:p>
        </p:txBody>
      </p:sp>
      <p:sp>
        <p:nvSpPr>
          <p:cNvPr id="5" name="Text Placeholder 4">
            <a:extLst>
              <a:ext uri="{FF2B5EF4-FFF2-40B4-BE49-F238E27FC236}">
                <a16:creationId xmlns:a16="http://schemas.microsoft.com/office/drawing/2014/main" id="{5742D622-26B6-714B-1B29-D72B606AE5F8}"/>
              </a:ext>
            </a:extLst>
          </p:cNvPr>
          <p:cNvSpPr>
            <a:spLocks noGrp="1"/>
          </p:cNvSpPr>
          <p:nvPr>
            <p:ph type="body" sz="quarter" idx="4294967295"/>
          </p:nvPr>
        </p:nvSpPr>
        <p:spPr>
          <a:xfrm>
            <a:off x="0" y="5522913"/>
            <a:ext cx="6102350" cy="387350"/>
          </a:xfrm>
        </p:spPr>
        <p:txBody>
          <a:bodyPr>
            <a:normAutofit fontScale="62500" lnSpcReduction="20000"/>
          </a:bodyPr>
          <a:lstStyle/>
          <a:p>
            <a:pPr>
              <a:defRPr/>
            </a:pPr>
            <a:r>
              <a:rPr lang="en-US" dirty="0">
                <a:solidFill>
                  <a:srgbClr val="767171"/>
                </a:solidFill>
              </a:rPr>
              <a:t>Time to new brain lesion-free survival was defined as time from randomization to new lesion in the brain or death by investigator assessment.</a:t>
            </a:r>
          </a:p>
        </p:txBody>
      </p:sp>
      <p:pic>
        <p:nvPicPr>
          <p:cNvPr id="291845" name="Picture 5">
            <a:extLst>
              <a:ext uri="{FF2B5EF4-FFF2-40B4-BE49-F238E27FC236}">
                <a16:creationId xmlns:a16="http://schemas.microsoft.com/office/drawing/2014/main" id="{1C2D0481-849C-DCD2-9392-4DA243AE2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50" y="2074863"/>
            <a:ext cx="55435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6" name="Table 7">
            <a:extLst>
              <a:ext uri="{FF2B5EF4-FFF2-40B4-BE49-F238E27FC236}">
                <a16:creationId xmlns:a16="http://schemas.microsoft.com/office/drawing/2014/main" id="{C4635ED5-D4F1-5B8C-0927-BB53A81A67F0}"/>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841500"/>
            <a:ext cx="43307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7" name="Table 5">
            <a:extLst>
              <a:ext uri="{FF2B5EF4-FFF2-40B4-BE49-F238E27FC236}">
                <a16:creationId xmlns:a16="http://schemas.microsoft.com/office/drawing/2014/main" id="{903BDCB3-8C03-3EBB-8FB7-D8FEF9E3DE71}"/>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700" y="2908300"/>
            <a:ext cx="24130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7A36A33-3D39-768C-E57A-23D6CE87550E}"/>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3B279D8-7630-EF83-9A3E-F67965967505}"/>
              </a:ext>
            </a:extLst>
          </p:cNvPr>
          <p:cNvSpPr txBox="1"/>
          <p:nvPr/>
        </p:nvSpPr>
        <p:spPr>
          <a:xfrm>
            <a:off x="4920792" y="6508930"/>
            <a:ext cx="4169233" cy="276999"/>
          </a:xfrm>
          <a:prstGeom prst="rect">
            <a:avLst/>
          </a:prstGeom>
          <a:noFill/>
        </p:spPr>
        <p:txBody>
          <a:bodyPr wrap="square">
            <a:spAutoFit/>
          </a:bodyPr>
          <a:lstStyle/>
          <a:p>
            <a:pPr algn="r" defTabSz="685800" eaLnBrk="1" fontAlgn="auto" hangingPunct="1">
              <a:spcBef>
                <a:spcPts val="0"/>
              </a:spcBef>
              <a:spcAft>
                <a:spcPts val="0"/>
              </a:spcAft>
              <a:defRPr/>
            </a:pPr>
            <a:r>
              <a:rPr lang="en-US" sz="1200" dirty="0">
                <a:solidFill>
                  <a:prstClr val="black"/>
                </a:solidFill>
                <a:latin typeface="Calibri" panose="020F0502020204030204"/>
                <a:ea typeface="+mn-ea"/>
              </a:rPr>
              <a:t>Lin NU, et al. Society for </a:t>
            </a:r>
            <a:r>
              <a:rPr lang="en-US" sz="1200" dirty="0" err="1">
                <a:solidFill>
                  <a:prstClr val="black"/>
                </a:solidFill>
                <a:latin typeface="Calibri" panose="020F0502020204030204"/>
                <a:ea typeface="+mn-ea"/>
              </a:rPr>
              <a:t>NeuroOncology</a:t>
            </a:r>
            <a:r>
              <a:rPr lang="en-US" sz="1200" dirty="0">
                <a:solidFill>
                  <a:prstClr val="black"/>
                </a:solidFill>
                <a:latin typeface="Calibri" panose="020F0502020204030204"/>
                <a:ea typeface="+mn-ea"/>
              </a:rPr>
              <a:t> Oral Presentation. </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1291A5-DF8C-53A2-158B-9A67AAA2DD8B}"/>
              </a:ext>
            </a:extLst>
          </p:cNvPr>
          <p:cNvPicPr>
            <a:picLocks noChangeAspect="1"/>
          </p:cNvPicPr>
          <p:nvPr/>
        </p:nvPicPr>
        <p:blipFill>
          <a:blip r:embed="rId3"/>
          <a:stretch>
            <a:fillRect/>
          </a:stretch>
        </p:blipFill>
        <p:spPr>
          <a:xfrm>
            <a:off x="1371599" y="1834495"/>
            <a:ext cx="6306671" cy="4332010"/>
          </a:xfrm>
          <a:prstGeom prst="rect">
            <a:avLst/>
          </a:prstGeom>
        </p:spPr>
      </p:pic>
      <p:sp>
        <p:nvSpPr>
          <p:cNvPr id="5" name="Title 4">
            <a:extLst>
              <a:ext uri="{FF2B5EF4-FFF2-40B4-BE49-F238E27FC236}">
                <a16:creationId xmlns:a16="http://schemas.microsoft.com/office/drawing/2014/main" id="{8AD94444-38EE-4F77-CDF1-13F242471E93}"/>
              </a:ext>
            </a:extLst>
          </p:cNvPr>
          <p:cNvSpPr>
            <a:spLocks noGrp="1"/>
          </p:cNvSpPr>
          <p:nvPr>
            <p:ph type="title" idx="4294967295"/>
          </p:nvPr>
        </p:nvSpPr>
        <p:spPr>
          <a:xfrm>
            <a:off x="0" y="691495"/>
            <a:ext cx="9144000" cy="1143000"/>
          </a:xfrm>
        </p:spPr>
        <p:txBody>
          <a:bodyPr>
            <a:normAutofit/>
          </a:bodyPr>
          <a:lstStyle/>
          <a:p>
            <a:r>
              <a:rPr lang="en-US" sz="3200" dirty="0">
                <a:solidFill>
                  <a:srgbClr val="7030A0"/>
                </a:solidFill>
              </a:rPr>
              <a:t>HER2Climb Safety: It’s mostly the cape…</a:t>
            </a:r>
          </a:p>
        </p:txBody>
      </p:sp>
      <p:sp>
        <p:nvSpPr>
          <p:cNvPr id="2" name="Rectangle 1">
            <a:extLst>
              <a:ext uri="{FF2B5EF4-FFF2-40B4-BE49-F238E27FC236}">
                <a16:creationId xmlns:a16="http://schemas.microsoft.com/office/drawing/2014/main" id="{DC17F658-251C-F4C4-8AFD-FC34841CA330}"/>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71523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30C3A-16F8-3EE1-5290-B8BF05F7618A}"/>
              </a:ext>
            </a:extLst>
          </p:cNvPr>
          <p:cNvSpPr>
            <a:spLocks noGrp="1"/>
          </p:cNvSpPr>
          <p:nvPr>
            <p:ph type="title" idx="4294967295"/>
          </p:nvPr>
        </p:nvSpPr>
        <p:spPr>
          <a:xfrm>
            <a:off x="0" y="274638"/>
            <a:ext cx="8229600" cy="1143000"/>
          </a:xfrm>
        </p:spPr>
        <p:txBody>
          <a:bodyPr/>
          <a:lstStyle/>
          <a:p>
            <a:r>
              <a:rPr lang="en-US" dirty="0">
                <a:solidFill>
                  <a:srgbClr val="7030A0"/>
                </a:solidFill>
              </a:rPr>
              <a:t>HER2CLIMB-02</a:t>
            </a:r>
          </a:p>
        </p:txBody>
      </p:sp>
      <p:pic>
        <p:nvPicPr>
          <p:cNvPr id="3" name="Picture 2">
            <a:extLst>
              <a:ext uri="{FF2B5EF4-FFF2-40B4-BE49-F238E27FC236}">
                <a16:creationId xmlns:a16="http://schemas.microsoft.com/office/drawing/2014/main" id="{D794CC13-7BB4-2CAF-0309-53B00F05064D}"/>
              </a:ext>
            </a:extLst>
          </p:cNvPr>
          <p:cNvPicPr>
            <a:picLocks noChangeAspect="1"/>
          </p:cNvPicPr>
          <p:nvPr/>
        </p:nvPicPr>
        <p:blipFill>
          <a:blip r:embed="rId2"/>
          <a:stretch>
            <a:fillRect/>
          </a:stretch>
        </p:blipFill>
        <p:spPr>
          <a:xfrm>
            <a:off x="685800" y="1509700"/>
            <a:ext cx="7772400" cy="4430268"/>
          </a:xfrm>
          <a:prstGeom prst="rect">
            <a:avLst/>
          </a:prstGeom>
        </p:spPr>
      </p:pic>
      <p:sp>
        <p:nvSpPr>
          <p:cNvPr id="4" name="Rectangle 3">
            <a:extLst>
              <a:ext uri="{FF2B5EF4-FFF2-40B4-BE49-F238E27FC236}">
                <a16:creationId xmlns:a16="http://schemas.microsoft.com/office/drawing/2014/main" id="{51B78433-A138-F3BF-9F28-1ED06491B4DC}"/>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8715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381000" y="898734"/>
            <a:ext cx="8309344" cy="712236"/>
          </a:xfrm>
        </p:spPr>
        <p:txBody>
          <a:bodyPr/>
          <a:lstStyle/>
          <a:p>
            <a:pPr algn="ctr"/>
            <a:r>
              <a:rPr lang="en-US" b="1" dirty="0">
                <a:solidFill>
                  <a:srgbClr val="7030A0"/>
                </a:solidFill>
              </a:rPr>
              <a:t>HER2CLIMB-02: Prior Systemic Therapies</a:t>
            </a:r>
          </a:p>
        </p:txBody>
      </p:sp>
      <p:graphicFrame>
        <p:nvGraphicFramePr>
          <p:cNvPr id="2" name="Table 1">
            <a:extLst>
              <a:ext uri="{FF2B5EF4-FFF2-40B4-BE49-F238E27FC236}">
                <a16:creationId xmlns:a16="http://schemas.microsoft.com/office/drawing/2014/main" id="{4AE925E3-DC93-6A10-D87E-23A9E583954C}"/>
              </a:ext>
            </a:extLst>
          </p:cNvPr>
          <p:cNvGraphicFramePr>
            <a:graphicFrameLocks noGrp="1"/>
          </p:cNvGraphicFramePr>
          <p:nvPr/>
        </p:nvGraphicFramePr>
        <p:xfrm>
          <a:off x="471715" y="1851097"/>
          <a:ext cx="8218632" cy="3398108"/>
        </p:xfrm>
        <a:graphic>
          <a:graphicData uri="http://schemas.openxmlformats.org/drawingml/2006/table">
            <a:tbl>
              <a:tblPr firstRow="1" firstCol="1" bandRow="1">
                <a:tableStyleId>{9D7B26C5-4107-4FEC-AEDC-1716B250A1EF}</a:tableStyleId>
              </a:tblPr>
              <a:tblGrid>
                <a:gridCol w="3764530">
                  <a:extLst>
                    <a:ext uri="{9D8B030D-6E8A-4147-A177-3AD203B41FA5}">
                      <a16:colId xmlns:a16="http://schemas.microsoft.com/office/drawing/2014/main" val="4009283932"/>
                    </a:ext>
                  </a:extLst>
                </a:gridCol>
                <a:gridCol w="2227051">
                  <a:extLst>
                    <a:ext uri="{9D8B030D-6E8A-4147-A177-3AD203B41FA5}">
                      <a16:colId xmlns:a16="http://schemas.microsoft.com/office/drawing/2014/main" val="3576848153"/>
                    </a:ext>
                  </a:extLst>
                </a:gridCol>
                <a:gridCol w="2227051">
                  <a:extLst>
                    <a:ext uri="{9D8B030D-6E8A-4147-A177-3AD203B41FA5}">
                      <a16:colId xmlns:a16="http://schemas.microsoft.com/office/drawing/2014/main" val="409721008"/>
                    </a:ext>
                  </a:extLst>
                </a:gridCol>
              </a:tblGrid>
              <a:tr h="545929">
                <a:tc>
                  <a:txBody>
                    <a:bodyPr/>
                    <a:lstStyle/>
                    <a:p>
                      <a:pPr marL="0" marR="0">
                        <a:lnSpc>
                          <a:spcPct val="100000"/>
                        </a:lnSpc>
                        <a:spcBef>
                          <a:spcPts val="0"/>
                        </a:spcBef>
                        <a:spcAft>
                          <a:spcPts val="0"/>
                        </a:spcAft>
                      </a:pP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6312" marR="163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kern="100">
                          <a:solidFill>
                            <a:schemeClr val="bg1"/>
                          </a:solidFill>
                          <a:effectLst/>
                          <a:latin typeface="Arial" panose="020B0604020202020204" pitchFamily="34" charset="0"/>
                          <a:cs typeface="Arial" panose="020B0604020202020204" pitchFamily="34" charset="0"/>
                        </a:rPr>
                        <a:t>TUC + T-DM1</a:t>
                      </a:r>
                    </a:p>
                    <a:p>
                      <a:pPr marL="0" marR="0" algn="ctr">
                        <a:lnSpc>
                          <a:spcPct val="100000"/>
                        </a:lnSpc>
                        <a:spcBef>
                          <a:spcPts val="0"/>
                        </a:spcBef>
                        <a:spcAft>
                          <a:spcPts val="0"/>
                        </a:spcAft>
                      </a:pPr>
                      <a:r>
                        <a:rPr lang="en-US" sz="1400" kern="100">
                          <a:solidFill>
                            <a:schemeClr val="bg1"/>
                          </a:solidFill>
                          <a:effectLst/>
                          <a:latin typeface="Arial" panose="020B0604020202020204" pitchFamily="34" charset="0"/>
                          <a:cs typeface="Arial" panose="020B0604020202020204" pitchFamily="34" charset="0"/>
                        </a:rPr>
                        <a:t>(N=228)</a:t>
                      </a:r>
                      <a:endParaRPr lang="en-US" sz="14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6312" marR="163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0000"/>
                        </a:lnSpc>
                        <a:spcBef>
                          <a:spcPts val="0"/>
                        </a:spcBef>
                        <a:spcAft>
                          <a:spcPts val="0"/>
                        </a:spcAft>
                      </a:pPr>
                      <a:r>
                        <a:rPr lang="en-US" sz="1400" kern="100">
                          <a:solidFill>
                            <a:schemeClr val="bg1"/>
                          </a:solidFill>
                          <a:effectLst/>
                          <a:latin typeface="Arial"/>
                          <a:cs typeface="Arial"/>
                        </a:rPr>
                        <a:t>PBO + T-DM1</a:t>
                      </a:r>
                    </a:p>
                    <a:p>
                      <a:pPr marL="0" marR="0" algn="ctr">
                        <a:lnSpc>
                          <a:spcPct val="100000"/>
                        </a:lnSpc>
                        <a:spcBef>
                          <a:spcPts val="0"/>
                        </a:spcBef>
                        <a:spcAft>
                          <a:spcPts val="0"/>
                        </a:spcAft>
                      </a:pPr>
                      <a:r>
                        <a:rPr lang="en-US" sz="1400" kern="100">
                          <a:solidFill>
                            <a:schemeClr val="bg1"/>
                          </a:solidFill>
                          <a:effectLst/>
                          <a:latin typeface="Arial"/>
                          <a:cs typeface="Arial"/>
                        </a:rPr>
                        <a:t>(N=235)</a:t>
                      </a:r>
                      <a:endParaRPr lang="en-US" sz="1400" kern="100">
                        <a:solidFill>
                          <a:schemeClr val="bg1"/>
                        </a:solidFill>
                        <a:effectLst/>
                        <a:latin typeface="Arial"/>
                        <a:ea typeface="Calibri" panose="020F0502020204030204" pitchFamily="34" charset="0"/>
                        <a:cs typeface="Arial"/>
                      </a:endParaRPr>
                    </a:p>
                  </a:txBody>
                  <a:tcPr marL="16312" marR="163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463614801"/>
                  </a:ext>
                </a:extLst>
              </a:tr>
              <a:tr h="530197">
                <a:tc>
                  <a:txBody>
                    <a:bodyPr/>
                    <a:lstStyle/>
                    <a:p>
                      <a:pPr marL="0" marR="0">
                        <a:lnSpc>
                          <a:spcPct val="100000"/>
                        </a:lnSpc>
                        <a:spcBef>
                          <a:spcPts val="0"/>
                        </a:spcBef>
                        <a:spcAft>
                          <a:spcPts val="0"/>
                        </a:spcAft>
                      </a:pPr>
                      <a:r>
                        <a:rPr lang="en-US" sz="1400" b="1" kern="100">
                          <a:effectLst/>
                          <a:latin typeface="Arial"/>
                          <a:cs typeface="Arial"/>
                        </a:rPr>
                        <a:t>Median prior lines of systemic therapy in metastatic setting (range)</a:t>
                      </a:r>
                      <a:endParaRPr lang="en-US" sz="1400" b="1" kern="100">
                        <a:effectLst/>
                        <a:latin typeface="Arial"/>
                        <a:ea typeface="Calibri" panose="020F0502020204030204" pitchFamily="34" charset="0"/>
                        <a:cs typeface="Arial"/>
                      </a:endParaRPr>
                    </a:p>
                  </a:txBody>
                  <a:tcPr marL="16312" marR="163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kern="100">
                          <a:effectLst/>
                          <a:latin typeface="Arial" panose="020B0604020202020204" pitchFamily="34" charset="0"/>
                          <a:cs typeface="Arial" panose="020B0604020202020204" pitchFamily="34" charset="0"/>
                        </a:rPr>
                        <a:t>1 (0-8)</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6312" marR="163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kern="100">
                          <a:effectLst/>
                          <a:latin typeface="Arial" panose="020B0604020202020204" pitchFamily="34" charset="0"/>
                          <a:cs typeface="Arial" panose="020B0604020202020204" pitchFamily="34" charset="0"/>
                        </a:rPr>
                        <a:t>1 (0-6)</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6312" marR="163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6385354"/>
                  </a:ext>
                </a:extLst>
              </a:tr>
              <a:tr h="530197">
                <a:tc>
                  <a:txBody>
                    <a:bodyPr/>
                    <a:lstStyle/>
                    <a:p>
                      <a:pPr marL="0" marR="0">
                        <a:lnSpc>
                          <a:spcPct val="100000"/>
                        </a:lnSpc>
                        <a:spcBef>
                          <a:spcPts val="0"/>
                        </a:spcBef>
                        <a:spcAft>
                          <a:spcPts val="0"/>
                        </a:spcAft>
                      </a:pPr>
                      <a:r>
                        <a:rPr lang="en-US" sz="1400" b="1" kern="100">
                          <a:effectLst/>
                          <a:latin typeface="Arial"/>
                          <a:cs typeface="Arial"/>
                        </a:rPr>
                        <a:t>Prior lines of systemic therapy in metastatic setting, n (%)</a:t>
                      </a:r>
                      <a:endParaRPr lang="en-US" sz="1400" b="1" kern="100">
                        <a:effectLst/>
                        <a:latin typeface="Arial"/>
                        <a:ea typeface="Calibri" panose="020F0502020204030204" pitchFamily="34" charset="0"/>
                        <a:cs typeface="Arial"/>
                      </a:endParaRPr>
                    </a:p>
                  </a:txBody>
                  <a:tcPr marL="16312" marR="163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6312" marR="163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6312" marR="163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2260077"/>
                  </a:ext>
                </a:extLst>
              </a:tr>
              <a:tr h="271489">
                <a:tc>
                  <a:txBody>
                    <a:bodyPr/>
                    <a:lstStyle/>
                    <a:p>
                      <a:pPr marL="231775" marR="0" indent="0">
                        <a:lnSpc>
                          <a:spcPct val="100000"/>
                        </a:lnSpc>
                        <a:spcBef>
                          <a:spcPts val="0"/>
                        </a:spcBef>
                        <a:spcAft>
                          <a:spcPts val="0"/>
                        </a:spcAft>
                      </a:pPr>
                      <a:r>
                        <a:rPr lang="en-US" sz="1400" b="0" kern="100">
                          <a:effectLst/>
                          <a:latin typeface="Arial" panose="020B0604020202020204" pitchFamily="34" charset="0"/>
                          <a:cs typeface="Arial" panose="020B0604020202020204" pitchFamily="34" charset="0"/>
                        </a:rPr>
                        <a:t>0</a:t>
                      </a:r>
                      <a:endParaRPr lang="en-US" sz="1400" b="0" kern="100">
                        <a:effectLst/>
                        <a:latin typeface="Arial" panose="020B0604020202020204" pitchFamily="34" charset="0"/>
                        <a:ea typeface="Calibri" panose="020F0502020204030204" pitchFamily="34" charset="0"/>
                        <a:cs typeface="Arial" panose="020B0604020202020204" pitchFamily="34" charset="0"/>
                      </a:endParaRPr>
                    </a:p>
                  </a:txBody>
                  <a:tcPr marL="16312" marR="163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1400" kern="100">
                          <a:solidFill>
                            <a:srgbClr val="000000"/>
                          </a:solidFill>
                          <a:effectLst/>
                          <a:latin typeface="Arial"/>
                          <a:cs typeface="Arial"/>
                        </a:rPr>
                        <a:t>29 (12.7)</a:t>
                      </a:r>
                      <a:endParaRPr lang="en-US" sz="1400" kern="100">
                        <a:effectLst/>
                        <a:latin typeface="Arial"/>
                        <a:ea typeface="Times New Roman" panose="02020603050405020304" pitchFamily="18" charset="0"/>
                        <a:cs typeface="Arial"/>
                      </a:endParaRPr>
                    </a:p>
                  </a:txBody>
                  <a:tcPr marL="19050" marR="190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1400" kern="100">
                          <a:solidFill>
                            <a:srgbClr val="000000"/>
                          </a:solidFill>
                          <a:effectLst/>
                          <a:latin typeface="Arial"/>
                          <a:cs typeface="Arial"/>
                        </a:rPr>
                        <a:t>33 (14.0)</a:t>
                      </a:r>
                      <a:endParaRPr lang="en-US" sz="1400" kern="100">
                        <a:effectLst/>
                        <a:latin typeface="Arial"/>
                        <a:ea typeface="Times New Roman" panose="02020603050405020304" pitchFamily="18" charset="0"/>
                        <a:cs typeface="Arial"/>
                      </a:endParaRPr>
                    </a:p>
                  </a:txBody>
                  <a:tcPr marL="19050" marR="190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6465992"/>
                  </a:ext>
                </a:extLst>
              </a:tr>
              <a:tr h="271489">
                <a:tc>
                  <a:txBody>
                    <a:bodyPr/>
                    <a:lstStyle/>
                    <a:p>
                      <a:pPr marL="231775" marR="0" indent="0">
                        <a:lnSpc>
                          <a:spcPct val="100000"/>
                        </a:lnSpc>
                        <a:spcBef>
                          <a:spcPts val="0"/>
                        </a:spcBef>
                        <a:spcAft>
                          <a:spcPts val="0"/>
                        </a:spcAft>
                      </a:pPr>
                      <a:r>
                        <a:rPr lang="en-US" sz="1400" b="0" kern="100">
                          <a:effectLst/>
                          <a:latin typeface="Arial"/>
                          <a:cs typeface="Arial"/>
                        </a:rPr>
                        <a:t>1</a:t>
                      </a:r>
                      <a:endParaRPr lang="en-US" sz="1400" b="0" kern="100">
                        <a:effectLst/>
                        <a:latin typeface="Arial"/>
                        <a:ea typeface="Calibri" panose="020F0502020204030204" pitchFamily="34" charset="0"/>
                        <a:cs typeface="Arial"/>
                      </a:endParaRPr>
                    </a:p>
                  </a:txBody>
                  <a:tcPr marL="16312" marR="163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1400" kern="100">
                          <a:solidFill>
                            <a:srgbClr val="000000"/>
                          </a:solidFill>
                          <a:effectLst/>
                          <a:latin typeface="Arial" panose="020B0604020202020204" pitchFamily="34" charset="0"/>
                          <a:cs typeface="Arial" panose="020B0604020202020204" pitchFamily="34" charset="0"/>
                        </a:rPr>
                        <a:t>146 (64.0)</a:t>
                      </a:r>
                      <a:endParaRPr lang="en-US" sz="1400" kern="100">
                        <a:effectLst/>
                        <a:latin typeface="Arial" panose="020B0604020202020204" pitchFamily="34" charset="0"/>
                        <a:ea typeface="Times New Roman" panose="02020603050405020304" pitchFamily="18" charset="0"/>
                        <a:cs typeface="Arial" panose="020B0604020202020204" pitchFamily="34" charset="0"/>
                      </a:endParaRPr>
                    </a:p>
                  </a:txBody>
                  <a:tcPr marL="19050" marR="190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1400" kern="100">
                          <a:solidFill>
                            <a:srgbClr val="000000"/>
                          </a:solidFill>
                          <a:effectLst/>
                          <a:latin typeface="Arial"/>
                          <a:cs typeface="Arial"/>
                        </a:rPr>
                        <a:t>150 (63.8)</a:t>
                      </a:r>
                      <a:endParaRPr lang="en-US" sz="1400" kern="100">
                        <a:effectLst/>
                        <a:latin typeface="Arial"/>
                        <a:ea typeface="Times New Roman" panose="02020603050405020304" pitchFamily="18" charset="0"/>
                        <a:cs typeface="Arial"/>
                      </a:endParaRPr>
                    </a:p>
                  </a:txBody>
                  <a:tcPr marL="19050" marR="190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8680409"/>
                  </a:ext>
                </a:extLst>
              </a:tr>
              <a:tr h="271489">
                <a:tc>
                  <a:txBody>
                    <a:bodyPr/>
                    <a:lstStyle/>
                    <a:p>
                      <a:pPr marL="231775" marR="0" indent="0">
                        <a:lnSpc>
                          <a:spcPct val="100000"/>
                        </a:lnSpc>
                        <a:spcBef>
                          <a:spcPts val="0"/>
                        </a:spcBef>
                        <a:spcAft>
                          <a:spcPts val="0"/>
                        </a:spcAft>
                      </a:pPr>
                      <a:r>
                        <a:rPr lang="en-US" sz="1400" b="0" kern="100">
                          <a:effectLst/>
                          <a:latin typeface="Arial"/>
                          <a:cs typeface="Arial"/>
                        </a:rPr>
                        <a:t>2</a:t>
                      </a:r>
                      <a:endParaRPr lang="en-US" sz="1400" b="0" kern="100">
                        <a:effectLst/>
                        <a:latin typeface="Arial"/>
                        <a:ea typeface="Calibri" panose="020F0502020204030204" pitchFamily="34" charset="0"/>
                        <a:cs typeface="Arial"/>
                      </a:endParaRPr>
                    </a:p>
                  </a:txBody>
                  <a:tcPr marL="16312" marR="163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1400" kern="100">
                          <a:solidFill>
                            <a:srgbClr val="000000"/>
                          </a:solidFill>
                          <a:effectLst/>
                          <a:latin typeface="Arial"/>
                          <a:cs typeface="Arial"/>
                        </a:rPr>
                        <a:t>36 (15.8)</a:t>
                      </a:r>
                      <a:endParaRPr lang="en-US" sz="1400" kern="100">
                        <a:effectLst/>
                        <a:latin typeface="Arial"/>
                        <a:ea typeface="Times New Roman" panose="02020603050405020304" pitchFamily="18" charset="0"/>
                        <a:cs typeface="Arial"/>
                      </a:endParaRPr>
                    </a:p>
                  </a:txBody>
                  <a:tcPr marL="19050" marR="190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1400" kern="100">
                          <a:solidFill>
                            <a:srgbClr val="000000"/>
                          </a:solidFill>
                          <a:effectLst/>
                          <a:latin typeface="Arial" panose="020B0604020202020204" pitchFamily="34" charset="0"/>
                          <a:cs typeface="Arial" panose="020B0604020202020204" pitchFamily="34" charset="0"/>
                        </a:rPr>
                        <a:t>31 (13.2)</a:t>
                      </a:r>
                      <a:endParaRPr lang="en-US" sz="1400" kern="100">
                        <a:effectLst/>
                        <a:latin typeface="Arial" panose="020B0604020202020204" pitchFamily="34" charset="0"/>
                        <a:ea typeface="Times New Roman" panose="02020603050405020304" pitchFamily="18" charset="0"/>
                        <a:cs typeface="Arial" panose="020B0604020202020204" pitchFamily="34" charset="0"/>
                      </a:endParaRPr>
                    </a:p>
                  </a:txBody>
                  <a:tcPr marL="19050" marR="190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5092262"/>
                  </a:ext>
                </a:extLst>
              </a:tr>
              <a:tr h="271489">
                <a:tc>
                  <a:txBody>
                    <a:bodyPr/>
                    <a:lstStyle/>
                    <a:p>
                      <a:pPr marL="231775" marR="0" indent="0">
                        <a:lnSpc>
                          <a:spcPct val="100000"/>
                        </a:lnSpc>
                        <a:spcBef>
                          <a:spcPts val="0"/>
                        </a:spcBef>
                        <a:spcAft>
                          <a:spcPts val="0"/>
                        </a:spcAft>
                      </a:pPr>
                      <a:r>
                        <a:rPr lang="en-US" sz="1400" b="0" kern="100">
                          <a:effectLst/>
                          <a:latin typeface="Arial"/>
                          <a:cs typeface="Arial"/>
                        </a:rPr>
                        <a:t>≥3</a:t>
                      </a:r>
                      <a:endParaRPr lang="en-US" sz="1400" b="0" kern="100">
                        <a:effectLst/>
                        <a:latin typeface="Arial"/>
                        <a:ea typeface="Calibri" panose="020F0502020204030204" pitchFamily="34" charset="0"/>
                        <a:cs typeface="Arial"/>
                      </a:endParaRPr>
                    </a:p>
                  </a:txBody>
                  <a:tcPr marL="16312" marR="163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1400" kern="100">
                          <a:solidFill>
                            <a:srgbClr val="000000"/>
                          </a:solidFill>
                          <a:effectLst/>
                          <a:latin typeface="Arial"/>
                          <a:cs typeface="Arial"/>
                        </a:rPr>
                        <a:t>17 (7.5)</a:t>
                      </a:r>
                      <a:endParaRPr lang="en-US" sz="1400" kern="100">
                        <a:effectLst/>
                        <a:latin typeface="Arial"/>
                        <a:ea typeface="Times New Roman" panose="02020603050405020304" pitchFamily="18" charset="0"/>
                        <a:cs typeface="Arial"/>
                      </a:endParaRPr>
                    </a:p>
                  </a:txBody>
                  <a:tcPr marL="19050" marR="190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1400" kern="100">
                          <a:solidFill>
                            <a:srgbClr val="000000"/>
                          </a:solidFill>
                          <a:effectLst/>
                          <a:latin typeface="Arial" panose="020B0604020202020204" pitchFamily="34" charset="0"/>
                          <a:cs typeface="Arial" panose="020B0604020202020204" pitchFamily="34" charset="0"/>
                        </a:rPr>
                        <a:t>21 (8.9)</a:t>
                      </a:r>
                      <a:endParaRPr lang="en-US" sz="1400" kern="100">
                        <a:effectLst/>
                        <a:latin typeface="Arial" panose="020B0604020202020204" pitchFamily="34" charset="0"/>
                        <a:ea typeface="Times New Roman" panose="02020603050405020304" pitchFamily="18" charset="0"/>
                        <a:cs typeface="Arial" panose="020B0604020202020204" pitchFamily="34" charset="0"/>
                      </a:endParaRPr>
                    </a:p>
                  </a:txBody>
                  <a:tcPr marL="19050" marR="190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0180692"/>
                  </a:ext>
                </a:extLst>
              </a:tr>
              <a:tr h="434340">
                <a:tc>
                  <a:txBody>
                    <a:bodyPr/>
                    <a:lstStyle/>
                    <a:p>
                      <a:pPr marL="0" marR="0">
                        <a:lnSpc>
                          <a:spcPct val="100000"/>
                        </a:lnSpc>
                        <a:spcBef>
                          <a:spcPts val="0"/>
                        </a:spcBef>
                        <a:spcAft>
                          <a:spcPts val="0"/>
                        </a:spcAft>
                      </a:pPr>
                      <a:r>
                        <a:rPr lang="en-US" sz="1400" b="1" kern="100">
                          <a:effectLst/>
                          <a:latin typeface="Arial" panose="020B0604020202020204" pitchFamily="34" charset="0"/>
                          <a:ea typeface="Calibri" panose="020F0502020204030204" pitchFamily="34" charset="0"/>
                          <a:cs typeface="Arial" panose="020B0604020202020204" pitchFamily="34" charset="0"/>
                        </a:rPr>
                        <a:t>Received prior pertuzumab treatment, n (%)</a:t>
                      </a:r>
                    </a:p>
                  </a:txBody>
                  <a:tcPr marL="16312" marR="163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300"/>
                        </a:spcBef>
                        <a:spcAft>
                          <a:spcPts val="300"/>
                        </a:spcAft>
                      </a:pPr>
                      <a:r>
                        <a:rPr lang="en-US" sz="14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202 (88.6)</a:t>
                      </a:r>
                      <a:endParaRPr lang="en-US" sz="1400" kern="100">
                        <a:effectLst/>
                        <a:latin typeface="Arial" panose="020B0604020202020204" pitchFamily="34" charset="0"/>
                        <a:ea typeface="Times New Roman" panose="02020603050405020304" pitchFamily="18" charset="0"/>
                        <a:cs typeface="Arial" panose="020B0604020202020204" pitchFamily="34" charset="0"/>
                      </a:endParaRPr>
                    </a:p>
                  </a:txBody>
                  <a:tcPr marL="19050" marR="190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300"/>
                        </a:spcBef>
                        <a:spcAft>
                          <a:spcPts val="300"/>
                        </a:spcAft>
                      </a:pPr>
                      <a:r>
                        <a:rPr lang="en-US" sz="14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214 (91.1)</a:t>
                      </a:r>
                      <a:endParaRPr lang="en-US" sz="1400" kern="100">
                        <a:effectLst/>
                        <a:latin typeface="Arial" panose="020B0604020202020204" pitchFamily="34" charset="0"/>
                        <a:ea typeface="Times New Roman" panose="02020603050405020304" pitchFamily="18" charset="0"/>
                        <a:cs typeface="Arial" panose="020B0604020202020204" pitchFamily="34" charset="0"/>
                      </a:endParaRPr>
                    </a:p>
                  </a:txBody>
                  <a:tcPr marL="19050" marR="190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8602000"/>
                  </a:ext>
                </a:extLst>
              </a:tr>
              <a:tr h="271489">
                <a:tc>
                  <a:txBody>
                    <a:bodyPr/>
                    <a:lstStyle/>
                    <a:p>
                      <a:pPr marL="0" marR="0">
                        <a:lnSpc>
                          <a:spcPct val="100000"/>
                        </a:lnSpc>
                        <a:spcBef>
                          <a:spcPts val="0"/>
                        </a:spcBef>
                        <a:spcAft>
                          <a:spcPts val="0"/>
                        </a:spcAft>
                      </a:pPr>
                      <a:r>
                        <a:rPr lang="en-US" sz="1400" b="1" kern="100">
                          <a:effectLst/>
                          <a:latin typeface="Arial"/>
                          <a:ea typeface="Calibri" panose="020F0502020204030204" pitchFamily="34" charset="0"/>
                          <a:cs typeface="Arial"/>
                        </a:rPr>
                        <a:t>Received prior anti-HER2 TKIs, n (%)</a:t>
                      </a:r>
                    </a:p>
                  </a:txBody>
                  <a:tcPr marL="16312" marR="163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300"/>
                        </a:spcBef>
                        <a:spcAft>
                          <a:spcPts val="300"/>
                        </a:spcAft>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3 (1.3)</a:t>
                      </a:r>
                    </a:p>
                  </a:txBody>
                  <a:tcPr marL="19050" marR="190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300"/>
                        </a:spcBef>
                        <a:spcAft>
                          <a:spcPts val="300"/>
                        </a:spcAft>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5 (2.1)</a:t>
                      </a:r>
                    </a:p>
                  </a:txBody>
                  <a:tcPr marL="19050" marR="190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2084514"/>
                  </a:ext>
                </a:extLst>
              </a:tr>
            </a:tbl>
          </a:graphicData>
        </a:graphic>
      </p:graphicFrame>
      <p:sp>
        <p:nvSpPr>
          <p:cNvPr id="7" name="TextBox 6">
            <a:extLst>
              <a:ext uri="{FF2B5EF4-FFF2-40B4-BE49-F238E27FC236}">
                <a16:creationId xmlns:a16="http://schemas.microsoft.com/office/drawing/2014/main" id="{3E5886AA-080C-44AC-7771-D60664975525}"/>
              </a:ext>
            </a:extLst>
          </p:cNvPr>
          <p:cNvSpPr txBox="1"/>
          <p:nvPr/>
        </p:nvSpPr>
        <p:spPr>
          <a:xfrm>
            <a:off x="1" y="5690527"/>
            <a:ext cx="9143999" cy="430887"/>
          </a:xfrm>
          <a:prstGeom prst="rect">
            <a:avLst/>
          </a:prstGeom>
          <a:noFill/>
        </p:spPr>
        <p:txBody>
          <a:bodyPr wrap="square">
            <a:spAutoFit/>
          </a:bodyPr>
          <a:lstStyle/>
          <a:p>
            <a:pPr algn="ctr" defTabSz="457189">
              <a:defRPr/>
            </a:pPr>
            <a:r>
              <a:rPr lang="en-US" sz="1100" b="1" dirty="0">
                <a:solidFill>
                  <a:prstClr val="white"/>
                </a:solidFill>
                <a:latin typeface="Calibri"/>
              </a:rPr>
              <a:t>San Antonio Breast Cancer Symposium</a:t>
            </a:r>
            <a:r>
              <a:rPr lang="en-US" sz="1100" dirty="0">
                <a:solidFill>
                  <a:prstClr val="white"/>
                </a:solidFill>
                <a:latin typeface="Calibri"/>
              </a:rPr>
              <a:t>®  |  </a:t>
            </a:r>
            <a:r>
              <a:rPr lang="en-US" sz="1100" b="1" dirty="0">
                <a:solidFill>
                  <a:prstClr val="white"/>
                </a:solidFill>
                <a:latin typeface="Calibri"/>
              </a:rPr>
              <a:t>@</a:t>
            </a:r>
            <a:r>
              <a:rPr lang="en-US" sz="1100" b="1" dirty="0" err="1">
                <a:solidFill>
                  <a:prstClr val="white"/>
                </a:solidFill>
                <a:latin typeface="Calibri"/>
              </a:rPr>
              <a:t>SABCSSanAntonio</a:t>
            </a:r>
            <a:endParaRPr lang="en-US" sz="1100" b="1" dirty="0">
              <a:solidFill>
                <a:prstClr val="white"/>
              </a:solidFill>
              <a:latin typeface="Calibri"/>
            </a:endParaRPr>
          </a:p>
          <a:p>
            <a:pPr algn="ctr" defTabSz="457189">
              <a:defRPr/>
            </a:pPr>
            <a:endParaRPr lang="en-US" sz="1100" b="1" dirty="0">
              <a:solidFill>
                <a:prstClr val="white"/>
              </a:solidFill>
              <a:latin typeface="Calibri"/>
            </a:endParaRPr>
          </a:p>
        </p:txBody>
      </p:sp>
      <p:sp>
        <p:nvSpPr>
          <p:cNvPr id="5" name="TextBox 4">
            <a:extLst>
              <a:ext uri="{FF2B5EF4-FFF2-40B4-BE49-F238E27FC236}">
                <a16:creationId xmlns:a16="http://schemas.microsoft.com/office/drawing/2014/main" id="{EB0777B9-EE34-B18C-5B44-DD308FAEB32F}"/>
              </a:ext>
            </a:extLst>
          </p:cNvPr>
          <p:cNvSpPr txBox="1"/>
          <p:nvPr/>
        </p:nvSpPr>
        <p:spPr>
          <a:xfrm>
            <a:off x="5279834" y="5389315"/>
            <a:ext cx="3236784" cy="646331"/>
          </a:xfrm>
          <a:prstGeom prst="rect">
            <a:avLst/>
          </a:prstGeom>
          <a:noFill/>
        </p:spPr>
        <p:txBody>
          <a:bodyPr wrap="none" rtlCol="0">
            <a:spAutoFit/>
          </a:bodyPr>
          <a:lstStyle/>
          <a:p>
            <a:r>
              <a:rPr lang="en-US" dirty="0" err="1"/>
              <a:t>Hurvitz</a:t>
            </a:r>
            <a:r>
              <a:rPr lang="en-US" dirty="0"/>
              <a:t> S, et al.  SABCS 2023</a:t>
            </a:r>
          </a:p>
          <a:p>
            <a:endParaRPr lang="en-US" dirty="0"/>
          </a:p>
        </p:txBody>
      </p:sp>
    </p:spTree>
    <p:extLst>
      <p:ext uri="{BB962C8B-B14F-4D97-AF65-F5344CB8AC3E}">
        <p14:creationId xmlns:p14="http://schemas.microsoft.com/office/powerpoint/2010/main" val="1380651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aph of a number of people&#10;&#10;Description automatically generated with medium confidence">
            <a:extLst>
              <a:ext uri="{FF2B5EF4-FFF2-40B4-BE49-F238E27FC236}">
                <a16:creationId xmlns:a16="http://schemas.microsoft.com/office/drawing/2014/main" id="{BDBD3496-ABAC-DD81-E34E-B1D7890E7B08}"/>
              </a:ext>
            </a:extLst>
          </p:cNvPr>
          <p:cNvPicPr>
            <a:picLocks noChangeAspect="1"/>
          </p:cNvPicPr>
          <p:nvPr/>
        </p:nvPicPr>
        <p:blipFill>
          <a:blip r:embed="rId3"/>
          <a:stretch>
            <a:fillRect/>
          </a:stretch>
        </p:blipFill>
        <p:spPr>
          <a:xfrm>
            <a:off x="495610" y="1864462"/>
            <a:ext cx="8152778" cy="3149858"/>
          </a:xfrm>
          <a:prstGeom prst="rect">
            <a:avLst/>
          </a:prstGeom>
        </p:spPr>
      </p:pic>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381000" y="898734"/>
            <a:ext cx="8309344" cy="712236"/>
          </a:xfrm>
        </p:spPr>
        <p:txBody>
          <a:bodyPr/>
          <a:lstStyle/>
          <a:p>
            <a:pPr algn="ctr"/>
            <a:r>
              <a:rPr lang="en-US" b="1" dirty="0">
                <a:solidFill>
                  <a:srgbClr val="7030A0"/>
                </a:solidFill>
              </a:rPr>
              <a:t>HER2CLIMB-02: Progression-Free Survival</a:t>
            </a:r>
          </a:p>
        </p:txBody>
      </p:sp>
      <p:sp>
        <p:nvSpPr>
          <p:cNvPr id="5" name="TextBox 4">
            <a:extLst>
              <a:ext uri="{FF2B5EF4-FFF2-40B4-BE49-F238E27FC236}">
                <a16:creationId xmlns:a16="http://schemas.microsoft.com/office/drawing/2014/main" id="{8FC49A78-759C-375A-E6AC-5CE55837ABF7}"/>
              </a:ext>
            </a:extLst>
          </p:cNvPr>
          <p:cNvSpPr txBox="1"/>
          <p:nvPr/>
        </p:nvSpPr>
        <p:spPr>
          <a:xfrm>
            <a:off x="91525" y="5241558"/>
            <a:ext cx="8939061" cy="276999"/>
          </a:xfrm>
          <a:prstGeom prst="rect">
            <a:avLst/>
          </a:prstGeom>
          <a:noFill/>
        </p:spPr>
        <p:txBody>
          <a:bodyPr wrap="square" rtlCol="0" anchor="b">
            <a:spAutoFit/>
          </a:bodyPr>
          <a:lstStyle/>
          <a:p>
            <a:pPr algn="r" defTabSz="457189">
              <a:defRPr/>
            </a:pPr>
            <a:r>
              <a:rPr lang="en-US" sz="600" dirty="0">
                <a:solidFill>
                  <a:prstClr val="white">
                    <a:lumMod val="50000"/>
                  </a:prstClr>
                </a:solidFill>
                <a:cs typeface="Arial" panose="020B0604020202020204" pitchFamily="34" charset="0"/>
              </a:rPr>
              <a:t>HR, hazard ratio; PBO, placebo; PFS, progression-free survival; T-DM1, trastuzumab emtansine; TUC, tucatinib.</a:t>
            </a:r>
          </a:p>
          <a:p>
            <a:pPr algn="r" defTabSz="457189">
              <a:defRPr/>
            </a:pPr>
            <a:r>
              <a:rPr lang="en-US" sz="600" dirty="0">
                <a:solidFill>
                  <a:prstClr val="white">
                    <a:lumMod val="50000"/>
                  </a:prstClr>
                </a:solidFill>
                <a:cs typeface="Arial" panose="020B0604020202020204" pitchFamily="34" charset="0"/>
              </a:rPr>
              <a:t>Date of data cutoff: Jun 29, 2023. </a:t>
            </a:r>
          </a:p>
        </p:txBody>
      </p:sp>
      <p:graphicFrame>
        <p:nvGraphicFramePr>
          <p:cNvPr id="2" name="Table 5">
            <a:extLst>
              <a:ext uri="{FF2B5EF4-FFF2-40B4-BE49-F238E27FC236}">
                <a16:creationId xmlns:a16="http://schemas.microsoft.com/office/drawing/2014/main" id="{75A91F42-8D0F-78F9-DA25-57B4EA4315BE}"/>
              </a:ext>
            </a:extLst>
          </p:cNvPr>
          <p:cNvGraphicFramePr>
            <a:graphicFrameLocks noGrp="1"/>
          </p:cNvGraphicFramePr>
          <p:nvPr/>
        </p:nvGraphicFramePr>
        <p:xfrm>
          <a:off x="4513944" y="1843681"/>
          <a:ext cx="4176402" cy="975360"/>
        </p:xfrm>
        <a:graphic>
          <a:graphicData uri="http://schemas.openxmlformats.org/drawingml/2006/table">
            <a:tbl>
              <a:tblPr>
                <a:tableStyleId>{2D5ABB26-0587-4C30-8999-92F81FD0307C}</a:tableStyleId>
              </a:tblPr>
              <a:tblGrid>
                <a:gridCol w="1313974">
                  <a:extLst>
                    <a:ext uri="{9D8B030D-6E8A-4147-A177-3AD203B41FA5}">
                      <a16:colId xmlns:a16="http://schemas.microsoft.com/office/drawing/2014/main" val="3191094543"/>
                    </a:ext>
                  </a:extLst>
                </a:gridCol>
                <a:gridCol w="1431214">
                  <a:extLst>
                    <a:ext uri="{9D8B030D-6E8A-4147-A177-3AD203B41FA5}">
                      <a16:colId xmlns:a16="http://schemas.microsoft.com/office/drawing/2014/main" val="2931350468"/>
                    </a:ext>
                  </a:extLst>
                </a:gridCol>
                <a:gridCol w="1431214">
                  <a:extLst>
                    <a:ext uri="{9D8B030D-6E8A-4147-A177-3AD203B41FA5}">
                      <a16:colId xmlns:a16="http://schemas.microsoft.com/office/drawing/2014/main" val="4109656270"/>
                    </a:ext>
                  </a:extLst>
                </a:gridCol>
              </a:tblGrid>
              <a:tr h="304800">
                <a:tc>
                  <a:txBody>
                    <a:bodyPr/>
                    <a:lstStyle/>
                    <a:p>
                      <a:endParaRPr lang="en-US" sz="1000">
                        <a:latin typeface="Arial" panose="020B0604020202020204" pitchFamily="34" charset="0"/>
                        <a:cs typeface="Arial" panose="020B0604020202020204" pitchFamily="34" charset="0"/>
                      </a:endParaRPr>
                    </a:p>
                  </a:txBody>
                  <a:tcPr marL="0" marR="0" marT="0" marB="0" anchor="ctr">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a:r>
                        <a:rPr lang="en-US" sz="1000" b="1" dirty="0">
                          <a:solidFill>
                            <a:srgbClr val="0690C8"/>
                          </a:solidFill>
                          <a:latin typeface="Arial" panose="020B0604020202020204" pitchFamily="34" charset="0"/>
                          <a:cs typeface="Arial" panose="020B0604020202020204" pitchFamily="34" charset="0"/>
                        </a:rPr>
                        <a:t>TUC + T-DM1</a:t>
                      </a:r>
                    </a:p>
                    <a:p>
                      <a:pPr algn="ctr"/>
                      <a:r>
                        <a:rPr lang="en-US" sz="1000" b="1" dirty="0">
                          <a:solidFill>
                            <a:srgbClr val="0690C8"/>
                          </a:solidFill>
                          <a:latin typeface="Arial" panose="020B0604020202020204" pitchFamily="34" charset="0"/>
                          <a:cs typeface="Arial" panose="020B0604020202020204" pitchFamily="34" charset="0"/>
                        </a:rPr>
                        <a:t>(N=228)</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b="1" dirty="0">
                          <a:solidFill>
                            <a:srgbClr val="633081"/>
                          </a:solidFill>
                          <a:latin typeface="Arial" panose="020B0604020202020204" pitchFamily="34" charset="0"/>
                          <a:cs typeface="Arial" panose="020B0604020202020204" pitchFamily="34" charset="0"/>
                        </a:rPr>
                        <a:t>PBO + T-DM1</a:t>
                      </a:r>
                    </a:p>
                    <a:p>
                      <a:pPr algn="ctr"/>
                      <a:r>
                        <a:rPr lang="en-US" sz="1000" b="1" dirty="0">
                          <a:solidFill>
                            <a:srgbClr val="633081"/>
                          </a:solidFill>
                          <a:latin typeface="Arial" panose="020B0604020202020204" pitchFamily="34" charset="0"/>
                          <a:cs typeface="Arial" panose="020B0604020202020204" pitchFamily="34" charset="0"/>
                        </a:rPr>
                        <a:t>(N=235)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43732930"/>
                  </a:ext>
                </a:extLst>
              </a:tr>
              <a:tr h="182880">
                <a:tc>
                  <a:txBody>
                    <a:bodyPr/>
                    <a:lstStyle/>
                    <a:p>
                      <a:pPr marL="58738" indent="0"/>
                      <a:r>
                        <a:rPr lang="en-US" sz="1000">
                          <a:latin typeface="Arial" panose="020B0604020202020204" pitchFamily="34" charset="0"/>
                          <a:cs typeface="Arial" panose="020B0604020202020204" pitchFamily="34" charset="0"/>
                        </a:rPr>
                        <a:t># of events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latin typeface="Arial" panose="020B0604020202020204" pitchFamily="34" charset="0"/>
                          <a:cs typeface="Arial" panose="020B0604020202020204" pitchFamily="34" charset="0"/>
                        </a:rPr>
                        <a:t>151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182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6384093"/>
                  </a:ext>
                </a:extLst>
              </a:tr>
              <a:tr h="182880">
                <a:tc>
                  <a:txBody>
                    <a:bodyPr/>
                    <a:lstStyle/>
                    <a:p>
                      <a:pPr marL="58738" indent="0"/>
                      <a:r>
                        <a:rPr lang="en-US" sz="1000">
                          <a:latin typeface="Arial" panose="020B0604020202020204" pitchFamily="34" charset="0"/>
                          <a:cs typeface="Arial" panose="020B0604020202020204" pitchFamily="34" charset="0"/>
                        </a:rPr>
                        <a:t>Median PFS (95% CI)</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b="1" baseline="0">
                          <a:latin typeface="Arial" panose="020B0604020202020204" pitchFamily="34" charset="0"/>
                          <a:cs typeface="Arial" panose="020B0604020202020204" pitchFamily="34" charset="0"/>
                        </a:rPr>
                        <a:t>9.5</a:t>
                      </a:r>
                      <a:r>
                        <a:rPr lang="en-US" sz="1000" baseline="0">
                          <a:latin typeface="Arial" panose="020B0604020202020204" pitchFamily="34" charset="0"/>
                          <a:cs typeface="Arial" panose="020B0604020202020204" pitchFamily="34" charset="0"/>
                        </a:rPr>
                        <a:t> months (7.4, 10.9)</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b="1" baseline="0" dirty="0">
                          <a:latin typeface="Arial" panose="020B0604020202020204" pitchFamily="34" charset="0"/>
                          <a:cs typeface="Arial" panose="020B0604020202020204" pitchFamily="34" charset="0"/>
                        </a:rPr>
                        <a:t>7.4</a:t>
                      </a:r>
                      <a:r>
                        <a:rPr lang="en-US" sz="1000" baseline="0" dirty="0">
                          <a:latin typeface="Arial" panose="020B0604020202020204" pitchFamily="34" charset="0"/>
                          <a:cs typeface="Arial" panose="020B0604020202020204" pitchFamily="34" charset="0"/>
                        </a:rPr>
                        <a:t> months (5.6, 8.1)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0664560"/>
                  </a:ext>
                </a:extLst>
              </a:tr>
              <a:tr h="304800">
                <a:tc>
                  <a:txBody>
                    <a:bodyPr/>
                    <a:lstStyle/>
                    <a:p>
                      <a:endParaRPr lang="en-US" sz="1000">
                        <a:latin typeface="Arial" panose="020B0604020202020204" pitchFamily="34" charset="0"/>
                        <a:cs typeface="Arial" panose="020B0604020202020204" pitchFamily="34" charset="0"/>
                      </a:endParaRPr>
                    </a:p>
                  </a:txBody>
                  <a:tcPr marL="0" marR="0" marT="0" marB="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tcPr>
                </a:tc>
                <a:tc gridSpan="2">
                  <a:txBody>
                    <a:bodyPr/>
                    <a:lstStyle/>
                    <a:p>
                      <a:pPr algn="ctr"/>
                      <a:r>
                        <a:rPr lang="en-US" sz="1000" b="1" baseline="0" dirty="0">
                          <a:latin typeface="Arial" panose="020B0604020202020204" pitchFamily="34" charset="0"/>
                          <a:cs typeface="Arial" panose="020B0604020202020204" pitchFamily="34" charset="0"/>
                        </a:rPr>
                        <a:t>HR</a:t>
                      </a:r>
                      <a:r>
                        <a:rPr lang="en-US" sz="1000" baseline="0" dirty="0">
                          <a:latin typeface="Arial" panose="020B0604020202020204" pitchFamily="34" charset="0"/>
                          <a:cs typeface="Arial" panose="020B0604020202020204" pitchFamily="34" charset="0"/>
                        </a:rPr>
                        <a:t> (95% CI): 0.76 (0.61, 0.95)</a:t>
                      </a:r>
                      <a:br>
                        <a:rPr lang="en-US" sz="1000" baseline="0" dirty="0">
                          <a:latin typeface="Arial" panose="020B0604020202020204" pitchFamily="34" charset="0"/>
                          <a:cs typeface="Arial" panose="020B0604020202020204" pitchFamily="34" charset="0"/>
                        </a:rPr>
                      </a:br>
                      <a:r>
                        <a:rPr lang="en-US" sz="1000" b="1" baseline="0" dirty="0">
                          <a:latin typeface="Arial" panose="020B0604020202020204" pitchFamily="34" charset="0"/>
                          <a:cs typeface="Arial" panose="020B0604020202020204" pitchFamily="34" charset="0"/>
                        </a:rPr>
                        <a:t>P=0.0163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sz="1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3407631"/>
                  </a:ext>
                </a:extLst>
              </a:tr>
            </a:tbl>
          </a:graphicData>
        </a:graphic>
      </p:graphicFrame>
      <p:sp>
        <p:nvSpPr>
          <p:cNvPr id="6" name="TextBox 5">
            <a:extLst>
              <a:ext uri="{FF2B5EF4-FFF2-40B4-BE49-F238E27FC236}">
                <a16:creationId xmlns:a16="http://schemas.microsoft.com/office/drawing/2014/main" id="{3C8410EC-426A-3E69-DB10-91F6D0FD1E33}"/>
              </a:ext>
            </a:extLst>
          </p:cNvPr>
          <p:cNvSpPr txBox="1"/>
          <p:nvPr/>
        </p:nvSpPr>
        <p:spPr>
          <a:xfrm>
            <a:off x="231354" y="5381052"/>
            <a:ext cx="3236784" cy="646331"/>
          </a:xfrm>
          <a:prstGeom prst="rect">
            <a:avLst/>
          </a:prstGeom>
          <a:noFill/>
        </p:spPr>
        <p:txBody>
          <a:bodyPr wrap="none" rtlCol="0">
            <a:spAutoFit/>
          </a:bodyPr>
          <a:lstStyle/>
          <a:p>
            <a:r>
              <a:rPr lang="en-US" dirty="0" err="1"/>
              <a:t>Hurvitz</a:t>
            </a:r>
            <a:r>
              <a:rPr lang="en-US" dirty="0"/>
              <a:t> S, et al.  SABCS 2023</a:t>
            </a:r>
          </a:p>
          <a:p>
            <a:endParaRPr lang="en-US" dirty="0"/>
          </a:p>
        </p:txBody>
      </p:sp>
    </p:spTree>
    <p:extLst>
      <p:ext uri="{BB962C8B-B14F-4D97-AF65-F5344CB8AC3E}">
        <p14:creationId xmlns:p14="http://schemas.microsoft.com/office/powerpoint/2010/main" val="8945139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078F72-3078-8B4D-8827-26391B53085E}"/>
              </a:ext>
            </a:extLst>
          </p:cNvPr>
          <p:cNvSpPr>
            <a:spLocks noGrp="1"/>
          </p:cNvSpPr>
          <p:nvPr>
            <p:ph idx="1"/>
          </p:nvPr>
        </p:nvSpPr>
        <p:spPr>
          <a:xfrm>
            <a:off x="381001" y="1742120"/>
            <a:ext cx="3945695" cy="3559515"/>
          </a:xfrm>
        </p:spPr>
        <p:txBody>
          <a:bodyPr spcFirstLastPara="1" vert="horz" wrap="square" lIns="91440" tIns="45720" rIns="91440" bIns="45720" rtlCol="0" anchor="t" anchorCtr="0">
            <a:noAutofit/>
          </a:bodyPr>
          <a:lstStyle/>
          <a:p>
            <a:pPr marL="0" indent="0">
              <a:spcBef>
                <a:spcPts val="0"/>
              </a:spcBef>
              <a:buClr>
                <a:srgbClr val="595959"/>
              </a:buClr>
              <a:buNone/>
            </a:pPr>
            <a:r>
              <a:rPr lang="en-US" sz="1400" b="1" dirty="0"/>
              <a:t>Hepatic TEAEs</a:t>
            </a:r>
          </a:p>
          <a:p>
            <a:pPr marL="365751" lvl="1" indent="-182876">
              <a:spcBef>
                <a:spcPts val="600"/>
              </a:spcBef>
              <a:buClr>
                <a:srgbClr val="00B0F0"/>
              </a:buClr>
            </a:pPr>
            <a:r>
              <a:rPr lang="en-US" sz="1000" dirty="0"/>
              <a:t>Grade ≥3 hepatic TEAEs greater in TUC + T-DM1 arm (28.6% vs 7.3%), primarily due to AST/ALT elevations </a:t>
            </a:r>
          </a:p>
          <a:p>
            <a:pPr marL="365751" lvl="1" indent="-182876">
              <a:spcBef>
                <a:spcPts val="600"/>
              </a:spcBef>
              <a:buClr>
                <a:srgbClr val="00B0F0"/>
              </a:buClr>
            </a:pPr>
            <a:r>
              <a:rPr lang="en-US" sz="1000" dirty="0"/>
              <a:t>No Hy’s law cases were identified</a:t>
            </a:r>
          </a:p>
          <a:p>
            <a:pPr marL="365751" lvl="1" indent="-182876">
              <a:spcBef>
                <a:spcPts val="600"/>
              </a:spcBef>
              <a:buClr>
                <a:srgbClr val="00B0F0"/>
              </a:buClr>
            </a:pPr>
            <a:r>
              <a:rPr lang="en-US" sz="1000" dirty="0"/>
              <a:t>85% of all-grade hepatic TEAEs in TUC + T-DM1 arm resolved or returned to grade 1, with median of 22 days to </a:t>
            </a:r>
            <a:r>
              <a:rPr lang="en-US" sz="1000" dirty="0" err="1"/>
              <a:t>resolution</a:t>
            </a:r>
            <a:r>
              <a:rPr lang="en-US" sz="1000" baseline="30000" dirty="0" err="1"/>
              <a:t>a</a:t>
            </a:r>
            <a:r>
              <a:rPr lang="en-US" sz="1000" dirty="0"/>
              <a:t> </a:t>
            </a:r>
          </a:p>
          <a:p>
            <a:pPr marL="457189" lvl="1" indent="0">
              <a:spcBef>
                <a:spcPts val="0"/>
              </a:spcBef>
              <a:buClr>
                <a:schemeClr val="tx1">
                  <a:lumMod val="65000"/>
                  <a:lumOff val="35000"/>
                </a:schemeClr>
              </a:buClr>
              <a:buNone/>
            </a:pPr>
            <a:endParaRPr lang="en-US" sz="1000" dirty="0"/>
          </a:p>
        </p:txBody>
      </p:sp>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381000" y="898734"/>
            <a:ext cx="8382000" cy="712236"/>
          </a:xfrm>
        </p:spPr>
        <p:txBody>
          <a:bodyPr/>
          <a:lstStyle/>
          <a:p>
            <a:pPr algn="ctr"/>
            <a:r>
              <a:rPr lang="en-US" b="1" dirty="0">
                <a:solidFill>
                  <a:srgbClr val="7030A0"/>
                </a:solidFill>
              </a:rPr>
              <a:t>HER2CLIMB-02: Adverse Events of Interest </a:t>
            </a:r>
          </a:p>
        </p:txBody>
      </p:sp>
      <p:sp>
        <p:nvSpPr>
          <p:cNvPr id="5" name="TextBox 4">
            <a:extLst>
              <a:ext uri="{FF2B5EF4-FFF2-40B4-BE49-F238E27FC236}">
                <a16:creationId xmlns:a16="http://schemas.microsoft.com/office/drawing/2014/main" id="{8FC49A78-759C-375A-E6AC-5CE55837ABF7}"/>
              </a:ext>
            </a:extLst>
          </p:cNvPr>
          <p:cNvSpPr txBox="1"/>
          <p:nvPr/>
        </p:nvSpPr>
        <p:spPr>
          <a:xfrm>
            <a:off x="2535382" y="5207439"/>
            <a:ext cx="6401685" cy="369332"/>
          </a:xfrm>
          <a:prstGeom prst="rect">
            <a:avLst/>
          </a:prstGeom>
          <a:noFill/>
        </p:spPr>
        <p:txBody>
          <a:bodyPr wrap="square" rtlCol="0" anchor="b">
            <a:spAutoFit/>
          </a:bodyPr>
          <a:lstStyle/>
          <a:p>
            <a:pPr algn="r" defTabSz="457189">
              <a:defRPr/>
            </a:pPr>
            <a:r>
              <a:rPr lang="en-US" sz="600" dirty="0">
                <a:solidFill>
                  <a:prstClr val="white">
                    <a:lumMod val="50000"/>
                  </a:prstClr>
                </a:solidFill>
                <a:cs typeface="Arial" panose="020B0604020202020204" pitchFamily="34" charset="0"/>
              </a:rPr>
              <a:t>a For PBO + T-DM1 arm, 75% of all-grade hepatic TEAEs resolved or returned to grade 1, with median of 22 days to resolution.</a:t>
            </a:r>
          </a:p>
          <a:p>
            <a:pPr algn="r" defTabSz="457189">
              <a:defRPr/>
            </a:pPr>
            <a:r>
              <a:rPr lang="en-US" sz="600" dirty="0">
                <a:solidFill>
                  <a:prstClr val="white">
                    <a:lumMod val="50000"/>
                  </a:prstClr>
                </a:solidFill>
                <a:cs typeface="Arial" panose="020B0604020202020204" pitchFamily="34" charset="0"/>
              </a:rPr>
              <a:t>ALT, alanine aminotransferase; AST, aspartate aminotransferase; PBO, placebo; T-DM1, trastuzumab emtansine; TEAEs, treatment-emergent adverse events; TUC, tucatinib.</a:t>
            </a:r>
          </a:p>
          <a:p>
            <a:pPr algn="r" defTabSz="457189">
              <a:defRPr/>
            </a:pPr>
            <a:r>
              <a:rPr lang="en-US" sz="600" dirty="0">
                <a:solidFill>
                  <a:prstClr val="white">
                    <a:lumMod val="50000"/>
                  </a:prstClr>
                </a:solidFill>
                <a:cs typeface="Arial" panose="020B0604020202020204" pitchFamily="34" charset="0"/>
              </a:rPr>
              <a:t>Date of data cutoff: Jun 29, 2023.   </a:t>
            </a:r>
          </a:p>
        </p:txBody>
      </p:sp>
      <p:sp>
        <p:nvSpPr>
          <p:cNvPr id="6" name="TextBox 5">
            <a:extLst>
              <a:ext uri="{FF2B5EF4-FFF2-40B4-BE49-F238E27FC236}">
                <a16:creationId xmlns:a16="http://schemas.microsoft.com/office/drawing/2014/main" id="{89F09DF6-DAA4-1B79-5AB2-D8C498962F66}"/>
              </a:ext>
            </a:extLst>
          </p:cNvPr>
          <p:cNvSpPr txBox="1"/>
          <p:nvPr/>
        </p:nvSpPr>
        <p:spPr>
          <a:xfrm>
            <a:off x="1" y="5686396"/>
            <a:ext cx="9143999" cy="430887"/>
          </a:xfrm>
          <a:prstGeom prst="rect">
            <a:avLst/>
          </a:prstGeom>
          <a:noFill/>
        </p:spPr>
        <p:txBody>
          <a:bodyPr wrap="square">
            <a:spAutoFit/>
          </a:bodyPr>
          <a:lstStyle/>
          <a:p>
            <a:pPr algn="ctr" defTabSz="457189">
              <a:defRPr/>
            </a:pPr>
            <a:r>
              <a:rPr lang="en-US" sz="1100" b="1" dirty="0">
                <a:solidFill>
                  <a:prstClr val="white"/>
                </a:solidFill>
                <a:latin typeface="Calibri"/>
              </a:rPr>
              <a:t>San Antonio Breast Cancer Symposium</a:t>
            </a:r>
            <a:r>
              <a:rPr lang="en-US" sz="1100" dirty="0">
                <a:solidFill>
                  <a:prstClr val="white"/>
                </a:solidFill>
                <a:latin typeface="Calibri"/>
              </a:rPr>
              <a:t>®  |  </a:t>
            </a:r>
            <a:r>
              <a:rPr lang="en-US" sz="1100" b="1" dirty="0">
                <a:solidFill>
                  <a:prstClr val="white"/>
                </a:solidFill>
                <a:latin typeface="Calibri"/>
              </a:rPr>
              <a:t>@</a:t>
            </a:r>
            <a:r>
              <a:rPr lang="en-US" sz="1100" b="1" dirty="0" err="1">
                <a:solidFill>
                  <a:prstClr val="white"/>
                </a:solidFill>
                <a:latin typeface="Calibri"/>
              </a:rPr>
              <a:t>SABCSSanAntonio</a:t>
            </a:r>
            <a:endParaRPr lang="en-US" sz="1100" b="1" dirty="0">
              <a:solidFill>
                <a:prstClr val="white"/>
              </a:solidFill>
              <a:latin typeface="Calibri"/>
            </a:endParaRPr>
          </a:p>
          <a:p>
            <a:pPr algn="ctr" defTabSz="457189">
              <a:defRPr/>
            </a:pPr>
            <a:endParaRPr lang="en-US" sz="1100" b="1" dirty="0">
              <a:solidFill>
                <a:prstClr val="white"/>
              </a:solidFill>
              <a:latin typeface="Calibri"/>
            </a:endParaRPr>
          </a:p>
        </p:txBody>
      </p:sp>
      <p:sp>
        <p:nvSpPr>
          <p:cNvPr id="9" name="Content Placeholder 1">
            <a:extLst>
              <a:ext uri="{FF2B5EF4-FFF2-40B4-BE49-F238E27FC236}">
                <a16:creationId xmlns:a16="http://schemas.microsoft.com/office/drawing/2014/main" id="{0C707ABA-26D7-3E15-A4DD-648417A349BE}"/>
              </a:ext>
            </a:extLst>
          </p:cNvPr>
          <p:cNvSpPr txBox="1">
            <a:spLocks/>
          </p:cNvSpPr>
          <p:nvPr/>
        </p:nvSpPr>
        <p:spPr>
          <a:xfrm>
            <a:off x="4572000" y="1742120"/>
            <a:ext cx="4191000" cy="3559515"/>
          </a:xfrm>
          <a:prstGeom prst="rect">
            <a:avLst/>
          </a:prstGeom>
        </p:spPr>
        <p:txBody>
          <a:bodyPr/>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spcBef>
                <a:spcPts val="0"/>
              </a:spcBef>
              <a:buClr>
                <a:prstClr val="black">
                  <a:lumMod val="65000"/>
                  <a:lumOff val="35000"/>
                </a:prstClr>
              </a:buClr>
              <a:buNone/>
              <a:defRPr/>
            </a:pPr>
            <a:r>
              <a:rPr lang="en-US" sz="1400" b="1" dirty="0">
                <a:solidFill>
                  <a:prstClr val="black"/>
                </a:solidFill>
              </a:rPr>
              <a:t>Diarrhea</a:t>
            </a:r>
          </a:p>
          <a:p>
            <a:pPr marL="182876" lvl="1" indent="-182876" defTabSz="457189">
              <a:spcBef>
                <a:spcPts val="0"/>
              </a:spcBef>
              <a:buClr>
                <a:srgbClr val="00B0F0"/>
              </a:buClr>
              <a:defRPr/>
            </a:pPr>
            <a:r>
              <a:rPr lang="en-US" sz="1100" dirty="0">
                <a:solidFill>
                  <a:prstClr val="black"/>
                </a:solidFill>
              </a:rPr>
              <a:t>Grade ≥3 events reported in 4.8% of TUC + T-DM1 arm and 0.9% of PBO + T-DM1 arm</a:t>
            </a:r>
          </a:p>
          <a:p>
            <a:pPr marL="457189" lvl="1" indent="0" defTabSz="457189">
              <a:spcBef>
                <a:spcPts val="0"/>
              </a:spcBef>
              <a:buClr>
                <a:prstClr val="black">
                  <a:lumMod val="65000"/>
                  <a:lumOff val="35000"/>
                </a:prstClr>
              </a:buClr>
              <a:buNone/>
              <a:defRPr/>
            </a:pPr>
            <a:endParaRPr lang="en-US" sz="1400" dirty="0">
              <a:solidFill>
                <a:prstClr val="black"/>
              </a:solidFill>
            </a:endParaRPr>
          </a:p>
        </p:txBody>
      </p:sp>
      <p:graphicFrame>
        <p:nvGraphicFramePr>
          <p:cNvPr id="10" name="Content Placeholder 8">
            <a:extLst>
              <a:ext uri="{FF2B5EF4-FFF2-40B4-BE49-F238E27FC236}">
                <a16:creationId xmlns:a16="http://schemas.microsoft.com/office/drawing/2014/main" id="{54D89576-C1CC-33C1-967E-100F88F138AF}"/>
              </a:ext>
            </a:extLst>
          </p:cNvPr>
          <p:cNvGraphicFramePr>
            <a:graphicFrameLocks/>
          </p:cNvGraphicFramePr>
          <p:nvPr/>
        </p:nvGraphicFramePr>
        <p:xfrm>
          <a:off x="448344" y="3494414"/>
          <a:ext cx="3945696" cy="1714500"/>
        </p:xfrm>
        <a:graphic>
          <a:graphicData uri="http://schemas.openxmlformats.org/drawingml/2006/table">
            <a:tbl>
              <a:tblPr firstRow="1" firstCol="1" bandRow="1">
                <a:tableStyleId>{9D7B26C5-4107-4FEC-AEDC-1716B250A1EF}</a:tableStyleId>
              </a:tblPr>
              <a:tblGrid>
                <a:gridCol w="1420450">
                  <a:extLst>
                    <a:ext uri="{9D8B030D-6E8A-4147-A177-3AD203B41FA5}">
                      <a16:colId xmlns:a16="http://schemas.microsoft.com/office/drawing/2014/main" val="3756856816"/>
                    </a:ext>
                  </a:extLst>
                </a:gridCol>
                <a:gridCol w="1262623">
                  <a:extLst>
                    <a:ext uri="{9D8B030D-6E8A-4147-A177-3AD203B41FA5}">
                      <a16:colId xmlns:a16="http://schemas.microsoft.com/office/drawing/2014/main" val="3802723748"/>
                    </a:ext>
                  </a:extLst>
                </a:gridCol>
                <a:gridCol w="1262623">
                  <a:extLst>
                    <a:ext uri="{9D8B030D-6E8A-4147-A177-3AD203B41FA5}">
                      <a16:colId xmlns:a16="http://schemas.microsoft.com/office/drawing/2014/main" val="202582980"/>
                    </a:ext>
                  </a:extLst>
                </a:gridCol>
              </a:tblGrid>
              <a:tr h="514350">
                <a:tc>
                  <a:txBody>
                    <a:bodyPr/>
                    <a:lstStyle/>
                    <a:p>
                      <a:pPr marL="0" marR="0">
                        <a:lnSpc>
                          <a:spcPct val="100000"/>
                        </a:lnSpc>
                        <a:spcBef>
                          <a:spcPts val="0"/>
                        </a:spcBef>
                        <a:spcAft>
                          <a:spcPts val="0"/>
                        </a:spcAft>
                      </a:pPr>
                      <a:endParaRPr lang="en-US"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a:solidFill>
                            <a:schemeClr val="bg1"/>
                          </a:solidFill>
                          <a:effectLst/>
                          <a:latin typeface="Arial"/>
                          <a:cs typeface="Arial"/>
                        </a:rPr>
                        <a:t>TUC + T-DM1 (N=231)</a:t>
                      </a:r>
                    </a:p>
                    <a:p>
                      <a:pPr marL="0" marR="0" algn="ctr">
                        <a:lnSpc>
                          <a:spcPct val="100000"/>
                        </a:lnSpc>
                        <a:spcBef>
                          <a:spcPts val="0"/>
                        </a:spcBef>
                        <a:spcAft>
                          <a:spcPts val="0"/>
                        </a:spcAft>
                      </a:pPr>
                      <a:r>
                        <a:rPr lang="en-US" sz="1100" kern="100">
                          <a:solidFill>
                            <a:schemeClr val="bg1"/>
                          </a:solidFill>
                          <a:effectLst/>
                          <a:latin typeface="Arial"/>
                          <a:cs typeface="Arial"/>
                        </a:rPr>
                        <a:t>n (%)</a:t>
                      </a:r>
                      <a:endParaRPr lang="en-US" sz="1100" kern="100">
                        <a:solidFill>
                          <a:schemeClr val="bg1"/>
                        </a:solidFill>
                        <a:effectLst/>
                        <a:latin typeface="Arial"/>
                        <a:ea typeface="Calibri" panose="020F0502020204030204" pitchFamily="34" charset="0"/>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0000"/>
                        </a:lnSpc>
                        <a:spcBef>
                          <a:spcPts val="0"/>
                        </a:spcBef>
                        <a:spcAft>
                          <a:spcPts val="0"/>
                        </a:spcAft>
                      </a:pPr>
                      <a:r>
                        <a:rPr lang="en-US" sz="1100" kern="100">
                          <a:solidFill>
                            <a:schemeClr val="bg1"/>
                          </a:solidFill>
                          <a:effectLst/>
                          <a:latin typeface="Arial"/>
                          <a:cs typeface="Arial"/>
                        </a:rPr>
                        <a:t>PBO + T-DM1</a:t>
                      </a:r>
                    </a:p>
                    <a:p>
                      <a:pPr marL="0" marR="0" algn="ctr">
                        <a:lnSpc>
                          <a:spcPct val="100000"/>
                        </a:lnSpc>
                        <a:spcBef>
                          <a:spcPts val="0"/>
                        </a:spcBef>
                        <a:spcAft>
                          <a:spcPts val="0"/>
                        </a:spcAft>
                      </a:pPr>
                      <a:r>
                        <a:rPr lang="en-US" sz="1100" kern="100">
                          <a:solidFill>
                            <a:schemeClr val="bg1"/>
                          </a:solidFill>
                          <a:effectLst/>
                          <a:latin typeface="Arial"/>
                          <a:cs typeface="Arial"/>
                        </a:rPr>
                        <a:t>(N=233)</a:t>
                      </a:r>
                    </a:p>
                    <a:p>
                      <a:pPr marL="0" marR="0" algn="ctr">
                        <a:lnSpc>
                          <a:spcPct val="100000"/>
                        </a:lnSpc>
                        <a:spcBef>
                          <a:spcPts val="0"/>
                        </a:spcBef>
                        <a:spcAft>
                          <a:spcPts val="0"/>
                        </a:spcAft>
                      </a:pPr>
                      <a:r>
                        <a:rPr lang="en-US" sz="1100" kern="100">
                          <a:solidFill>
                            <a:schemeClr val="bg1"/>
                          </a:solidFill>
                          <a:effectLst/>
                          <a:latin typeface="Arial"/>
                          <a:cs typeface="Arial"/>
                        </a:rPr>
                        <a:t>n (%)</a:t>
                      </a:r>
                      <a:endParaRPr lang="en-US" sz="1100" kern="100">
                        <a:solidFill>
                          <a:schemeClr val="bg1"/>
                        </a:solidFill>
                        <a:effectLst/>
                        <a:latin typeface="Arial"/>
                        <a:ea typeface="Calibri" panose="020F0502020204030204" pitchFamily="34" charset="0"/>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935302512"/>
                  </a:ext>
                </a:extLst>
              </a:tr>
              <a:tr h="342900">
                <a:tc>
                  <a:txBody>
                    <a:bodyPr/>
                    <a:lstStyle/>
                    <a:p>
                      <a:pPr marL="0" marR="0">
                        <a:lnSpc>
                          <a:spcPct val="100000"/>
                        </a:lnSpc>
                        <a:spcBef>
                          <a:spcPts val="0"/>
                        </a:spcBef>
                        <a:spcAft>
                          <a:spcPts val="0"/>
                        </a:spcAft>
                      </a:pPr>
                      <a:r>
                        <a:rPr lang="en-US" sz="1100" b="1" kern="100">
                          <a:solidFill>
                            <a:schemeClr val="tx1"/>
                          </a:solidFill>
                          <a:effectLst/>
                          <a:latin typeface="Arial"/>
                          <a:ea typeface="Calibri"/>
                          <a:cs typeface="Arial"/>
                        </a:rPr>
                        <a:t>TUC/PBO dose holds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a:solidFill>
                            <a:schemeClr val="tx1"/>
                          </a:solidFill>
                          <a:effectLst/>
                          <a:latin typeface="Arial"/>
                          <a:ea typeface="Calibri"/>
                          <a:cs typeface="Arial"/>
                        </a:rPr>
                        <a:t>76 (32.9)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a:solidFill>
                            <a:schemeClr val="tx1"/>
                          </a:solidFill>
                          <a:effectLst/>
                          <a:latin typeface="Arial"/>
                          <a:ea typeface="Calibri"/>
                          <a:cs typeface="Arial"/>
                        </a:rPr>
                        <a:t>26 (11.2)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6001949"/>
                  </a:ext>
                </a:extLst>
              </a:tr>
              <a:tr h="342900">
                <a:tc>
                  <a:txBody>
                    <a:bodyPr/>
                    <a:lstStyle/>
                    <a:p>
                      <a:pPr marL="0" marR="0">
                        <a:lnSpc>
                          <a:spcPct val="100000"/>
                        </a:lnSpc>
                        <a:spcBef>
                          <a:spcPts val="0"/>
                        </a:spcBef>
                        <a:spcAft>
                          <a:spcPts val="0"/>
                        </a:spcAft>
                      </a:pPr>
                      <a:r>
                        <a:rPr lang="en-US" sz="1100" b="1" kern="100">
                          <a:solidFill>
                            <a:schemeClr val="tx1"/>
                          </a:solidFill>
                          <a:effectLst/>
                          <a:latin typeface="Arial"/>
                          <a:ea typeface="Calibri"/>
                          <a:cs typeface="Arial"/>
                        </a:rPr>
                        <a:t>TUC/PBO dose reductions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a:solidFill>
                            <a:schemeClr val="tx1"/>
                          </a:solidFill>
                          <a:effectLst/>
                          <a:latin typeface="Arial"/>
                          <a:ea typeface="Calibri"/>
                          <a:cs typeface="Arial"/>
                        </a:rPr>
                        <a:t>46 (19.9)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a:solidFill>
                            <a:schemeClr val="tx1"/>
                          </a:solidFill>
                          <a:effectLst/>
                          <a:latin typeface="Arial"/>
                          <a:ea typeface="Calibri"/>
                          <a:cs typeface="Arial"/>
                        </a:rPr>
                        <a:t>12 (5.2)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4148516"/>
                  </a:ext>
                </a:extLst>
              </a:tr>
              <a:tr h="171450">
                <a:tc gridSpan="3">
                  <a:txBody>
                    <a:bodyPr/>
                    <a:lstStyle/>
                    <a:p>
                      <a:pPr marL="0" marR="0">
                        <a:lnSpc>
                          <a:spcPct val="100000"/>
                        </a:lnSpc>
                        <a:spcBef>
                          <a:spcPts val="0"/>
                        </a:spcBef>
                        <a:spcAft>
                          <a:spcPts val="0"/>
                        </a:spcAft>
                      </a:pPr>
                      <a:r>
                        <a:rPr lang="en-US" sz="1100" b="1" kern="100">
                          <a:solidFill>
                            <a:schemeClr val="tx1"/>
                          </a:solidFill>
                          <a:effectLst/>
                          <a:latin typeface="Arial"/>
                          <a:ea typeface="Calibri"/>
                          <a:cs typeface="Arial"/>
                        </a:rPr>
                        <a:t>Treatment discontinuation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00000"/>
                        </a:lnSpc>
                        <a:spcBef>
                          <a:spcPts val="0"/>
                        </a:spcBef>
                        <a:spcAft>
                          <a:spcPts val="0"/>
                        </a:spcAft>
                      </a:pPr>
                      <a:endParaRPr lang="en-US" sz="12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00000"/>
                        </a:lnSpc>
                        <a:spcBef>
                          <a:spcPts val="0"/>
                        </a:spcBef>
                        <a:spcAft>
                          <a:spcPts val="0"/>
                        </a:spcAft>
                      </a:pPr>
                      <a:endParaRPr lang="en-US" sz="12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8057556"/>
                  </a:ext>
                </a:extLst>
              </a:tr>
              <a:tr h="171450">
                <a:tc>
                  <a:txBody>
                    <a:bodyPr/>
                    <a:lstStyle/>
                    <a:p>
                      <a:pPr marL="229870" marR="0" indent="0">
                        <a:lnSpc>
                          <a:spcPct val="100000"/>
                        </a:lnSpc>
                        <a:spcBef>
                          <a:spcPts val="0"/>
                        </a:spcBef>
                        <a:spcAft>
                          <a:spcPts val="0"/>
                        </a:spcAft>
                      </a:pPr>
                      <a:r>
                        <a:rPr lang="en-US" sz="1100" b="0" kern="100">
                          <a:solidFill>
                            <a:schemeClr val="tx1"/>
                          </a:solidFill>
                          <a:effectLst/>
                          <a:latin typeface="Arial"/>
                          <a:ea typeface="Calibri"/>
                          <a:cs typeface="Arial"/>
                        </a:rPr>
                        <a:t>TUC/PBO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a:solidFill>
                            <a:schemeClr val="tx1"/>
                          </a:solidFill>
                          <a:effectLst/>
                          <a:latin typeface="Arial"/>
                          <a:ea typeface="Calibri"/>
                          <a:cs typeface="Arial"/>
                        </a:rPr>
                        <a:t>16 (6.9)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a:solidFill>
                            <a:schemeClr val="tx1"/>
                          </a:solidFill>
                          <a:effectLst/>
                          <a:latin typeface="Arial"/>
                          <a:ea typeface="Calibri"/>
                          <a:cs typeface="Arial"/>
                        </a:rPr>
                        <a:t>5 (2.1)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875383"/>
                  </a:ext>
                </a:extLst>
              </a:tr>
              <a:tr h="171450">
                <a:tc>
                  <a:txBody>
                    <a:bodyPr/>
                    <a:lstStyle/>
                    <a:p>
                      <a:pPr marL="229870" marR="0" indent="0">
                        <a:lnSpc>
                          <a:spcPct val="100000"/>
                        </a:lnSpc>
                        <a:spcBef>
                          <a:spcPts val="0"/>
                        </a:spcBef>
                        <a:spcAft>
                          <a:spcPts val="0"/>
                        </a:spcAft>
                      </a:pPr>
                      <a:r>
                        <a:rPr lang="en-US" sz="1100" b="0" kern="100">
                          <a:solidFill>
                            <a:schemeClr val="tx1"/>
                          </a:solidFill>
                          <a:effectLst/>
                          <a:latin typeface="Arial"/>
                          <a:ea typeface="Calibri"/>
                          <a:cs typeface="Arial"/>
                        </a:rPr>
                        <a:t>T-DM1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a:solidFill>
                            <a:schemeClr val="tx1"/>
                          </a:solidFill>
                          <a:effectLst/>
                          <a:latin typeface="Arial"/>
                          <a:ea typeface="Calibri"/>
                          <a:cs typeface="Arial"/>
                        </a:rPr>
                        <a:t>18 (7.8)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dirty="0">
                          <a:solidFill>
                            <a:schemeClr val="tx1"/>
                          </a:solidFill>
                          <a:effectLst/>
                          <a:latin typeface="Arial"/>
                          <a:ea typeface="Calibri"/>
                          <a:cs typeface="Arial"/>
                        </a:rPr>
                        <a:t>5 (2.1)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0446209"/>
                  </a:ext>
                </a:extLst>
              </a:tr>
            </a:tbl>
          </a:graphicData>
        </a:graphic>
      </p:graphicFrame>
      <p:graphicFrame>
        <p:nvGraphicFramePr>
          <p:cNvPr id="4" name="Content Placeholder 8">
            <a:extLst>
              <a:ext uri="{FF2B5EF4-FFF2-40B4-BE49-F238E27FC236}">
                <a16:creationId xmlns:a16="http://schemas.microsoft.com/office/drawing/2014/main" id="{E395F0FD-8145-02CB-97AA-AF4625322147}"/>
              </a:ext>
            </a:extLst>
          </p:cNvPr>
          <p:cNvGraphicFramePr>
            <a:graphicFrameLocks/>
          </p:cNvGraphicFramePr>
          <p:nvPr/>
        </p:nvGraphicFramePr>
        <p:xfrm>
          <a:off x="4683513" y="3494414"/>
          <a:ext cx="4079488" cy="1714500"/>
        </p:xfrm>
        <a:graphic>
          <a:graphicData uri="http://schemas.openxmlformats.org/drawingml/2006/table">
            <a:tbl>
              <a:tblPr firstRow="1" firstCol="1" bandRow="1">
                <a:tableStyleId>{9D7B26C5-4107-4FEC-AEDC-1716B250A1EF}</a:tableStyleId>
              </a:tblPr>
              <a:tblGrid>
                <a:gridCol w="1468616">
                  <a:extLst>
                    <a:ext uri="{9D8B030D-6E8A-4147-A177-3AD203B41FA5}">
                      <a16:colId xmlns:a16="http://schemas.microsoft.com/office/drawing/2014/main" val="3756856816"/>
                    </a:ext>
                  </a:extLst>
                </a:gridCol>
                <a:gridCol w="1305436">
                  <a:extLst>
                    <a:ext uri="{9D8B030D-6E8A-4147-A177-3AD203B41FA5}">
                      <a16:colId xmlns:a16="http://schemas.microsoft.com/office/drawing/2014/main" val="3802723748"/>
                    </a:ext>
                  </a:extLst>
                </a:gridCol>
                <a:gridCol w="1305436">
                  <a:extLst>
                    <a:ext uri="{9D8B030D-6E8A-4147-A177-3AD203B41FA5}">
                      <a16:colId xmlns:a16="http://schemas.microsoft.com/office/drawing/2014/main" val="202582980"/>
                    </a:ext>
                  </a:extLst>
                </a:gridCol>
              </a:tblGrid>
              <a:tr h="514350">
                <a:tc>
                  <a:txBody>
                    <a:bodyPr/>
                    <a:lstStyle/>
                    <a:p>
                      <a:pPr marL="0" marR="0">
                        <a:lnSpc>
                          <a:spcPct val="100000"/>
                        </a:lnSpc>
                        <a:spcBef>
                          <a:spcPts val="0"/>
                        </a:spcBef>
                        <a:spcAft>
                          <a:spcPts val="0"/>
                        </a:spcAft>
                      </a:pPr>
                      <a:endParaRPr lang="en-US"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a:solidFill>
                            <a:schemeClr val="bg1"/>
                          </a:solidFill>
                          <a:effectLst/>
                          <a:latin typeface="Arial"/>
                          <a:cs typeface="Arial"/>
                        </a:rPr>
                        <a:t>TUC + T-DM1</a:t>
                      </a:r>
                    </a:p>
                    <a:p>
                      <a:pPr marL="0" marR="0" algn="ctr">
                        <a:lnSpc>
                          <a:spcPct val="100000"/>
                        </a:lnSpc>
                        <a:spcBef>
                          <a:spcPts val="0"/>
                        </a:spcBef>
                        <a:spcAft>
                          <a:spcPts val="0"/>
                        </a:spcAft>
                      </a:pPr>
                      <a:r>
                        <a:rPr lang="en-US" sz="1100" kern="100">
                          <a:solidFill>
                            <a:schemeClr val="bg1"/>
                          </a:solidFill>
                          <a:effectLst/>
                          <a:latin typeface="Arial"/>
                          <a:cs typeface="Arial"/>
                        </a:rPr>
                        <a:t>(N=231) </a:t>
                      </a:r>
                    </a:p>
                    <a:p>
                      <a:pPr marL="0" marR="0" algn="ctr">
                        <a:lnSpc>
                          <a:spcPct val="100000"/>
                        </a:lnSpc>
                        <a:spcBef>
                          <a:spcPts val="0"/>
                        </a:spcBef>
                        <a:spcAft>
                          <a:spcPts val="0"/>
                        </a:spcAft>
                      </a:pPr>
                      <a:r>
                        <a:rPr lang="en-US" sz="1100" kern="100">
                          <a:solidFill>
                            <a:schemeClr val="bg1"/>
                          </a:solidFill>
                          <a:effectLst/>
                          <a:latin typeface="Arial"/>
                          <a:cs typeface="Arial"/>
                        </a:rPr>
                        <a:t>n</a:t>
                      </a:r>
                      <a:r>
                        <a:rPr lang="en-US" sz="1100" kern="100">
                          <a:solidFill>
                            <a:schemeClr val="bg1"/>
                          </a:solidFill>
                          <a:effectLst/>
                          <a:latin typeface="Arial"/>
                          <a:ea typeface="Calibri" panose="020F0502020204030204" pitchFamily="34" charset="0"/>
                          <a:cs typeface="Arial"/>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0000"/>
                        </a:lnSpc>
                        <a:spcBef>
                          <a:spcPts val="0"/>
                        </a:spcBef>
                        <a:spcAft>
                          <a:spcPts val="0"/>
                        </a:spcAft>
                      </a:pPr>
                      <a:r>
                        <a:rPr lang="en-US" sz="1100" kern="100">
                          <a:solidFill>
                            <a:schemeClr val="bg1"/>
                          </a:solidFill>
                          <a:effectLst/>
                          <a:latin typeface="Arial"/>
                          <a:cs typeface="Arial"/>
                        </a:rPr>
                        <a:t>PBO + T-DM1</a:t>
                      </a:r>
                    </a:p>
                    <a:p>
                      <a:pPr marL="0" marR="0" algn="ctr">
                        <a:lnSpc>
                          <a:spcPct val="100000"/>
                        </a:lnSpc>
                        <a:spcBef>
                          <a:spcPts val="0"/>
                        </a:spcBef>
                        <a:spcAft>
                          <a:spcPts val="0"/>
                        </a:spcAft>
                      </a:pPr>
                      <a:r>
                        <a:rPr lang="en-US" sz="1100" kern="100">
                          <a:solidFill>
                            <a:schemeClr val="bg1"/>
                          </a:solidFill>
                          <a:effectLst/>
                          <a:latin typeface="Arial"/>
                          <a:cs typeface="Arial"/>
                        </a:rPr>
                        <a:t>(N=233) </a:t>
                      </a:r>
                    </a:p>
                    <a:p>
                      <a:pPr marL="0" marR="0" algn="ctr">
                        <a:lnSpc>
                          <a:spcPct val="100000"/>
                        </a:lnSpc>
                        <a:spcBef>
                          <a:spcPts val="0"/>
                        </a:spcBef>
                        <a:spcAft>
                          <a:spcPts val="0"/>
                        </a:spcAft>
                      </a:pPr>
                      <a:r>
                        <a:rPr lang="en-US" sz="1100" kern="100">
                          <a:solidFill>
                            <a:schemeClr val="bg1"/>
                          </a:solidFill>
                          <a:effectLst/>
                          <a:latin typeface="Arial"/>
                          <a:cs typeface="Arial"/>
                        </a:rPr>
                        <a:t>n (%)</a:t>
                      </a:r>
                      <a:endParaRPr lang="en-US" sz="1100" kern="100">
                        <a:solidFill>
                          <a:schemeClr val="bg1"/>
                        </a:solidFill>
                        <a:effectLst/>
                        <a:latin typeface="Arial"/>
                        <a:ea typeface="Calibri" panose="020F0502020204030204" pitchFamily="34" charset="0"/>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935302512"/>
                  </a:ext>
                </a:extLst>
              </a:tr>
              <a:tr h="342900">
                <a:tc>
                  <a:txBody>
                    <a:bodyPr/>
                    <a:lstStyle/>
                    <a:p>
                      <a:pPr marL="0" marR="0">
                        <a:lnSpc>
                          <a:spcPct val="100000"/>
                        </a:lnSpc>
                        <a:spcBef>
                          <a:spcPts val="0"/>
                        </a:spcBef>
                        <a:spcAft>
                          <a:spcPts val="0"/>
                        </a:spcAft>
                      </a:pPr>
                      <a:r>
                        <a:rPr lang="en-US" sz="1100" b="1" kern="100">
                          <a:solidFill>
                            <a:schemeClr val="tx1"/>
                          </a:solidFill>
                          <a:effectLst/>
                          <a:latin typeface="Arial"/>
                          <a:ea typeface="Calibri"/>
                          <a:cs typeface="Arial"/>
                        </a:rPr>
                        <a:t>TUC/PBO dose holds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a:solidFill>
                            <a:schemeClr val="tx1"/>
                          </a:solidFill>
                          <a:effectLst/>
                          <a:latin typeface="Arial"/>
                          <a:ea typeface="Calibri"/>
                          <a:cs typeface="Arial"/>
                        </a:rPr>
                        <a:t>9 (3.9)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a:solidFill>
                            <a:schemeClr val="tx1"/>
                          </a:solidFill>
                          <a:effectLst/>
                          <a:latin typeface="Arial"/>
                          <a:ea typeface="Calibri"/>
                          <a:cs typeface="Arial"/>
                        </a:rPr>
                        <a:t>2 (0.9)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6001949"/>
                  </a:ext>
                </a:extLst>
              </a:tr>
              <a:tr h="342900">
                <a:tc>
                  <a:txBody>
                    <a:bodyPr/>
                    <a:lstStyle/>
                    <a:p>
                      <a:pPr marL="0" marR="0">
                        <a:lnSpc>
                          <a:spcPct val="100000"/>
                        </a:lnSpc>
                        <a:spcBef>
                          <a:spcPts val="0"/>
                        </a:spcBef>
                        <a:spcAft>
                          <a:spcPts val="0"/>
                        </a:spcAft>
                      </a:pPr>
                      <a:r>
                        <a:rPr lang="en-US" sz="1100" b="1" kern="100">
                          <a:solidFill>
                            <a:schemeClr val="tx1"/>
                          </a:solidFill>
                          <a:effectLst/>
                          <a:latin typeface="Arial"/>
                          <a:ea typeface="Calibri"/>
                          <a:cs typeface="Arial"/>
                        </a:rPr>
                        <a:t>TUC/PBO dose reductions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a:solidFill>
                            <a:schemeClr val="tx1"/>
                          </a:solidFill>
                          <a:effectLst/>
                          <a:latin typeface="Arial"/>
                          <a:ea typeface="Calibri"/>
                          <a:cs typeface="Arial"/>
                        </a:rPr>
                        <a:t>9 (3.9)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a:solidFill>
                            <a:schemeClr val="tx1"/>
                          </a:solidFill>
                          <a:effectLst/>
                          <a:latin typeface="Arial"/>
                          <a:ea typeface="Calibri"/>
                          <a:cs typeface="Arial"/>
                        </a:rPr>
                        <a:t>1 (0.4)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4148516"/>
                  </a:ext>
                </a:extLst>
              </a:tr>
              <a:tr h="171450">
                <a:tc gridSpan="3">
                  <a:txBody>
                    <a:bodyPr/>
                    <a:lstStyle/>
                    <a:p>
                      <a:pPr marL="0" marR="0">
                        <a:lnSpc>
                          <a:spcPct val="100000"/>
                        </a:lnSpc>
                        <a:spcBef>
                          <a:spcPts val="0"/>
                        </a:spcBef>
                        <a:spcAft>
                          <a:spcPts val="0"/>
                        </a:spcAft>
                      </a:pPr>
                      <a:r>
                        <a:rPr lang="en-US" sz="1100" b="1" kern="100">
                          <a:solidFill>
                            <a:schemeClr val="tx1"/>
                          </a:solidFill>
                          <a:effectLst/>
                          <a:latin typeface="Arial"/>
                          <a:ea typeface="Calibri"/>
                          <a:cs typeface="Arial"/>
                        </a:rPr>
                        <a:t>Treatment discontinuation</a:t>
                      </a:r>
                      <a:endParaRPr lang="en-US" sz="1100" b="1"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00000"/>
                        </a:lnSpc>
                        <a:spcBef>
                          <a:spcPts val="0"/>
                        </a:spcBef>
                        <a:spcAft>
                          <a:spcPts val="0"/>
                        </a:spcAft>
                      </a:pPr>
                      <a:endParaRPr lang="en-US" sz="12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00000"/>
                        </a:lnSpc>
                        <a:spcBef>
                          <a:spcPts val="0"/>
                        </a:spcBef>
                        <a:spcAft>
                          <a:spcPts val="0"/>
                        </a:spcAft>
                      </a:pPr>
                      <a:endParaRPr lang="en-US" sz="12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8057556"/>
                  </a:ext>
                </a:extLst>
              </a:tr>
              <a:tr h="171450">
                <a:tc>
                  <a:txBody>
                    <a:bodyPr/>
                    <a:lstStyle/>
                    <a:p>
                      <a:pPr marL="229870" marR="0" indent="0">
                        <a:lnSpc>
                          <a:spcPct val="100000"/>
                        </a:lnSpc>
                        <a:spcBef>
                          <a:spcPts val="0"/>
                        </a:spcBef>
                        <a:spcAft>
                          <a:spcPts val="0"/>
                        </a:spcAft>
                      </a:pPr>
                      <a:r>
                        <a:rPr lang="en-US" sz="1100" b="0" kern="100">
                          <a:solidFill>
                            <a:schemeClr val="tx1"/>
                          </a:solidFill>
                          <a:effectLst/>
                          <a:latin typeface="Arial"/>
                          <a:ea typeface="Calibri"/>
                          <a:cs typeface="Arial"/>
                        </a:rPr>
                        <a:t>TUC/PBO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a:solidFill>
                            <a:schemeClr val="tx1"/>
                          </a:solidFill>
                          <a:effectLst/>
                          <a:latin typeface="Arial"/>
                          <a:ea typeface="Calibri"/>
                          <a:cs typeface="Arial"/>
                        </a:rPr>
                        <a:t>1 (0.4)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a:solidFill>
                            <a:schemeClr val="tx1"/>
                          </a:solidFill>
                          <a:effectLst/>
                          <a:latin typeface="Arial"/>
                          <a:ea typeface="Calibri"/>
                          <a:cs typeface="Arial"/>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875383"/>
                  </a:ext>
                </a:extLst>
              </a:tr>
              <a:tr h="171450">
                <a:tc>
                  <a:txBody>
                    <a:bodyPr/>
                    <a:lstStyle/>
                    <a:p>
                      <a:pPr marL="229870" marR="0" indent="0">
                        <a:lnSpc>
                          <a:spcPct val="100000"/>
                        </a:lnSpc>
                        <a:spcBef>
                          <a:spcPts val="0"/>
                        </a:spcBef>
                        <a:spcAft>
                          <a:spcPts val="0"/>
                        </a:spcAft>
                      </a:pPr>
                      <a:r>
                        <a:rPr lang="en-US" sz="1100" b="0" kern="100">
                          <a:solidFill>
                            <a:schemeClr val="tx1"/>
                          </a:solidFill>
                          <a:effectLst/>
                          <a:latin typeface="Arial"/>
                          <a:ea typeface="Calibri"/>
                          <a:cs typeface="Arial"/>
                        </a:rPr>
                        <a:t>T-DM1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a:solidFill>
                            <a:schemeClr val="tx1"/>
                          </a:solidFill>
                          <a:effectLst/>
                          <a:latin typeface="Arial"/>
                          <a:ea typeface="Calibri"/>
                          <a:cs typeface="Arial"/>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kern="100" dirty="0">
                          <a:solidFill>
                            <a:schemeClr val="tx1"/>
                          </a:solidFill>
                          <a:effectLst/>
                          <a:latin typeface="Arial"/>
                          <a:ea typeface="Calibri"/>
                          <a:cs typeface="Arial"/>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0446209"/>
                  </a:ext>
                </a:extLst>
              </a:tr>
            </a:tbl>
          </a:graphicData>
        </a:graphic>
      </p:graphicFrame>
      <p:sp>
        <p:nvSpPr>
          <p:cNvPr id="8" name="TextBox 7">
            <a:extLst>
              <a:ext uri="{FF2B5EF4-FFF2-40B4-BE49-F238E27FC236}">
                <a16:creationId xmlns:a16="http://schemas.microsoft.com/office/drawing/2014/main" id="{1D3AF81E-FF40-EEA7-6839-53EF52CD2FC1}"/>
              </a:ext>
            </a:extLst>
          </p:cNvPr>
          <p:cNvSpPr txBox="1"/>
          <p:nvPr/>
        </p:nvSpPr>
        <p:spPr>
          <a:xfrm>
            <a:off x="436418" y="3167227"/>
            <a:ext cx="3969327" cy="276999"/>
          </a:xfrm>
          <a:prstGeom prst="rect">
            <a:avLst/>
          </a:prstGeom>
          <a:solidFill>
            <a:srgbClr val="263E6A"/>
          </a:solidFill>
        </p:spPr>
        <p:txBody>
          <a:bodyPr wrap="square" rtlCol="0">
            <a:spAutoFit/>
          </a:bodyPr>
          <a:lstStyle/>
          <a:p>
            <a:pPr algn="ctr" defTabSz="457189">
              <a:defRPr/>
            </a:pPr>
            <a:r>
              <a:rPr lang="en-US" sz="1200" b="1" dirty="0">
                <a:solidFill>
                  <a:prstClr val="white"/>
                </a:solidFill>
                <a:cs typeface="Arial" panose="020B0604020202020204" pitchFamily="34" charset="0"/>
              </a:rPr>
              <a:t>Dose modifications Due to Hepatic TEAEs</a:t>
            </a:r>
          </a:p>
        </p:txBody>
      </p:sp>
      <p:sp>
        <p:nvSpPr>
          <p:cNvPr id="11" name="TextBox 10">
            <a:extLst>
              <a:ext uri="{FF2B5EF4-FFF2-40B4-BE49-F238E27FC236}">
                <a16:creationId xmlns:a16="http://schemas.microsoft.com/office/drawing/2014/main" id="{F95CACF1-818A-8CE8-7B0A-0718CF33BBA7}"/>
              </a:ext>
            </a:extLst>
          </p:cNvPr>
          <p:cNvSpPr txBox="1"/>
          <p:nvPr/>
        </p:nvSpPr>
        <p:spPr>
          <a:xfrm>
            <a:off x="4679709" y="3167227"/>
            <a:ext cx="4090218" cy="276999"/>
          </a:xfrm>
          <a:prstGeom prst="rect">
            <a:avLst/>
          </a:prstGeom>
          <a:solidFill>
            <a:srgbClr val="263E6A"/>
          </a:solidFill>
        </p:spPr>
        <p:txBody>
          <a:bodyPr wrap="square" rtlCol="0">
            <a:spAutoFit/>
          </a:bodyPr>
          <a:lstStyle/>
          <a:p>
            <a:pPr algn="ctr" defTabSz="457189">
              <a:defRPr/>
            </a:pPr>
            <a:r>
              <a:rPr lang="en-US" sz="1200" b="1" dirty="0">
                <a:solidFill>
                  <a:prstClr val="white"/>
                </a:solidFill>
                <a:cs typeface="Arial" panose="020B0604020202020204" pitchFamily="34" charset="0"/>
              </a:rPr>
              <a:t>Dose modifications Due to Diarrhea</a:t>
            </a:r>
          </a:p>
        </p:txBody>
      </p:sp>
      <p:sp>
        <p:nvSpPr>
          <p:cNvPr id="7" name="TextBox 6">
            <a:extLst>
              <a:ext uri="{FF2B5EF4-FFF2-40B4-BE49-F238E27FC236}">
                <a16:creationId xmlns:a16="http://schemas.microsoft.com/office/drawing/2014/main" id="{5350C167-B46B-C62A-32D6-BCA6268F577D}"/>
              </a:ext>
            </a:extLst>
          </p:cNvPr>
          <p:cNvSpPr txBox="1"/>
          <p:nvPr/>
        </p:nvSpPr>
        <p:spPr>
          <a:xfrm>
            <a:off x="99152" y="5393446"/>
            <a:ext cx="3236784" cy="646331"/>
          </a:xfrm>
          <a:prstGeom prst="rect">
            <a:avLst/>
          </a:prstGeom>
          <a:noFill/>
        </p:spPr>
        <p:txBody>
          <a:bodyPr wrap="none" rtlCol="0">
            <a:spAutoFit/>
          </a:bodyPr>
          <a:lstStyle/>
          <a:p>
            <a:r>
              <a:rPr lang="en-US" dirty="0" err="1"/>
              <a:t>Hurvitz</a:t>
            </a:r>
            <a:r>
              <a:rPr lang="en-US" dirty="0"/>
              <a:t> S, et al.  SABCS 2023</a:t>
            </a:r>
          </a:p>
          <a:p>
            <a:endParaRPr lang="en-US" dirty="0"/>
          </a:p>
        </p:txBody>
      </p:sp>
    </p:spTree>
    <p:extLst>
      <p:ext uri="{BB962C8B-B14F-4D97-AF65-F5344CB8AC3E}">
        <p14:creationId xmlns:p14="http://schemas.microsoft.com/office/powerpoint/2010/main" val="2684310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C4FA7-E021-286F-46E9-4E7244CA79B8}"/>
              </a:ext>
            </a:extLst>
          </p:cNvPr>
          <p:cNvSpPr>
            <a:spLocks noGrp="1"/>
          </p:cNvSpPr>
          <p:nvPr>
            <p:ph type="title" idx="4294967295"/>
          </p:nvPr>
        </p:nvSpPr>
        <p:spPr>
          <a:xfrm>
            <a:off x="0" y="274638"/>
            <a:ext cx="9144000" cy="1143000"/>
          </a:xfrm>
        </p:spPr>
        <p:txBody>
          <a:bodyPr/>
          <a:lstStyle/>
          <a:p>
            <a:r>
              <a:rPr lang="en-US" dirty="0">
                <a:solidFill>
                  <a:srgbClr val="7030A0"/>
                </a:solidFill>
              </a:rPr>
              <a:t>HER2CLIMB-05</a:t>
            </a:r>
          </a:p>
        </p:txBody>
      </p:sp>
      <p:sp>
        <p:nvSpPr>
          <p:cNvPr id="4" name="Rectangle 3">
            <a:extLst>
              <a:ext uri="{FF2B5EF4-FFF2-40B4-BE49-F238E27FC236}">
                <a16:creationId xmlns:a16="http://schemas.microsoft.com/office/drawing/2014/main" id="{B7190068-A004-0595-00D4-F00E3DE3DEBC}"/>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5F60848-B9D4-8817-14F4-8C0CBFD12E41}"/>
              </a:ext>
            </a:extLst>
          </p:cNvPr>
          <p:cNvPicPr>
            <a:picLocks noChangeAspect="1"/>
          </p:cNvPicPr>
          <p:nvPr/>
        </p:nvPicPr>
        <p:blipFill>
          <a:blip r:embed="rId2"/>
          <a:stretch>
            <a:fillRect/>
          </a:stretch>
        </p:blipFill>
        <p:spPr>
          <a:xfrm>
            <a:off x="407505" y="1610139"/>
            <a:ext cx="8468138" cy="3319670"/>
          </a:xfrm>
          <a:prstGeom prst="rect">
            <a:avLst/>
          </a:prstGeom>
        </p:spPr>
      </p:pic>
      <p:sp>
        <p:nvSpPr>
          <p:cNvPr id="9" name="TextBox 8">
            <a:extLst>
              <a:ext uri="{FF2B5EF4-FFF2-40B4-BE49-F238E27FC236}">
                <a16:creationId xmlns:a16="http://schemas.microsoft.com/office/drawing/2014/main" id="{C90808F4-7003-20CB-43D9-994A1320630F}"/>
              </a:ext>
            </a:extLst>
          </p:cNvPr>
          <p:cNvSpPr txBox="1"/>
          <p:nvPr/>
        </p:nvSpPr>
        <p:spPr>
          <a:xfrm>
            <a:off x="526775" y="4873886"/>
            <a:ext cx="8209720" cy="1477328"/>
          </a:xfrm>
          <a:prstGeom prst="rect">
            <a:avLst/>
          </a:prstGeom>
          <a:noFill/>
        </p:spPr>
        <p:txBody>
          <a:bodyPr wrap="square">
            <a:spAutoFit/>
          </a:bodyPr>
          <a:lstStyle/>
          <a:p>
            <a:pPr algn="ctr"/>
            <a:r>
              <a:rPr lang="en-US" sz="1800" dirty="0">
                <a:effectLst/>
                <a:latin typeface="ArialMT"/>
              </a:rPr>
              <a:t>HER2CLIMB-05 (NCT05132582) is a phase 3, randomized, double-blind study evaluating tucatinib or placebo in combination with trastuzumab plus </a:t>
            </a:r>
            <a:r>
              <a:rPr lang="en-US" sz="1800" dirty="0" err="1">
                <a:effectLst/>
                <a:latin typeface="ArialMT"/>
              </a:rPr>
              <a:t>pertuzumab</a:t>
            </a:r>
            <a:r>
              <a:rPr lang="en-US" sz="1800" dirty="0">
                <a:effectLst/>
                <a:latin typeface="ArialMT"/>
              </a:rPr>
              <a:t> as maintenance therapy in the 1L setting for patients with unresectable LA or metastatic HER2+ breast cancer following SOC induction therapy </a:t>
            </a:r>
            <a:endParaRPr lang="en-US" dirty="0">
              <a:effectLst/>
            </a:endParaRPr>
          </a:p>
        </p:txBody>
      </p:sp>
    </p:spTree>
    <p:extLst>
      <p:ext uri="{BB962C8B-B14F-4D97-AF65-F5344CB8AC3E}">
        <p14:creationId xmlns:p14="http://schemas.microsoft.com/office/powerpoint/2010/main" val="187398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8354" name="Title 1">
            <a:extLst>
              <a:ext uri="{FF2B5EF4-FFF2-40B4-BE49-F238E27FC236}">
                <a16:creationId xmlns:a16="http://schemas.microsoft.com/office/drawing/2014/main" id="{3454396A-7ACC-B0D7-7183-E35978D525AE}"/>
              </a:ext>
            </a:extLst>
          </p:cNvPr>
          <p:cNvSpPr>
            <a:spLocks noGrp="1"/>
          </p:cNvSpPr>
          <p:nvPr>
            <p:ph type="title" idx="4294967295"/>
          </p:nvPr>
        </p:nvSpPr>
        <p:spPr>
          <a:xfrm>
            <a:off x="0" y="719138"/>
            <a:ext cx="8229600" cy="1143000"/>
          </a:xfrm>
        </p:spPr>
        <p:txBody>
          <a:bodyPr>
            <a:normAutofit fontScale="90000"/>
          </a:bodyPr>
          <a:lstStyle/>
          <a:p>
            <a:r>
              <a:rPr lang="en-US" altLang="en-US" sz="2700" b="1" dirty="0">
                <a:solidFill>
                  <a:srgbClr val="7030A0"/>
                </a:solidFill>
              </a:rPr>
              <a:t>ASCO/CAP Guidelines: Histopathologic Discordance and When to Order a New HER2 Test</a:t>
            </a:r>
          </a:p>
        </p:txBody>
      </p:sp>
      <p:pic>
        <p:nvPicPr>
          <p:cNvPr id="228355" name="Picture 3">
            <a:extLst>
              <a:ext uri="{FF2B5EF4-FFF2-40B4-BE49-F238E27FC236}">
                <a16:creationId xmlns:a16="http://schemas.microsoft.com/office/drawing/2014/main" id="{DDB9E470-94B2-C4BF-E82C-ABAEE6910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956976"/>
            <a:ext cx="8193087"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705646A-96CA-A6A3-E725-593CC0EE3F34}"/>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6EDC8F1-AF87-963E-FE16-41384EC838FC}"/>
              </a:ext>
            </a:extLst>
          </p:cNvPr>
          <p:cNvSpPr txBox="1"/>
          <p:nvPr/>
        </p:nvSpPr>
        <p:spPr>
          <a:xfrm>
            <a:off x="5486574" y="6552596"/>
            <a:ext cx="3479735" cy="276999"/>
          </a:xfrm>
          <a:prstGeom prst="rect">
            <a:avLst/>
          </a:prstGeom>
          <a:noFill/>
        </p:spPr>
        <p:txBody>
          <a:bodyPr wrap="none" rtlCol="0">
            <a:spAutoFit/>
          </a:bodyPr>
          <a:lstStyle/>
          <a:p>
            <a:r>
              <a:rPr lang="en-US" sz="1200" dirty="0">
                <a:effectLst/>
                <a:latin typeface="Calibri" panose="020F0502020204030204" pitchFamily="34" charset="0"/>
                <a:ea typeface="Calibri" panose="020F0502020204030204" pitchFamily="34" charset="0"/>
              </a:rPr>
              <a:t>Wolff AC, et al. </a:t>
            </a:r>
            <a:r>
              <a:rPr lang="en-US" sz="1200" i="1" dirty="0">
                <a:effectLst/>
                <a:latin typeface="Calibri" panose="020F0502020204030204" pitchFamily="34" charset="0"/>
                <a:ea typeface="Calibri" panose="020F0502020204030204" pitchFamily="34" charset="0"/>
              </a:rPr>
              <a:t>J Clin Oncol</a:t>
            </a:r>
            <a:r>
              <a:rPr lang="en-US" sz="1200" dirty="0">
                <a:effectLst/>
                <a:latin typeface="Calibri" panose="020F0502020204030204" pitchFamily="34" charset="0"/>
                <a:ea typeface="Calibri" panose="020F0502020204030204" pitchFamily="34" charset="0"/>
              </a:rPr>
              <a:t>. 2018;36(20):2105-2122. </a:t>
            </a:r>
            <a:endParaRPr lang="en-US" sz="12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50866F-1716-6EB6-1195-B2BFE6D87E49}"/>
              </a:ext>
            </a:extLst>
          </p:cNvPr>
          <p:cNvSpPr>
            <a:spLocks noGrp="1"/>
          </p:cNvSpPr>
          <p:nvPr>
            <p:ph type="title"/>
          </p:nvPr>
        </p:nvSpPr>
        <p:spPr>
          <a:xfrm>
            <a:off x="421255" y="1112098"/>
            <a:ext cx="8208169" cy="434389"/>
          </a:xfrm>
          <a:prstGeom prst="rect">
            <a:avLst/>
          </a:prstGeom>
        </p:spPr>
        <p:txBody>
          <a:bodyPr>
            <a:normAutofit fontScale="90000"/>
          </a:bodyPr>
          <a:lstStyle/>
          <a:p>
            <a:r>
              <a:rPr lang="en-GB" sz="2400" dirty="0">
                <a:solidFill>
                  <a:srgbClr val="7030A0"/>
                </a:solidFill>
                <a:latin typeface="+mn-lt"/>
              </a:rPr>
              <a:t>Current evidence base for T-DXd benefit in </a:t>
            </a:r>
            <a:br>
              <a:rPr lang="en-GB" sz="2400" dirty="0">
                <a:solidFill>
                  <a:srgbClr val="7030A0"/>
                </a:solidFill>
                <a:latin typeface="+mn-lt"/>
              </a:rPr>
            </a:br>
            <a:r>
              <a:rPr lang="en-GB" sz="2400" dirty="0">
                <a:solidFill>
                  <a:srgbClr val="7030A0"/>
                </a:solidFill>
                <a:latin typeface="+mn-lt"/>
              </a:rPr>
              <a:t>patients with HER2+ </a:t>
            </a:r>
            <a:r>
              <a:rPr lang="en-GB" sz="2400" dirty="0" err="1">
                <a:solidFill>
                  <a:srgbClr val="7030A0"/>
                </a:solidFill>
                <a:latin typeface="+mn-lt"/>
              </a:rPr>
              <a:t>mBC</a:t>
            </a:r>
            <a:r>
              <a:rPr lang="en-GB" sz="2400" dirty="0">
                <a:solidFill>
                  <a:srgbClr val="7030A0"/>
                </a:solidFill>
                <a:latin typeface="+mn-lt"/>
              </a:rPr>
              <a:t> and BMs</a:t>
            </a:r>
            <a:endParaRPr lang="en-US" sz="2400" dirty="0">
              <a:solidFill>
                <a:srgbClr val="7030A0"/>
              </a:solidFill>
              <a:latin typeface="+mn-lt"/>
            </a:endParaRPr>
          </a:p>
        </p:txBody>
      </p:sp>
      <p:sp>
        <p:nvSpPr>
          <p:cNvPr id="24" name="Text Placeholder 23">
            <a:extLst>
              <a:ext uri="{FF2B5EF4-FFF2-40B4-BE49-F238E27FC236}">
                <a16:creationId xmlns:a16="http://schemas.microsoft.com/office/drawing/2014/main" id="{27666919-1ACC-23F6-8574-0DC1C8E2CC0A}"/>
              </a:ext>
            </a:extLst>
          </p:cNvPr>
          <p:cNvSpPr>
            <a:spLocks noGrp="1"/>
          </p:cNvSpPr>
          <p:nvPr>
            <p:ph type="body" sz="quarter" idx="13"/>
          </p:nvPr>
        </p:nvSpPr>
        <p:spPr/>
        <p:txBody>
          <a:bodyPr/>
          <a:lstStyle/>
          <a:p>
            <a:r>
              <a:rPr lang="en-US" dirty="0"/>
              <a:t>Nancy U Lin, MD</a:t>
            </a:r>
          </a:p>
        </p:txBody>
      </p:sp>
      <p:sp>
        <p:nvSpPr>
          <p:cNvPr id="167" name="TextBox 166">
            <a:extLst>
              <a:ext uri="{FF2B5EF4-FFF2-40B4-BE49-F238E27FC236}">
                <a16:creationId xmlns:a16="http://schemas.microsoft.com/office/drawing/2014/main" id="{E3EB8362-2714-D9B3-87C5-21C04764B3AC}"/>
              </a:ext>
            </a:extLst>
          </p:cNvPr>
          <p:cNvSpPr txBox="1"/>
          <p:nvPr/>
        </p:nvSpPr>
        <p:spPr>
          <a:xfrm>
            <a:off x="1103364" y="2500937"/>
            <a:ext cx="6948432" cy="369332"/>
          </a:xfrm>
          <a:prstGeom prst="rect">
            <a:avLst/>
          </a:prstGeom>
          <a:noFill/>
        </p:spPr>
        <p:txBody>
          <a:bodyPr wrap="square" rtlCol="0">
            <a:spAutoFit/>
          </a:bodyPr>
          <a:lstStyle/>
          <a:p>
            <a:pPr algn="ctr"/>
            <a:r>
              <a:rPr lang="en-GB" b="1"/>
              <a:t>Intracranial ORR</a:t>
            </a:r>
          </a:p>
        </p:txBody>
      </p:sp>
      <p:graphicFrame>
        <p:nvGraphicFramePr>
          <p:cNvPr id="289" name="Chart 288">
            <a:extLst>
              <a:ext uri="{FF2B5EF4-FFF2-40B4-BE49-F238E27FC236}">
                <a16:creationId xmlns:a16="http://schemas.microsoft.com/office/drawing/2014/main" id="{24C1DCBB-F5F4-5782-3792-25EC1B7D62AE}"/>
              </a:ext>
            </a:extLst>
          </p:cNvPr>
          <p:cNvGraphicFramePr/>
          <p:nvPr/>
        </p:nvGraphicFramePr>
        <p:xfrm>
          <a:off x="63799" y="2892532"/>
          <a:ext cx="9074888" cy="1998986"/>
        </p:xfrm>
        <a:graphic>
          <a:graphicData uri="http://schemas.openxmlformats.org/drawingml/2006/chart">
            <c:chart xmlns:c="http://schemas.openxmlformats.org/drawingml/2006/chart" xmlns:r="http://schemas.openxmlformats.org/officeDocument/2006/relationships" r:id="rId3"/>
          </a:graphicData>
        </a:graphic>
      </p:graphicFrame>
      <p:sp>
        <p:nvSpPr>
          <p:cNvPr id="290" name="TextBox 289">
            <a:extLst>
              <a:ext uri="{FF2B5EF4-FFF2-40B4-BE49-F238E27FC236}">
                <a16:creationId xmlns:a16="http://schemas.microsoft.com/office/drawing/2014/main" id="{4F52BD17-A616-8CC1-A0C4-22287ECED472}"/>
              </a:ext>
            </a:extLst>
          </p:cNvPr>
          <p:cNvSpPr txBox="1"/>
          <p:nvPr/>
        </p:nvSpPr>
        <p:spPr>
          <a:xfrm>
            <a:off x="976795" y="3005616"/>
            <a:ext cx="1057499" cy="323165"/>
          </a:xfrm>
          <a:prstGeom prst="rect">
            <a:avLst/>
          </a:prstGeom>
          <a:noFill/>
        </p:spPr>
        <p:txBody>
          <a:bodyPr wrap="square" lIns="0" rIns="0" rtlCol="0">
            <a:spAutoFit/>
          </a:bodyPr>
          <a:lstStyle/>
          <a:p>
            <a:pPr algn="ctr"/>
            <a:r>
              <a:rPr lang="en-US" sz="750">
                <a:latin typeface="+mn-lt"/>
              </a:rPr>
              <a:t>Ph 2 TUXEDO-1</a:t>
            </a:r>
            <a:r>
              <a:rPr lang="en-US" sz="750" baseline="30000">
                <a:latin typeface="+mn-lt"/>
              </a:rPr>
              <a:t>1</a:t>
            </a:r>
            <a:endParaRPr lang="en-US" sz="750">
              <a:latin typeface="+mn-lt"/>
            </a:endParaRPr>
          </a:p>
          <a:p>
            <a:pPr algn="ctr"/>
            <a:r>
              <a:rPr lang="en-US" sz="750">
                <a:latin typeface="+mn-lt"/>
              </a:rPr>
              <a:t>(≥2L)</a:t>
            </a:r>
          </a:p>
        </p:txBody>
      </p:sp>
      <p:grpSp>
        <p:nvGrpSpPr>
          <p:cNvPr id="291" name="Group 290">
            <a:extLst>
              <a:ext uri="{FF2B5EF4-FFF2-40B4-BE49-F238E27FC236}">
                <a16:creationId xmlns:a16="http://schemas.microsoft.com/office/drawing/2014/main" id="{4E96DBF8-DDD0-AB72-91A4-2045537B1C8D}"/>
              </a:ext>
            </a:extLst>
          </p:cNvPr>
          <p:cNvGrpSpPr/>
          <p:nvPr/>
        </p:nvGrpSpPr>
        <p:grpSpPr>
          <a:xfrm>
            <a:off x="1163603" y="3330653"/>
            <a:ext cx="665834" cy="38838"/>
            <a:chOff x="3867150" y="2520950"/>
            <a:chExt cx="875886" cy="51784"/>
          </a:xfrm>
        </p:grpSpPr>
        <p:cxnSp>
          <p:nvCxnSpPr>
            <p:cNvPr id="292" name="Straight Connector 291">
              <a:extLst>
                <a:ext uri="{FF2B5EF4-FFF2-40B4-BE49-F238E27FC236}">
                  <a16:creationId xmlns:a16="http://schemas.microsoft.com/office/drawing/2014/main" id="{82C11D4C-A0A9-C3C2-067E-3AD07AEDE01C}"/>
                </a:ext>
              </a:extLst>
            </p:cNvPr>
            <p:cNvCxnSpPr>
              <a:cxnSpLocks/>
            </p:cNvCxnSpPr>
            <p:nvPr/>
          </p:nvCxnSpPr>
          <p:spPr>
            <a:xfrm>
              <a:off x="3867150" y="2520950"/>
              <a:ext cx="8636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08649D30-63F0-8CDE-CE3D-59082664B52F}"/>
                </a:ext>
              </a:extLst>
            </p:cNvPr>
            <p:cNvCxnSpPr>
              <a:cxnSpLocks/>
            </p:cNvCxnSpPr>
            <p:nvPr/>
          </p:nvCxnSpPr>
          <p:spPr>
            <a:xfrm>
              <a:off x="4743036"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26E515C1-91C7-8AD7-D568-EFE712A7E7AC}"/>
                </a:ext>
              </a:extLst>
            </p:cNvPr>
            <p:cNvCxnSpPr>
              <a:cxnSpLocks/>
            </p:cNvCxnSpPr>
            <p:nvPr/>
          </p:nvCxnSpPr>
          <p:spPr>
            <a:xfrm>
              <a:off x="3867150"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6" name="TextBox 295">
            <a:extLst>
              <a:ext uri="{FF2B5EF4-FFF2-40B4-BE49-F238E27FC236}">
                <a16:creationId xmlns:a16="http://schemas.microsoft.com/office/drawing/2014/main" id="{6DF4AA0F-9624-6B6D-0E1A-A9E6A37308BE}"/>
              </a:ext>
            </a:extLst>
          </p:cNvPr>
          <p:cNvSpPr txBox="1"/>
          <p:nvPr/>
        </p:nvSpPr>
        <p:spPr>
          <a:xfrm>
            <a:off x="2176763" y="3493920"/>
            <a:ext cx="520357" cy="162000"/>
          </a:xfrm>
          <a:prstGeom prst="rect">
            <a:avLst/>
          </a:prstGeom>
          <a:noFill/>
        </p:spPr>
        <p:txBody>
          <a:bodyPr wrap="none" rtlCol="0">
            <a:noAutofit/>
          </a:bodyPr>
          <a:lstStyle/>
          <a:p>
            <a:pPr algn="ctr"/>
            <a:r>
              <a:rPr lang="en-GB" sz="900">
                <a:solidFill>
                  <a:prstClr val="black"/>
                </a:solidFill>
              </a:rPr>
              <a:t>*</a:t>
            </a:r>
            <a:r>
              <a:rPr lang="en-GB" sz="900" baseline="30000">
                <a:solidFill>
                  <a:prstClr val="black"/>
                </a:solidFill>
              </a:rPr>
              <a:t>†</a:t>
            </a:r>
            <a:endParaRPr lang="en-GB" sz="900" baseline="30000"/>
          </a:p>
        </p:txBody>
      </p:sp>
      <p:sp>
        <p:nvSpPr>
          <p:cNvPr id="297" name="TextBox 296">
            <a:extLst>
              <a:ext uri="{FF2B5EF4-FFF2-40B4-BE49-F238E27FC236}">
                <a16:creationId xmlns:a16="http://schemas.microsoft.com/office/drawing/2014/main" id="{CAAE1AB2-114E-51E4-C263-F7F9AA2C403A}"/>
              </a:ext>
            </a:extLst>
          </p:cNvPr>
          <p:cNvSpPr txBox="1"/>
          <p:nvPr/>
        </p:nvSpPr>
        <p:spPr>
          <a:xfrm>
            <a:off x="1870503" y="3065293"/>
            <a:ext cx="1132876" cy="438582"/>
          </a:xfrm>
          <a:prstGeom prst="rect">
            <a:avLst/>
          </a:prstGeom>
          <a:noFill/>
        </p:spPr>
        <p:txBody>
          <a:bodyPr wrap="square" rtlCol="0">
            <a:spAutoFit/>
          </a:bodyPr>
          <a:lstStyle/>
          <a:p>
            <a:pPr algn="ctr"/>
            <a:r>
              <a:rPr lang="en-US" sz="750" dirty="0">
                <a:latin typeface="+mn-lt"/>
              </a:rPr>
              <a:t>Ph 1b/2 </a:t>
            </a:r>
            <a:br>
              <a:rPr lang="en-US" sz="750" dirty="0">
                <a:latin typeface="+mn-lt"/>
              </a:rPr>
            </a:br>
            <a:r>
              <a:rPr lang="en-US" sz="750" dirty="0">
                <a:latin typeface="+mn-lt"/>
              </a:rPr>
              <a:t>DESTINY-Breast07</a:t>
            </a:r>
            <a:r>
              <a:rPr lang="en-US" sz="750" baseline="30000" dirty="0">
                <a:latin typeface="+mn-lt"/>
              </a:rPr>
              <a:t>2</a:t>
            </a:r>
          </a:p>
          <a:p>
            <a:pPr algn="ctr"/>
            <a:r>
              <a:rPr lang="en-US" sz="750" dirty="0">
                <a:latin typeface="+mn-lt"/>
              </a:rPr>
              <a:t>(1–2L)</a:t>
            </a:r>
          </a:p>
        </p:txBody>
      </p:sp>
      <p:grpSp>
        <p:nvGrpSpPr>
          <p:cNvPr id="298" name="Group 297">
            <a:extLst>
              <a:ext uri="{FF2B5EF4-FFF2-40B4-BE49-F238E27FC236}">
                <a16:creationId xmlns:a16="http://schemas.microsoft.com/office/drawing/2014/main" id="{B572684D-3CC8-4042-3329-0AA3CC21300B}"/>
              </a:ext>
            </a:extLst>
          </p:cNvPr>
          <p:cNvGrpSpPr/>
          <p:nvPr/>
        </p:nvGrpSpPr>
        <p:grpSpPr>
          <a:xfrm>
            <a:off x="2103849" y="3521747"/>
            <a:ext cx="666183" cy="38838"/>
            <a:chOff x="3867150" y="2520950"/>
            <a:chExt cx="870835" cy="51784"/>
          </a:xfrm>
        </p:grpSpPr>
        <p:cxnSp>
          <p:nvCxnSpPr>
            <p:cNvPr id="299" name="Straight Connector 298">
              <a:extLst>
                <a:ext uri="{FF2B5EF4-FFF2-40B4-BE49-F238E27FC236}">
                  <a16:creationId xmlns:a16="http://schemas.microsoft.com/office/drawing/2014/main" id="{29A180B0-4773-B1A5-24B1-AC73ACCDC3D2}"/>
                </a:ext>
              </a:extLst>
            </p:cNvPr>
            <p:cNvCxnSpPr>
              <a:cxnSpLocks/>
            </p:cNvCxnSpPr>
            <p:nvPr/>
          </p:nvCxnSpPr>
          <p:spPr>
            <a:xfrm>
              <a:off x="3867150" y="2520950"/>
              <a:ext cx="8636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2B2FD78D-9E3F-3380-5A61-CD2EED27B56D}"/>
                </a:ext>
              </a:extLst>
            </p:cNvPr>
            <p:cNvCxnSpPr>
              <a:cxnSpLocks/>
            </p:cNvCxnSpPr>
            <p:nvPr/>
          </p:nvCxnSpPr>
          <p:spPr>
            <a:xfrm>
              <a:off x="4737985"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775CCAAD-A427-D856-6FA6-4FDB9BE38C2D}"/>
                </a:ext>
              </a:extLst>
            </p:cNvPr>
            <p:cNvCxnSpPr>
              <a:cxnSpLocks/>
            </p:cNvCxnSpPr>
            <p:nvPr/>
          </p:nvCxnSpPr>
          <p:spPr>
            <a:xfrm>
              <a:off x="3867150"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2" name="TextBox 301">
            <a:extLst>
              <a:ext uri="{FF2B5EF4-FFF2-40B4-BE49-F238E27FC236}">
                <a16:creationId xmlns:a16="http://schemas.microsoft.com/office/drawing/2014/main" id="{0DB7109E-1081-3F98-2A2A-A871E25A395F}"/>
              </a:ext>
            </a:extLst>
          </p:cNvPr>
          <p:cNvSpPr txBox="1"/>
          <p:nvPr/>
        </p:nvSpPr>
        <p:spPr>
          <a:xfrm>
            <a:off x="5007035" y="3629044"/>
            <a:ext cx="520357" cy="162000"/>
          </a:xfrm>
          <a:prstGeom prst="rect">
            <a:avLst/>
          </a:prstGeom>
          <a:noFill/>
        </p:spPr>
        <p:txBody>
          <a:bodyPr wrap="none" rtlCol="0">
            <a:noAutofit/>
          </a:bodyPr>
          <a:lstStyle/>
          <a:p>
            <a:pPr algn="ctr"/>
            <a:r>
              <a:rPr lang="en-GB" sz="900"/>
              <a:t>*</a:t>
            </a:r>
            <a:r>
              <a:rPr lang="en-GB" sz="900" baseline="30000"/>
              <a:t>§</a:t>
            </a:r>
          </a:p>
        </p:txBody>
      </p:sp>
      <p:sp>
        <p:nvSpPr>
          <p:cNvPr id="303" name="TextBox 302">
            <a:extLst>
              <a:ext uri="{FF2B5EF4-FFF2-40B4-BE49-F238E27FC236}">
                <a16:creationId xmlns:a16="http://schemas.microsoft.com/office/drawing/2014/main" id="{CFE2FAEF-5F6B-A2A8-F16F-B655B699A6A5}"/>
              </a:ext>
            </a:extLst>
          </p:cNvPr>
          <p:cNvSpPr txBox="1"/>
          <p:nvPr/>
        </p:nvSpPr>
        <p:spPr>
          <a:xfrm>
            <a:off x="5940799" y="3707217"/>
            <a:ext cx="520357" cy="162000"/>
          </a:xfrm>
          <a:prstGeom prst="rect">
            <a:avLst/>
          </a:prstGeom>
          <a:noFill/>
        </p:spPr>
        <p:txBody>
          <a:bodyPr wrap="none" rtlCol="0">
            <a:noAutofit/>
          </a:bodyPr>
          <a:lstStyle/>
          <a:p>
            <a:pPr algn="ctr"/>
            <a:r>
              <a:rPr lang="en-GB" sz="900" dirty="0"/>
              <a:t>*</a:t>
            </a:r>
            <a:r>
              <a:rPr lang="en-US" sz="900" baseline="30000" dirty="0">
                <a:ea typeface="+mn-ea"/>
              </a:rPr>
              <a:t>§</a:t>
            </a:r>
            <a:endParaRPr lang="en-GB" sz="900" baseline="30000" dirty="0"/>
          </a:p>
        </p:txBody>
      </p:sp>
      <p:sp>
        <p:nvSpPr>
          <p:cNvPr id="304" name="TextBox 303">
            <a:extLst>
              <a:ext uri="{FF2B5EF4-FFF2-40B4-BE49-F238E27FC236}">
                <a16:creationId xmlns:a16="http://schemas.microsoft.com/office/drawing/2014/main" id="{0872961D-708E-7B14-DCFB-D42A9B7E1775}"/>
              </a:ext>
            </a:extLst>
          </p:cNvPr>
          <p:cNvSpPr txBox="1"/>
          <p:nvPr/>
        </p:nvSpPr>
        <p:spPr>
          <a:xfrm>
            <a:off x="3124164" y="3702928"/>
            <a:ext cx="520357" cy="162000"/>
          </a:xfrm>
          <a:prstGeom prst="rect">
            <a:avLst/>
          </a:prstGeom>
          <a:noFill/>
        </p:spPr>
        <p:txBody>
          <a:bodyPr wrap="none" rtlCol="0">
            <a:noAutofit/>
          </a:bodyPr>
          <a:lstStyle/>
          <a:p>
            <a:pPr algn="ctr" defTabSz="685800" eaLnBrk="1" fontAlgn="auto" hangingPunct="1">
              <a:spcBef>
                <a:spcPts val="0"/>
              </a:spcBef>
              <a:spcAft>
                <a:spcPts val="0"/>
              </a:spcAft>
              <a:defRPr/>
            </a:pPr>
            <a:r>
              <a:rPr lang="en-GB" sz="900" baseline="30000"/>
              <a:t>†‡</a:t>
            </a:r>
            <a:endParaRPr lang="en-GB" sz="900" kern="0" baseline="30000">
              <a:solidFill>
                <a:sysClr val="windowText" lastClr="000000"/>
              </a:solidFill>
              <a:latin typeface="Arial" panose="020B0604020202020204"/>
              <a:ea typeface="+mn-ea"/>
              <a:cs typeface="Arial"/>
              <a:sym typeface="Arial"/>
            </a:endParaRPr>
          </a:p>
        </p:txBody>
      </p:sp>
      <p:sp>
        <p:nvSpPr>
          <p:cNvPr id="305" name="TextBox 304">
            <a:extLst>
              <a:ext uri="{FF2B5EF4-FFF2-40B4-BE49-F238E27FC236}">
                <a16:creationId xmlns:a16="http://schemas.microsoft.com/office/drawing/2014/main" id="{B469F1C4-178D-DF05-E9E6-5A054E3C5F66}"/>
              </a:ext>
            </a:extLst>
          </p:cNvPr>
          <p:cNvSpPr txBox="1"/>
          <p:nvPr/>
        </p:nvSpPr>
        <p:spPr>
          <a:xfrm>
            <a:off x="4074962" y="3699016"/>
            <a:ext cx="520357" cy="162000"/>
          </a:xfrm>
          <a:prstGeom prst="rect">
            <a:avLst/>
          </a:prstGeom>
          <a:noFill/>
        </p:spPr>
        <p:txBody>
          <a:bodyPr wrap="none" rtlCol="0">
            <a:noAutofit/>
          </a:bodyPr>
          <a:lstStyle/>
          <a:p>
            <a:pPr algn="ctr" defTabSz="685800" eaLnBrk="1" fontAlgn="auto" hangingPunct="1">
              <a:spcBef>
                <a:spcPts val="0"/>
              </a:spcBef>
              <a:spcAft>
                <a:spcPts val="0"/>
              </a:spcAft>
              <a:defRPr/>
            </a:pPr>
            <a:r>
              <a:rPr lang="en-GB" sz="900" kern="0" baseline="30000" dirty="0">
                <a:solidFill>
                  <a:srgbClr val="000000"/>
                </a:solidFill>
                <a:latin typeface="Arial"/>
                <a:cs typeface="Arial"/>
                <a:sym typeface="Arial"/>
              </a:rPr>
              <a:t>†</a:t>
            </a:r>
            <a:r>
              <a:rPr lang="en-GB" sz="900" baseline="30000" dirty="0"/>
              <a:t>‡</a:t>
            </a:r>
            <a:endParaRPr lang="en-GB" sz="900" kern="0" baseline="30000" dirty="0">
              <a:solidFill>
                <a:sysClr val="windowText" lastClr="000000"/>
              </a:solidFill>
              <a:latin typeface="Arial" panose="020B0604020202020204"/>
              <a:ea typeface="+mn-ea"/>
              <a:cs typeface="Arial"/>
              <a:sym typeface="Arial"/>
            </a:endParaRPr>
          </a:p>
        </p:txBody>
      </p:sp>
      <p:sp>
        <p:nvSpPr>
          <p:cNvPr id="306" name="TextBox 305">
            <a:extLst>
              <a:ext uri="{FF2B5EF4-FFF2-40B4-BE49-F238E27FC236}">
                <a16:creationId xmlns:a16="http://schemas.microsoft.com/office/drawing/2014/main" id="{DE2EB17C-3B2E-8477-31C5-B3CF39C815DE}"/>
              </a:ext>
            </a:extLst>
          </p:cNvPr>
          <p:cNvSpPr txBox="1"/>
          <p:nvPr/>
        </p:nvSpPr>
        <p:spPr>
          <a:xfrm>
            <a:off x="7844643" y="3577205"/>
            <a:ext cx="520357" cy="162000"/>
          </a:xfrm>
          <a:prstGeom prst="rect">
            <a:avLst/>
          </a:prstGeom>
          <a:noFill/>
        </p:spPr>
        <p:txBody>
          <a:bodyPr wrap="none" rtlCol="0" anchor="t" anchorCtr="0">
            <a:noAutofit/>
          </a:bodyPr>
          <a:lstStyle/>
          <a:p>
            <a:pPr algn="ctr" defTabSz="685800" eaLnBrk="1" fontAlgn="auto" hangingPunct="1">
              <a:spcBef>
                <a:spcPts val="0"/>
              </a:spcBef>
              <a:spcAft>
                <a:spcPts val="0"/>
              </a:spcAft>
              <a:defRPr/>
            </a:pPr>
            <a:r>
              <a:rPr lang="en-GB" sz="900" baseline="30000" dirty="0"/>
              <a:t>†‡</a:t>
            </a:r>
            <a:endParaRPr lang="en-GB" sz="900" kern="0" baseline="30000" dirty="0">
              <a:solidFill>
                <a:sysClr val="windowText" lastClr="000000"/>
              </a:solidFill>
              <a:latin typeface="Arial" panose="020B0604020202020204"/>
              <a:ea typeface="+mn-ea"/>
              <a:cs typeface="Arial"/>
              <a:sym typeface="Arial"/>
            </a:endParaRPr>
          </a:p>
        </p:txBody>
      </p:sp>
      <p:sp>
        <p:nvSpPr>
          <p:cNvPr id="307" name="TextBox 306">
            <a:extLst>
              <a:ext uri="{FF2B5EF4-FFF2-40B4-BE49-F238E27FC236}">
                <a16:creationId xmlns:a16="http://schemas.microsoft.com/office/drawing/2014/main" id="{790DBB38-B1B4-D63D-072C-6CD865C92CF8}"/>
              </a:ext>
            </a:extLst>
          </p:cNvPr>
          <p:cNvSpPr txBox="1"/>
          <p:nvPr/>
        </p:nvSpPr>
        <p:spPr>
          <a:xfrm>
            <a:off x="6893544" y="2937506"/>
            <a:ext cx="520357" cy="162000"/>
          </a:xfrm>
          <a:prstGeom prst="rect">
            <a:avLst/>
          </a:prstGeom>
          <a:noFill/>
        </p:spPr>
        <p:txBody>
          <a:bodyPr wrap="none" rtlCol="0">
            <a:noAutofit/>
          </a:bodyPr>
          <a:lstStyle/>
          <a:p>
            <a:pPr algn="ctr" defTabSz="685800" eaLnBrk="1" fontAlgn="auto" hangingPunct="1">
              <a:spcBef>
                <a:spcPts val="0"/>
              </a:spcBef>
              <a:spcAft>
                <a:spcPts val="0"/>
              </a:spcAft>
              <a:defRPr/>
            </a:pPr>
            <a:r>
              <a:rPr lang="en-GB" sz="900" baseline="30000" dirty="0"/>
              <a:t>†‡</a:t>
            </a:r>
            <a:endParaRPr lang="en-GB" sz="900" kern="0" baseline="30000" dirty="0">
              <a:solidFill>
                <a:sysClr val="windowText" lastClr="000000"/>
              </a:solidFill>
              <a:latin typeface="Arial" panose="020B0604020202020204"/>
              <a:ea typeface="+mn-ea"/>
              <a:cs typeface="Arial"/>
              <a:sym typeface="Arial"/>
            </a:endParaRPr>
          </a:p>
        </p:txBody>
      </p:sp>
      <p:sp>
        <p:nvSpPr>
          <p:cNvPr id="308" name="TextBox 307">
            <a:extLst>
              <a:ext uri="{FF2B5EF4-FFF2-40B4-BE49-F238E27FC236}">
                <a16:creationId xmlns:a16="http://schemas.microsoft.com/office/drawing/2014/main" id="{869AC69A-CAE7-A2AA-6ABD-22A68D88148F}"/>
              </a:ext>
            </a:extLst>
          </p:cNvPr>
          <p:cNvSpPr txBox="1"/>
          <p:nvPr/>
        </p:nvSpPr>
        <p:spPr>
          <a:xfrm>
            <a:off x="2782881" y="3232781"/>
            <a:ext cx="2175701" cy="438582"/>
          </a:xfrm>
          <a:prstGeom prst="rect">
            <a:avLst/>
          </a:prstGeom>
          <a:noFill/>
        </p:spPr>
        <p:txBody>
          <a:bodyPr wrap="square" rtlCol="0">
            <a:spAutoFit/>
          </a:bodyPr>
          <a:lstStyle/>
          <a:p>
            <a:pPr algn="ctr"/>
            <a:r>
              <a:rPr lang="en-GB" sz="750">
                <a:latin typeface="+mn-lt"/>
              </a:rPr>
              <a:t>Exploratory pooled analysis</a:t>
            </a:r>
          </a:p>
          <a:p>
            <a:pPr algn="ctr"/>
            <a:r>
              <a:rPr lang="en-GB" sz="750">
                <a:latin typeface="+mn-lt"/>
              </a:rPr>
              <a:t>DESTINY-Breast01, 02, 03</a:t>
            </a:r>
            <a:r>
              <a:rPr lang="en-GB" sz="750" baseline="30000">
                <a:latin typeface="+mn-lt"/>
              </a:rPr>
              <a:t>3</a:t>
            </a:r>
          </a:p>
          <a:p>
            <a:pPr algn="ctr"/>
            <a:r>
              <a:rPr lang="en-US" sz="750">
                <a:latin typeface="+mn-lt"/>
              </a:rPr>
              <a:t>(≥2L)</a:t>
            </a:r>
          </a:p>
        </p:txBody>
      </p:sp>
      <p:grpSp>
        <p:nvGrpSpPr>
          <p:cNvPr id="309" name="Group 308">
            <a:extLst>
              <a:ext uri="{FF2B5EF4-FFF2-40B4-BE49-F238E27FC236}">
                <a16:creationId xmlns:a16="http://schemas.microsoft.com/office/drawing/2014/main" id="{0D8B4179-F8AE-E989-6F58-84FFB8E0FECB}"/>
              </a:ext>
            </a:extLst>
          </p:cNvPr>
          <p:cNvGrpSpPr/>
          <p:nvPr/>
        </p:nvGrpSpPr>
        <p:grpSpPr>
          <a:xfrm>
            <a:off x="3062219" y="3684066"/>
            <a:ext cx="1617023" cy="38838"/>
            <a:chOff x="3867150" y="2520950"/>
            <a:chExt cx="869940" cy="51784"/>
          </a:xfrm>
        </p:grpSpPr>
        <p:cxnSp>
          <p:nvCxnSpPr>
            <p:cNvPr id="310" name="Straight Connector 309">
              <a:extLst>
                <a:ext uri="{FF2B5EF4-FFF2-40B4-BE49-F238E27FC236}">
                  <a16:creationId xmlns:a16="http://schemas.microsoft.com/office/drawing/2014/main" id="{A8A4AE0B-D30B-3646-24F3-B2448D9E09D6}"/>
                </a:ext>
              </a:extLst>
            </p:cNvPr>
            <p:cNvCxnSpPr>
              <a:cxnSpLocks/>
            </p:cNvCxnSpPr>
            <p:nvPr/>
          </p:nvCxnSpPr>
          <p:spPr>
            <a:xfrm>
              <a:off x="3867150" y="2520950"/>
              <a:ext cx="86994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675815B1-DBB2-D220-49D9-27721F63155A}"/>
                </a:ext>
              </a:extLst>
            </p:cNvPr>
            <p:cNvCxnSpPr>
              <a:cxnSpLocks/>
            </p:cNvCxnSpPr>
            <p:nvPr/>
          </p:nvCxnSpPr>
          <p:spPr>
            <a:xfrm>
              <a:off x="4737090"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AF0BB423-3238-4A1D-E853-704D96316F9B}"/>
                </a:ext>
              </a:extLst>
            </p:cNvPr>
            <p:cNvCxnSpPr>
              <a:cxnSpLocks/>
            </p:cNvCxnSpPr>
            <p:nvPr/>
          </p:nvCxnSpPr>
          <p:spPr>
            <a:xfrm>
              <a:off x="3867150"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3" name="TextBox 312">
            <a:extLst>
              <a:ext uri="{FF2B5EF4-FFF2-40B4-BE49-F238E27FC236}">
                <a16:creationId xmlns:a16="http://schemas.microsoft.com/office/drawing/2014/main" id="{629E4859-4A0E-D674-E6B2-530E82F0BFED}"/>
              </a:ext>
            </a:extLst>
          </p:cNvPr>
          <p:cNvSpPr txBox="1"/>
          <p:nvPr/>
        </p:nvSpPr>
        <p:spPr>
          <a:xfrm>
            <a:off x="4874881" y="3322596"/>
            <a:ext cx="1714412" cy="323165"/>
          </a:xfrm>
          <a:prstGeom prst="rect">
            <a:avLst/>
          </a:prstGeom>
          <a:noFill/>
        </p:spPr>
        <p:txBody>
          <a:bodyPr wrap="square" rtlCol="0">
            <a:spAutoFit/>
          </a:bodyPr>
          <a:lstStyle/>
          <a:p>
            <a:pPr algn="ctr"/>
            <a:r>
              <a:rPr lang="en-US" sz="750">
                <a:latin typeface="+mn-lt"/>
              </a:rPr>
              <a:t>Ph 2 DEBBRAH</a:t>
            </a:r>
            <a:r>
              <a:rPr lang="en-US" sz="750" baseline="30000">
                <a:latin typeface="+mn-lt"/>
              </a:rPr>
              <a:t>4</a:t>
            </a:r>
          </a:p>
          <a:p>
            <a:pPr algn="ctr"/>
            <a:r>
              <a:rPr lang="en-US" sz="750">
                <a:latin typeface="+mn-lt"/>
              </a:rPr>
              <a:t>(≥2L)</a:t>
            </a:r>
          </a:p>
        </p:txBody>
      </p:sp>
      <p:grpSp>
        <p:nvGrpSpPr>
          <p:cNvPr id="314" name="Group 313">
            <a:extLst>
              <a:ext uri="{FF2B5EF4-FFF2-40B4-BE49-F238E27FC236}">
                <a16:creationId xmlns:a16="http://schemas.microsoft.com/office/drawing/2014/main" id="{1E825E2E-CCDF-6C88-7C6E-5495EE828746}"/>
              </a:ext>
            </a:extLst>
          </p:cNvPr>
          <p:cNvGrpSpPr/>
          <p:nvPr/>
        </p:nvGrpSpPr>
        <p:grpSpPr>
          <a:xfrm>
            <a:off x="4923575" y="3626099"/>
            <a:ext cx="1620274" cy="38838"/>
            <a:chOff x="3867150" y="2520950"/>
            <a:chExt cx="872093" cy="51784"/>
          </a:xfrm>
        </p:grpSpPr>
        <p:cxnSp>
          <p:nvCxnSpPr>
            <p:cNvPr id="315" name="Straight Connector 314">
              <a:extLst>
                <a:ext uri="{FF2B5EF4-FFF2-40B4-BE49-F238E27FC236}">
                  <a16:creationId xmlns:a16="http://schemas.microsoft.com/office/drawing/2014/main" id="{6CC792E2-5015-960E-1972-8433D53C9A4B}"/>
                </a:ext>
              </a:extLst>
            </p:cNvPr>
            <p:cNvCxnSpPr>
              <a:cxnSpLocks/>
            </p:cNvCxnSpPr>
            <p:nvPr/>
          </p:nvCxnSpPr>
          <p:spPr>
            <a:xfrm>
              <a:off x="3867150" y="2520950"/>
              <a:ext cx="870343"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EF451F8A-B35B-A486-71A2-C3CFF1937C2B}"/>
                </a:ext>
              </a:extLst>
            </p:cNvPr>
            <p:cNvCxnSpPr>
              <a:cxnSpLocks/>
            </p:cNvCxnSpPr>
            <p:nvPr/>
          </p:nvCxnSpPr>
          <p:spPr>
            <a:xfrm>
              <a:off x="4739243"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98D8E7A-5A73-E28E-F9F1-1A415E278D15}"/>
                </a:ext>
              </a:extLst>
            </p:cNvPr>
            <p:cNvCxnSpPr>
              <a:cxnSpLocks/>
            </p:cNvCxnSpPr>
            <p:nvPr/>
          </p:nvCxnSpPr>
          <p:spPr>
            <a:xfrm>
              <a:off x="3867150"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8" name="TextBox 317">
            <a:extLst>
              <a:ext uri="{FF2B5EF4-FFF2-40B4-BE49-F238E27FC236}">
                <a16:creationId xmlns:a16="http://schemas.microsoft.com/office/drawing/2014/main" id="{668A170E-D8DF-E5BD-3E97-FC50001B3D92}"/>
              </a:ext>
            </a:extLst>
          </p:cNvPr>
          <p:cNvSpPr txBox="1"/>
          <p:nvPr/>
        </p:nvSpPr>
        <p:spPr>
          <a:xfrm>
            <a:off x="6852954" y="2578715"/>
            <a:ext cx="1575932" cy="323165"/>
          </a:xfrm>
          <a:prstGeom prst="rect">
            <a:avLst/>
          </a:prstGeom>
          <a:noFill/>
        </p:spPr>
        <p:txBody>
          <a:bodyPr wrap="square" rtlCol="0">
            <a:spAutoFit/>
          </a:bodyPr>
          <a:lstStyle/>
          <a:p>
            <a:pPr algn="ctr"/>
            <a:r>
              <a:rPr lang="en-US" sz="750">
                <a:latin typeface="+mn-lt"/>
              </a:rPr>
              <a:t>Retrospective ROSET-BM</a:t>
            </a:r>
            <a:r>
              <a:rPr lang="en-US" sz="750" baseline="30000">
                <a:latin typeface="+mn-lt"/>
              </a:rPr>
              <a:t>5,6</a:t>
            </a:r>
          </a:p>
          <a:p>
            <a:pPr algn="ctr"/>
            <a:r>
              <a:rPr lang="en-US" sz="750">
                <a:latin typeface="+mn-lt"/>
              </a:rPr>
              <a:t>(≥1L)</a:t>
            </a:r>
          </a:p>
        </p:txBody>
      </p:sp>
      <p:grpSp>
        <p:nvGrpSpPr>
          <p:cNvPr id="319" name="Group 318">
            <a:extLst>
              <a:ext uri="{FF2B5EF4-FFF2-40B4-BE49-F238E27FC236}">
                <a16:creationId xmlns:a16="http://schemas.microsoft.com/office/drawing/2014/main" id="{90877431-6223-E67F-B413-A79C02BE2F74}"/>
              </a:ext>
            </a:extLst>
          </p:cNvPr>
          <p:cNvGrpSpPr/>
          <p:nvPr/>
        </p:nvGrpSpPr>
        <p:grpSpPr>
          <a:xfrm>
            <a:off x="6853252" y="2907390"/>
            <a:ext cx="1620596" cy="38838"/>
            <a:chOff x="3867150" y="2520950"/>
            <a:chExt cx="877312" cy="51784"/>
          </a:xfrm>
        </p:grpSpPr>
        <p:cxnSp>
          <p:nvCxnSpPr>
            <p:cNvPr id="320" name="Straight Connector 319">
              <a:extLst>
                <a:ext uri="{FF2B5EF4-FFF2-40B4-BE49-F238E27FC236}">
                  <a16:creationId xmlns:a16="http://schemas.microsoft.com/office/drawing/2014/main" id="{450CACBA-D173-C89C-F0C6-5E097CD5DBCD}"/>
                </a:ext>
              </a:extLst>
            </p:cNvPr>
            <p:cNvCxnSpPr>
              <a:cxnSpLocks/>
            </p:cNvCxnSpPr>
            <p:nvPr/>
          </p:nvCxnSpPr>
          <p:spPr>
            <a:xfrm>
              <a:off x="3867150" y="2520950"/>
              <a:ext cx="875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716DDC78-A243-EA73-099E-91C85076ADB7}"/>
                </a:ext>
              </a:extLst>
            </p:cNvPr>
            <p:cNvCxnSpPr>
              <a:cxnSpLocks/>
            </p:cNvCxnSpPr>
            <p:nvPr/>
          </p:nvCxnSpPr>
          <p:spPr>
            <a:xfrm>
              <a:off x="4744462"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A3213B66-8ABB-F658-17A1-D8D3B3A79836}"/>
                </a:ext>
              </a:extLst>
            </p:cNvPr>
            <p:cNvCxnSpPr>
              <a:cxnSpLocks/>
            </p:cNvCxnSpPr>
            <p:nvPr/>
          </p:nvCxnSpPr>
          <p:spPr>
            <a:xfrm>
              <a:off x="3867150"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3B71CD5-A991-790B-E91D-CEB85B814353}"/>
              </a:ext>
            </a:extLst>
          </p:cNvPr>
          <p:cNvGrpSpPr/>
          <p:nvPr/>
        </p:nvGrpSpPr>
        <p:grpSpPr>
          <a:xfrm>
            <a:off x="733674" y="2710256"/>
            <a:ext cx="2079486" cy="207750"/>
            <a:chOff x="1242139" y="1674596"/>
            <a:chExt cx="1724451" cy="328379"/>
          </a:xfrm>
        </p:grpSpPr>
        <p:sp>
          <p:nvSpPr>
            <p:cNvPr id="255" name="TextBox 254">
              <a:extLst>
                <a:ext uri="{FF2B5EF4-FFF2-40B4-BE49-F238E27FC236}">
                  <a16:creationId xmlns:a16="http://schemas.microsoft.com/office/drawing/2014/main" id="{9C521C1A-39ED-7637-AF74-B0EAC6EF851F}"/>
                </a:ext>
              </a:extLst>
            </p:cNvPr>
            <p:cNvSpPr txBox="1"/>
            <p:nvPr/>
          </p:nvSpPr>
          <p:spPr>
            <a:xfrm>
              <a:off x="1313728" y="1674598"/>
              <a:ext cx="1051943" cy="328377"/>
            </a:xfrm>
            <a:prstGeom prst="rect">
              <a:avLst/>
            </a:prstGeom>
            <a:noFill/>
          </p:spPr>
          <p:txBody>
            <a:bodyPr wrap="square" rtlCol="0">
              <a:spAutoFit/>
            </a:bodyPr>
            <a:lstStyle/>
            <a:p>
              <a:pPr>
                <a:spcAft>
                  <a:spcPts val="300"/>
                </a:spcAft>
              </a:pPr>
              <a:r>
                <a:rPr lang="en-GB" sz="750"/>
                <a:t>Active BMs</a:t>
              </a:r>
            </a:p>
          </p:txBody>
        </p:sp>
        <p:sp>
          <p:nvSpPr>
            <p:cNvPr id="256" name="Rectangle 255">
              <a:extLst>
                <a:ext uri="{FF2B5EF4-FFF2-40B4-BE49-F238E27FC236}">
                  <a16:creationId xmlns:a16="http://schemas.microsoft.com/office/drawing/2014/main" id="{E64999E3-28BD-F6AC-AB79-566E6D56D6AC}"/>
                </a:ext>
              </a:extLst>
            </p:cNvPr>
            <p:cNvSpPr/>
            <p:nvPr/>
          </p:nvSpPr>
          <p:spPr>
            <a:xfrm>
              <a:off x="1242139" y="1735186"/>
              <a:ext cx="89561" cy="17071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bg1"/>
                </a:solidFill>
              </a:endParaRPr>
            </a:p>
          </p:txBody>
        </p:sp>
        <p:sp>
          <p:nvSpPr>
            <p:cNvPr id="257" name="Rectangle 256">
              <a:extLst>
                <a:ext uri="{FF2B5EF4-FFF2-40B4-BE49-F238E27FC236}">
                  <a16:creationId xmlns:a16="http://schemas.microsoft.com/office/drawing/2014/main" id="{B0B1C4EC-D1D1-4526-1EC9-C18E271EFC27}"/>
                </a:ext>
              </a:extLst>
            </p:cNvPr>
            <p:cNvSpPr/>
            <p:nvPr/>
          </p:nvSpPr>
          <p:spPr>
            <a:xfrm>
              <a:off x="1844340" y="1735187"/>
              <a:ext cx="89561" cy="1707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bg1"/>
                </a:solidFill>
              </a:endParaRPr>
            </a:p>
          </p:txBody>
        </p:sp>
        <p:sp>
          <p:nvSpPr>
            <p:cNvPr id="8" name="TextBox 7">
              <a:extLst>
                <a:ext uri="{FF2B5EF4-FFF2-40B4-BE49-F238E27FC236}">
                  <a16:creationId xmlns:a16="http://schemas.microsoft.com/office/drawing/2014/main" id="{715E195C-C460-C5E3-0E12-9BA1A5EE7548}"/>
                </a:ext>
              </a:extLst>
            </p:cNvPr>
            <p:cNvSpPr txBox="1"/>
            <p:nvPr/>
          </p:nvSpPr>
          <p:spPr>
            <a:xfrm>
              <a:off x="1914647" y="1674596"/>
              <a:ext cx="1051943" cy="328377"/>
            </a:xfrm>
            <a:prstGeom prst="rect">
              <a:avLst/>
            </a:prstGeom>
            <a:noFill/>
          </p:spPr>
          <p:txBody>
            <a:bodyPr wrap="square" rtlCol="0">
              <a:spAutoFit/>
            </a:bodyPr>
            <a:lstStyle/>
            <a:p>
              <a:pPr>
                <a:spcAft>
                  <a:spcPts val="300"/>
                </a:spcAft>
              </a:pPr>
              <a:r>
                <a:rPr lang="en-GB" sz="750"/>
                <a:t>Stable BMs</a:t>
              </a:r>
            </a:p>
          </p:txBody>
        </p:sp>
      </p:grpSp>
      <p:sp>
        <p:nvSpPr>
          <p:cNvPr id="4" name="Subtitle 2">
            <a:extLst>
              <a:ext uri="{FF2B5EF4-FFF2-40B4-BE49-F238E27FC236}">
                <a16:creationId xmlns:a16="http://schemas.microsoft.com/office/drawing/2014/main" id="{78182FFF-1A6A-BA0D-2C9D-D3527BA8A1E6}"/>
              </a:ext>
            </a:extLst>
          </p:cNvPr>
          <p:cNvSpPr txBox="1">
            <a:spLocks/>
          </p:cNvSpPr>
          <p:nvPr/>
        </p:nvSpPr>
        <p:spPr>
          <a:xfrm>
            <a:off x="467915" y="1972711"/>
            <a:ext cx="8208170" cy="500334"/>
          </a:xfrm>
          <a:prstGeom prst="rect">
            <a:avLst/>
          </a:prstGeom>
          <a:noFill/>
          <a:ln w="12700">
            <a:noFill/>
          </a:ln>
        </p:spPr>
        <p:txBody>
          <a:bodyPr lIns="0" anchor="t" anchorCtr="0">
            <a:noAutofit/>
          </a:bodyPr>
          <a:lstStyle>
            <a:defPPr marR="0" lvl="0" algn="l" rtl="0">
              <a:lnSpc>
                <a:spcPct val="100000"/>
              </a:lnSpc>
              <a:spcBef>
                <a:spcPts val="0"/>
              </a:spcBef>
              <a:spcAft>
                <a:spcPts val="0"/>
              </a:spcAft>
            </a:defPPr>
            <a:lvl1pPr marL="107156" indent="-107156" defTabSz="1625478" latinLnBrk="0">
              <a:buClr>
                <a:schemeClr val="accent6"/>
              </a:buClr>
              <a:buSzTx/>
              <a:buFont typeface="Arial" panose="020B0604020202020204" pitchFamily="34" charset="0"/>
              <a:buChar char="•"/>
              <a:tabLst/>
              <a:defRPr sz="1000" spc="0" baseline="0">
                <a:ln>
                  <a:noFill/>
                </a:ln>
                <a:solidFill>
                  <a:schemeClr val="accent2"/>
                </a:solidFill>
                <a:uFillTx/>
                <a:latin typeface="+mn-lt"/>
                <a:ea typeface="Calibri"/>
                <a:cs typeface="Arial" panose="020B0604020202020204" pitchFamily="34" charset="0"/>
              </a:defRPr>
            </a:lvl1pPr>
            <a:lvl2pPr marL="342900" indent="-3810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2pPr>
            <a:lvl3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3pPr>
            <a:lvl4pPr marL="357188" indent="-225425" defTabSz="1625478" latinLnBrk="0">
              <a:buClr>
                <a:schemeClr val="accent6"/>
              </a:buClr>
              <a:buSzTx/>
              <a:buFont typeface="Arial" panose="020B0604020202020204" pitchFamily="34" charset="0"/>
              <a:buChar char="–"/>
              <a:tabLst/>
              <a:defRPr sz="1000" spc="0" baseline="0">
                <a:ln>
                  <a:noFill/>
                </a:ln>
                <a:solidFill>
                  <a:schemeClr val="accent2"/>
                </a:solidFill>
                <a:uFillTx/>
                <a:latin typeface="+mn-lt"/>
                <a:ea typeface="Calibri"/>
                <a:cs typeface="Arial" panose="020B0604020202020204" pitchFamily="34" charset="0"/>
              </a:defRPr>
            </a:lvl4pPr>
            <a:lvl5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5pPr>
            <a:lvl6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6pPr>
            <a:lvl7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7pPr>
            <a:lvl8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8pPr>
            <a:lvl9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9pPr>
          </a:lstStyle>
          <a:p>
            <a:pPr marL="0" indent="0" defTabSz="1625438">
              <a:spcBef>
                <a:spcPts val="150"/>
              </a:spcBef>
              <a:spcAft>
                <a:spcPts val="150"/>
              </a:spcAft>
              <a:buClr>
                <a:schemeClr val="bg2"/>
              </a:buClr>
              <a:buNone/>
              <a:defRPr/>
            </a:pPr>
            <a:r>
              <a:rPr lang="en-GB" sz="1350" dirty="0">
                <a:solidFill>
                  <a:schemeClr val="tx1"/>
                </a:solidFill>
              </a:rPr>
              <a:t>Promising preliminary evidence of T-</a:t>
            </a:r>
            <a:r>
              <a:rPr lang="en-GB" sz="1350" dirty="0" err="1">
                <a:solidFill>
                  <a:schemeClr val="tx1"/>
                </a:solidFill>
              </a:rPr>
              <a:t>DXd</a:t>
            </a:r>
            <a:r>
              <a:rPr lang="en-GB" sz="1350" dirty="0">
                <a:solidFill>
                  <a:schemeClr val="tx1"/>
                </a:solidFill>
              </a:rPr>
              <a:t> intracranial activity in HER2+ </a:t>
            </a:r>
            <a:r>
              <a:rPr lang="en-GB" sz="1350" dirty="0" err="1">
                <a:solidFill>
                  <a:schemeClr val="tx1"/>
                </a:solidFill>
              </a:rPr>
              <a:t>mBC</a:t>
            </a:r>
            <a:r>
              <a:rPr lang="en-GB" sz="1350" dirty="0">
                <a:solidFill>
                  <a:schemeClr val="tx1"/>
                </a:solidFill>
              </a:rPr>
              <a:t> has been observed in small prospective patient cohorts, retrospective studies, and exploratory analyses:</a:t>
            </a:r>
            <a:r>
              <a:rPr lang="en-GB" sz="1350" baseline="30000" dirty="0">
                <a:solidFill>
                  <a:schemeClr val="tx1"/>
                </a:solidFill>
              </a:rPr>
              <a:t>1–6</a:t>
            </a:r>
          </a:p>
        </p:txBody>
      </p:sp>
      <p:sp>
        <p:nvSpPr>
          <p:cNvPr id="2" name="TextBox 1">
            <a:extLst>
              <a:ext uri="{FF2B5EF4-FFF2-40B4-BE49-F238E27FC236}">
                <a16:creationId xmlns:a16="http://schemas.microsoft.com/office/drawing/2014/main" id="{0F83F259-B585-42F5-4AA7-AAC3385F0A7E}"/>
              </a:ext>
            </a:extLst>
          </p:cNvPr>
          <p:cNvSpPr txBox="1"/>
          <p:nvPr/>
        </p:nvSpPr>
        <p:spPr>
          <a:xfrm>
            <a:off x="1284932" y="4517385"/>
            <a:ext cx="405881" cy="207749"/>
          </a:xfrm>
          <a:prstGeom prst="rect">
            <a:avLst/>
          </a:prstGeom>
          <a:solidFill>
            <a:schemeClr val="bg1"/>
          </a:solidFill>
        </p:spPr>
        <p:txBody>
          <a:bodyPr wrap="none" rtlCol="0">
            <a:spAutoFit/>
          </a:bodyPr>
          <a:lstStyle/>
          <a:p>
            <a:pPr algn="ctr"/>
            <a:r>
              <a:rPr lang="en-GB" sz="750" b="1"/>
              <a:t>n=15</a:t>
            </a:r>
          </a:p>
        </p:txBody>
      </p:sp>
      <p:sp>
        <p:nvSpPr>
          <p:cNvPr id="6" name="TextBox 5">
            <a:extLst>
              <a:ext uri="{FF2B5EF4-FFF2-40B4-BE49-F238E27FC236}">
                <a16:creationId xmlns:a16="http://schemas.microsoft.com/office/drawing/2014/main" id="{EA41B45C-D2D5-D780-2609-028AFD45714E}"/>
              </a:ext>
            </a:extLst>
          </p:cNvPr>
          <p:cNvSpPr txBox="1"/>
          <p:nvPr/>
        </p:nvSpPr>
        <p:spPr>
          <a:xfrm>
            <a:off x="2229774" y="4517385"/>
            <a:ext cx="405881" cy="207749"/>
          </a:xfrm>
          <a:prstGeom prst="rect">
            <a:avLst/>
          </a:prstGeom>
          <a:solidFill>
            <a:schemeClr val="bg1"/>
          </a:solidFill>
        </p:spPr>
        <p:txBody>
          <a:bodyPr wrap="none" rtlCol="0">
            <a:spAutoFit/>
          </a:bodyPr>
          <a:lstStyle/>
          <a:p>
            <a:pPr algn="ctr"/>
            <a:r>
              <a:rPr lang="en-GB" sz="750" b="1"/>
              <a:t>n=35</a:t>
            </a:r>
          </a:p>
        </p:txBody>
      </p:sp>
      <p:sp>
        <p:nvSpPr>
          <p:cNvPr id="7" name="TextBox 6">
            <a:extLst>
              <a:ext uri="{FF2B5EF4-FFF2-40B4-BE49-F238E27FC236}">
                <a16:creationId xmlns:a16="http://schemas.microsoft.com/office/drawing/2014/main" id="{60243439-30E9-FE34-EEFE-AE1AAAAC3114}"/>
              </a:ext>
            </a:extLst>
          </p:cNvPr>
          <p:cNvSpPr txBox="1"/>
          <p:nvPr/>
        </p:nvSpPr>
        <p:spPr>
          <a:xfrm>
            <a:off x="3148168" y="4517385"/>
            <a:ext cx="458780" cy="207749"/>
          </a:xfrm>
          <a:prstGeom prst="rect">
            <a:avLst/>
          </a:prstGeom>
          <a:solidFill>
            <a:schemeClr val="bg1"/>
          </a:solidFill>
        </p:spPr>
        <p:txBody>
          <a:bodyPr wrap="none" rtlCol="0">
            <a:spAutoFit/>
          </a:bodyPr>
          <a:lstStyle/>
          <a:p>
            <a:pPr algn="ctr"/>
            <a:r>
              <a:rPr lang="en-GB" sz="750" b="1"/>
              <a:t>n=104</a:t>
            </a:r>
          </a:p>
        </p:txBody>
      </p:sp>
      <p:sp>
        <p:nvSpPr>
          <p:cNvPr id="10" name="TextBox 9">
            <a:extLst>
              <a:ext uri="{FF2B5EF4-FFF2-40B4-BE49-F238E27FC236}">
                <a16:creationId xmlns:a16="http://schemas.microsoft.com/office/drawing/2014/main" id="{5F2E1443-4D20-CD40-EBE5-F519EF3F3394}"/>
              </a:ext>
            </a:extLst>
          </p:cNvPr>
          <p:cNvSpPr txBox="1"/>
          <p:nvPr/>
        </p:nvSpPr>
        <p:spPr>
          <a:xfrm>
            <a:off x="4119459" y="4517385"/>
            <a:ext cx="405881" cy="207749"/>
          </a:xfrm>
          <a:prstGeom prst="rect">
            <a:avLst/>
          </a:prstGeom>
          <a:solidFill>
            <a:schemeClr val="bg1"/>
          </a:solidFill>
        </p:spPr>
        <p:txBody>
          <a:bodyPr wrap="none" rtlCol="0">
            <a:spAutoFit/>
          </a:bodyPr>
          <a:lstStyle/>
          <a:p>
            <a:pPr algn="ctr"/>
            <a:r>
              <a:rPr lang="en-GB" sz="750" b="1"/>
              <a:t>n=44</a:t>
            </a:r>
          </a:p>
        </p:txBody>
      </p:sp>
      <p:sp>
        <p:nvSpPr>
          <p:cNvPr id="11" name="TextBox 10">
            <a:extLst>
              <a:ext uri="{FF2B5EF4-FFF2-40B4-BE49-F238E27FC236}">
                <a16:creationId xmlns:a16="http://schemas.microsoft.com/office/drawing/2014/main" id="{F4E7B955-5E06-AD79-CE45-B2379AD24404}"/>
              </a:ext>
            </a:extLst>
          </p:cNvPr>
          <p:cNvSpPr txBox="1"/>
          <p:nvPr/>
        </p:nvSpPr>
        <p:spPr>
          <a:xfrm>
            <a:off x="4853201" y="4517385"/>
            <a:ext cx="861134" cy="323165"/>
          </a:xfrm>
          <a:prstGeom prst="rect">
            <a:avLst/>
          </a:prstGeom>
          <a:solidFill>
            <a:schemeClr val="bg1"/>
          </a:solidFill>
        </p:spPr>
        <p:txBody>
          <a:bodyPr wrap="none" rtlCol="0">
            <a:spAutoFit/>
          </a:bodyPr>
          <a:lstStyle/>
          <a:p>
            <a:pPr algn="ctr"/>
            <a:r>
              <a:rPr lang="en-GB" sz="750" b="1"/>
              <a:t>Untreated BMs</a:t>
            </a:r>
            <a:br>
              <a:rPr lang="en-GB" sz="750" b="1"/>
            </a:br>
            <a:r>
              <a:rPr lang="en-GB" sz="750" b="1"/>
              <a:t>(n=4)</a:t>
            </a:r>
          </a:p>
        </p:txBody>
      </p:sp>
      <p:sp>
        <p:nvSpPr>
          <p:cNvPr id="12" name="TextBox 11">
            <a:extLst>
              <a:ext uri="{FF2B5EF4-FFF2-40B4-BE49-F238E27FC236}">
                <a16:creationId xmlns:a16="http://schemas.microsoft.com/office/drawing/2014/main" id="{1B18C446-F951-937B-E06B-8882EF40CF2E}"/>
              </a:ext>
            </a:extLst>
          </p:cNvPr>
          <p:cNvSpPr txBox="1"/>
          <p:nvPr/>
        </p:nvSpPr>
        <p:spPr>
          <a:xfrm>
            <a:off x="5922323" y="4517385"/>
            <a:ext cx="629100" cy="374133"/>
          </a:xfrm>
          <a:prstGeom prst="rect">
            <a:avLst/>
          </a:prstGeom>
          <a:solidFill>
            <a:schemeClr val="bg1"/>
          </a:solidFill>
        </p:spPr>
        <p:txBody>
          <a:bodyPr wrap="none" rtlCol="0">
            <a:noAutofit/>
          </a:bodyPr>
          <a:lstStyle/>
          <a:p>
            <a:pPr algn="ctr"/>
            <a:r>
              <a:rPr lang="en-GB" sz="750" b="1"/>
              <a:t>Previously treated / </a:t>
            </a:r>
            <a:br>
              <a:rPr lang="en-GB" sz="750" b="1"/>
            </a:br>
            <a:r>
              <a:rPr lang="en-GB" sz="750" b="1"/>
              <a:t>progressing BMs</a:t>
            </a:r>
            <a:br>
              <a:rPr lang="en-GB" sz="750" b="1"/>
            </a:br>
            <a:r>
              <a:rPr lang="en-GB" sz="750" b="1"/>
              <a:t>(n=9)</a:t>
            </a:r>
          </a:p>
        </p:txBody>
      </p:sp>
      <p:sp>
        <p:nvSpPr>
          <p:cNvPr id="13" name="TextBox 12">
            <a:extLst>
              <a:ext uri="{FF2B5EF4-FFF2-40B4-BE49-F238E27FC236}">
                <a16:creationId xmlns:a16="http://schemas.microsoft.com/office/drawing/2014/main" id="{B9B9AB0E-C19A-2C62-6663-03C530691ABF}"/>
              </a:ext>
            </a:extLst>
          </p:cNvPr>
          <p:cNvSpPr txBox="1"/>
          <p:nvPr/>
        </p:nvSpPr>
        <p:spPr>
          <a:xfrm>
            <a:off x="6980436" y="4517385"/>
            <a:ext cx="352982" cy="207749"/>
          </a:xfrm>
          <a:prstGeom prst="rect">
            <a:avLst/>
          </a:prstGeom>
          <a:solidFill>
            <a:schemeClr val="bg1"/>
          </a:solidFill>
        </p:spPr>
        <p:txBody>
          <a:bodyPr wrap="none" rtlCol="0">
            <a:spAutoFit/>
          </a:bodyPr>
          <a:lstStyle/>
          <a:p>
            <a:pPr algn="ctr"/>
            <a:r>
              <a:rPr lang="en-GB" sz="750" b="1"/>
              <a:t>n=5</a:t>
            </a:r>
          </a:p>
        </p:txBody>
      </p:sp>
      <p:sp>
        <p:nvSpPr>
          <p:cNvPr id="14" name="TextBox 13">
            <a:extLst>
              <a:ext uri="{FF2B5EF4-FFF2-40B4-BE49-F238E27FC236}">
                <a16:creationId xmlns:a16="http://schemas.microsoft.com/office/drawing/2014/main" id="{4FF64097-39F8-9A21-3CC2-82CE12A7008D}"/>
              </a:ext>
            </a:extLst>
          </p:cNvPr>
          <p:cNvSpPr txBox="1"/>
          <p:nvPr/>
        </p:nvSpPr>
        <p:spPr>
          <a:xfrm>
            <a:off x="7898829" y="4517385"/>
            <a:ext cx="405881" cy="207749"/>
          </a:xfrm>
          <a:prstGeom prst="rect">
            <a:avLst/>
          </a:prstGeom>
          <a:solidFill>
            <a:schemeClr val="bg1"/>
          </a:solidFill>
        </p:spPr>
        <p:txBody>
          <a:bodyPr wrap="none" rtlCol="0">
            <a:spAutoFit/>
          </a:bodyPr>
          <a:lstStyle/>
          <a:p>
            <a:pPr algn="ctr"/>
            <a:r>
              <a:rPr lang="en-GB" sz="750" b="1"/>
              <a:t>n=37</a:t>
            </a:r>
          </a:p>
        </p:txBody>
      </p:sp>
    </p:spTree>
    <p:extLst>
      <p:ext uri="{BB962C8B-B14F-4D97-AF65-F5344CB8AC3E}">
        <p14:creationId xmlns:p14="http://schemas.microsoft.com/office/powerpoint/2010/main" val="24165875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68DE743-1A08-F059-77A9-802D93BFC415}"/>
              </a:ext>
            </a:extLst>
          </p:cNvPr>
          <p:cNvPicPr>
            <a:picLocks noGrp="1" noChangeAspect="1"/>
          </p:cNvPicPr>
          <p:nvPr>
            <p:ph idx="1"/>
          </p:nvPr>
        </p:nvPicPr>
        <p:blipFill>
          <a:blip r:embed="rId2"/>
          <a:stretch>
            <a:fillRect/>
          </a:stretch>
        </p:blipFill>
        <p:spPr>
          <a:xfrm>
            <a:off x="228600" y="2106901"/>
            <a:ext cx="8686800" cy="3002972"/>
          </a:xfrm>
        </p:spPr>
      </p:pic>
      <p:sp>
        <p:nvSpPr>
          <p:cNvPr id="3" name="Title 2">
            <a:extLst>
              <a:ext uri="{FF2B5EF4-FFF2-40B4-BE49-F238E27FC236}">
                <a16:creationId xmlns:a16="http://schemas.microsoft.com/office/drawing/2014/main" id="{E056F576-DFD0-0E3C-A9CA-6031A7EBDE7E}"/>
              </a:ext>
            </a:extLst>
          </p:cNvPr>
          <p:cNvSpPr>
            <a:spLocks noGrp="1"/>
          </p:cNvSpPr>
          <p:nvPr>
            <p:ph type="title"/>
          </p:nvPr>
        </p:nvSpPr>
        <p:spPr/>
        <p:txBody>
          <a:bodyPr/>
          <a:lstStyle/>
          <a:p>
            <a:r>
              <a:rPr lang="en-US" sz="3200" dirty="0">
                <a:solidFill>
                  <a:srgbClr val="7030A0"/>
                </a:solidFill>
                <a:latin typeface="+mn-lt"/>
              </a:rPr>
              <a:t>CNS Activity of T-DXd in MBC</a:t>
            </a:r>
            <a:r>
              <a:rPr lang="en-US" sz="3200" baseline="30000" dirty="0">
                <a:solidFill>
                  <a:srgbClr val="7030A0"/>
                </a:solidFill>
                <a:latin typeface="+mn-lt"/>
              </a:rPr>
              <a:t>1-3</a:t>
            </a:r>
          </a:p>
        </p:txBody>
      </p:sp>
      <p:sp>
        <p:nvSpPr>
          <p:cNvPr id="2" name="Footer Placeholder 6">
            <a:extLst>
              <a:ext uri="{FF2B5EF4-FFF2-40B4-BE49-F238E27FC236}">
                <a16:creationId xmlns:a16="http://schemas.microsoft.com/office/drawing/2014/main" id="{9EE6C1A1-CA1A-4491-F3A4-6137D95B9713}"/>
              </a:ext>
            </a:extLst>
          </p:cNvPr>
          <p:cNvSpPr txBox="1">
            <a:spLocks/>
          </p:cNvSpPr>
          <p:nvPr/>
        </p:nvSpPr>
        <p:spPr>
          <a:xfrm>
            <a:off x="182881" y="5612130"/>
            <a:ext cx="8221649" cy="365760"/>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r>
              <a:rPr lang="en-US" sz="1000" dirty="0">
                <a:solidFill>
                  <a:srgbClr val="000000"/>
                </a:solidFill>
                <a:latin typeface="Arial"/>
              </a:rPr>
              <a:t>1. Bartsch R et al. </a:t>
            </a:r>
            <a:r>
              <a:rPr lang="en-US" sz="1000" i="1" dirty="0">
                <a:solidFill>
                  <a:srgbClr val="000000"/>
                </a:solidFill>
                <a:latin typeface="Arial"/>
              </a:rPr>
              <a:t>Nat Med</a:t>
            </a:r>
            <a:r>
              <a:rPr lang="en-US" sz="1000" dirty="0">
                <a:solidFill>
                  <a:srgbClr val="000000"/>
                </a:solidFill>
                <a:latin typeface="Arial"/>
              </a:rPr>
              <a:t>. 2022;28:1840-1847. 2. Vaz-Batista M et al. </a:t>
            </a:r>
            <a:r>
              <a:rPr lang="en-US" sz="1000" i="1" dirty="0">
                <a:solidFill>
                  <a:srgbClr val="000000"/>
                </a:solidFill>
                <a:latin typeface="Arial"/>
              </a:rPr>
              <a:t>Neuro Oncol</a:t>
            </a:r>
            <a:r>
              <a:rPr lang="en-US" sz="1000" dirty="0">
                <a:solidFill>
                  <a:srgbClr val="000000"/>
                </a:solidFill>
                <a:latin typeface="Arial"/>
              </a:rPr>
              <a:t>. 2023;14:701-702. </a:t>
            </a:r>
            <a:br>
              <a:rPr lang="en-US" sz="1000" dirty="0">
                <a:solidFill>
                  <a:srgbClr val="000000"/>
                </a:solidFill>
                <a:latin typeface="Arial"/>
              </a:rPr>
            </a:br>
            <a:r>
              <a:rPr lang="en-US" sz="1000" dirty="0">
                <a:solidFill>
                  <a:srgbClr val="000000"/>
                </a:solidFill>
                <a:latin typeface="Arial"/>
              </a:rPr>
              <a:t>3. Niikura N et al. </a:t>
            </a:r>
            <a:r>
              <a:rPr lang="en-US" sz="1000" i="1" dirty="0">
                <a:solidFill>
                  <a:srgbClr val="000000"/>
                </a:solidFill>
                <a:latin typeface="Arial"/>
              </a:rPr>
              <a:t>NPJ Breast Cancer</a:t>
            </a:r>
            <a:r>
              <a:rPr lang="en-US" sz="1000" dirty="0">
                <a:solidFill>
                  <a:srgbClr val="000000"/>
                </a:solidFill>
                <a:latin typeface="Arial"/>
              </a:rPr>
              <a:t>. 2023;9(1):82.</a:t>
            </a:r>
          </a:p>
        </p:txBody>
      </p:sp>
    </p:spTree>
    <p:extLst>
      <p:ext uri="{BB962C8B-B14F-4D97-AF65-F5344CB8AC3E}">
        <p14:creationId xmlns:p14="http://schemas.microsoft.com/office/powerpoint/2010/main" val="2342891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EE2C2-CD70-AB96-6159-47FAD38C8CF6}"/>
              </a:ext>
            </a:extLst>
          </p:cNvPr>
          <p:cNvSpPr>
            <a:spLocks noGrp="1"/>
          </p:cNvSpPr>
          <p:nvPr>
            <p:ph type="title"/>
          </p:nvPr>
        </p:nvSpPr>
        <p:spPr/>
        <p:txBody>
          <a:bodyPr/>
          <a:lstStyle/>
          <a:p>
            <a:r>
              <a:rPr lang="en-US" sz="2400" dirty="0">
                <a:solidFill>
                  <a:srgbClr val="7030A0"/>
                </a:solidFill>
              </a:rPr>
              <a:t>DESTINY-Breast01, 02, and 03: Pooled Analysis </a:t>
            </a:r>
            <a:br>
              <a:rPr lang="en-US" sz="2400" dirty="0">
                <a:solidFill>
                  <a:srgbClr val="7030A0"/>
                </a:solidFill>
              </a:rPr>
            </a:br>
            <a:r>
              <a:rPr lang="en-US" sz="2400" dirty="0">
                <a:solidFill>
                  <a:srgbClr val="7030A0"/>
                </a:solidFill>
              </a:rPr>
              <a:t>of T-DXd in HER2+ MBC With Brain Metastases</a:t>
            </a:r>
            <a:r>
              <a:rPr lang="en-US" sz="2400" baseline="30000" dirty="0">
                <a:solidFill>
                  <a:srgbClr val="7030A0"/>
                </a:solidFill>
              </a:rPr>
              <a:t>1</a:t>
            </a:r>
          </a:p>
        </p:txBody>
      </p:sp>
      <p:sp>
        <p:nvSpPr>
          <p:cNvPr id="6" name="Footer Placeholder 5">
            <a:extLst>
              <a:ext uri="{FF2B5EF4-FFF2-40B4-BE49-F238E27FC236}">
                <a16:creationId xmlns:a16="http://schemas.microsoft.com/office/drawing/2014/main" id="{C2BBB9EA-8CF7-EE85-53F6-B627C7815E20}"/>
              </a:ext>
            </a:extLst>
          </p:cNvPr>
          <p:cNvSpPr>
            <a:spLocks noGrp="1"/>
          </p:cNvSpPr>
          <p:nvPr>
            <p:ph type="ftr" sz="quarter" idx="4294967295"/>
          </p:nvPr>
        </p:nvSpPr>
        <p:spPr>
          <a:xfrm>
            <a:off x="182882" y="5314610"/>
            <a:ext cx="8253454" cy="640080"/>
          </a:xfrm>
        </p:spPr>
        <p:txBody>
          <a:bodyPr anchor="ctr" anchorCtr="0"/>
          <a:lstStyle/>
          <a:p>
            <a:pPr defTabSz="914378">
              <a:buClr>
                <a:srgbClr val="000000"/>
              </a:buClr>
              <a:defRPr/>
            </a:pPr>
            <a:r>
              <a:rPr lang="en-US" sz="800" kern="0" dirty="0">
                <a:solidFill>
                  <a:schemeClr val="tx1"/>
                </a:solidFill>
                <a:latin typeface="Arial"/>
                <a:ea typeface="ＭＳ Ｐゴシック"/>
                <a:cs typeface="Arial" panose="020B0604020202020204" pitchFamily="34" charset="0"/>
                <a:sym typeface="Arial"/>
              </a:rPr>
              <a:t>Data for patients in the 5.4-mg/kg T-DXd arms were pooled from the DB-01, DB-02, and DB-03 trials. Comparator data were pooled from the DB-02 and DB-03 trials. All three studies were conducted in unresectable/mBC, HER2 status was confirmed centrally, and a documented radiographic progression after most recent treatment was required.</a:t>
            </a:r>
          </a:p>
          <a:p>
            <a:pPr defTabSz="914378">
              <a:buClr>
                <a:srgbClr val="000000"/>
              </a:buClr>
              <a:tabLst>
                <a:tab pos="1712870" algn="l"/>
              </a:tabLst>
              <a:defRPr/>
            </a:pPr>
            <a:r>
              <a:rPr lang="en-US" sz="800" kern="0" baseline="30000" dirty="0">
                <a:solidFill>
                  <a:schemeClr val="tx1"/>
                </a:solidFill>
                <a:latin typeface="Arial"/>
                <a:ea typeface="ＭＳ Ｐゴシック"/>
                <a:cs typeface="Arial" panose="020B0604020202020204" pitchFamily="34" charset="0"/>
                <a:sym typeface="Arial"/>
              </a:rPr>
              <a:t>a</a:t>
            </a:r>
            <a:r>
              <a:rPr lang="en-US" sz="800" kern="0" dirty="0">
                <a:solidFill>
                  <a:schemeClr val="tx1"/>
                </a:solidFill>
                <a:latin typeface="Arial"/>
                <a:ea typeface="ＭＳ Ｐゴシック"/>
                <a:cs typeface="Arial" panose="020B0604020202020204" pitchFamily="34" charset="0"/>
                <a:sym typeface="Arial"/>
              </a:rPr>
              <a:t> The presence of BMs was not a stratification factor. </a:t>
            </a:r>
            <a:r>
              <a:rPr lang="en-US" sz="800" kern="0" baseline="30000" dirty="0">
                <a:solidFill>
                  <a:schemeClr val="tx1"/>
                </a:solidFill>
                <a:latin typeface="Arial"/>
                <a:ea typeface="ＭＳ Ｐゴシック"/>
                <a:cs typeface="Arial" panose="020B0604020202020204" pitchFamily="34" charset="0"/>
                <a:sym typeface="Arial"/>
              </a:rPr>
              <a:t>b</a:t>
            </a:r>
            <a:r>
              <a:rPr lang="en-US" sz="800" kern="0" dirty="0">
                <a:solidFill>
                  <a:schemeClr val="tx1"/>
                </a:solidFill>
                <a:latin typeface="Arial"/>
                <a:ea typeface="ＭＳ Ｐゴシック"/>
                <a:cs typeface="Arial" panose="020B0604020202020204" pitchFamily="34" charset="0"/>
                <a:sym typeface="Arial"/>
              </a:rPr>
              <a:t> Data cutoff: March 26, 2021. </a:t>
            </a:r>
            <a:r>
              <a:rPr lang="en-US" sz="800" kern="0" baseline="30000" dirty="0">
                <a:solidFill>
                  <a:schemeClr val="tx1"/>
                </a:solidFill>
                <a:latin typeface="Arial"/>
                <a:ea typeface="ＭＳ Ｐゴシック"/>
                <a:cs typeface="Arial" panose="020B0604020202020204" pitchFamily="34" charset="0"/>
                <a:sym typeface="Arial"/>
              </a:rPr>
              <a:t>c</a:t>
            </a:r>
            <a:r>
              <a:rPr lang="en-US" sz="800" kern="0" dirty="0">
                <a:solidFill>
                  <a:schemeClr val="tx1"/>
                </a:solidFill>
                <a:latin typeface="Arial"/>
                <a:ea typeface="ＭＳ Ｐゴシック"/>
                <a:cs typeface="Arial" panose="020B0604020202020204" pitchFamily="34" charset="0"/>
                <a:sym typeface="Arial"/>
              </a:rPr>
              <a:t> Data cutoff: June 30, 2022. </a:t>
            </a:r>
            <a:r>
              <a:rPr lang="en-US" sz="800" kern="0" baseline="30000" dirty="0">
                <a:solidFill>
                  <a:schemeClr val="tx1"/>
                </a:solidFill>
                <a:latin typeface="Arial"/>
                <a:ea typeface="ＭＳ Ｐゴシック"/>
                <a:cs typeface="Arial" panose="020B0604020202020204" pitchFamily="34" charset="0"/>
                <a:sym typeface="Arial"/>
              </a:rPr>
              <a:t>d</a:t>
            </a:r>
            <a:r>
              <a:rPr lang="en-US" sz="800" kern="0" dirty="0">
                <a:solidFill>
                  <a:schemeClr val="tx1"/>
                </a:solidFill>
                <a:latin typeface="Arial"/>
                <a:ea typeface="ＭＳ Ｐゴシック"/>
                <a:cs typeface="Arial" panose="020B0604020202020204" pitchFamily="34" charset="0"/>
                <a:sym typeface="Arial"/>
              </a:rPr>
              <a:t> Data cutoff: May 21, 2021. </a:t>
            </a:r>
            <a:r>
              <a:rPr lang="en-US" sz="800" kern="0" baseline="30000" dirty="0">
                <a:solidFill>
                  <a:schemeClr val="tx1"/>
                </a:solidFill>
                <a:latin typeface="Arial"/>
                <a:ea typeface="ＭＳ Ｐゴシック"/>
                <a:cs typeface="Arial" panose="020B0604020202020204" pitchFamily="34" charset="0"/>
                <a:sym typeface="Arial"/>
              </a:rPr>
              <a:t>e</a:t>
            </a:r>
            <a:r>
              <a:rPr lang="en-US" sz="800" kern="0" dirty="0">
                <a:solidFill>
                  <a:schemeClr val="tx1"/>
                </a:solidFill>
                <a:latin typeface="Arial"/>
                <a:ea typeface="ＭＳ Ｐゴシック"/>
                <a:cs typeface="Arial" panose="020B0604020202020204" pitchFamily="34" charset="0"/>
                <a:sym typeface="Arial"/>
              </a:rPr>
              <a:t> 5.4mg/kg Q3W. </a:t>
            </a:r>
            <a:r>
              <a:rPr lang="en-US" sz="800" kern="0" baseline="30000" dirty="0">
                <a:solidFill>
                  <a:schemeClr val="tx1"/>
                </a:solidFill>
                <a:latin typeface="Arial"/>
                <a:ea typeface="ＭＳ Ｐゴシック"/>
                <a:cs typeface="Arial" panose="020B0604020202020204" pitchFamily="34" charset="0"/>
                <a:sym typeface="Arial"/>
              </a:rPr>
              <a:t>f</a:t>
            </a:r>
            <a:r>
              <a:rPr lang="en-US" sz="800" kern="0" dirty="0">
                <a:solidFill>
                  <a:schemeClr val="tx1"/>
                </a:solidFill>
                <a:latin typeface="Arial"/>
                <a:ea typeface="ＭＳ Ｐゴシック"/>
                <a:cs typeface="Arial" panose="020B0604020202020204" pitchFamily="34" charset="0"/>
                <a:sym typeface="Arial"/>
              </a:rPr>
              <a:t> 3.6 mg/kg Q3W.</a:t>
            </a:r>
          </a:p>
          <a:p>
            <a:pPr defTabSz="914378">
              <a:buClr>
                <a:srgbClr val="000000"/>
              </a:buClr>
              <a:defRPr/>
            </a:pPr>
            <a:r>
              <a:rPr lang="en-US" sz="800" kern="0" dirty="0">
                <a:solidFill>
                  <a:schemeClr val="tx1"/>
                </a:solidFill>
                <a:latin typeface="Arial"/>
                <a:ea typeface="ＭＳ Ｐゴシック"/>
                <a:cs typeface="Arial" panose="020B0604020202020204" pitchFamily="34" charset="0"/>
                <a:sym typeface="Arial"/>
              </a:rPr>
              <a:t>1. Hurvitz SA et al. 2023 ESMO Annual Congress. Abstract 377O.</a:t>
            </a:r>
          </a:p>
        </p:txBody>
      </p:sp>
      <p:sp>
        <p:nvSpPr>
          <p:cNvPr id="8" name="TextBox 7">
            <a:extLst>
              <a:ext uri="{FF2B5EF4-FFF2-40B4-BE49-F238E27FC236}">
                <a16:creationId xmlns:a16="http://schemas.microsoft.com/office/drawing/2014/main" id="{259543F8-FF4C-A1FB-AB18-602B887083F9}"/>
              </a:ext>
            </a:extLst>
          </p:cNvPr>
          <p:cNvSpPr txBox="1"/>
          <p:nvPr/>
        </p:nvSpPr>
        <p:spPr>
          <a:xfrm>
            <a:off x="218372" y="5024655"/>
            <a:ext cx="8707259" cy="274320"/>
          </a:xfrm>
          <a:prstGeom prst="rect">
            <a:avLst/>
          </a:prstGeom>
          <a:noFill/>
        </p:spPr>
        <p:txBody>
          <a:bodyPr wrap="square" rtlCol="0" anchor="ctr" anchorCtr="0">
            <a:noAutofit/>
          </a:bodyPr>
          <a:lstStyle/>
          <a:p>
            <a:pPr algn="ctr" defTabSz="914378">
              <a:buClr>
                <a:srgbClr val="000000"/>
              </a:buClr>
              <a:defRPr/>
            </a:pPr>
            <a:r>
              <a:rPr lang="en-US" sz="1000" b="1" kern="0" dirty="0">
                <a:latin typeface="Arial"/>
                <a:ea typeface="ＭＳ Ｐゴシック"/>
                <a:cs typeface="Arial"/>
                <a:sym typeface="Arial"/>
              </a:rPr>
              <a:t>The BM and non-BM pools were determined by BICR at baseline among all patients based on mandatory brain CT/MRI screening</a:t>
            </a:r>
          </a:p>
        </p:txBody>
      </p:sp>
      <p:grpSp>
        <p:nvGrpSpPr>
          <p:cNvPr id="9" name="Group 8">
            <a:extLst>
              <a:ext uri="{FF2B5EF4-FFF2-40B4-BE49-F238E27FC236}">
                <a16:creationId xmlns:a16="http://schemas.microsoft.com/office/drawing/2014/main" id="{58D1DEA5-9777-09FF-2086-B404671A5C10}"/>
              </a:ext>
            </a:extLst>
          </p:cNvPr>
          <p:cNvGrpSpPr/>
          <p:nvPr/>
        </p:nvGrpSpPr>
        <p:grpSpPr>
          <a:xfrm>
            <a:off x="278635" y="1815580"/>
            <a:ext cx="8668703" cy="3131252"/>
            <a:chOff x="354507" y="908297"/>
            <a:chExt cx="8668703" cy="3131252"/>
          </a:xfrm>
        </p:grpSpPr>
        <p:sp>
          <p:nvSpPr>
            <p:cNvPr id="10" name="Google Shape;374;p29">
              <a:extLst>
                <a:ext uri="{FF2B5EF4-FFF2-40B4-BE49-F238E27FC236}">
                  <a16:creationId xmlns:a16="http://schemas.microsoft.com/office/drawing/2014/main" id="{DCC9DC37-76DA-6AE7-B50A-02AAFCC0E5C9}"/>
                </a:ext>
              </a:extLst>
            </p:cNvPr>
            <p:cNvSpPr/>
            <p:nvPr/>
          </p:nvSpPr>
          <p:spPr>
            <a:xfrm>
              <a:off x="354507" y="908297"/>
              <a:ext cx="2787268" cy="831725"/>
            </a:xfrm>
            <a:prstGeom prst="roundRect">
              <a:avLst>
                <a:gd name="adj" fmla="val 11982"/>
              </a:avLst>
            </a:prstGeom>
            <a:gradFill flip="none" rotWithShape="1">
              <a:gsLst>
                <a:gs pos="0">
                  <a:srgbClr val="E3F1FD"/>
                </a:gs>
                <a:gs pos="100000">
                  <a:srgbClr val="FDB907"/>
                </a:gs>
              </a:gsLst>
              <a:lin ang="5400000" scaled="1"/>
              <a:tileRect/>
            </a:gradFill>
            <a:ln w="19050">
              <a:solidFill>
                <a:schemeClr val="tx2"/>
              </a:solid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0000" tIns="36000" rIns="90000" bIns="36000" anchor="ctr" anchorCtr="0">
              <a:noAutofit/>
            </a:bodyPr>
            <a:lstStyle/>
            <a:p>
              <a:pPr algn="ctr" defTabSz="914378">
                <a:buClr>
                  <a:srgbClr val="000000"/>
                </a:buClr>
                <a:buSzPts val="1600"/>
                <a:defRPr/>
              </a:pPr>
              <a:r>
                <a:rPr lang="en-CA" sz="800" b="1" kern="0" dirty="0">
                  <a:solidFill>
                    <a:srgbClr val="000000"/>
                  </a:solidFill>
                  <a:latin typeface="Arial"/>
                  <a:ea typeface="ＭＳ Ｐゴシック"/>
                  <a:sym typeface="Arial"/>
                </a:rPr>
                <a:t>DESTINY-Breast01 (N = 253)</a:t>
              </a:r>
              <a:r>
                <a:rPr lang="en-CA" sz="800" kern="0" baseline="30000" dirty="0">
                  <a:solidFill>
                    <a:srgbClr val="000000"/>
                  </a:solidFill>
                  <a:latin typeface="Arial"/>
                  <a:ea typeface="ＭＳ Ｐゴシック"/>
                  <a:sym typeface="Arial"/>
                </a:rPr>
                <a:t>a,b</a:t>
              </a:r>
              <a:endParaRPr lang="en-CA" sz="800" kern="0" dirty="0">
                <a:solidFill>
                  <a:srgbClr val="000000"/>
                </a:solidFill>
                <a:latin typeface="Arial"/>
                <a:ea typeface="ＭＳ Ｐゴシック"/>
                <a:sym typeface="Arial"/>
              </a:endParaRPr>
            </a:p>
            <a:p>
              <a:pPr marL="171446" indent="-171446" defTabSz="914378">
                <a:buClr>
                  <a:srgbClr val="000000"/>
                </a:buClr>
                <a:buSzPct val="100000"/>
                <a:buFont typeface="Arial" panose="020B0604020202020204" pitchFamily="34" charset="0"/>
                <a:buChar char="•"/>
                <a:defRPr/>
              </a:pPr>
              <a:r>
                <a:rPr lang="en-CA" sz="800" kern="0" dirty="0">
                  <a:solidFill>
                    <a:srgbClr val="000000"/>
                  </a:solidFill>
                  <a:latin typeface="Arial"/>
                  <a:ea typeface="Arial"/>
                  <a:cs typeface="Arial"/>
                  <a:sym typeface="Arial"/>
                </a:rPr>
                <a:t>Phase </a:t>
              </a:r>
              <a:r>
                <a:rPr lang="en-CA" sz="800" kern="0" dirty="0">
                  <a:solidFill>
                    <a:srgbClr val="000000"/>
                  </a:solidFill>
                  <a:latin typeface="Arial"/>
                  <a:ea typeface="ＭＳ Ｐゴシック"/>
                  <a:sym typeface="Arial"/>
                </a:rPr>
                <a:t>2</a:t>
              </a:r>
              <a:r>
                <a:rPr lang="en-CA" sz="800" kern="0" dirty="0">
                  <a:solidFill>
                    <a:srgbClr val="000000"/>
                  </a:solidFill>
                  <a:latin typeface="Arial"/>
                  <a:ea typeface="Arial"/>
                  <a:cs typeface="Arial"/>
                  <a:sym typeface="Arial"/>
                </a:rPr>
                <a:t> study</a:t>
              </a:r>
            </a:p>
            <a:p>
              <a:pPr marL="171446" indent="-171446" defTabSz="914378">
                <a:buClr>
                  <a:srgbClr val="000000"/>
                </a:buClr>
                <a:buSzPct val="100000"/>
                <a:buFont typeface="Arial" panose="020B0604020202020204" pitchFamily="34" charset="0"/>
                <a:buChar char="•"/>
                <a:defRPr/>
              </a:pPr>
              <a:r>
                <a:rPr lang="en-CA" sz="800" kern="0" dirty="0">
                  <a:solidFill>
                    <a:srgbClr val="000000"/>
                  </a:solidFill>
                  <a:latin typeface="Arial"/>
                  <a:ea typeface="ＭＳ Ｐゴシック"/>
                  <a:sym typeface="Arial"/>
                </a:rPr>
                <a:t>Patients previously treated with T-DM1</a:t>
              </a:r>
            </a:p>
            <a:p>
              <a:pPr marL="171446" indent="-171446" defTabSz="914378">
                <a:buClr>
                  <a:srgbClr val="000000"/>
                </a:buClr>
                <a:buSzPct val="100000"/>
                <a:buFont typeface="Arial" panose="020B0604020202020204" pitchFamily="34" charset="0"/>
                <a:buChar char="•"/>
                <a:defRPr/>
              </a:pPr>
              <a:r>
                <a:rPr lang="en-CA" sz="800" kern="0" dirty="0">
                  <a:solidFill>
                    <a:srgbClr val="000000"/>
                  </a:solidFill>
                  <a:latin typeface="Arial"/>
                  <a:ea typeface="Arial"/>
                  <a:cs typeface="Arial"/>
                  <a:sym typeface="Arial"/>
                </a:rPr>
                <a:t>Patient</a:t>
              </a:r>
              <a:r>
                <a:rPr lang="en-CA" sz="800" kern="0" dirty="0">
                  <a:solidFill>
                    <a:srgbClr val="000000"/>
                  </a:solidFill>
                  <a:latin typeface="Arial"/>
                  <a:ea typeface="ＭＳ Ｐゴシック"/>
                  <a:sym typeface="Arial"/>
                </a:rPr>
                <a:t>s with asymptomatic and previously locally treated BM eligible</a:t>
              </a:r>
            </a:p>
            <a:p>
              <a:pPr marL="171446" indent="-171446" defTabSz="914378">
                <a:buClr>
                  <a:srgbClr val="000000"/>
                </a:buClr>
                <a:buSzPct val="100000"/>
                <a:buFont typeface="Arial" panose="020B0604020202020204" pitchFamily="34" charset="0"/>
                <a:buChar char="•"/>
                <a:defRPr/>
              </a:pPr>
              <a:r>
                <a:rPr lang="en-CA" sz="800" kern="0" dirty="0">
                  <a:solidFill>
                    <a:srgbClr val="000000"/>
                  </a:solidFill>
                  <a:latin typeface="Arial"/>
                  <a:ea typeface="Arial"/>
                  <a:cs typeface="Arial"/>
                  <a:sym typeface="Arial"/>
                </a:rPr>
                <a:t>Prior BM therapy within 60 days prohibited</a:t>
              </a:r>
              <a:endParaRPr sz="800" kern="0" dirty="0">
                <a:solidFill>
                  <a:srgbClr val="000000"/>
                </a:solidFill>
                <a:latin typeface="Arial"/>
                <a:ea typeface="Arial"/>
                <a:cs typeface="Arial"/>
                <a:sym typeface="Arial"/>
              </a:endParaRPr>
            </a:p>
          </p:txBody>
        </p:sp>
        <p:sp>
          <p:nvSpPr>
            <p:cNvPr id="11" name="Google Shape;374;p29">
              <a:extLst>
                <a:ext uri="{FF2B5EF4-FFF2-40B4-BE49-F238E27FC236}">
                  <a16:creationId xmlns:a16="http://schemas.microsoft.com/office/drawing/2014/main" id="{C7B09996-8DA3-CE95-8AE5-6121458D64BB}"/>
                </a:ext>
              </a:extLst>
            </p:cNvPr>
            <p:cNvSpPr/>
            <p:nvPr/>
          </p:nvSpPr>
          <p:spPr>
            <a:xfrm>
              <a:off x="354507" y="1820919"/>
              <a:ext cx="2787268" cy="954107"/>
            </a:xfrm>
            <a:prstGeom prst="roundRect">
              <a:avLst>
                <a:gd name="adj" fmla="val 11982"/>
              </a:avLst>
            </a:prstGeom>
            <a:gradFill flip="none" rotWithShape="1">
              <a:gsLst>
                <a:gs pos="0">
                  <a:srgbClr val="E3F1FD"/>
                </a:gs>
                <a:gs pos="100000">
                  <a:srgbClr val="FDB907"/>
                </a:gs>
              </a:gsLst>
              <a:lin ang="5400000" scaled="1"/>
              <a:tileRect/>
            </a:gradFill>
            <a:ln w="19050">
              <a:solidFill>
                <a:schemeClr val="tx2"/>
              </a:solid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0000" tIns="36000" rIns="90000" bIns="36000" anchor="ctr" anchorCtr="0">
              <a:noAutofit/>
            </a:bodyPr>
            <a:lstStyle/>
            <a:p>
              <a:pPr algn="ctr" defTabSz="914378">
                <a:buClr>
                  <a:srgbClr val="000000"/>
                </a:buClr>
                <a:buSzPts val="1600"/>
                <a:defRPr/>
              </a:pPr>
              <a:r>
                <a:rPr lang="en-CA" sz="800" b="1" kern="0" dirty="0">
                  <a:solidFill>
                    <a:srgbClr val="000000"/>
                  </a:solidFill>
                  <a:latin typeface="Arial"/>
                  <a:ea typeface="ＭＳ Ｐゴシック"/>
                  <a:sym typeface="Arial"/>
                </a:rPr>
                <a:t>DESTINY-Breast02 (N = 608)</a:t>
              </a:r>
              <a:r>
                <a:rPr lang="en-CA" sz="800" kern="0" baseline="30000" dirty="0">
                  <a:solidFill>
                    <a:srgbClr val="000000"/>
                  </a:solidFill>
                  <a:latin typeface="Arial"/>
                  <a:ea typeface="ＭＳ Ｐゴシック"/>
                  <a:sym typeface="Arial"/>
                </a:rPr>
                <a:t>a,c</a:t>
              </a:r>
              <a:endParaRPr lang="en-CA" sz="800" kern="0" dirty="0">
                <a:solidFill>
                  <a:srgbClr val="000000"/>
                </a:solidFill>
                <a:latin typeface="Arial"/>
                <a:ea typeface="ＭＳ Ｐゴシック"/>
                <a:sym typeface="Arial"/>
              </a:endParaRPr>
            </a:p>
            <a:p>
              <a:pPr marL="171446" indent="-171446" defTabSz="914378">
                <a:buClr>
                  <a:srgbClr val="000000"/>
                </a:buClr>
                <a:buSzPct val="100000"/>
                <a:buFont typeface="Arial" panose="020B0604020202020204" pitchFamily="34" charset="0"/>
                <a:buChar char="•"/>
                <a:defRPr/>
              </a:pPr>
              <a:r>
                <a:rPr lang="en-CA" sz="800" kern="0" dirty="0">
                  <a:solidFill>
                    <a:srgbClr val="000000"/>
                  </a:solidFill>
                  <a:latin typeface="Arial"/>
                  <a:ea typeface="Arial"/>
                  <a:cs typeface="Arial"/>
                  <a:sym typeface="Arial"/>
                </a:rPr>
                <a:t>Phase </a:t>
              </a:r>
              <a:r>
                <a:rPr lang="en-CA" sz="800" kern="0" dirty="0">
                  <a:solidFill>
                    <a:srgbClr val="000000"/>
                  </a:solidFill>
                  <a:latin typeface="Arial"/>
                  <a:ea typeface="ＭＳ Ｐゴシック"/>
                  <a:sym typeface="Arial"/>
                </a:rPr>
                <a:t>3 </a:t>
              </a:r>
              <a:r>
                <a:rPr lang="en-CA" sz="800" kern="0" dirty="0">
                  <a:solidFill>
                    <a:srgbClr val="000000"/>
                  </a:solidFill>
                  <a:latin typeface="Arial"/>
                  <a:ea typeface="Arial"/>
                  <a:cs typeface="Arial"/>
                  <a:sym typeface="Arial"/>
                </a:rPr>
                <a:t>study</a:t>
              </a:r>
            </a:p>
            <a:p>
              <a:pPr marL="171446" indent="-171446" defTabSz="914378">
                <a:buClr>
                  <a:srgbClr val="000000"/>
                </a:buClr>
                <a:buSzPct val="100000"/>
                <a:buFont typeface="Arial" panose="020B0604020202020204" pitchFamily="34" charset="0"/>
                <a:buChar char="•"/>
                <a:defRPr/>
              </a:pPr>
              <a:r>
                <a:rPr lang="en-CA" sz="800" kern="0" dirty="0">
                  <a:solidFill>
                    <a:srgbClr val="000000"/>
                  </a:solidFill>
                  <a:latin typeface="Arial"/>
                  <a:ea typeface="ＭＳ Ｐゴシック"/>
                  <a:sym typeface="Arial"/>
                </a:rPr>
                <a:t>Patients previously treated with T-DM1</a:t>
              </a:r>
            </a:p>
            <a:p>
              <a:pPr marL="171446" indent="-171446" defTabSz="914378">
                <a:buClr>
                  <a:srgbClr val="000000"/>
                </a:buClr>
                <a:buSzPct val="100000"/>
                <a:buFont typeface="Arial" panose="020B0604020202020204" pitchFamily="34" charset="0"/>
                <a:buChar char="•"/>
                <a:defRPr/>
              </a:pPr>
              <a:r>
                <a:rPr lang="en-CA" sz="800" kern="0" dirty="0">
                  <a:solidFill>
                    <a:srgbClr val="000000"/>
                  </a:solidFill>
                  <a:latin typeface="Arial"/>
                  <a:ea typeface="Arial"/>
                  <a:cs typeface="Arial"/>
                  <a:sym typeface="Arial"/>
                </a:rPr>
                <a:t>Patient</a:t>
              </a:r>
              <a:r>
                <a:rPr lang="en-CA" sz="800" kern="0" dirty="0">
                  <a:solidFill>
                    <a:srgbClr val="000000"/>
                  </a:solidFill>
                  <a:latin typeface="Arial"/>
                  <a:ea typeface="ＭＳ Ｐゴシック"/>
                  <a:sym typeface="Arial"/>
                </a:rPr>
                <a:t>s with asymptomatic and previously treated/untreated BM eligible</a:t>
              </a:r>
            </a:p>
            <a:p>
              <a:pPr marL="171446" indent="-171446" defTabSz="914378">
                <a:buClr>
                  <a:srgbClr val="000000"/>
                </a:buClr>
                <a:buSzPct val="100000"/>
                <a:buFont typeface="Arial" panose="020B0604020202020204" pitchFamily="34" charset="0"/>
                <a:buChar char="•"/>
                <a:defRPr/>
              </a:pPr>
              <a:r>
                <a:rPr lang="en-CA" sz="800" kern="0" dirty="0">
                  <a:solidFill>
                    <a:srgbClr val="000000"/>
                  </a:solidFill>
                  <a:latin typeface="Arial"/>
                  <a:ea typeface="Arial"/>
                  <a:cs typeface="Arial"/>
                  <a:sym typeface="Arial"/>
                </a:rPr>
                <a:t>Prior BM therapy within 14 days of randomization prohibited</a:t>
              </a:r>
              <a:endParaRPr sz="800" kern="0" dirty="0">
                <a:solidFill>
                  <a:srgbClr val="000000"/>
                </a:solidFill>
                <a:latin typeface="Arial"/>
                <a:ea typeface="Arial"/>
                <a:cs typeface="Arial"/>
                <a:sym typeface="Arial"/>
              </a:endParaRPr>
            </a:p>
          </p:txBody>
        </p:sp>
        <p:sp>
          <p:nvSpPr>
            <p:cNvPr id="12" name="Google Shape;374;p29">
              <a:extLst>
                <a:ext uri="{FF2B5EF4-FFF2-40B4-BE49-F238E27FC236}">
                  <a16:creationId xmlns:a16="http://schemas.microsoft.com/office/drawing/2014/main" id="{097737BC-C1A2-28AE-484B-186173E686F8}"/>
                </a:ext>
              </a:extLst>
            </p:cNvPr>
            <p:cNvSpPr/>
            <p:nvPr/>
          </p:nvSpPr>
          <p:spPr>
            <a:xfrm>
              <a:off x="354507" y="2855922"/>
              <a:ext cx="2787268" cy="1183627"/>
            </a:xfrm>
            <a:prstGeom prst="roundRect">
              <a:avLst>
                <a:gd name="adj" fmla="val 11982"/>
              </a:avLst>
            </a:prstGeom>
            <a:gradFill flip="none" rotWithShape="1">
              <a:gsLst>
                <a:gs pos="0">
                  <a:srgbClr val="E3F1FD"/>
                </a:gs>
                <a:gs pos="100000">
                  <a:srgbClr val="FDB907"/>
                </a:gs>
              </a:gsLst>
              <a:lin ang="5400000" scaled="1"/>
              <a:tileRect/>
            </a:gradFill>
            <a:ln w="19050">
              <a:solidFill>
                <a:schemeClr val="tx2"/>
              </a:solid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0000" tIns="36000" rIns="90000" bIns="36000" anchor="ctr" anchorCtr="0">
              <a:noAutofit/>
            </a:bodyPr>
            <a:lstStyle/>
            <a:p>
              <a:pPr algn="ctr" defTabSz="914378">
                <a:buClr>
                  <a:srgbClr val="000000"/>
                </a:buClr>
                <a:buSzPts val="1600"/>
                <a:defRPr/>
              </a:pPr>
              <a:r>
                <a:rPr lang="en-CA" sz="800" b="1" kern="0" dirty="0">
                  <a:solidFill>
                    <a:srgbClr val="000000"/>
                  </a:solidFill>
                  <a:latin typeface="Arial"/>
                  <a:ea typeface="ＭＳ Ｐゴシック"/>
                  <a:sym typeface="Arial"/>
                </a:rPr>
                <a:t>DESTINY-Breast03 (N = 524)</a:t>
              </a:r>
              <a:r>
                <a:rPr lang="en-CA" sz="800" kern="0" baseline="30000" dirty="0">
                  <a:solidFill>
                    <a:srgbClr val="000000"/>
                  </a:solidFill>
                  <a:latin typeface="Arial"/>
                  <a:ea typeface="ＭＳ Ｐゴシック"/>
                  <a:sym typeface="Arial"/>
                </a:rPr>
                <a:t>a,d</a:t>
              </a:r>
              <a:endParaRPr lang="en-CA" sz="800" kern="0" dirty="0">
                <a:solidFill>
                  <a:srgbClr val="000000"/>
                </a:solidFill>
                <a:latin typeface="Arial"/>
                <a:ea typeface="ＭＳ Ｐゴシック"/>
                <a:sym typeface="Arial"/>
              </a:endParaRPr>
            </a:p>
            <a:p>
              <a:pPr marL="171446" indent="-171446" defTabSz="914378">
                <a:buClr>
                  <a:srgbClr val="000000"/>
                </a:buClr>
                <a:buSzPct val="100000"/>
                <a:buFont typeface="Arial" panose="020B0604020202020204" pitchFamily="34" charset="0"/>
                <a:buChar char="•"/>
                <a:defRPr/>
              </a:pPr>
              <a:r>
                <a:rPr lang="en-CA" sz="800" kern="0" dirty="0">
                  <a:solidFill>
                    <a:srgbClr val="000000"/>
                  </a:solidFill>
                  <a:latin typeface="Arial"/>
                  <a:ea typeface="Arial"/>
                  <a:cs typeface="Arial"/>
                  <a:sym typeface="Arial"/>
                </a:rPr>
                <a:t>Phase </a:t>
              </a:r>
              <a:r>
                <a:rPr lang="en-CA" sz="800" kern="0" dirty="0">
                  <a:solidFill>
                    <a:srgbClr val="000000"/>
                  </a:solidFill>
                  <a:latin typeface="Arial"/>
                  <a:ea typeface="ＭＳ Ｐゴシック"/>
                  <a:sym typeface="Arial"/>
                </a:rPr>
                <a:t>3 </a:t>
              </a:r>
              <a:r>
                <a:rPr lang="en-CA" sz="800" kern="0" dirty="0">
                  <a:solidFill>
                    <a:srgbClr val="000000"/>
                  </a:solidFill>
                  <a:latin typeface="Arial"/>
                  <a:ea typeface="Arial"/>
                  <a:cs typeface="Arial"/>
                  <a:sym typeface="Arial"/>
                </a:rPr>
                <a:t>study</a:t>
              </a:r>
            </a:p>
            <a:p>
              <a:pPr marL="171446" indent="-171446" defTabSz="914378">
                <a:buClr>
                  <a:srgbClr val="000000"/>
                </a:buClr>
                <a:buSzPct val="100000"/>
                <a:buFont typeface="Arial" panose="020B0604020202020204" pitchFamily="34" charset="0"/>
                <a:buChar char="•"/>
                <a:defRPr/>
              </a:pPr>
              <a:r>
                <a:rPr lang="en-CA" sz="800" kern="0" dirty="0">
                  <a:solidFill>
                    <a:srgbClr val="000000"/>
                  </a:solidFill>
                  <a:latin typeface="Arial"/>
                  <a:ea typeface="ＭＳ Ｐゴシック"/>
                  <a:sym typeface="Arial"/>
                </a:rPr>
                <a:t>Patients previously treated with trastuzumab and a taxane in metastatic or (neo)adjuvant setting with recurrence within 6 months of therapy</a:t>
              </a:r>
            </a:p>
            <a:p>
              <a:pPr marL="171446" indent="-171446" defTabSz="914378">
                <a:buClr>
                  <a:srgbClr val="000000"/>
                </a:buClr>
                <a:buSzPct val="100000"/>
                <a:buFont typeface="Arial" panose="020B0604020202020204" pitchFamily="34" charset="0"/>
                <a:buChar char="•"/>
                <a:defRPr/>
              </a:pPr>
              <a:r>
                <a:rPr lang="en-CA" sz="800" kern="0" dirty="0">
                  <a:solidFill>
                    <a:srgbClr val="000000"/>
                  </a:solidFill>
                  <a:latin typeface="Arial"/>
                  <a:ea typeface="Arial"/>
                  <a:cs typeface="Arial"/>
                  <a:sym typeface="Arial"/>
                </a:rPr>
                <a:t>Patient</a:t>
              </a:r>
              <a:r>
                <a:rPr lang="en-CA" sz="800" kern="0" dirty="0">
                  <a:solidFill>
                    <a:srgbClr val="000000"/>
                  </a:solidFill>
                  <a:latin typeface="Arial"/>
                  <a:ea typeface="ＭＳ Ｐゴシック"/>
                  <a:sym typeface="Arial"/>
                </a:rPr>
                <a:t>s with asymptomatic and previously treated/untreated BM eligible</a:t>
              </a:r>
            </a:p>
            <a:p>
              <a:pPr marL="171446" indent="-171446" defTabSz="914378">
                <a:buClr>
                  <a:srgbClr val="000000"/>
                </a:buClr>
                <a:buSzPct val="100000"/>
                <a:buFont typeface="Arial" panose="020B0604020202020204" pitchFamily="34" charset="0"/>
                <a:buChar char="•"/>
                <a:defRPr/>
              </a:pPr>
              <a:r>
                <a:rPr lang="en-CA" sz="800" kern="0" dirty="0">
                  <a:solidFill>
                    <a:srgbClr val="000000"/>
                  </a:solidFill>
                  <a:latin typeface="Arial"/>
                  <a:ea typeface="Arial"/>
                  <a:cs typeface="Arial"/>
                  <a:sym typeface="Arial"/>
                </a:rPr>
                <a:t>Prior BM therapy within 14 days of randomization prohibited</a:t>
              </a:r>
              <a:endParaRPr sz="800" kern="0" dirty="0">
                <a:solidFill>
                  <a:srgbClr val="000000"/>
                </a:solidFill>
                <a:latin typeface="Arial"/>
                <a:ea typeface="Arial"/>
                <a:cs typeface="Arial"/>
                <a:sym typeface="Arial"/>
              </a:endParaRPr>
            </a:p>
          </p:txBody>
        </p:sp>
        <p:sp>
          <p:nvSpPr>
            <p:cNvPr id="13" name="Google Shape;365;p29">
              <a:extLst>
                <a:ext uri="{FF2B5EF4-FFF2-40B4-BE49-F238E27FC236}">
                  <a16:creationId xmlns:a16="http://schemas.microsoft.com/office/drawing/2014/main" id="{EF93A324-89A9-1E0F-DE87-A414D45237DD}"/>
                </a:ext>
              </a:extLst>
            </p:cNvPr>
            <p:cNvSpPr txBox="1"/>
            <p:nvPr/>
          </p:nvSpPr>
          <p:spPr>
            <a:xfrm>
              <a:off x="2856392" y="1872201"/>
              <a:ext cx="905899" cy="215403"/>
            </a:xfrm>
            <a:prstGeom prst="rect">
              <a:avLst/>
            </a:prstGeom>
            <a:noFill/>
            <a:ln>
              <a:noFill/>
            </a:ln>
          </p:spPr>
          <p:txBody>
            <a:bodyPr spcFirstLastPara="1" wrap="square" lIns="91425" tIns="45700" rIns="91425" bIns="45700" anchor="t" anchorCtr="0">
              <a:spAutoFit/>
            </a:bodyPr>
            <a:lstStyle/>
            <a:p>
              <a:pPr algn="ctr" defTabSz="914378">
                <a:buClr>
                  <a:srgbClr val="000000"/>
                </a:buClr>
                <a:defRPr/>
              </a:pPr>
              <a:r>
                <a:rPr lang="en-US" sz="800" kern="0" dirty="0">
                  <a:solidFill>
                    <a:srgbClr val="FFFFFF"/>
                  </a:solidFill>
                  <a:latin typeface="Arial"/>
                  <a:ea typeface="ＭＳ Ｐゴシック"/>
                  <a:cs typeface="Arial"/>
                  <a:sym typeface="Arial"/>
                </a:rPr>
                <a:t>2</a:t>
              </a:r>
              <a:r>
                <a:rPr lang="en-US" sz="800" kern="0" dirty="0">
                  <a:solidFill>
                    <a:srgbClr val="FFFFFF"/>
                  </a:solidFill>
                  <a:latin typeface="Arial"/>
                  <a:ea typeface="Arial"/>
                  <a:cs typeface="Arial"/>
                  <a:sym typeface="Arial"/>
                </a:rPr>
                <a:t>:1</a:t>
              </a:r>
              <a:endParaRPr sz="800" kern="0" dirty="0">
                <a:solidFill>
                  <a:srgbClr val="FFFFFF"/>
                </a:solidFill>
                <a:latin typeface="Arial"/>
                <a:ea typeface="Arial"/>
                <a:cs typeface="Arial"/>
                <a:sym typeface="Arial"/>
              </a:endParaRPr>
            </a:p>
          </p:txBody>
        </p:sp>
        <p:sp>
          <p:nvSpPr>
            <p:cNvPr id="14" name="Google Shape;367;p29">
              <a:extLst>
                <a:ext uri="{FF2B5EF4-FFF2-40B4-BE49-F238E27FC236}">
                  <a16:creationId xmlns:a16="http://schemas.microsoft.com/office/drawing/2014/main" id="{55C128D5-28EF-EFA9-D6E5-271879C35D85}"/>
                </a:ext>
              </a:extLst>
            </p:cNvPr>
            <p:cNvSpPr/>
            <p:nvPr/>
          </p:nvSpPr>
          <p:spPr>
            <a:xfrm>
              <a:off x="5593600" y="1599595"/>
              <a:ext cx="1690662" cy="660080"/>
            </a:xfrm>
            <a:prstGeom prst="roundRect">
              <a:avLst>
                <a:gd name="adj" fmla="val 16667"/>
              </a:avLst>
            </a:prstGeom>
            <a:solidFill>
              <a:schemeClr val="accent1"/>
            </a:solidFill>
            <a:ln w="19050" cap="flat" cmpd="sng">
              <a:no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0" tIns="0" rIns="0" bIns="0" anchor="ctr" anchorCtr="0">
              <a:noAutofit/>
            </a:bodyPr>
            <a:lstStyle/>
            <a:p>
              <a:pPr algn="ctr" defTabSz="914378">
                <a:spcAft>
                  <a:spcPts val="200"/>
                </a:spcAft>
                <a:buClr>
                  <a:srgbClr val="FFFFFF"/>
                </a:buClr>
                <a:buSzPts val="1600"/>
                <a:defRPr/>
              </a:pPr>
              <a:r>
                <a:rPr lang="en-US" sz="800" b="1" kern="0" dirty="0">
                  <a:solidFill>
                    <a:srgbClr val="000000"/>
                  </a:solidFill>
                  <a:latin typeface="Arial"/>
                  <a:ea typeface="Arial"/>
                  <a:cs typeface="Arial"/>
                  <a:sym typeface="Arial"/>
                </a:rPr>
                <a:t>T-DXd</a:t>
              </a:r>
              <a:r>
                <a:rPr lang="en-US" sz="800" kern="0" dirty="0">
                  <a:solidFill>
                    <a:srgbClr val="000000"/>
                  </a:solidFill>
                  <a:latin typeface="Arial"/>
                  <a:ea typeface="Arial"/>
                  <a:cs typeface="Arial"/>
                  <a:sym typeface="Arial"/>
                </a:rPr>
                <a:t> pool (N = 851)</a:t>
              </a:r>
            </a:p>
            <a:p>
              <a:pPr algn="ctr" defTabSz="914378">
                <a:spcAft>
                  <a:spcPts val="200"/>
                </a:spcAft>
                <a:buClr>
                  <a:srgbClr val="FFFFFF"/>
                </a:buClr>
                <a:buSzPts val="1600"/>
                <a:defRPr/>
              </a:pPr>
              <a:r>
                <a:rPr lang="en-US" sz="800" b="1" kern="0" dirty="0">
                  <a:solidFill>
                    <a:srgbClr val="000000"/>
                  </a:solidFill>
                  <a:latin typeface="Arial"/>
                  <a:ea typeface="ＭＳ Ｐゴシック"/>
                  <a:cs typeface="Arial"/>
                  <a:sym typeface="Arial"/>
                </a:rPr>
                <a:t>T-DXd</a:t>
              </a:r>
              <a:r>
                <a:rPr lang="en-US" sz="800" kern="0" dirty="0">
                  <a:solidFill>
                    <a:srgbClr val="000000"/>
                  </a:solidFill>
                  <a:latin typeface="Arial"/>
                  <a:ea typeface="ＭＳ Ｐゴシック"/>
                  <a:cs typeface="Arial"/>
                  <a:sym typeface="Arial"/>
                </a:rPr>
                <a:t> BM pool (n = 148)</a:t>
              </a:r>
            </a:p>
            <a:p>
              <a:pPr algn="ctr" defTabSz="914378">
                <a:spcAft>
                  <a:spcPts val="200"/>
                </a:spcAft>
                <a:buClr>
                  <a:srgbClr val="FFFFFF"/>
                </a:buClr>
                <a:buSzPts val="1600"/>
                <a:defRPr/>
              </a:pPr>
              <a:r>
                <a:rPr lang="en-US" sz="800" b="1" kern="0" dirty="0">
                  <a:solidFill>
                    <a:srgbClr val="000000"/>
                  </a:solidFill>
                  <a:latin typeface="Arial"/>
                  <a:ea typeface="ＭＳ Ｐゴシック"/>
                  <a:cs typeface="Arial"/>
                  <a:sym typeface="Arial"/>
                </a:rPr>
                <a:t>T-DXd</a:t>
              </a:r>
              <a:r>
                <a:rPr lang="en-US" sz="800" kern="0" dirty="0">
                  <a:solidFill>
                    <a:srgbClr val="000000"/>
                  </a:solidFill>
                  <a:latin typeface="Arial"/>
                  <a:ea typeface="ＭＳ Ｐゴシック"/>
                  <a:cs typeface="Arial"/>
                  <a:sym typeface="Arial"/>
                </a:rPr>
                <a:t> non-BM pool (n = 703)</a:t>
              </a:r>
              <a:endParaRPr sz="800" kern="0" dirty="0">
                <a:solidFill>
                  <a:srgbClr val="000000"/>
                </a:solidFill>
                <a:latin typeface="Arial"/>
                <a:ea typeface="ＭＳ Ｐゴシック"/>
                <a:cs typeface="Arial"/>
                <a:sym typeface="Arial"/>
              </a:endParaRPr>
            </a:p>
          </p:txBody>
        </p:sp>
        <p:sp>
          <p:nvSpPr>
            <p:cNvPr id="15" name="Google Shape;367;p29">
              <a:extLst>
                <a:ext uri="{FF2B5EF4-FFF2-40B4-BE49-F238E27FC236}">
                  <a16:creationId xmlns:a16="http://schemas.microsoft.com/office/drawing/2014/main" id="{F3928DB1-8BE9-B42E-DAAB-892162240F30}"/>
                </a:ext>
              </a:extLst>
            </p:cNvPr>
            <p:cNvSpPr/>
            <p:nvPr/>
          </p:nvSpPr>
          <p:spPr>
            <a:xfrm>
              <a:off x="5593600" y="2619222"/>
              <a:ext cx="1690663" cy="660080"/>
            </a:xfrm>
            <a:prstGeom prst="roundRect">
              <a:avLst>
                <a:gd name="adj" fmla="val 16667"/>
              </a:avLst>
            </a:prstGeom>
            <a:solidFill>
              <a:schemeClr val="accent3"/>
            </a:solidFill>
            <a:ln w="19050" cap="flat" cmpd="sng">
              <a:no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0" tIns="0" rIns="0" bIns="0" anchor="ctr" anchorCtr="0">
              <a:noAutofit/>
            </a:bodyPr>
            <a:lstStyle/>
            <a:p>
              <a:pPr algn="ctr" defTabSz="914378">
                <a:spcAft>
                  <a:spcPts val="200"/>
                </a:spcAft>
                <a:buClr>
                  <a:srgbClr val="FFFFFF"/>
                </a:buClr>
                <a:buSzPts val="1600"/>
                <a:defRPr/>
              </a:pPr>
              <a:r>
                <a:rPr lang="en-US" sz="800" kern="0" dirty="0">
                  <a:solidFill>
                    <a:srgbClr val="000000"/>
                  </a:solidFill>
                  <a:latin typeface="Arial"/>
                  <a:ea typeface="Arial"/>
                  <a:cs typeface="Arial"/>
                  <a:sym typeface="Arial"/>
                </a:rPr>
                <a:t>Comparator pool (N = 465)</a:t>
              </a:r>
            </a:p>
            <a:p>
              <a:pPr algn="ctr" defTabSz="914378">
                <a:spcAft>
                  <a:spcPts val="200"/>
                </a:spcAft>
                <a:buClr>
                  <a:srgbClr val="FFFFFF"/>
                </a:buClr>
                <a:buSzPts val="1600"/>
                <a:defRPr/>
              </a:pPr>
              <a:r>
                <a:rPr lang="en-US" sz="800" kern="0" dirty="0">
                  <a:solidFill>
                    <a:srgbClr val="000000"/>
                  </a:solidFill>
                  <a:latin typeface="Arial"/>
                  <a:ea typeface="ＭＳ Ｐゴシック"/>
                  <a:cs typeface="Arial"/>
                  <a:sym typeface="Arial"/>
                </a:rPr>
                <a:t>Comparator BM pool (n = 83)</a:t>
              </a:r>
            </a:p>
            <a:p>
              <a:pPr algn="ctr" defTabSz="914378">
                <a:spcAft>
                  <a:spcPts val="200"/>
                </a:spcAft>
                <a:buClr>
                  <a:srgbClr val="FFFFFF"/>
                </a:buClr>
                <a:buSzPts val="1600"/>
                <a:defRPr/>
              </a:pPr>
              <a:r>
                <a:rPr lang="en-US" sz="800" kern="0" dirty="0">
                  <a:solidFill>
                    <a:srgbClr val="000000"/>
                  </a:solidFill>
                  <a:latin typeface="Arial"/>
                  <a:ea typeface="ＭＳ Ｐゴシック"/>
                  <a:cs typeface="Arial"/>
                  <a:sym typeface="Arial"/>
                </a:rPr>
                <a:t>Comparator non-BM pool (n = 382)</a:t>
              </a:r>
              <a:endParaRPr sz="800" kern="0" dirty="0">
                <a:solidFill>
                  <a:srgbClr val="000000"/>
                </a:solidFill>
                <a:latin typeface="Arial"/>
                <a:ea typeface="ＭＳ Ｐゴシック"/>
                <a:cs typeface="Arial"/>
                <a:sym typeface="Arial"/>
              </a:endParaRPr>
            </a:p>
          </p:txBody>
        </p:sp>
        <p:sp>
          <p:nvSpPr>
            <p:cNvPr id="16" name="Google Shape;374;p29">
              <a:extLst>
                <a:ext uri="{FF2B5EF4-FFF2-40B4-BE49-F238E27FC236}">
                  <a16:creationId xmlns:a16="http://schemas.microsoft.com/office/drawing/2014/main" id="{822F2188-8286-7AC0-5131-E448AC36B804}"/>
                </a:ext>
              </a:extLst>
            </p:cNvPr>
            <p:cNvSpPr/>
            <p:nvPr/>
          </p:nvSpPr>
          <p:spPr>
            <a:xfrm>
              <a:off x="7650010" y="1841968"/>
              <a:ext cx="1373200" cy="1230390"/>
            </a:xfrm>
            <a:prstGeom prst="roundRect">
              <a:avLst>
                <a:gd name="adj" fmla="val 11982"/>
              </a:avLst>
            </a:prstGeom>
            <a:gradFill flip="none" rotWithShape="1">
              <a:gsLst>
                <a:gs pos="0">
                  <a:srgbClr val="E3F1FD"/>
                </a:gs>
                <a:gs pos="100000">
                  <a:srgbClr val="FDB907"/>
                </a:gs>
              </a:gsLst>
              <a:lin ang="5400000" scaled="1"/>
              <a:tileRect/>
            </a:gradFill>
            <a:ln w="19050">
              <a:solidFill>
                <a:schemeClr val="tx2"/>
              </a:solid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0000" tIns="36000" rIns="90000" bIns="36000" anchor="ctr" anchorCtr="0">
              <a:noAutofit/>
            </a:bodyPr>
            <a:lstStyle/>
            <a:p>
              <a:pPr algn="ctr" defTabSz="914378">
                <a:buClr>
                  <a:srgbClr val="000000"/>
                </a:buClr>
                <a:buSzPts val="1600"/>
                <a:defRPr/>
              </a:pPr>
              <a:r>
                <a:rPr lang="en-CA" sz="800" b="1" kern="0" dirty="0">
                  <a:solidFill>
                    <a:srgbClr val="000000"/>
                  </a:solidFill>
                  <a:latin typeface="Arial"/>
                  <a:ea typeface="ＭＳ Ｐゴシック"/>
                  <a:sym typeface="Arial"/>
                </a:rPr>
                <a:t>Endpoints</a:t>
              </a:r>
              <a:endParaRPr lang="en-CA" sz="800" kern="0" dirty="0">
                <a:solidFill>
                  <a:srgbClr val="000000"/>
                </a:solidFill>
                <a:latin typeface="Arial"/>
                <a:ea typeface="ＭＳ Ｐゴシック"/>
                <a:sym typeface="Arial"/>
              </a:endParaRPr>
            </a:p>
            <a:p>
              <a:pPr marL="171446" indent="-171446" defTabSz="914378">
                <a:buClr>
                  <a:srgbClr val="000000"/>
                </a:buClr>
                <a:buSzPct val="100000"/>
                <a:buFont typeface="Arial" panose="020B0604020202020204" pitchFamily="34" charset="0"/>
                <a:buChar char="•"/>
                <a:defRPr/>
              </a:pPr>
              <a:r>
                <a:rPr lang="en-CA" sz="800" kern="0" dirty="0">
                  <a:solidFill>
                    <a:srgbClr val="000000"/>
                  </a:solidFill>
                  <a:latin typeface="Arial"/>
                  <a:ea typeface="Arial"/>
                  <a:cs typeface="Arial"/>
                  <a:sym typeface="Arial"/>
                </a:rPr>
                <a:t>IC-ORR (CR + PR</a:t>
              </a:r>
              <a:br>
                <a:rPr lang="en-CA" sz="800" kern="0" dirty="0">
                  <a:solidFill>
                    <a:srgbClr val="000000"/>
                  </a:solidFill>
                  <a:latin typeface="Arial"/>
                  <a:ea typeface="Arial"/>
                  <a:cs typeface="Arial"/>
                  <a:sym typeface="Arial"/>
                </a:rPr>
              </a:br>
              <a:r>
                <a:rPr lang="en-CA" sz="800" kern="0" dirty="0">
                  <a:solidFill>
                    <a:srgbClr val="000000"/>
                  </a:solidFill>
                  <a:latin typeface="Arial"/>
                  <a:ea typeface="Arial"/>
                  <a:cs typeface="Arial"/>
                  <a:sym typeface="Arial"/>
                </a:rPr>
                <a:t>in brain) per BICR per RECIST v1.1</a:t>
              </a:r>
            </a:p>
            <a:p>
              <a:pPr marL="171446" indent="-171446" defTabSz="914378">
                <a:buClr>
                  <a:srgbClr val="000000"/>
                </a:buClr>
                <a:buSzPct val="100000"/>
                <a:buFont typeface="Arial" panose="020B0604020202020204" pitchFamily="34" charset="0"/>
                <a:buChar char="•"/>
                <a:defRPr/>
              </a:pPr>
              <a:r>
                <a:rPr lang="en-CA" sz="800" kern="0" dirty="0">
                  <a:solidFill>
                    <a:srgbClr val="000000"/>
                  </a:solidFill>
                  <a:latin typeface="Arial"/>
                  <a:ea typeface="ＭＳ Ｐゴシック"/>
                  <a:sym typeface="Arial"/>
                </a:rPr>
                <a:t>IC-DOR per BICR</a:t>
              </a:r>
            </a:p>
            <a:p>
              <a:pPr marL="171446" indent="-171446" defTabSz="914378">
                <a:buClr>
                  <a:srgbClr val="000000"/>
                </a:buClr>
                <a:buSzPct val="100000"/>
                <a:buFont typeface="Arial" panose="020B0604020202020204" pitchFamily="34" charset="0"/>
                <a:buChar char="•"/>
                <a:defRPr/>
              </a:pPr>
              <a:r>
                <a:rPr lang="en-CA" sz="800" kern="0" dirty="0">
                  <a:solidFill>
                    <a:srgbClr val="000000"/>
                  </a:solidFill>
                  <a:latin typeface="Arial"/>
                  <a:ea typeface="Arial"/>
                  <a:cs typeface="Arial"/>
                  <a:sym typeface="Arial"/>
                </a:rPr>
                <a:t>CNS-PFS per BICR</a:t>
              </a:r>
              <a:endParaRPr lang="en-CA" sz="800" kern="0" dirty="0">
                <a:solidFill>
                  <a:srgbClr val="000000"/>
                </a:solidFill>
                <a:latin typeface="Arial"/>
                <a:ea typeface="ＭＳ Ｐゴシック"/>
                <a:sym typeface="Arial"/>
              </a:endParaRPr>
            </a:p>
            <a:p>
              <a:pPr marL="171446" indent="-171446" defTabSz="914378">
                <a:buClr>
                  <a:srgbClr val="000000"/>
                </a:buClr>
                <a:buSzPct val="100000"/>
                <a:buFont typeface="Arial" panose="020B0604020202020204" pitchFamily="34" charset="0"/>
                <a:buChar char="•"/>
                <a:defRPr/>
              </a:pPr>
              <a:r>
                <a:rPr lang="en-CA" sz="800" kern="0" dirty="0">
                  <a:solidFill>
                    <a:srgbClr val="000000"/>
                  </a:solidFill>
                  <a:latin typeface="Arial"/>
                  <a:ea typeface="Arial"/>
                  <a:cs typeface="Arial"/>
                  <a:sym typeface="Arial"/>
                </a:rPr>
                <a:t>Safety and tolerability</a:t>
              </a:r>
              <a:endParaRPr sz="800" kern="0" dirty="0">
                <a:solidFill>
                  <a:srgbClr val="000000"/>
                </a:solidFill>
                <a:latin typeface="Arial"/>
                <a:ea typeface="Arial"/>
                <a:cs typeface="Arial"/>
                <a:sym typeface="Arial"/>
              </a:endParaRPr>
            </a:p>
          </p:txBody>
        </p:sp>
        <p:sp>
          <p:nvSpPr>
            <p:cNvPr id="17" name="Google Shape;367;p29">
              <a:extLst>
                <a:ext uri="{FF2B5EF4-FFF2-40B4-BE49-F238E27FC236}">
                  <a16:creationId xmlns:a16="http://schemas.microsoft.com/office/drawing/2014/main" id="{3BA2D554-0AC1-BF2A-EB7E-1B80A3631E63}"/>
                </a:ext>
              </a:extLst>
            </p:cNvPr>
            <p:cNvSpPr/>
            <p:nvPr/>
          </p:nvSpPr>
          <p:spPr>
            <a:xfrm>
              <a:off x="3948336" y="1130966"/>
              <a:ext cx="1442667" cy="378387"/>
            </a:xfrm>
            <a:prstGeom prst="roundRect">
              <a:avLst>
                <a:gd name="adj" fmla="val 16667"/>
              </a:avLst>
            </a:prstGeom>
            <a:solidFill>
              <a:schemeClr val="accent1"/>
            </a:solidFill>
            <a:ln w="19050" cap="flat" cmpd="sng">
              <a:no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0" tIns="0" rIns="0" bIns="0" anchor="ctr" anchorCtr="0">
              <a:noAutofit/>
            </a:bodyPr>
            <a:lstStyle/>
            <a:p>
              <a:pPr algn="ctr" defTabSz="914378">
                <a:buClr>
                  <a:srgbClr val="FFFFFF"/>
                </a:buClr>
                <a:buSzPts val="1600"/>
                <a:defRPr/>
              </a:pPr>
              <a:r>
                <a:rPr lang="en-US" sz="800" b="1" kern="0" dirty="0">
                  <a:solidFill>
                    <a:srgbClr val="000000"/>
                  </a:solidFill>
                  <a:latin typeface="Arial"/>
                  <a:ea typeface="Arial"/>
                  <a:cs typeface="Arial"/>
                  <a:sym typeface="Arial"/>
                </a:rPr>
                <a:t>T-DXd</a:t>
              </a:r>
              <a:r>
                <a:rPr lang="en-US" sz="800" b="1" kern="0" baseline="30000" dirty="0">
                  <a:solidFill>
                    <a:srgbClr val="000000"/>
                  </a:solidFill>
                  <a:latin typeface="Arial"/>
                  <a:ea typeface="Arial"/>
                  <a:cs typeface="Arial"/>
                  <a:sym typeface="Arial"/>
                </a:rPr>
                <a:t>e</a:t>
              </a:r>
            </a:p>
            <a:p>
              <a:pPr algn="ctr" defTabSz="914378">
                <a:buClr>
                  <a:srgbClr val="FFFFFF"/>
                </a:buClr>
                <a:buSzPts val="1600"/>
                <a:defRPr/>
              </a:pPr>
              <a:r>
                <a:rPr lang="en-US" sz="800" kern="0" dirty="0">
                  <a:solidFill>
                    <a:srgbClr val="000000"/>
                  </a:solidFill>
                  <a:latin typeface="Arial"/>
                  <a:ea typeface="ＭＳ Ｐゴシック"/>
                  <a:cs typeface="Arial"/>
                  <a:sym typeface="Arial"/>
                </a:rPr>
                <a:t>(total n = 184;</a:t>
              </a:r>
              <a:br>
                <a:rPr lang="en-US" sz="800" kern="0" dirty="0">
                  <a:solidFill>
                    <a:srgbClr val="000000"/>
                  </a:solidFill>
                  <a:latin typeface="Arial"/>
                  <a:ea typeface="ＭＳ Ｐゴシック"/>
                  <a:cs typeface="Arial"/>
                  <a:sym typeface="Arial"/>
                </a:rPr>
              </a:br>
              <a:r>
                <a:rPr lang="en-US" sz="800" kern="0" dirty="0">
                  <a:solidFill>
                    <a:srgbClr val="000000"/>
                  </a:solidFill>
                  <a:latin typeface="Arial"/>
                  <a:ea typeface="ＭＳ Ｐゴシック"/>
                  <a:cs typeface="Arial"/>
                  <a:sym typeface="Arial"/>
                </a:rPr>
                <a:t>with BM n = 19)</a:t>
              </a:r>
              <a:endParaRPr sz="800" kern="0" dirty="0">
                <a:solidFill>
                  <a:srgbClr val="000000"/>
                </a:solidFill>
                <a:latin typeface="Arial"/>
                <a:ea typeface="ＭＳ Ｐゴシック"/>
                <a:cs typeface="Arial"/>
                <a:sym typeface="Arial"/>
              </a:endParaRPr>
            </a:p>
          </p:txBody>
        </p:sp>
        <p:sp>
          <p:nvSpPr>
            <p:cNvPr id="18" name="Google Shape;367;p29">
              <a:extLst>
                <a:ext uri="{FF2B5EF4-FFF2-40B4-BE49-F238E27FC236}">
                  <a16:creationId xmlns:a16="http://schemas.microsoft.com/office/drawing/2014/main" id="{7C1434A6-2819-3002-A4EF-5A49206ECB36}"/>
                </a:ext>
              </a:extLst>
            </p:cNvPr>
            <p:cNvSpPr/>
            <p:nvPr/>
          </p:nvSpPr>
          <p:spPr>
            <a:xfrm>
              <a:off x="3948336" y="1616905"/>
              <a:ext cx="1442668" cy="378387"/>
            </a:xfrm>
            <a:prstGeom prst="roundRect">
              <a:avLst>
                <a:gd name="adj" fmla="val 16667"/>
              </a:avLst>
            </a:prstGeom>
            <a:solidFill>
              <a:schemeClr val="accent1"/>
            </a:solidFill>
            <a:ln w="19050" cap="flat" cmpd="sng">
              <a:no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0" tIns="0" rIns="0" bIns="0" anchor="ctr" anchorCtr="0">
              <a:noAutofit/>
            </a:bodyPr>
            <a:lstStyle/>
            <a:p>
              <a:pPr algn="ctr" defTabSz="914378">
                <a:buClr>
                  <a:srgbClr val="FFFFFF"/>
                </a:buClr>
                <a:buSzPts val="1600"/>
                <a:defRPr/>
              </a:pPr>
              <a:r>
                <a:rPr lang="en-US" sz="800" b="1" kern="0" dirty="0">
                  <a:solidFill>
                    <a:srgbClr val="000000"/>
                  </a:solidFill>
                  <a:latin typeface="Arial"/>
                  <a:ea typeface="Arial"/>
                  <a:cs typeface="Arial"/>
                  <a:sym typeface="Arial"/>
                </a:rPr>
                <a:t>T-DXd</a:t>
              </a:r>
              <a:r>
                <a:rPr lang="en-US" sz="800" b="1" kern="0" baseline="30000" dirty="0">
                  <a:solidFill>
                    <a:srgbClr val="000000"/>
                  </a:solidFill>
                  <a:latin typeface="Arial"/>
                  <a:ea typeface="Arial"/>
                  <a:cs typeface="Arial"/>
                  <a:sym typeface="Arial"/>
                </a:rPr>
                <a:t>e</a:t>
              </a:r>
            </a:p>
            <a:p>
              <a:pPr algn="ctr" defTabSz="914378">
                <a:buClr>
                  <a:srgbClr val="FFFFFF"/>
                </a:buClr>
                <a:buSzPts val="1600"/>
                <a:defRPr/>
              </a:pPr>
              <a:r>
                <a:rPr lang="en-US" sz="800" kern="0" dirty="0">
                  <a:solidFill>
                    <a:srgbClr val="000000"/>
                  </a:solidFill>
                  <a:latin typeface="Arial"/>
                  <a:ea typeface="ＭＳ Ｐゴシック"/>
                  <a:cs typeface="Arial"/>
                  <a:sym typeface="Arial"/>
                </a:rPr>
                <a:t>(total n = 406;</a:t>
              </a:r>
              <a:br>
                <a:rPr lang="en-US" sz="800" kern="0" dirty="0">
                  <a:solidFill>
                    <a:srgbClr val="000000"/>
                  </a:solidFill>
                  <a:latin typeface="Arial"/>
                  <a:ea typeface="ＭＳ Ｐゴシック"/>
                  <a:cs typeface="Arial"/>
                  <a:sym typeface="Arial"/>
                </a:rPr>
              </a:br>
              <a:r>
                <a:rPr lang="en-US" sz="800" kern="0" dirty="0">
                  <a:solidFill>
                    <a:srgbClr val="000000"/>
                  </a:solidFill>
                  <a:latin typeface="Arial"/>
                  <a:ea typeface="ＭＳ Ｐゴシック"/>
                  <a:cs typeface="Arial"/>
                  <a:sym typeface="Arial"/>
                </a:rPr>
                <a:t>with BM n = 83)</a:t>
              </a:r>
              <a:endParaRPr sz="800" kern="0" dirty="0">
                <a:solidFill>
                  <a:srgbClr val="000000"/>
                </a:solidFill>
                <a:latin typeface="Arial"/>
                <a:ea typeface="ＭＳ Ｐゴシック"/>
                <a:cs typeface="Arial"/>
                <a:sym typeface="Arial"/>
              </a:endParaRPr>
            </a:p>
          </p:txBody>
        </p:sp>
        <p:sp>
          <p:nvSpPr>
            <p:cNvPr id="19" name="Google Shape;367;p29">
              <a:extLst>
                <a:ext uri="{FF2B5EF4-FFF2-40B4-BE49-F238E27FC236}">
                  <a16:creationId xmlns:a16="http://schemas.microsoft.com/office/drawing/2014/main" id="{F60DFA74-6479-B2F3-8807-4E98ED849949}"/>
                </a:ext>
              </a:extLst>
            </p:cNvPr>
            <p:cNvSpPr/>
            <p:nvPr/>
          </p:nvSpPr>
          <p:spPr>
            <a:xfrm>
              <a:off x="3948336" y="2972619"/>
              <a:ext cx="1442669" cy="378387"/>
            </a:xfrm>
            <a:prstGeom prst="roundRect">
              <a:avLst>
                <a:gd name="adj" fmla="val 16667"/>
              </a:avLst>
            </a:prstGeom>
            <a:solidFill>
              <a:schemeClr val="accent1"/>
            </a:solidFill>
            <a:ln w="19050" cap="flat" cmpd="sng">
              <a:no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0" tIns="0" rIns="0" bIns="0" anchor="ctr" anchorCtr="0">
              <a:noAutofit/>
            </a:bodyPr>
            <a:lstStyle/>
            <a:p>
              <a:pPr algn="ctr" defTabSz="914378">
                <a:buClr>
                  <a:srgbClr val="FFFFFF"/>
                </a:buClr>
                <a:buSzPts val="1600"/>
                <a:defRPr/>
              </a:pPr>
              <a:r>
                <a:rPr lang="en-US" sz="800" b="1" kern="0" dirty="0">
                  <a:solidFill>
                    <a:srgbClr val="000000"/>
                  </a:solidFill>
                  <a:latin typeface="Arial"/>
                  <a:ea typeface="Arial"/>
                  <a:cs typeface="Arial"/>
                  <a:sym typeface="Arial"/>
                </a:rPr>
                <a:t>T-DXd</a:t>
              </a:r>
              <a:r>
                <a:rPr lang="en-US" sz="800" b="1" kern="0" baseline="30000" dirty="0">
                  <a:solidFill>
                    <a:srgbClr val="000000"/>
                  </a:solidFill>
                  <a:latin typeface="Arial"/>
                  <a:ea typeface="Arial"/>
                  <a:cs typeface="Arial"/>
                  <a:sym typeface="Arial"/>
                </a:rPr>
                <a:t>e</a:t>
              </a:r>
            </a:p>
            <a:p>
              <a:pPr algn="ctr" defTabSz="914378">
                <a:buClr>
                  <a:srgbClr val="FFFFFF"/>
                </a:buClr>
                <a:buSzPts val="1600"/>
                <a:defRPr/>
              </a:pPr>
              <a:r>
                <a:rPr lang="en-US" sz="800" kern="0" dirty="0">
                  <a:solidFill>
                    <a:srgbClr val="000000"/>
                  </a:solidFill>
                  <a:latin typeface="Arial"/>
                  <a:ea typeface="ＭＳ Ｐゴシック"/>
                  <a:cs typeface="Arial"/>
                  <a:sym typeface="Arial"/>
                </a:rPr>
                <a:t>(total n = 261; with BM n = 46)</a:t>
              </a:r>
              <a:endParaRPr sz="800" kern="0" dirty="0">
                <a:solidFill>
                  <a:srgbClr val="000000"/>
                </a:solidFill>
                <a:latin typeface="Arial"/>
                <a:ea typeface="ＭＳ Ｐゴシック"/>
                <a:cs typeface="Arial"/>
                <a:sym typeface="Arial"/>
              </a:endParaRPr>
            </a:p>
          </p:txBody>
        </p:sp>
        <p:sp>
          <p:nvSpPr>
            <p:cNvPr id="20" name="Google Shape;367;p29">
              <a:extLst>
                <a:ext uri="{FF2B5EF4-FFF2-40B4-BE49-F238E27FC236}">
                  <a16:creationId xmlns:a16="http://schemas.microsoft.com/office/drawing/2014/main" id="{E1B52980-0871-194D-E57F-586E1F794EB1}"/>
                </a:ext>
              </a:extLst>
            </p:cNvPr>
            <p:cNvSpPr/>
            <p:nvPr/>
          </p:nvSpPr>
          <p:spPr>
            <a:xfrm>
              <a:off x="3948336" y="3458559"/>
              <a:ext cx="1442669" cy="378387"/>
            </a:xfrm>
            <a:prstGeom prst="roundRect">
              <a:avLst>
                <a:gd name="adj" fmla="val 16667"/>
              </a:avLst>
            </a:prstGeom>
            <a:solidFill>
              <a:schemeClr val="accent3"/>
            </a:solidFill>
            <a:ln w="19050" cap="flat" cmpd="sng">
              <a:no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0" tIns="0" rIns="0" bIns="0" anchor="ctr" anchorCtr="0">
              <a:noAutofit/>
            </a:bodyPr>
            <a:lstStyle/>
            <a:p>
              <a:pPr algn="ctr" defTabSz="914378">
                <a:buClr>
                  <a:srgbClr val="FFFFFF"/>
                </a:buClr>
                <a:buSzPts val="1600"/>
                <a:defRPr/>
              </a:pPr>
              <a:r>
                <a:rPr lang="en-US" sz="800" b="1" kern="0" dirty="0">
                  <a:solidFill>
                    <a:srgbClr val="000000"/>
                  </a:solidFill>
                  <a:latin typeface="Arial"/>
                  <a:ea typeface="Arial"/>
                  <a:cs typeface="Arial"/>
                  <a:sym typeface="Arial"/>
                </a:rPr>
                <a:t>T-DM1</a:t>
              </a:r>
              <a:r>
                <a:rPr lang="en-US" sz="800" b="1" kern="0" baseline="30000" dirty="0">
                  <a:solidFill>
                    <a:srgbClr val="000000"/>
                  </a:solidFill>
                  <a:latin typeface="Arial"/>
                  <a:ea typeface="Arial"/>
                  <a:cs typeface="Arial"/>
                  <a:sym typeface="Arial"/>
                </a:rPr>
                <a:t>f</a:t>
              </a:r>
            </a:p>
            <a:p>
              <a:pPr algn="ctr" defTabSz="914378">
                <a:buClr>
                  <a:srgbClr val="FFFFFF"/>
                </a:buClr>
                <a:buSzPts val="1600"/>
                <a:defRPr/>
              </a:pPr>
              <a:r>
                <a:rPr lang="en-US" sz="800" kern="0" dirty="0">
                  <a:solidFill>
                    <a:srgbClr val="000000"/>
                  </a:solidFill>
                  <a:latin typeface="Arial"/>
                  <a:ea typeface="ＭＳ Ｐゴシック"/>
                  <a:cs typeface="Arial"/>
                  <a:sym typeface="Arial"/>
                </a:rPr>
                <a:t>(total n = 263; with BM n = 42)</a:t>
              </a:r>
              <a:endParaRPr sz="800" kern="0" dirty="0">
                <a:solidFill>
                  <a:srgbClr val="000000"/>
                </a:solidFill>
                <a:latin typeface="Arial"/>
                <a:ea typeface="ＭＳ Ｐゴシック"/>
                <a:cs typeface="Arial"/>
                <a:sym typeface="Arial"/>
              </a:endParaRPr>
            </a:p>
          </p:txBody>
        </p:sp>
        <p:sp>
          <p:nvSpPr>
            <p:cNvPr id="21" name="Google Shape;367;p29">
              <a:extLst>
                <a:ext uri="{FF2B5EF4-FFF2-40B4-BE49-F238E27FC236}">
                  <a16:creationId xmlns:a16="http://schemas.microsoft.com/office/drawing/2014/main" id="{F478969F-65C6-3A61-E1FC-2F2ED828BB4C}"/>
                </a:ext>
              </a:extLst>
            </p:cNvPr>
            <p:cNvSpPr/>
            <p:nvPr/>
          </p:nvSpPr>
          <p:spPr>
            <a:xfrm>
              <a:off x="3948336" y="2102844"/>
              <a:ext cx="1443353" cy="762223"/>
            </a:xfrm>
            <a:prstGeom prst="roundRect">
              <a:avLst>
                <a:gd name="adj" fmla="val 16667"/>
              </a:avLst>
            </a:prstGeom>
            <a:solidFill>
              <a:schemeClr val="accent3"/>
            </a:solidFill>
            <a:ln w="19050" cap="flat" cmpd="sng">
              <a:no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0" tIns="0" rIns="0" bIns="0" anchor="ctr" anchorCtr="0">
              <a:noAutofit/>
            </a:bodyPr>
            <a:lstStyle/>
            <a:p>
              <a:pPr algn="ctr" defTabSz="914378">
                <a:buClr>
                  <a:srgbClr val="FFFFFF"/>
                </a:buClr>
                <a:buSzPts val="1600"/>
                <a:defRPr/>
              </a:pPr>
              <a:r>
                <a:rPr lang="en-US" sz="800" kern="0" dirty="0">
                  <a:solidFill>
                    <a:srgbClr val="000000"/>
                  </a:solidFill>
                  <a:latin typeface="Arial"/>
                  <a:ea typeface="Arial"/>
                  <a:cs typeface="Arial"/>
                  <a:sym typeface="Arial"/>
                </a:rPr>
                <a:t>TPC per label </a:t>
              </a:r>
            </a:p>
            <a:p>
              <a:pPr algn="ctr" defTabSz="914378">
                <a:buClr>
                  <a:srgbClr val="FFFFFF"/>
                </a:buClr>
                <a:buSzPts val="1600"/>
                <a:defRPr/>
              </a:pPr>
              <a:r>
                <a:rPr lang="en-US" sz="800" b="1" kern="0" dirty="0">
                  <a:solidFill>
                    <a:srgbClr val="000000"/>
                  </a:solidFill>
                  <a:latin typeface="Arial"/>
                  <a:ea typeface="Arial"/>
                  <a:cs typeface="Arial"/>
                  <a:sym typeface="Arial"/>
                </a:rPr>
                <a:t>trastuzumab/capecitabine </a:t>
              </a:r>
              <a:endParaRPr lang="en-US" sz="800" b="1" kern="0" dirty="0">
                <a:solidFill>
                  <a:srgbClr val="000000"/>
                </a:solidFill>
                <a:latin typeface="Arial"/>
                <a:ea typeface="ＭＳ Ｐゴシック"/>
                <a:cs typeface="Arial"/>
                <a:sym typeface="Arial"/>
              </a:endParaRPr>
            </a:p>
            <a:p>
              <a:pPr algn="ctr" defTabSz="914378">
                <a:buClr>
                  <a:srgbClr val="FFFFFF"/>
                </a:buClr>
                <a:buSzPts val="1600"/>
                <a:defRPr/>
              </a:pPr>
              <a:r>
                <a:rPr lang="en-US" sz="800" kern="0" dirty="0">
                  <a:solidFill>
                    <a:srgbClr val="000000"/>
                  </a:solidFill>
                  <a:latin typeface="Arial"/>
                  <a:ea typeface="ＭＳ Ｐゴシック"/>
                  <a:cs typeface="Arial"/>
                  <a:sym typeface="Arial"/>
                </a:rPr>
                <a:t>or </a:t>
              </a:r>
              <a:r>
                <a:rPr lang="en-US" sz="800" b="1" kern="0" dirty="0">
                  <a:solidFill>
                    <a:srgbClr val="000000"/>
                  </a:solidFill>
                  <a:latin typeface="Arial"/>
                  <a:ea typeface="ＭＳ Ｐゴシック"/>
                  <a:cs typeface="Arial"/>
                  <a:sym typeface="Arial"/>
                </a:rPr>
                <a:t>l</a:t>
              </a:r>
              <a:r>
                <a:rPr lang="en-US" sz="800" b="1" kern="0" dirty="0">
                  <a:solidFill>
                    <a:srgbClr val="000000"/>
                  </a:solidFill>
                  <a:latin typeface="Arial"/>
                  <a:ea typeface="Arial"/>
                  <a:cs typeface="Arial"/>
                  <a:sym typeface="Arial"/>
                </a:rPr>
                <a:t>apatinib/capecitabine </a:t>
              </a:r>
            </a:p>
            <a:p>
              <a:pPr algn="ctr" defTabSz="914378">
                <a:buClr>
                  <a:srgbClr val="FFFFFF"/>
                </a:buClr>
                <a:buSzPts val="1600"/>
                <a:defRPr/>
              </a:pPr>
              <a:r>
                <a:rPr lang="en-US" sz="800" kern="0" dirty="0">
                  <a:solidFill>
                    <a:srgbClr val="000000"/>
                  </a:solidFill>
                  <a:latin typeface="Arial"/>
                  <a:ea typeface="ＭＳ Ｐゴシック"/>
                  <a:cs typeface="Arial"/>
                  <a:sym typeface="Arial"/>
                </a:rPr>
                <a:t>(total n = 202;</a:t>
              </a:r>
              <a:br>
                <a:rPr lang="en-US" sz="800" kern="0" dirty="0">
                  <a:solidFill>
                    <a:srgbClr val="000000"/>
                  </a:solidFill>
                  <a:latin typeface="Arial"/>
                  <a:ea typeface="ＭＳ Ｐゴシック"/>
                  <a:cs typeface="Arial"/>
                  <a:sym typeface="Arial"/>
                </a:rPr>
              </a:br>
              <a:r>
                <a:rPr lang="en-US" sz="800" kern="0" dirty="0">
                  <a:solidFill>
                    <a:srgbClr val="000000"/>
                  </a:solidFill>
                  <a:latin typeface="Arial"/>
                  <a:ea typeface="Arial"/>
                  <a:cs typeface="Arial"/>
                  <a:sym typeface="Arial"/>
                </a:rPr>
                <a:t>with BM n = 41)</a:t>
              </a:r>
            </a:p>
          </p:txBody>
        </p:sp>
        <p:cxnSp>
          <p:nvCxnSpPr>
            <p:cNvPr id="22" name="Straight Arrow Connector 21">
              <a:extLst>
                <a:ext uri="{FF2B5EF4-FFF2-40B4-BE49-F238E27FC236}">
                  <a16:creationId xmlns:a16="http://schemas.microsoft.com/office/drawing/2014/main" id="{BA8319F3-CBF8-9E9A-A2B6-4040BF7D9A86}"/>
                </a:ext>
              </a:extLst>
            </p:cNvPr>
            <p:cNvCxnSpPr>
              <a:cxnSpLocks/>
              <a:stCxn id="10" idx="3"/>
              <a:endCxn id="17" idx="1"/>
            </p:cNvCxnSpPr>
            <p:nvPr/>
          </p:nvCxnSpPr>
          <p:spPr>
            <a:xfrm flipV="1">
              <a:off x="3141775" y="1320160"/>
              <a:ext cx="806561" cy="400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3" name="Elbow Connector 22">
              <a:extLst>
                <a:ext uri="{FF2B5EF4-FFF2-40B4-BE49-F238E27FC236}">
                  <a16:creationId xmlns:a16="http://schemas.microsoft.com/office/drawing/2014/main" id="{1A878657-DD33-5285-D6E1-E237C819C18E}"/>
                </a:ext>
              </a:extLst>
            </p:cNvPr>
            <p:cNvCxnSpPr>
              <a:cxnSpLocks/>
              <a:endCxn id="18" idx="1"/>
            </p:cNvCxnSpPr>
            <p:nvPr/>
          </p:nvCxnSpPr>
          <p:spPr>
            <a:xfrm flipV="1">
              <a:off x="3141775" y="1806099"/>
              <a:ext cx="806561" cy="323013"/>
            </a:xfrm>
            <a:prstGeom prst="bentConnector3">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Elbow Connector 23">
              <a:extLst>
                <a:ext uri="{FF2B5EF4-FFF2-40B4-BE49-F238E27FC236}">
                  <a16:creationId xmlns:a16="http://schemas.microsoft.com/office/drawing/2014/main" id="{742065A1-662B-3EF2-9856-5ACB216CEB54}"/>
                </a:ext>
              </a:extLst>
            </p:cNvPr>
            <p:cNvCxnSpPr>
              <a:cxnSpLocks/>
              <a:endCxn id="21" idx="1"/>
            </p:cNvCxnSpPr>
            <p:nvPr/>
          </p:nvCxnSpPr>
          <p:spPr>
            <a:xfrm>
              <a:off x="3141775" y="2129112"/>
              <a:ext cx="806561" cy="354844"/>
            </a:xfrm>
            <a:prstGeom prst="bentConnector3">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5" name="Google Shape;375;p29">
              <a:extLst>
                <a:ext uri="{FF2B5EF4-FFF2-40B4-BE49-F238E27FC236}">
                  <a16:creationId xmlns:a16="http://schemas.microsoft.com/office/drawing/2014/main" id="{949EF900-BA96-9D2C-DF4E-9760B60A3830}"/>
                </a:ext>
              </a:extLst>
            </p:cNvPr>
            <p:cNvSpPr/>
            <p:nvPr/>
          </p:nvSpPr>
          <p:spPr>
            <a:xfrm>
              <a:off x="3376825" y="1987174"/>
              <a:ext cx="346798" cy="346798"/>
            </a:xfrm>
            <a:prstGeom prst="ellipse">
              <a:avLst/>
            </a:prstGeom>
            <a:solidFill>
              <a:schemeClr val="tx2"/>
            </a:solidFill>
            <a:ln>
              <a:noFill/>
            </a:ln>
          </p:spPr>
          <p:txBody>
            <a:bodyPr spcFirstLastPara="1" wrap="square" lIns="91425" tIns="45700" rIns="91425" bIns="45700" anchor="ctr" anchorCtr="0">
              <a:noAutofit/>
            </a:bodyPr>
            <a:lstStyle/>
            <a:p>
              <a:pPr algn="ctr" defTabSz="914378">
                <a:buClr>
                  <a:srgbClr val="FFFFFF"/>
                </a:buClr>
                <a:buSzPts val="1600"/>
                <a:defRPr/>
              </a:pPr>
              <a:r>
                <a:rPr lang="en-US" sz="1200" b="1" kern="0" dirty="0">
                  <a:solidFill>
                    <a:srgbClr val="FFFFFF"/>
                  </a:solidFill>
                  <a:latin typeface="Arial"/>
                  <a:ea typeface="Arial"/>
                  <a:cs typeface="Arial"/>
                  <a:sym typeface="Arial"/>
                </a:rPr>
                <a:t>R</a:t>
              </a:r>
              <a:endParaRPr sz="1400" kern="0" dirty="0">
                <a:solidFill>
                  <a:srgbClr val="000000"/>
                </a:solidFill>
                <a:latin typeface="Arial"/>
                <a:ea typeface="ＭＳ Ｐゴシック"/>
                <a:cs typeface="Arial"/>
                <a:sym typeface="Arial"/>
              </a:endParaRPr>
            </a:p>
          </p:txBody>
        </p:sp>
        <p:cxnSp>
          <p:nvCxnSpPr>
            <p:cNvPr id="26" name="Elbow Connector 25">
              <a:extLst>
                <a:ext uri="{FF2B5EF4-FFF2-40B4-BE49-F238E27FC236}">
                  <a16:creationId xmlns:a16="http://schemas.microsoft.com/office/drawing/2014/main" id="{E762152A-CBFE-B613-1D9F-A0AF77A1692E}"/>
                </a:ext>
              </a:extLst>
            </p:cNvPr>
            <p:cNvCxnSpPr>
              <a:cxnSpLocks/>
              <a:stCxn id="12" idx="3"/>
              <a:endCxn id="19" idx="1"/>
            </p:cNvCxnSpPr>
            <p:nvPr/>
          </p:nvCxnSpPr>
          <p:spPr>
            <a:xfrm flipV="1">
              <a:off x="3141775" y="3161813"/>
              <a:ext cx="806561" cy="285923"/>
            </a:xfrm>
            <a:prstGeom prst="bentConnector3">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Elbow Connector 26">
              <a:extLst>
                <a:ext uri="{FF2B5EF4-FFF2-40B4-BE49-F238E27FC236}">
                  <a16:creationId xmlns:a16="http://schemas.microsoft.com/office/drawing/2014/main" id="{AE6CFA2A-BCDA-1E5B-1D3D-8C041F0C5978}"/>
                </a:ext>
              </a:extLst>
            </p:cNvPr>
            <p:cNvCxnSpPr>
              <a:cxnSpLocks/>
              <a:stCxn id="12" idx="3"/>
              <a:endCxn id="20" idx="1"/>
            </p:cNvCxnSpPr>
            <p:nvPr/>
          </p:nvCxnSpPr>
          <p:spPr>
            <a:xfrm>
              <a:off x="3141775" y="3447736"/>
              <a:ext cx="806561" cy="200017"/>
            </a:xfrm>
            <a:prstGeom prst="bentConnector3">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28" name="Group 27">
              <a:extLst>
                <a:ext uri="{FF2B5EF4-FFF2-40B4-BE49-F238E27FC236}">
                  <a16:creationId xmlns:a16="http://schemas.microsoft.com/office/drawing/2014/main" id="{868959F9-5358-8E88-F4A6-1C527D1E2692}"/>
                </a:ext>
              </a:extLst>
            </p:cNvPr>
            <p:cNvGrpSpPr/>
            <p:nvPr/>
          </p:nvGrpSpPr>
          <p:grpSpPr>
            <a:xfrm>
              <a:off x="2817724" y="3142223"/>
              <a:ext cx="905899" cy="451092"/>
              <a:chOff x="2587664" y="1938527"/>
              <a:chExt cx="905899" cy="451092"/>
            </a:xfrm>
          </p:grpSpPr>
          <p:sp>
            <p:nvSpPr>
              <p:cNvPr id="31" name="Google Shape;365;p29">
                <a:extLst>
                  <a:ext uri="{FF2B5EF4-FFF2-40B4-BE49-F238E27FC236}">
                    <a16:creationId xmlns:a16="http://schemas.microsoft.com/office/drawing/2014/main" id="{4A884254-3E81-FE66-43F0-C9B3C277FA04}"/>
                  </a:ext>
                </a:extLst>
              </p:cNvPr>
              <p:cNvSpPr txBox="1"/>
              <p:nvPr/>
            </p:nvSpPr>
            <p:spPr>
              <a:xfrm>
                <a:off x="2587664" y="1938527"/>
                <a:ext cx="905899" cy="215403"/>
              </a:xfrm>
              <a:prstGeom prst="rect">
                <a:avLst/>
              </a:prstGeom>
              <a:noFill/>
              <a:ln>
                <a:noFill/>
              </a:ln>
            </p:spPr>
            <p:txBody>
              <a:bodyPr spcFirstLastPara="1" wrap="square" lIns="91425" tIns="45700" rIns="91425" bIns="45700" anchor="t" anchorCtr="0">
                <a:spAutoFit/>
              </a:bodyPr>
              <a:lstStyle/>
              <a:p>
                <a:pPr algn="ctr" defTabSz="914378">
                  <a:buClr>
                    <a:srgbClr val="000000"/>
                  </a:buClr>
                  <a:defRPr/>
                </a:pPr>
                <a:r>
                  <a:rPr lang="en-US" sz="800" kern="0" dirty="0">
                    <a:solidFill>
                      <a:srgbClr val="FFFFFF"/>
                    </a:solidFill>
                    <a:latin typeface="Arial"/>
                    <a:ea typeface="Arial"/>
                    <a:cs typeface="Arial"/>
                    <a:sym typeface="Arial"/>
                  </a:rPr>
                  <a:t>1:1</a:t>
                </a:r>
                <a:endParaRPr sz="800" kern="0" dirty="0">
                  <a:solidFill>
                    <a:srgbClr val="FFFFFF"/>
                  </a:solidFill>
                  <a:latin typeface="Arial"/>
                  <a:ea typeface="Arial"/>
                  <a:cs typeface="Arial"/>
                  <a:sym typeface="Arial"/>
                </a:endParaRPr>
              </a:p>
            </p:txBody>
          </p:sp>
          <p:sp>
            <p:nvSpPr>
              <p:cNvPr id="32" name="Google Shape;375;p29">
                <a:extLst>
                  <a:ext uri="{FF2B5EF4-FFF2-40B4-BE49-F238E27FC236}">
                    <a16:creationId xmlns:a16="http://schemas.microsoft.com/office/drawing/2014/main" id="{F9F94E9C-801C-5BF2-636E-BEAE787423F6}"/>
                  </a:ext>
                </a:extLst>
              </p:cNvPr>
              <p:cNvSpPr/>
              <p:nvPr/>
            </p:nvSpPr>
            <p:spPr>
              <a:xfrm>
                <a:off x="3146765" y="2042821"/>
                <a:ext cx="346798" cy="346798"/>
              </a:xfrm>
              <a:prstGeom prst="ellipse">
                <a:avLst/>
              </a:prstGeom>
              <a:solidFill>
                <a:schemeClr val="tx2"/>
              </a:solidFill>
              <a:ln>
                <a:noFill/>
              </a:ln>
            </p:spPr>
            <p:txBody>
              <a:bodyPr spcFirstLastPara="1" wrap="square" lIns="91425" tIns="45700" rIns="91425" bIns="45700" anchor="ctr" anchorCtr="0">
                <a:noAutofit/>
              </a:bodyPr>
              <a:lstStyle/>
              <a:p>
                <a:pPr algn="ctr" defTabSz="914378">
                  <a:buClr>
                    <a:srgbClr val="FFFFFF"/>
                  </a:buClr>
                  <a:buSzPts val="1600"/>
                  <a:defRPr/>
                </a:pPr>
                <a:r>
                  <a:rPr lang="en-US" sz="1200" b="1" kern="0" dirty="0">
                    <a:solidFill>
                      <a:srgbClr val="FFFFFF"/>
                    </a:solidFill>
                    <a:latin typeface="Arial"/>
                    <a:ea typeface="Arial"/>
                    <a:cs typeface="Arial"/>
                    <a:sym typeface="Arial"/>
                  </a:rPr>
                  <a:t>R</a:t>
                </a:r>
                <a:endParaRPr sz="1400" kern="0" dirty="0">
                  <a:solidFill>
                    <a:srgbClr val="000000"/>
                  </a:solidFill>
                  <a:latin typeface="Arial"/>
                  <a:ea typeface="ＭＳ Ｐゴシック"/>
                  <a:cs typeface="Arial"/>
                  <a:sym typeface="Arial"/>
                </a:endParaRPr>
              </a:p>
            </p:txBody>
          </p:sp>
        </p:grpSp>
        <p:sp>
          <p:nvSpPr>
            <p:cNvPr id="29" name="Right Brace 28">
              <a:extLst>
                <a:ext uri="{FF2B5EF4-FFF2-40B4-BE49-F238E27FC236}">
                  <a16:creationId xmlns:a16="http://schemas.microsoft.com/office/drawing/2014/main" id="{851B44FF-6B35-50D2-626E-B8A00CA145F6}"/>
                </a:ext>
              </a:extLst>
            </p:cNvPr>
            <p:cNvSpPr/>
            <p:nvPr/>
          </p:nvSpPr>
          <p:spPr>
            <a:xfrm>
              <a:off x="5285217" y="1057208"/>
              <a:ext cx="453170" cy="2849586"/>
            </a:xfrm>
            <a:prstGeom prst="rightBrace">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defTabSz="914378">
                <a:buClr>
                  <a:srgbClr val="000000"/>
                </a:buClr>
                <a:defRPr/>
              </a:pPr>
              <a:endParaRPr lang="en-US" sz="1400" kern="0" dirty="0">
                <a:solidFill>
                  <a:srgbClr val="000000"/>
                </a:solidFill>
                <a:latin typeface="Arial"/>
                <a:ea typeface="ＭＳ Ｐゴシック"/>
                <a:sym typeface="Arial"/>
              </a:endParaRPr>
            </a:p>
          </p:txBody>
        </p:sp>
        <p:sp>
          <p:nvSpPr>
            <p:cNvPr id="30" name="Right Brace 29">
              <a:extLst>
                <a:ext uri="{FF2B5EF4-FFF2-40B4-BE49-F238E27FC236}">
                  <a16:creationId xmlns:a16="http://schemas.microsoft.com/office/drawing/2014/main" id="{B27E6860-038B-3305-B5DD-9D465878D21F}"/>
                </a:ext>
              </a:extLst>
            </p:cNvPr>
            <p:cNvSpPr/>
            <p:nvPr/>
          </p:nvSpPr>
          <p:spPr>
            <a:xfrm>
              <a:off x="7184262" y="1509353"/>
              <a:ext cx="388060" cy="1879051"/>
            </a:xfrm>
            <a:prstGeom prst="rightBrace">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defTabSz="914378">
                <a:buClr>
                  <a:srgbClr val="000000"/>
                </a:buClr>
                <a:defRPr/>
              </a:pPr>
              <a:endParaRPr lang="en-US" sz="1400" kern="0" dirty="0">
                <a:solidFill>
                  <a:srgbClr val="000000"/>
                </a:solidFill>
                <a:latin typeface="Arial"/>
                <a:ea typeface="ＭＳ Ｐゴシック"/>
                <a:sym typeface="Arial"/>
              </a:endParaRPr>
            </a:p>
          </p:txBody>
        </p:sp>
      </p:grpSp>
    </p:spTree>
    <p:extLst>
      <p:ext uri="{BB962C8B-B14F-4D97-AF65-F5344CB8AC3E}">
        <p14:creationId xmlns:p14="http://schemas.microsoft.com/office/powerpoint/2010/main" val="21884809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EE2C2-CD70-AB96-6159-47FAD38C8CF6}"/>
              </a:ext>
            </a:extLst>
          </p:cNvPr>
          <p:cNvSpPr>
            <a:spLocks noGrp="1"/>
          </p:cNvSpPr>
          <p:nvPr>
            <p:ph type="title"/>
          </p:nvPr>
        </p:nvSpPr>
        <p:spPr/>
        <p:txBody>
          <a:bodyPr>
            <a:normAutofit fontScale="90000"/>
          </a:bodyPr>
          <a:lstStyle/>
          <a:p>
            <a:r>
              <a:rPr lang="en-US" sz="2400" dirty="0">
                <a:solidFill>
                  <a:srgbClr val="7030A0"/>
                </a:solidFill>
              </a:rPr>
              <a:t>Pooled Analysis of DESTINY-Breast01, 02, and 03:</a:t>
            </a:r>
            <a:br>
              <a:rPr lang="en-US" sz="2400" dirty="0">
                <a:solidFill>
                  <a:srgbClr val="7030A0"/>
                </a:solidFill>
              </a:rPr>
            </a:br>
            <a:r>
              <a:rPr lang="en-US" sz="2400" dirty="0">
                <a:solidFill>
                  <a:srgbClr val="7030A0"/>
                </a:solidFill>
              </a:rPr>
              <a:t>Exploratory Best IC Response, ORR, and DOR per BICR</a:t>
            </a:r>
            <a:r>
              <a:rPr lang="en-US" sz="2400" baseline="30000" dirty="0">
                <a:solidFill>
                  <a:srgbClr val="7030A0"/>
                </a:solidFill>
              </a:rPr>
              <a:t>1</a:t>
            </a:r>
          </a:p>
        </p:txBody>
      </p:sp>
      <p:sp>
        <p:nvSpPr>
          <p:cNvPr id="6" name="Footer Placeholder 5">
            <a:extLst>
              <a:ext uri="{FF2B5EF4-FFF2-40B4-BE49-F238E27FC236}">
                <a16:creationId xmlns:a16="http://schemas.microsoft.com/office/drawing/2014/main" id="{1A1E7FB8-EDC8-1D68-9BF2-D265D60E8B0F}"/>
              </a:ext>
            </a:extLst>
          </p:cNvPr>
          <p:cNvSpPr>
            <a:spLocks noGrp="1"/>
          </p:cNvSpPr>
          <p:nvPr>
            <p:ph type="ftr" sz="quarter" idx="4294967295"/>
          </p:nvPr>
        </p:nvSpPr>
        <p:spPr>
          <a:xfrm>
            <a:off x="260809" y="5377565"/>
            <a:ext cx="7772400" cy="548640"/>
          </a:xfrm>
        </p:spPr>
        <p:txBody>
          <a:bodyPr anchor="ctr" anchorCtr="0"/>
          <a:lstStyle/>
          <a:p>
            <a:pPr defTabSz="914378">
              <a:buClr>
                <a:srgbClr val="000000"/>
              </a:buClr>
              <a:defRPr/>
            </a:pPr>
            <a:r>
              <a:rPr lang="en-US" sz="800" kern="0" dirty="0">
                <a:solidFill>
                  <a:schemeClr val="tx1"/>
                </a:solidFill>
                <a:latin typeface="Arial"/>
                <a:ea typeface="ＭＳ Ｐゴシック"/>
                <a:cs typeface="Arial" panose="020B0604020202020204" pitchFamily="34" charset="0"/>
                <a:sym typeface="Arial"/>
              </a:rPr>
              <a:t>The table considers both target and nontarget lesions at baseline. </a:t>
            </a:r>
            <a:br>
              <a:rPr lang="en-US" sz="800" kern="0" dirty="0">
                <a:solidFill>
                  <a:schemeClr val="tx1"/>
                </a:solidFill>
                <a:latin typeface="Arial"/>
                <a:ea typeface="ＭＳ Ｐゴシック"/>
                <a:cs typeface="Arial" panose="020B0604020202020204" pitchFamily="34" charset="0"/>
                <a:sym typeface="Arial"/>
              </a:rPr>
            </a:br>
            <a:r>
              <a:rPr lang="en-US" sz="800" kern="0" dirty="0">
                <a:solidFill>
                  <a:schemeClr val="tx1"/>
                </a:solidFill>
                <a:latin typeface="Arial"/>
                <a:ea typeface="ＭＳ Ｐゴシック"/>
                <a:cs typeface="Arial" panose="020B0604020202020204" pitchFamily="34" charset="0"/>
                <a:sym typeface="Arial"/>
              </a:rPr>
              <a:t>Lesions in previously irradiated areas were not considered measurable target lesions unless there was demonstrated progression in the lesion.</a:t>
            </a:r>
          </a:p>
          <a:p>
            <a:pPr defTabSz="914378">
              <a:buClr>
                <a:srgbClr val="000000"/>
              </a:buClr>
              <a:defRPr/>
            </a:pPr>
            <a:r>
              <a:rPr lang="en-US" sz="800" kern="0" baseline="30000" dirty="0">
                <a:solidFill>
                  <a:schemeClr val="tx1"/>
                </a:solidFill>
                <a:latin typeface="Arial"/>
                <a:ea typeface="ＭＳ Ｐゴシック"/>
                <a:cs typeface="Arial" panose="020B0604020202020204" pitchFamily="34" charset="0"/>
                <a:sym typeface="Arial"/>
              </a:rPr>
              <a:t>a</a:t>
            </a:r>
            <a:r>
              <a:rPr lang="en-US" sz="800" kern="0" dirty="0">
                <a:solidFill>
                  <a:schemeClr val="tx1"/>
                </a:solidFill>
                <a:latin typeface="Arial"/>
                <a:ea typeface="ＭＳ Ｐゴシック"/>
                <a:cs typeface="Arial" panose="020B0604020202020204" pitchFamily="34" charset="0"/>
                <a:sym typeface="Arial"/>
              </a:rPr>
              <a:t> IC-ORR was assessed per RECIST v1.1. </a:t>
            </a:r>
            <a:r>
              <a:rPr lang="en-US" sz="800" kern="0" baseline="30000" dirty="0">
                <a:solidFill>
                  <a:schemeClr val="tx1"/>
                </a:solidFill>
                <a:latin typeface="Arial"/>
                <a:ea typeface="ＭＳ Ｐゴシック"/>
                <a:cs typeface="Arial" panose="020B0604020202020204" pitchFamily="34" charset="0"/>
                <a:sym typeface="Arial"/>
              </a:rPr>
              <a:t>b</a:t>
            </a:r>
            <a:r>
              <a:rPr lang="en-US" sz="800" kern="0" dirty="0">
                <a:solidFill>
                  <a:schemeClr val="tx1"/>
                </a:solidFill>
                <a:latin typeface="Arial"/>
                <a:ea typeface="ＭＳ Ｐゴシック"/>
                <a:cs typeface="Arial" panose="020B0604020202020204" pitchFamily="34" charset="0"/>
                <a:sym typeface="Arial"/>
              </a:rPr>
              <a:t> DaIC-DoR NA due to small number of responders (n &lt; 10). </a:t>
            </a:r>
          </a:p>
          <a:p>
            <a:pPr defTabSz="914378">
              <a:buClr>
                <a:srgbClr val="000000"/>
              </a:buClr>
              <a:defRPr/>
            </a:pPr>
            <a:r>
              <a:rPr lang="en-US" sz="800" kern="0" dirty="0">
                <a:solidFill>
                  <a:schemeClr val="tx1"/>
                </a:solidFill>
                <a:latin typeface="Arial"/>
                <a:ea typeface="ＭＳ Ｐゴシック"/>
                <a:cs typeface="Arial" panose="020B0604020202020204" pitchFamily="34" charset="0"/>
                <a:sym typeface="Arial"/>
              </a:rPr>
              <a:t>1. Hurvitz SA et al. 2023 ESMO Annual Congress. Abstract 377O.</a:t>
            </a:r>
          </a:p>
        </p:txBody>
      </p:sp>
      <p:sp>
        <p:nvSpPr>
          <p:cNvPr id="41" name="TextBox 40">
            <a:extLst>
              <a:ext uri="{FF2B5EF4-FFF2-40B4-BE49-F238E27FC236}">
                <a16:creationId xmlns:a16="http://schemas.microsoft.com/office/drawing/2014/main" id="{C7B5B779-269D-C69E-6E75-1AB468984179}"/>
              </a:ext>
            </a:extLst>
          </p:cNvPr>
          <p:cNvSpPr txBox="1"/>
          <p:nvPr/>
        </p:nvSpPr>
        <p:spPr>
          <a:xfrm>
            <a:off x="260810" y="4959572"/>
            <a:ext cx="8698672" cy="400110"/>
          </a:xfrm>
          <a:prstGeom prst="rect">
            <a:avLst/>
          </a:prstGeom>
          <a:solidFill>
            <a:schemeClr val="tx1"/>
          </a:solidFill>
        </p:spPr>
        <p:txBody>
          <a:bodyPr wrap="square" rtlCol="0">
            <a:spAutoFit/>
          </a:bodyPr>
          <a:lstStyle/>
          <a:p>
            <a:pPr marL="111122" indent="-111122" defTabSz="914378">
              <a:buFont typeface="Arial" panose="020B0604020202020204" pitchFamily="34" charset="0"/>
              <a:buChar char="•"/>
              <a:defRPr/>
            </a:pPr>
            <a:r>
              <a:rPr lang="en-US" sz="1000" kern="0" dirty="0">
                <a:solidFill>
                  <a:schemeClr val="bg1"/>
                </a:solidFill>
                <a:latin typeface="Arial"/>
                <a:ea typeface="ＭＳ Ｐゴシック"/>
                <a:cs typeface="Arial"/>
                <a:sym typeface="Arial"/>
              </a:rPr>
              <a:t>T-DXd consistently demonstrated superior rates of IC responses over comparator in patients with treated/stable and untreated/active BMs</a:t>
            </a:r>
          </a:p>
          <a:p>
            <a:pPr marL="111122" indent="-111122" defTabSz="914378">
              <a:buFont typeface="Arial" panose="020B0604020202020204" pitchFamily="34" charset="0"/>
              <a:buChar char="•"/>
              <a:defRPr/>
            </a:pPr>
            <a:r>
              <a:rPr lang="en-US" sz="1000" kern="0" dirty="0">
                <a:solidFill>
                  <a:schemeClr val="bg1"/>
                </a:solidFill>
                <a:latin typeface="Arial"/>
                <a:ea typeface="ＭＳ Ｐゴシック"/>
                <a:cs typeface="Arial"/>
                <a:sym typeface="Arial"/>
              </a:rPr>
              <a:t>A trend in prolonged median IC-DOR was most pronounced in the untreated/active BMs subgroup</a:t>
            </a:r>
          </a:p>
        </p:txBody>
      </p:sp>
      <p:graphicFrame>
        <p:nvGraphicFramePr>
          <p:cNvPr id="25" name="Chart 24">
            <a:extLst>
              <a:ext uri="{FF2B5EF4-FFF2-40B4-BE49-F238E27FC236}">
                <a16:creationId xmlns:a16="http://schemas.microsoft.com/office/drawing/2014/main" id="{6B15B92C-0B93-71E3-B279-1400061EEA32}"/>
              </a:ext>
            </a:extLst>
          </p:cNvPr>
          <p:cNvGraphicFramePr/>
          <p:nvPr/>
        </p:nvGraphicFramePr>
        <p:xfrm>
          <a:off x="756622" y="1791923"/>
          <a:ext cx="7630757" cy="2029585"/>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a:extLst>
              <a:ext uri="{FF2B5EF4-FFF2-40B4-BE49-F238E27FC236}">
                <a16:creationId xmlns:a16="http://schemas.microsoft.com/office/drawing/2014/main" id="{13452E17-9C7E-FD06-16DF-B1C89243CB36}"/>
              </a:ext>
            </a:extLst>
          </p:cNvPr>
          <p:cNvSpPr txBox="1"/>
          <p:nvPr/>
        </p:nvSpPr>
        <p:spPr>
          <a:xfrm>
            <a:off x="3570363" y="1988934"/>
            <a:ext cx="1298753" cy="276999"/>
          </a:xfrm>
          <a:prstGeom prst="rect">
            <a:avLst/>
          </a:prstGeom>
          <a:noFill/>
        </p:spPr>
        <p:txBody>
          <a:bodyPr wrap="none" rtlCol="0">
            <a:spAutoFit/>
          </a:bodyPr>
          <a:lstStyle/>
          <a:p>
            <a:pPr algn="ctr" defTabSz="914378">
              <a:buClr>
                <a:srgbClr val="000000"/>
              </a:buClr>
              <a:defRPr/>
            </a:pPr>
            <a:r>
              <a:rPr lang="en-US" sz="1200" b="1" kern="0" dirty="0">
                <a:solidFill>
                  <a:srgbClr val="000000"/>
                </a:solidFill>
                <a:latin typeface="Arial"/>
                <a:ea typeface="ＭＳ Ｐゴシック"/>
                <a:cs typeface="Arial"/>
                <a:sym typeface="Arial"/>
              </a:rPr>
              <a:t>T-DXd BM Pool</a:t>
            </a:r>
          </a:p>
        </p:txBody>
      </p:sp>
      <p:sp>
        <p:nvSpPr>
          <p:cNvPr id="27" name="TextBox 26">
            <a:extLst>
              <a:ext uri="{FF2B5EF4-FFF2-40B4-BE49-F238E27FC236}">
                <a16:creationId xmlns:a16="http://schemas.microsoft.com/office/drawing/2014/main" id="{A9830D45-4F19-94E3-475B-C96A1E360C32}"/>
              </a:ext>
            </a:extLst>
          </p:cNvPr>
          <p:cNvSpPr txBox="1"/>
          <p:nvPr/>
        </p:nvSpPr>
        <p:spPr>
          <a:xfrm>
            <a:off x="6175934" y="1988934"/>
            <a:ext cx="1715534" cy="276999"/>
          </a:xfrm>
          <a:prstGeom prst="rect">
            <a:avLst/>
          </a:prstGeom>
          <a:noFill/>
        </p:spPr>
        <p:txBody>
          <a:bodyPr wrap="none" rtlCol="0">
            <a:spAutoFit/>
          </a:bodyPr>
          <a:lstStyle/>
          <a:p>
            <a:pPr algn="ctr" defTabSz="914378">
              <a:buClr>
                <a:srgbClr val="000000"/>
              </a:buClr>
              <a:defRPr/>
            </a:pPr>
            <a:r>
              <a:rPr lang="en-US" sz="1200" b="1" kern="0" dirty="0">
                <a:solidFill>
                  <a:srgbClr val="000000"/>
                </a:solidFill>
                <a:latin typeface="Arial"/>
                <a:ea typeface="ＭＳ Ｐゴシック"/>
                <a:cs typeface="Arial"/>
                <a:sym typeface="Arial"/>
              </a:rPr>
              <a:t>Comparator BM Pool</a:t>
            </a:r>
          </a:p>
        </p:txBody>
      </p:sp>
      <p:sp>
        <p:nvSpPr>
          <p:cNvPr id="28" name="TextBox 27">
            <a:extLst>
              <a:ext uri="{FF2B5EF4-FFF2-40B4-BE49-F238E27FC236}">
                <a16:creationId xmlns:a16="http://schemas.microsoft.com/office/drawing/2014/main" id="{FD656465-FAF0-7CC9-7963-8DF6F5E82887}"/>
              </a:ext>
            </a:extLst>
          </p:cNvPr>
          <p:cNvSpPr txBox="1"/>
          <p:nvPr/>
        </p:nvSpPr>
        <p:spPr>
          <a:xfrm>
            <a:off x="3265124" y="2187341"/>
            <a:ext cx="535345" cy="246221"/>
          </a:xfrm>
          <a:prstGeom prst="rect">
            <a:avLst/>
          </a:prstGeom>
          <a:noFill/>
        </p:spPr>
        <p:txBody>
          <a:bodyPr wrap="square">
            <a:spAutoFit/>
          </a:bodyPr>
          <a:lstStyle/>
          <a:p>
            <a:pPr algn="ctr" defTabSz="914378">
              <a:buClr>
                <a:srgbClr val="000000"/>
              </a:buClr>
              <a:defRPr/>
            </a:pPr>
            <a:r>
              <a:rPr lang="en-US" sz="1000" b="1" kern="0" dirty="0">
                <a:solidFill>
                  <a:schemeClr val="bg1"/>
                </a:solidFill>
                <a:latin typeface="Arial"/>
                <a:ea typeface="ＭＳ Ｐゴシック"/>
                <a:cs typeface="Arial"/>
                <a:sym typeface="Arial"/>
              </a:rPr>
              <a:t>45.2</a:t>
            </a:r>
          </a:p>
        </p:txBody>
      </p:sp>
      <p:sp>
        <p:nvSpPr>
          <p:cNvPr id="29" name="TextBox 28">
            <a:extLst>
              <a:ext uri="{FF2B5EF4-FFF2-40B4-BE49-F238E27FC236}">
                <a16:creationId xmlns:a16="http://schemas.microsoft.com/office/drawing/2014/main" id="{2C6DCC4A-8E3A-1742-FCFC-B231CEAA2937}"/>
              </a:ext>
            </a:extLst>
          </p:cNvPr>
          <p:cNvSpPr txBox="1"/>
          <p:nvPr/>
        </p:nvSpPr>
        <p:spPr>
          <a:xfrm>
            <a:off x="4534279" y="2212098"/>
            <a:ext cx="535345" cy="246221"/>
          </a:xfrm>
          <a:prstGeom prst="rect">
            <a:avLst/>
          </a:prstGeom>
          <a:noFill/>
        </p:spPr>
        <p:txBody>
          <a:bodyPr wrap="square">
            <a:spAutoFit/>
          </a:bodyPr>
          <a:lstStyle/>
          <a:p>
            <a:pPr algn="ctr" defTabSz="914378">
              <a:buClr>
                <a:srgbClr val="000000"/>
              </a:buClr>
              <a:defRPr/>
            </a:pPr>
            <a:r>
              <a:rPr lang="en-US" sz="1000" b="1" kern="0" dirty="0">
                <a:solidFill>
                  <a:srgbClr val="000000"/>
                </a:solidFill>
                <a:latin typeface="Arial"/>
                <a:ea typeface="ＭＳ Ｐゴシック"/>
                <a:cs typeface="Arial"/>
                <a:sym typeface="Arial"/>
              </a:rPr>
              <a:t>45.4</a:t>
            </a:r>
          </a:p>
        </p:txBody>
      </p:sp>
      <p:sp>
        <p:nvSpPr>
          <p:cNvPr id="30" name="TextBox 29">
            <a:extLst>
              <a:ext uri="{FF2B5EF4-FFF2-40B4-BE49-F238E27FC236}">
                <a16:creationId xmlns:a16="http://schemas.microsoft.com/office/drawing/2014/main" id="{548FFCEB-317D-3471-44C7-CA482485A886}"/>
              </a:ext>
            </a:extLst>
          </p:cNvPr>
          <p:cNvSpPr txBox="1"/>
          <p:nvPr/>
        </p:nvSpPr>
        <p:spPr>
          <a:xfrm>
            <a:off x="5966761" y="2646132"/>
            <a:ext cx="535345" cy="246221"/>
          </a:xfrm>
          <a:prstGeom prst="rect">
            <a:avLst/>
          </a:prstGeom>
          <a:noFill/>
        </p:spPr>
        <p:txBody>
          <a:bodyPr wrap="square">
            <a:spAutoFit/>
          </a:bodyPr>
          <a:lstStyle/>
          <a:p>
            <a:pPr algn="ctr" defTabSz="914378">
              <a:buClr>
                <a:srgbClr val="000000"/>
              </a:buClr>
              <a:defRPr/>
            </a:pPr>
            <a:r>
              <a:rPr lang="en-US" sz="1000" b="1" kern="0" dirty="0">
                <a:solidFill>
                  <a:schemeClr val="bg1"/>
                </a:solidFill>
                <a:latin typeface="Arial"/>
                <a:ea typeface="ＭＳ Ｐゴシック"/>
                <a:cs typeface="Arial"/>
                <a:sym typeface="Arial"/>
              </a:rPr>
              <a:t>27.6</a:t>
            </a:r>
          </a:p>
        </p:txBody>
      </p:sp>
      <p:sp>
        <p:nvSpPr>
          <p:cNvPr id="31" name="TextBox 30">
            <a:extLst>
              <a:ext uri="{FF2B5EF4-FFF2-40B4-BE49-F238E27FC236}">
                <a16:creationId xmlns:a16="http://schemas.microsoft.com/office/drawing/2014/main" id="{E7AE93D8-0C41-CD96-4EBF-40A760405878}"/>
              </a:ext>
            </a:extLst>
          </p:cNvPr>
          <p:cNvSpPr txBox="1"/>
          <p:nvPr/>
        </p:nvSpPr>
        <p:spPr>
          <a:xfrm>
            <a:off x="7307825" y="3090427"/>
            <a:ext cx="535345" cy="246221"/>
          </a:xfrm>
          <a:prstGeom prst="rect">
            <a:avLst/>
          </a:prstGeom>
          <a:noFill/>
        </p:spPr>
        <p:txBody>
          <a:bodyPr wrap="square">
            <a:spAutoFit/>
          </a:bodyPr>
          <a:lstStyle/>
          <a:p>
            <a:pPr algn="ctr" defTabSz="914378">
              <a:buClr>
                <a:srgbClr val="000000"/>
              </a:buClr>
              <a:defRPr/>
            </a:pPr>
            <a:r>
              <a:rPr lang="en-US" sz="1000" b="1" kern="0" dirty="0">
                <a:solidFill>
                  <a:schemeClr val="bg1"/>
                </a:solidFill>
                <a:latin typeface="Arial"/>
                <a:ea typeface="ＭＳ Ｐゴシック"/>
                <a:cs typeface="Arial"/>
                <a:sym typeface="Arial"/>
              </a:rPr>
              <a:t>12</a:t>
            </a:r>
          </a:p>
        </p:txBody>
      </p:sp>
      <p:sp>
        <p:nvSpPr>
          <p:cNvPr id="32" name="TextBox 31">
            <a:extLst>
              <a:ext uri="{FF2B5EF4-FFF2-40B4-BE49-F238E27FC236}">
                <a16:creationId xmlns:a16="http://schemas.microsoft.com/office/drawing/2014/main" id="{2FFE28C0-838C-5218-E47D-EE6F1EF38C2C}"/>
              </a:ext>
            </a:extLst>
          </p:cNvPr>
          <p:cNvSpPr txBox="1"/>
          <p:nvPr/>
        </p:nvSpPr>
        <p:spPr>
          <a:xfrm>
            <a:off x="7307826" y="3345590"/>
            <a:ext cx="535345" cy="246221"/>
          </a:xfrm>
          <a:prstGeom prst="rect">
            <a:avLst/>
          </a:prstGeom>
          <a:noFill/>
        </p:spPr>
        <p:txBody>
          <a:bodyPr wrap="square" lIns="0" tIns="0" rIns="0" bIns="0">
            <a:spAutoFit/>
          </a:bodyPr>
          <a:lstStyle/>
          <a:p>
            <a:pPr algn="ctr" defTabSz="914378">
              <a:buClr>
                <a:srgbClr val="000000"/>
              </a:buClr>
              <a:defRPr/>
            </a:pPr>
            <a:r>
              <a:rPr lang="en-US" sz="800" kern="0" dirty="0">
                <a:solidFill>
                  <a:prstClr val="white"/>
                </a:solidFill>
                <a:latin typeface="Arial"/>
                <a:ea typeface="ＭＳ Ｐゴシック"/>
                <a:cs typeface="Arial"/>
                <a:sym typeface="Arial"/>
              </a:rPr>
              <a:t>12</a:t>
            </a:r>
          </a:p>
          <a:p>
            <a:pPr algn="ctr" defTabSz="914378">
              <a:buClr>
                <a:srgbClr val="000000"/>
              </a:buClr>
              <a:defRPr/>
            </a:pPr>
            <a:r>
              <a:rPr lang="en-US" sz="800" kern="0" dirty="0">
                <a:solidFill>
                  <a:prstClr val="white"/>
                </a:solidFill>
                <a:latin typeface="Arial"/>
                <a:ea typeface="ＭＳ Ｐゴシック"/>
                <a:cs typeface="Arial"/>
                <a:sym typeface="Arial"/>
              </a:rPr>
              <a:t>(n = 3)</a:t>
            </a:r>
          </a:p>
        </p:txBody>
      </p:sp>
      <p:sp>
        <p:nvSpPr>
          <p:cNvPr id="33" name="TextBox 32">
            <a:extLst>
              <a:ext uri="{FF2B5EF4-FFF2-40B4-BE49-F238E27FC236}">
                <a16:creationId xmlns:a16="http://schemas.microsoft.com/office/drawing/2014/main" id="{2498922A-1E0C-35C3-9765-3D24898DA8A7}"/>
              </a:ext>
            </a:extLst>
          </p:cNvPr>
          <p:cNvSpPr txBox="1"/>
          <p:nvPr/>
        </p:nvSpPr>
        <p:spPr>
          <a:xfrm>
            <a:off x="5966760" y="3142281"/>
            <a:ext cx="535345" cy="246221"/>
          </a:xfrm>
          <a:prstGeom prst="rect">
            <a:avLst/>
          </a:prstGeom>
          <a:noFill/>
        </p:spPr>
        <p:txBody>
          <a:bodyPr wrap="square" lIns="0" tIns="0" rIns="0" bIns="0">
            <a:spAutoFit/>
          </a:bodyPr>
          <a:lstStyle/>
          <a:p>
            <a:pPr algn="ctr" defTabSz="914378">
              <a:buClr>
                <a:srgbClr val="000000"/>
              </a:buClr>
              <a:defRPr/>
            </a:pPr>
            <a:r>
              <a:rPr lang="en-US" sz="800" kern="0" dirty="0">
                <a:solidFill>
                  <a:prstClr val="white"/>
                </a:solidFill>
                <a:latin typeface="Arial"/>
                <a:ea typeface="ＭＳ Ｐゴシック"/>
                <a:cs typeface="Arial"/>
                <a:sym typeface="Arial"/>
              </a:rPr>
              <a:t>24.1</a:t>
            </a:r>
          </a:p>
          <a:p>
            <a:pPr algn="ctr" defTabSz="914378">
              <a:buClr>
                <a:srgbClr val="000000"/>
              </a:buClr>
              <a:defRPr/>
            </a:pPr>
            <a:r>
              <a:rPr lang="en-US" sz="800" kern="0" dirty="0">
                <a:solidFill>
                  <a:prstClr val="white"/>
                </a:solidFill>
                <a:latin typeface="Arial"/>
                <a:ea typeface="ＭＳ Ｐゴシック"/>
                <a:cs typeface="Arial"/>
                <a:sym typeface="Arial"/>
              </a:rPr>
              <a:t>(n = 14)</a:t>
            </a:r>
          </a:p>
        </p:txBody>
      </p:sp>
      <p:sp>
        <p:nvSpPr>
          <p:cNvPr id="34" name="TextBox 33">
            <a:extLst>
              <a:ext uri="{FF2B5EF4-FFF2-40B4-BE49-F238E27FC236}">
                <a16:creationId xmlns:a16="http://schemas.microsoft.com/office/drawing/2014/main" id="{3F88EBC8-A7A8-1131-8D83-82D0FD246E17}"/>
              </a:ext>
            </a:extLst>
          </p:cNvPr>
          <p:cNvSpPr txBox="1"/>
          <p:nvPr/>
        </p:nvSpPr>
        <p:spPr>
          <a:xfrm>
            <a:off x="4610146" y="2958510"/>
            <a:ext cx="535345" cy="246221"/>
          </a:xfrm>
          <a:prstGeom prst="rect">
            <a:avLst/>
          </a:prstGeom>
          <a:noFill/>
        </p:spPr>
        <p:txBody>
          <a:bodyPr wrap="square" lIns="0" tIns="0" rIns="0" bIns="0">
            <a:spAutoFit/>
          </a:bodyPr>
          <a:lstStyle/>
          <a:p>
            <a:pPr algn="ctr" defTabSz="914378">
              <a:buClr>
                <a:srgbClr val="000000"/>
              </a:buClr>
              <a:defRPr/>
            </a:pPr>
            <a:r>
              <a:rPr lang="en-US" sz="800" kern="0" dirty="0">
                <a:solidFill>
                  <a:prstClr val="white"/>
                </a:solidFill>
                <a:latin typeface="Arial"/>
                <a:ea typeface="ＭＳ Ｐゴシック"/>
                <a:cs typeface="Arial"/>
                <a:sym typeface="Arial"/>
              </a:rPr>
              <a:t>29.5</a:t>
            </a:r>
          </a:p>
          <a:p>
            <a:pPr algn="ctr" defTabSz="914378">
              <a:buClr>
                <a:srgbClr val="000000"/>
              </a:buClr>
              <a:defRPr/>
            </a:pPr>
            <a:r>
              <a:rPr lang="en-US" sz="800" kern="0" dirty="0">
                <a:solidFill>
                  <a:prstClr val="white"/>
                </a:solidFill>
                <a:latin typeface="Arial"/>
                <a:ea typeface="ＭＳ Ｐゴシック"/>
                <a:cs typeface="Arial"/>
                <a:sym typeface="Arial"/>
              </a:rPr>
              <a:t>(n = 13)</a:t>
            </a:r>
          </a:p>
        </p:txBody>
      </p:sp>
      <p:sp>
        <p:nvSpPr>
          <p:cNvPr id="35" name="TextBox 34">
            <a:extLst>
              <a:ext uri="{FF2B5EF4-FFF2-40B4-BE49-F238E27FC236}">
                <a16:creationId xmlns:a16="http://schemas.microsoft.com/office/drawing/2014/main" id="{E22BE53C-946C-9007-C2C8-CEFC6BC3BD52}"/>
              </a:ext>
            </a:extLst>
          </p:cNvPr>
          <p:cNvSpPr txBox="1"/>
          <p:nvPr/>
        </p:nvSpPr>
        <p:spPr>
          <a:xfrm>
            <a:off x="3265124" y="2958510"/>
            <a:ext cx="535345" cy="246221"/>
          </a:xfrm>
          <a:prstGeom prst="rect">
            <a:avLst/>
          </a:prstGeom>
          <a:noFill/>
        </p:spPr>
        <p:txBody>
          <a:bodyPr wrap="square" lIns="0" tIns="0" rIns="0" bIns="0">
            <a:spAutoFit/>
          </a:bodyPr>
          <a:lstStyle/>
          <a:p>
            <a:pPr algn="ctr" defTabSz="914378">
              <a:buClr>
                <a:srgbClr val="000000"/>
              </a:buClr>
              <a:defRPr/>
            </a:pPr>
            <a:r>
              <a:rPr lang="en-US" sz="800" kern="0" dirty="0">
                <a:solidFill>
                  <a:prstClr val="white"/>
                </a:solidFill>
                <a:latin typeface="Arial"/>
                <a:ea typeface="ＭＳ Ｐゴシック"/>
                <a:cs typeface="Arial"/>
                <a:sym typeface="Arial"/>
              </a:rPr>
              <a:t>28.8</a:t>
            </a:r>
          </a:p>
          <a:p>
            <a:pPr algn="ctr" defTabSz="914378">
              <a:buClr>
                <a:srgbClr val="000000"/>
              </a:buClr>
              <a:defRPr/>
            </a:pPr>
            <a:r>
              <a:rPr lang="en-US" sz="800" kern="0" dirty="0">
                <a:solidFill>
                  <a:prstClr val="white"/>
                </a:solidFill>
                <a:latin typeface="Arial"/>
                <a:ea typeface="ＭＳ Ｐゴシック"/>
                <a:cs typeface="Arial"/>
                <a:sym typeface="Arial"/>
              </a:rPr>
              <a:t>(n = 30)</a:t>
            </a:r>
          </a:p>
        </p:txBody>
      </p:sp>
      <p:sp>
        <p:nvSpPr>
          <p:cNvPr id="36" name="TextBox 35">
            <a:extLst>
              <a:ext uri="{FF2B5EF4-FFF2-40B4-BE49-F238E27FC236}">
                <a16:creationId xmlns:a16="http://schemas.microsoft.com/office/drawing/2014/main" id="{68438D12-F944-D4CA-1CB1-808A585DE8B6}"/>
              </a:ext>
            </a:extLst>
          </p:cNvPr>
          <p:cNvSpPr txBox="1"/>
          <p:nvPr/>
        </p:nvSpPr>
        <p:spPr>
          <a:xfrm>
            <a:off x="4610146" y="2510894"/>
            <a:ext cx="535345" cy="246221"/>
          </a:xfrm>
          <a:prstGeom prst="rect">
            <a:avLst/>
          </a:prstGeom>
          <a:noFill/>
        </p:spPr>
        <p:txBody>
          <a:bodyPr wrap="square" lIns="0" tIns="0" rIns="0" bIns="0">
            <a:spAutoFit/>
          </a:bodyPr>
          <a:lstStyle/>
          <a:p>
            <a:pPr algn="ctr" defTabSz="914378">
              <a:buClr>
                <a:srgbClr val="000000"/>
              </a:buClr>
              <a:defRPr/>
            </a:pPr>
            <a:r>
              <a:rPr lang="en-US" sz="800" kern="0" dirty="0">
                <a:solidFill>
                  <a:prstClr val="white"/>
                </a:solidFill>
                <a:latin typeface="Arial"/>
                <a:ea typeface="ＭＳ Ｐゴシック"/>
                <a:cs typeface="Arial"/>
                <a:sym typeface="Arial"/>
              </a:rPr>
              <a:t>15.9</a:t>
            </a:r>
          </a:p>
          <a:p>
            <a:pPr algn="ctr" defTabSz="914378">
              <a:buClr>
                <a:srgbClr val="000000"/>
              </a:buClr>
              <a:defRPr/>
            </a:pPr>
            <a:r>
              <a:rPr lang="en-US" sz="800" kern="0" dirty="0">
                <a:solidFill>
                  <a:prstClr val="white"/>
                </a:solidFill>
                <a:latin typeface="Arial"/>
                <a:ea typeface="ＭＳ Ｐゴシック"/>
                <a:cs typeface="Arial"/>
                <a:sym typeface="Arial"/>
              </a:rPr>
              <a:t>(n = 7)</a:t>
            </a:r>
          </a:p>
        </p:txBody>
      </p:sp>
      <p:sp>
        <p:nvSpPr>
          <p:cNvPr id="37" name="TextBox 36">
            <a:extLst>
              <a:ext uri="{FF2B5EF4-FFF2-40B4-BE49-F238E27FC236}">
                <a16:creationId xmlns:a16="http://schemas.microsoft.com/office/drawing/2014/main" id="{BDB47D7D-368B-B996-7FD9-33969C65269A}"/>
              </a:ext>
            </a:extLst>
          </p:cNvPr>
          <p:cNvSpPr txBox="1"/>
          <p:nvPr/>
        </p:nvSpPr>
        <p:spPr>
          <a:xfrm>
            <a:off x="3265124" y="2510894"/>
            <a:ext cx="535345" cy="246221"/>
          </a:xfrm>
          <a:prstGeom prst="rect">
            <a:avLst/>
          </a:prstGeom>
          <a:noFill/>
        </p:spPr>
        <p:txBody>
          <a:bodyPr wrap="square" lIns="0" tIns="0" rIns="0" bIns="0">
            <a:spAutoFit/>
          </a:bodyPr>
          <a:lstStyle/>
          <a:p>
            <a:pPr algn="ctr" defTabSz="914378">
              <a:buClr>
                <a:srgbClr val="000000"/>
              </a:buClr>
              <a:defRPr/>
            </a:pPr>
            <a:r>
              <a:rPr lang="en-US" sz="800" kern="0" dirty="0">
                <a:solidFill>
                  <a:prstClr val="white"/>
                </a:solidFill>
                <a:latin typeface="Arial"/>
                <a:ea typeface="ＭＳ Ｐゴシック"/>
                <a:cs typeface="Arial"/>
                <a:sym typeface="Arial"/>
              </a:rPr>
              <a:t>16.3</a:t>
            </a:r>
          </a:p>
          <a:p>
            <a:pPr algn="ctr" defTabSz="914378">
              <a:buClr>
                <a:srgbClr val="000000"/>
              </a:buClr>
              <a:defRPr/>
            </a:pPr>
            <a:r>
              <a:rPr lang="en-US" sz="800" kern="0" dirty="0">
                <a:solidFill>
                  <a:prstClr val="white"/>
                </a:solidFill>
                <a:latin typeface="Arial"/>
                <a:ea typeface="ＭＳ Ｐゴシック"/>
                <a:cs typeface="Arial"/>
                <a:sym typeface="Arial"/>
              </a:rPr>
              <a:t>(n = 17)</a:t>
            </a:r>
          </a:p>
        </p:txBody>
      </p:sp>
      <p:sp>
        <p:nvSpPr>
          <p:cNvPr id="38" name="TextBox 37">
            <a:extLst>
              <a:ext uri="{FF2B5EF4-FFF2-40B4-BE49-F238E27FC236}">
                <a16:creationId xmlns:a16="http://schemas.microsoft.com/office/drawing/2014/main" id="{D56D7FA9-8102-7199-EC4A-F5D2A007DA9A}"/>
              </a:ext>
            </a:extLst>
          </p:cNvPr>
          <p:cNvSpPr txBox="1"/>
          <p:nvPr/>
        </p:nvSpPr>
        <p:spPr>
          <a:xfrm>
            <a:off x="5959994" y="2886496"/>
            <a:ext cx="535345" cy="107722"/>
          </a:xfrm>
          <a:prstGeom prst="rect">
            <a:avLst/>
          </a:prstGeom>
          <a:noFill/>
        </p:spPr>
        <p:txBody>
          <a:bodyPr wrap="square" lIns="0" tIns="0" rIns="0" bIns="0">
            <a:spAutoFit/>
          </a:bodyPr>
          <a:lstStyle/>
          <a:p>
            <a:pPr algn="ctr" defTabSz="914378">
              <a:buClr>
                <a:srgbClr val="000000"/>
              </a:buClr>
              <a:defRPr/>
            </a:pPr>
            <a:r>
              <a:rPr lang="en-US" sz="700" kern="0" dirty="0">
                <a:solidFill>
                  <a:prstClr val="white"/>
                </a:solidFill>
                <a:latin typeface="Arial"/>
                <a:ea typeface="ＭＳ Ｐゴシック"/>
                <a:cs typeface="Arial"/>
                <a:sym typeface="Arial"/>
              </a:rPr>
              <a:t>3.4 (n = 2)</a:t>
            </a:r>
          </a:p>
        </p:txBody>
      </p:sp>
      <p:cxnSp>
        <p:nvCxnSpPr>
          <p:cNvPr id="43" name="Straight Connector 42">
            <a:extLst>
              <a:ext uri="{FF2B5EF4-FFF2-40B4-BE49-F238E27FC236}">
                <a16:creationId xmlns:a16="http://schemas.microsoft.com/office/drawing/2014/main" id="{94FFA655-BA43-94D1-F5E0-03912541D5B8}"/>
              </a:ext>
            </a:extLst>
          </p:cNvPr>
          <p:cNvCxnSpPr/>
          <p:nvPr/>
        </p:nvCxnSpPr>
        <p:spPr>
          <a:xfrm flipV="1">
            <a:off x="5574890" y="2265933"/>
            <a:ext cx="0" cy="1325878"/>
          </a:xfrm>
          <a:prstGeom prst="line">
            <a:avLst/>
          </a:prstGeom>
          <a:ln w="12700">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A74B594-7761-8ACE-E45B-5417DEA6A89B}"/>
              </a:ext>
            </a:extLst>
          </p:cNvPr>
          <p:cNvSpPr/>
          <p:nvPr/>
        </p:nvSpPr>
        <p:spPr>
          <a:xfrm>
            <a:off x="6197601" y="3584316"/>
            <a:ext cx="120650" cy="45719"/>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defTabSz="914378">
              <a:buClr>
                <a:srgbClr val="000000"/>
              </a:buClr>
              <a:defRPr/>
            </a:pPr>
            <a:endParaRPr lang="en-US" sz="1400" kern="0" dirty="0">
              <a:solidFill>
                <a:prstClr val="white"/>
              </a:solidFill>
              <a:latin typeface="Arial"/>
              <a:ea typeface="ＭＳ Ｐゴシック"/>
              <a:sym typeface="Arial"/>
            </a:endParaRPr>
          </a:p>
        </p:txBody>
      </p:sp>
      <p:graphicFrame>
        <p:nvGraphicFramePr>
          <p:cNvPr id="39" name="Table 38">
            <a:extLst>
              <a:ext uri="{FF2B5EF4-FFF2-40B4-BE49-F238E27FC236}">
                <a16:creationId xmlns:a16="http://schemas.microsoft.com/office/drawing/2014/main" id="{BA143BF3-7922-0E00-1386-71877E87F792}"/>
              </a:ext>
            </a:extLst>
          </p:cNvPr>
          <p:cNvGraphicFramePr>
            <a:graphicFrameLocks noGrp="1"/>
          </p:cNvGraphicFramePr>
          <p:nvPr/>
        </p:nvGraphicFramePr>
        <p:xfrm>
          <a:off x="756622" y="3739873"/>
          <a:ext cx="7649155" cy="1154430"/>
        </p:xfrm>
        <a:graphic>
          <a:graphicData uri="http://schemas.openxmlformats.org/drawingml/2006/table">
            <a:tbl>
              <a:tblPr firstRow="1" bandRow="1">
                <a:tableStyleId>{6E25E649-3F16-4E02-A733-19D2CDBF48F0}</a:tableStyleId>
              </a:tblPr>
              <a:tblGrid>
                <a:gridCol w="2194560">
                  <a:extLst>
                    <a:ext uri="{9D8B030D-6E8A-4147-A177-3AD203B41FA5}">
                      <a16:colId xmlns:a16="http://schemas.microsoft.com/office/drawing/2014/main" val="2068493614"/>
                    </a:ext>
                  </a:extLst>
                </a:gridCol>
                <a:gridCol w="1207351">
                  <a:extLst>
                    <a:ext uri="{9D8B030D-6E8A-4147-A177-3AD203B41FA5}">
                      <a16:colId xmlns:a16="http://schemas.microsoft.com/office/drawing/2014/main" val="2717216437"/>
                    </a:ext>
                  </a:extLst>
                </a:gridCol>
                <a:gridCol w="1376823">
                  <a:extLst>
                    <a:ext uri="{9D8B030D-6E8A-4147-A177-3AD203B41FA5}">
                      <a16:colId xmlns:a16="http://schemas.microsoft.com/office/drawing/2014/main" val="942507769"/>
                    </a:ext>
                  </a:extLst>
                </a:gridCol>
                <a:gridCol w="1310718">
                  <a:extLst>
                    <a:ext uri="{9D8B030D-6E8A-4147-A177-3AD203B41FA5}">
                      <a16:colId xmlns:a16="http://schemas.microsoft.com/office/drawing/2014/main" val="1674104763"/>
                    </a:ext>
                  </a:extLst>
                </a:gridCol>
                <a:gridCol w="1559703">
                  <a:extLst>
                    <a:ext uri="{9D8B030D-6E8A-4147-A177-3AD203B41FA5}">
                      <a16:colId xmlns:a16="http://schemas.microsoft.com/office/drawing/2014/main" val="4016263569"/>
                    </a:ext>
                  </a:extLst>
                </a:gridCol>
              </a:tblGrid>
              <a:tr h="342900">
                <a:tc>
                  <a:txBody>
                    <a:bodyPr/>
                    <a:lstStyle/>
                    <a:p>
                      <a:endParaRPr lang="en-US" sz="800" dirty="0"/>
                    </a:p>
                  </a:txBody>
                  <a:tcPr anchor="ctr"/>
                </a:tc>
                <a:tc>
                  <a:txBody>
                    <a:bodyPr/>
                    <a:lstStyle/>
                    <a:p>
                      <a:pPr algn="ctr"/>
                      <a:r>
                        <a:rPr lang="en-US" sz="800" dirty="0">
                          <a:solidFill>
                            <a:schemeClr val="bg2"/>
                          </a:solidFill>
                        </a:rPr>
                        <a:t>Treated/Stable BMs</a:t>
                      </a:r>
                      <a:br>
                        <a:rPr lang="en-US" sz="800" dirty="0">
                          <a:solidFill>
                            <a:schemeClr val="bg2"/>
                          </a:solidFill>
                        </a:rPr>
                      </a:br>
                      <a:r>
                        <a:rPr lang="en-US" sz="800" dirty="0">
                          <a:solidFill>
                            <a:schemeClr val="bg2"/>
                          </a:solidFill>
                        </a:rPr>
                        <a:t>(n = 104)</a:t>
                      </a:r>
                    </a:p>
                  </a:txBody>
                  <a:tcPr anchor="ctr"/>
                </a:tc>
                <a:tc>
                  <a:txBody>
                    <a:bodyPr/>
                    <a:lstStyle/>
                    <a:p>
                      <a:pPr algn="ctr"/>
                      <a:r>
                        <a:rPr lang="en-US" sz="800" dirty="0">
                          <a:solidFill>
                            <a:schemeClr val="bg2"/>
                          </a:solidFill>
                        </a:rPr>
                        <a:t>Untreated/Active BMs</a:t>
                      </a:r>
                      <a:br>
                        <a:rPr lang="en-US" sz="800" dirty="0">
                          <a:solidFill>
                            <a:schemeClr val="bg2"/>
                          </a:solidFill>
                        </a:rPr>
                      </a:br>
                      <a:r>
                        <a:rPr lang="en-US" sz="800" dirty="0">
                          <a:solidFill>
                            <a:schemeClr val="bg2"/>
                          </a:solidFill>
                        </a:rPr>
                        <a:t>(n = 44)</a:t>
                      </a:r>
                    </a:p>
                  </a:txBody>
                  <a:tcPr anchor="ctr"/>
                </a:tc>
                <a:tc>
                  <a:txBody>
                    <a:bodyPr/>
                    <a:lstStyle/>
                    <a:p>
                      <a:pPr algn="ctr"/>
                      <a:r>
                        <a:rPr lang="en-US" sz="800" dirty="0">
                          <a:solidFill>
                            <a:schemeClr val="bg2"/>
                          </a:solidFill>
                        </a:rPr>
                        <a:t>Treated/Stable BMs</a:t>
                      </a:r>
                      <a:br>
                        <a:rPr lang="en-US" sz="800" dirty="0">
                          <a:solidFill>
                            <a:schemeClr val="bg2"/>
                          </a:solidFill>
                        </a:rPr>
                      </a:br>
                      <a:r>
                        <a:rPr lang="en-US" sz="800" dirty="0">
                          <a:solidFill>
                            <a:schemeClr val="bg2"/>
                          </a:solidFill>
                        </a:rPr>
                        <a:t>(n = 58)</a:t>
                      </a:r>
                    </a:p>
                  </a:txBody>
                  <a:tcPr anchor="ctr"/>
                </a:tc>
                <a:tc>
                  <a:txBody>
                    <a:bodyPr/>
                    <a:lstStyle/>
                    <a:p>
                      <a:pPr algn="ctr"/>
                      <a:r>
                        <a:rPr lang="en-US" sz="800" dirty="0">
                          <a:solidFill>
                            <a:schemeClr val="bg2"/>
                          </a:solidFill>
                        </a:rPr>
                        <a:t>Untreated/Active BMs</a:t>
                      </a:r>
                      <a:br>
                        <a:rPr lang="en-US" sz="800" dirty="0">
                          <a:solidFill>
                            <a:schemeClr val="bg2"/>
                          </a:solidFill>
                        </a:rPr>
                      </a:br>
                      <a:r>
                        <a:rPr lang="en-US" sz="800" dirty="0">
                          <a:solidFill>
                            <a:schemeClr val="bg2"/>
                          </a:solidFill>
                        </a:rPr>
                        <a:t>(n = 25)</a:t>
                      </a:r>
                    </a:p>
                  </a:txBody>
                  <a:tcPr anchor="ctr"/>
                </a:tc>
                <a:extLst>
                  <a:ext uri="{0D108BD9-81ED-4DB2-BD59-A6C34878D82A}">
                    <a16:rowId xmlns:a16="http://schemas.microsoft.com/office/drawing/2014/main" val="2071025554"/>
                  </a:ext>
                </a:extLst>
              </a:tr>
              <a:tr h="594360">
                <a:tc>
                  <a:txBody>
                    <a:bodyPr/>
                    <a:lstStyle/>
                    <a:p>
                      <a:r>
                        <a:rPr lang="en-US" sz="800" b="1" dirty="0"/>
                        <a:t>Best overall IC response, n (%)</a:t>
                      </a:r>
                    </a:p>
                    <a:p>
                      <a:pPr marL="118872"/>
                      <a:r>
                        <a:rPr lang="en-US" sz="800" dirty="0"/>
                        <a:t>Stable disease</a:t>
                      </a:r>
                    </a:p>
                    <a:p>
                      <a:pPr marL="118872"/>
                      <a:r>
                        <a:rPr lang="en-US" sz="800" dirty="0"/>
                        <a:t>Progressive disease</a:t>
                      </a:r>
                    </a:p>
                    <a:p>
                      <a:pPr marL="118872"/>
                      <a:r>
                        <a:rPr lang="en-US" sz="800" dirty="0"/>
                        <a:t>Not evaluable/missing</a:t>
                      </a:r>
                    </a:p>
                  </a:txBody>
                  <a:tcPr anchor="ctr"/>
                </a:tc>
                <a:tc>
                  <a:txBody>
                    <a:bodyPr/>
                    <a:lstStyle/>
                    <a:p>
                      <a:pPr algn="ctr"/>
                      <a:endParaRPr lang="en-US" sz="800" dirty="0"/>
                    </a:p>
                    <a:p>
                      <a:pPr algn="ctr"/>
                      <a:r>
                        <a:rPr lang="en-US" sz="800" dirty="0"/>
                        <a:t>48 (46.2)</a:t>
                      </a:r>
                    </a:p>
                    <a:p>
                      <a:pPr algn="ctr"/>
                      <a:r>
                        <a:rPr lang="en-US" sz="800" dirty="0"/>
                        <a:t>3 (2.9)</a:t>
                      </a:r>
                    </a:p>
                    <a:p>
                      <a:pPr algn="ctr"/>
                      <a:r>
                        <a:rPr lang="en-US" sz="800" dirty="0"/>
                        <a:t>6 (5.8)</a:t>
                      </a:r>
                    </a:p>
                  </a:txBody>
                  <a:tcPr anchor="ctr"/>
                </a:tc>
                <a:tc>
                  <a:txBody>
                    <a:bodyPr/>
                    <a:lstStyle/>
                    <a:p>
                      <a:pPr algn="ctr"/>
                      <a:endParaRPr lang="en-US" sz="800" dirty="0"/>
                    </a:p>
                    <a:p>
                      <a:pPr algn="ctr"/>
                      <a:r>
                        <a:rPr lang="en-US" sz="800" dirty="0"/>
                        <a:t>15 (34.1)</a:t>
                      </a:r>
                    </a:p>
                    <a:p>
                      <a:pPr algn="ctr"/>
                      <a:r>
                        <a:rPr lang="en-US" sz="800" dirty="0"/>
                        <a:t>1 (2.3)</a:t>
                      </a:r>
                    </a:p>
                    <a:p>
                      <a:pPr algn="ctr"/>
                      <a:r>
                        <a:rPr lang="en-US" sz="800" dirty="0"/>
                        <a:t>8 (18.2)</a:t>
                      </a:r>
                    </a:p>
                  </a:txBody>
                  <a:tcPr anchor="ctr"/>
                </a:tc>
                <a:tc>
                  <a:txBody>
                    <a:bodyPr/>
                    <a:lstStyle/>
                    <a:p>
                      <a:pPr algn="ctr"/>
                      <a:endParaRPr lang="en-US" sz="800" dirty="0"/>
                    </a:p>
                    <a:p>
                      <a:pPr algn="ctr"/>
                      <a:r>
                        <a:rPr lang="en-US" sz="800" dirty="0"/>
                        <a:t>28 (48.3)</a:t>
                      </a:r>
                    </a:p>
                    <a:p>
                      <a:pPr algn="ctr"/>
                      <a:r>
                        <a:rPr lang="en-US" sz="800" dirty="0"/>
                        <a:t>7 (12.1)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7 (12.1)</a:t>
                      </a:r>
                    </a:p>
                  </a:txBody>
                  <a:tcPr anchor="ctr"/>
                </a:tc>
                <a:tc>
                  <a:txBody>
                    <a:bodyPr/>
                    <a:lstStyle/>
                    <a:p>
                      <a:pPr algn="ctr"/>
                      <a:endParaRPr lang="en-US" sz="800" dirty="0"/>
                    </a:p>
                    <a:p>
                      <a:pPr algn="ctr"/>
                      <a:r>
                        <a:rPr lang="en-US" sz="800" dirty="0"/>
                        <a:t>15 (60)</a:t>
                      </a:r>
                    </a:p>
                    <a:p>
                      <a:pPr algn="ctr"/>
                      <a:r>
                        <a:rPr lang="en-US" sz="800" dirty="0"/>
                        <a:t>5 (20)</a:t>
                      </a:r>
                    </a:p>
                    <a:p>
                      <a:pPr algn="ctr"/>
                      <a:r>
                        <a:rPr lang="en-US" sz="800" dirty="0"/>
                        <a:t>2 (8)</a:t>
                      </a:r>
                    </a:p>
                  </a:txBody>
                  <a:tcPr anchor="ctr"/>
                </a:tc>
                <a:extLst>
                  <a:ext uri="{0D108BD9-81ED-4DB2-BD59-A6C34878D82A}">
                    <a16:rowId xmlns:a16="http://schemas.microsoft.com/office/drawing/2014/main" val="1466388032"/>
                  </a:ext>
                </a:extLst>
              </a:tr>
              <a:tr h="217170">
                <a:tc>
                  <a:txBody>
                    <a:bodyPr/>
                    <a:lstStyle/>
                    <a:p>
                      <a:r>
                        <a:rPr lang="en-US" sz="800" b="1" dirty="0"/>
                        <a:t>IC-DOR, median, mo (95% CI)</a:t>
                      </a:r>
                    </a:p>
                  </a:txBody>
                  <a:tcPr anchor="ctr"/>
                </a:tc>
                <a:tc>
                  <a:txBody>
                    <a:bodyPr/>
                    <a:lstStyle/>
                    <a:p>
                      <a:pPr algn="ctr"/>
                      <a:r>
                        <a:rPr lang="en-US" sz="800" dirty="0"/>
                        <a:t>12.3 (9.1-17.9)</a:t>
                      </a:r>
                    </a:p>
                  </a:txBody>
                  <a:tcPr anchor="ctr"/>
                </a:tc>
                <a:tc>
                  <a:txBody>
                    <a:bodyPr/>
                    <a:lstStyle/>
                    <a:p>
                      <a:pPr algn="ctr"/>
                      <a:r>
                        <a:rPr lang="en-US" sz="800" dirty="0"/>
                        <a:t>17.5 (13.6-31.6)</a:t>
                      </a:r>
                    </a:p>
                  </a:txBody>
                  <a:tcPr anchor="ctr"/>
                </a:tc>
                <a:tc>
                  <a:txBody>
                    <a:bodyPr/>
                    <a:lstStyle/>
                    <a:p>
                      <a:pPr algn="ctr"/>
                      <a:r>
                        <a:rPr lang="en-US" sz="800" dirty="0"/>
                        <a:t>11 (5.6-16)</a:t>
                      </a:r>
                    </a:p>
                  </a:txBody>
                  <a:tcPr anchor="ctr"/>
                </a:tc>
                <a:tc>
                  <a:txBody>
                    <a:bodyPr/>
                    <a:lstStyle/>
                    <a:p>
                      <a:pPr algn="ctr"/>
                      <a:r>
                        <a:rPr lang="en-US" sz="800" dirty="0"/>
                        <a:t>N/A</a:t>
                      </a:r>
                      <a:r>
                        <a:rPr lang="en-US" sz="800" baseline="30000" dirty="0"/>
                        <a:t>b</a:t>
                      </a:r>
                    </a:p>
                  </a:txBody>
                  <a:tcPr anchor="ctr"/>
                </a:tc>
                <a:extLst>
                  <a:ext uri="{0D108BD9-81ED-4DB2-BD59-A6C34878D82A}">
                    <a16:rowId xmlns:a16="http://schemas.microsoft.com/office/drawing/2014/main" val="3417872795"/>
                  </a:ext>
                </a:extLst>
              </a:tr>
            </a:tbl>
          </a:graphicData>
        </a:graphic>
      </p:graphicFrame>
      <p:sp>
        <p:nvSpPr>
          <p:cNvPr id="9" name="Rectangle 8">
            <a:extLst>
              <a:ext uri="{FF2B5EF4-FFF2-40B4-BE49-F238E27FC236}">
                <a16:creationId xmlns:a16="http://schemas.microsoft.com/office/drawing/2014/main" id="{6F754E65-7A4E-B7FA-0B64-206491D86E5B}"/>
              </a:ext>
            </a:extLst>
          </p:cNvPr>
          <p:cNvSpPr/>
          <p:nvPr/>
        </p:nvSpPr>
        <p:spPr>
          <a:xfrm>
            <a:off x="3337729" y="2238519"/>
            <a:ext cx="1741251" cy="14400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endParaRPr lang="en-US" sz="1400" kern="0" dirty="0">
              <a:solidFill>
                <a:prstClr val="white"/>
              </a:solidFill>
              <a:latin typeface="Arial"/>
              <a:ea typeface="ＭＳ Ｐゴシック"/>
              <a:sym typeface="Arial"/>
            </a:endParaRPr>
          </a:p>
        </p:txBody>
      </p:sp>
      <p:sp>
        <p:nvSpPr>
          <p:cNvPr id="3" name="TextBox 2">
            <a:extLst>
              <a:ext uri="{FF2B5EF4-FFF2-40B4-BE49-F238E27FC236}">
                <a16:creationId xmlns:a16="http://schemas.microsoft.com/office/drawing/2014/main" id="{2D6753AB-E6D5-C281-0D7A-79BE0E32DEC0}"/>
              </a:ext>
            </a:extLst>
          </p:cNvPr>
          <p:cNvSpPr txBox="1"/>
          <p:nvPr/>
        </p:nvSpPr>
        <p:spPr>
          <a:xfrm>
            <a:off x="4551112" y="2177147"/>
            <a:ext cx="535345" cy="246221"/>
          </a:xfrm>
          <a:prstGeom prst="rect">
            <a:avLst/>
          </a:prstGeom>
          <a:noFill/>
        </p:spPr>
        <p:txBody>
          <a:bodyPr wrap="square">
            <a:spAutoFit/>
          </a:bodyPr>
          <a:lstStyle/>
          <a:p>
            <a:pPr algn="ctr" defTabSz="914378">
              <a:buClr>
                <a:srgbClr val="000000"/>
              </a:buClr>
              <a:defRPr/>
            </a:pPr>
            <a:r>
              <a:rPr lang="en-US" sz="1000" b="1" kern="0" dirty="0">
                <a:solidFill>
                  <a:schemeClr val="bg1"/>
                </a:solidFill>
                <a:latin typeface="Arial"/>
                <a:ea typeface="ＭＳ Ｐゴシック"/>
                <a:cs typeface="Arial"/>
                <a:sym typeface="Arial"/>
              </a:rPr>
              <a:t>45.4</a:t>
            </a:r>
          </a:p>
        </p:txBody>
      </p:sp>
    </p:spTree>
    <p:extLst>
      <p:ext uri="{BB962C8B-B14F-4D97-AF65-F5344CB8AC3E}">
        <p14:creationId xmlns:p14="http://schemas.microsoft.com/office/powerpoint/2010/main" val="1021571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50365-649E-BD33-5C3B-79DF168CB396}"/>
              </a:ext>
            </a:extLst>
          </p:cNvPr>
          <p:cNvSpPr>
            <a:spLocks noGrp="1"/>
          </p:cNvSpPr>
          <p:nvPr>
            <p:ph type="title"/>
          </p:nvPr>
        </p:nvSpPr>
        <p:spPr/>
        <p:txBody>
          <a:bodyPr/>
          <a:lstStyle/>
          <a:p>
            <a:r>
              <a:rPr lang="en-US" sz="2400" dirty="0">
                <a:solidFill>
                  <a:srgbClr val="7030A0"/>
                </a:solidFill>
              </a:rPr>
              <a:t>Pooled Analysis DESTINY Breast-01/02/03 </a:t>
            </a:r>
            <a:br>
              <a:rPr lang="en-US" sz="2400" dirty="0">
                <a:solidFill>
                  <a:srgbClr val="7030A0"/>
                </a:solidFill>
              </a:rPr>
            </a:br>
            <a:r>
              <a:rPr lang="en-US" sz="2400" dirty="0">
                <a:solidFill>
                  <a:srgbClr val="7030A0"/>
                </a:solidFill>
              </a:rPr>
              <a:t>CNS-ORR for T-DXd vs Control Arm</a:t>
            </a:r>
          </a:p>
        </p:txBody>
      </p:sp>
      <p:pic>
        <p:nvPicPr>
          <p:cNvPr id="4" name="Picture 3" descr="A graph of a patient's brain&#10;&#10;Description automatically generated">
            <a:extLst>
              <a:ext uri="{FF2B5EF4-FFF2-40B4-BE49-F238E27FC236}">
                <a16:creationId xmlns:a16="http://schemas.microsoft.com/office/drawing/2014/main" id="{2EE800CC-48C1-D3A5-ADCE-73497FF7680D}"/>
              </a:ext>
            </a:extLst>
          </p:cNvPr>
          <p:cNvPicPr>
            <a:picLocks noChangeAspect="1"/>
          </p:cNvPicPr>
          <p:nvPr/>
        </p:nvPicPr>
        <p:blipFill>
          <a:blip r:embed="rId2">
            <a:extLst>
              <a:ext uri="{28A0092B-C50C-407E-A947-70E740481C1C}">
                <a14:useLocalDpi xmlns:a14="http://schemas.microsoft.com/office/drawing/2010/main" val="0"/>
              </a:ext>
            </a:extLst>
          </a:blip>
          <a:srcRect b="50000"/>
          <a:stretch/>
        </p:blipFill>
        <p:spPr>
          <a:xfrm>
            <a:off x="1" y="2391824"/>
            <a:ext cx="4483865" cy="2423195"/>
          </a:xfrm>
          <a:prstGeom prst="rect">
            <a:avLst/>
          </a:prstGeom>
        </p:spPr>
      </p:pic>
      <p:pic>
        <p:nvPicPr>
          <p:cNvPr id="9" name="Picture 8" descr="A graph of a patient's brain&#10;&#10;Description automatically generated">
            <a:extLst>
              <a:ext uri="{FF2B5EF4-FFF2-40B4-BE49-F238E27FC236}">
                <a16:creationId xmlns:a16="http://schemas.microsoft.com/office/drawing/2014/main" id="{F7603B66-2B05-7B43-675E-81AC5816F837}"/>
              </a:ext>
            </a:extLst>
          </p:cNvPr>
          <p:cNvPicPr>
            <a:picLocks noChangeAspect="1"/>
          </p:cNvPicPr>
          <p:nvPr/>
        </p:nvPicPr>
        <p:blipFill>
          <a:blip r:embed="rId2">
            <a:extLst>
              <a:ext uri="{28A0092B-C50C-407E-A947-70E740481C1C}">
                <a14:useLocalDpi xmlns:a14="http://schemas.microsoft.com/office/drawing/2010/main" val="0"/>
              </a:ext>
            </a:extLst>
          </a:blip>
          <a:srcRect t="50522"/>
          <a:stretch/>
        </p:blipFill>
        <p:spPr>
          <a:xfrm>
            <a:off x="4572001" y="2391823"/>
            <a:ext cx="4483865" cy="2397906"/>
          </a:xfrm>
          <a:prstGeom prst="rect">
            <a:avLst/>
          </a:prstGeom>
        </p:spPr>
      </p:pic>
      <p:sp>
        <p:nvSpPr>
          <p:cNvPr id="3" name="Footer Placeholder 6">
            <a:extLst>
              <a:ext uri="{FF2B5EF4-FFF2-40B4-BE49-F238E27FC236}">
                <a16:creationId xmlns:a16="http://schemas.microsoft.com/office/drawing/2014/main" id="{75331A02-D6C1-9E21-6371-F6B3EE09E2FC}"/>
              </a:ext>
            </a:extLst>
          </p:cNvPr>
          <p:cNvSpPr txBox="1">
            <a:spLocks/>
          </p:cNvSpPr>
          <p:nvPr/>
        </p:nvSpPr>
        <p:spPr>
          <a:xfrm>
            <a:off x="182880" y="5612130"/>
            <a:ext cx="8820474" cy="273844"/>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buClr>
                <a:srgbClr val="000000"/>
              </a:buClr>
              <a:defRPr/>
            </a:pPr>
            <a:r>
              <a:rPr lang="en-US" sz="1000" kern="0" dirty="0">
                <a:latin typeface="Arial"/>
                <a:ea typeface="ＭＳ Ｐゴシック"/>
                <a:cs typeface="Arial" panose="020B0604020202020204" pitchFamily="34" charset="0"/>
                <a:sym typeface="Arial"/>
              </a:rPr>
              <a:t>Andre F et al. </a:t>
            </a:r>
            <a:r>
              <a:rPr lang="en-US" sz="1000" i="1" kern="0" dirty="0">
                <a:latin typeface="Arial"/>
                <a:ea typeface="ＭＳ Ｐゴシック"/>
                <a:cs typeface="Arial" panose="020B0604020202020204" pitchFamily="34" charset="0"/>
                <a:sym typeface="Arial"/>
              </a:rPr>
              <a:t>Ann Oncol</a:t>
            </a:r>
            <a:r>
              <a:rPr lang="en-US" sz="1000" kern="0" dirty="0">
                <a:latin typeface="Arial"/>
                <a:ea typeface="ＭＳ Ｐゴシック"/>
                <a:cs typeface="Arial" panose="020B0604020202020204" pitchFamily="34" charset="0"/>
                <a:sym typeface="Arial"/>
              </a:rPr>
              <a:t>. 2024;36:1169-1118.</a:t>
            </a:r>
          </a:p>
        </p:txBody>
      </p:sp>
    </p:spTree>
    <p:extLst>
      <p:ext uri="{BB962C8B-B14F-4D97-AF65-F5344CB8AC3E}">
        <p14:creationId xmlns:p14="http://schemas.microsoft.com/office/powerpoint/2010/main" val="24896527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15291-B363-A070-C5AB-231CB3199E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C2F09A-A168-9119-5112-0D4F53A2CF9E}"/>
              </a:ext>
            </a:extLst>
          </p:cNvPr>
          <p:cNvSpPr>
            <a:spLocks noGrp="1"/>
          </p:cNvSpPr>
          <p:nvPr>
            <p:ph type="title"/>
          </p:nvPr>
        </p:nvSpPr>
        <p:spPr/>
        <p:txBody>
          <a:bodyPr>
            <a:normAutofit fontScale="90000"/>
          </a:bodyPr>
          <a:lstStyle/>
          <a:p>
            <a:r>
              <a:rPr lang="en-US" sz="2400" dirty="0">
                <a:solidFill>
                  <a:srgbClr val="7030A0"/>
                </a:solidFill>
              </a:rPr>
              <a:t>Pooled Analysis DESTINY Breast-01/02/03</a:t>
            </a:r>
            <a:br>
              <a:rPr lang="en-US" sz="2400" dirty="0">
                <a:solidFill>
                  <a:srgbClr val="7030A0"/>
                </a:solidFill>
              </a:rPr>
            </a:br>
            <a:r>
              <a:rPr lang="en-US" sz="2400" dirty="0">
                <a:solidFill>
                  <a:srgbClr val="7030A0"/>
                </a:solidFill>
              </a:rPr>
              <a:t>CNS-PFS Treated Stable (left) and Untreated/Active (right)</a:t>
            </a:r>
          </a:p>
        </p:txBody>
      </p:sp>
      <p:pic>
        <p:nvPicPr>
          <p:cNvPr id="8" name="Picture 7" descr="A comparison of patients with risk&#10;&#10;Description automatically generated with medium confidence">
            <a:extLst>
              <a:ext uri="{FF2B5EF4-FFF2-40B4-BE49-F238E27FC236}">
                <a16:creationId xmlns:a16="http://schemas.microsoft.com/office/drawing/2014/main" id="{6816A77D-22FF-2CB5-4E6A-E0F78B3F2023}"/>
              </a:ext>
            </a:extLst>
          </p:cNvPr>
          <p:cNvPicPr>
            <a:picLocks noChangeAspect="1"/>
          </p:cNvPicPr>
          <p:nvPr/>
        </p:nvPicPr>
        <p:blipFill>
          <a:blip r:embed="rId2">
            <a:extLst>
              <a:ext uri="{28A0092B-C50C-407E-A947-70E740481C1C}">
                <a14:useLocalDpi xmlns:a14="http://schemas.microsoft.com/office/drawing/2010/main" val="0"/>
              </a:ext>
            </a:extLst>
          </a:blip>
          <a:srcRect l="12038" b="60210"/>
          <a:stretch/>
        </p:blipFill>
        <p:spPr>
          <a:xfrm>
            <a:off x="0" y="2429340"/>
            <a:ext cx="4879158" cy="2294302"/>
          </a:xfrm>
          <a:prstGeom prst="rect">
            <a:avLst/>
          </a:prstGeom>
        </p:spPr>
      </p:pic>
      <p:pic>
        <p:nvPicPr>
          <p:cNvPr id="5" name="Picture 4" descr="A comparison of patients with risk&#10;&#10;Description automatically generated with medium confidence">
            <a:extLst>
              <a:ext uri="{FF2B5EF4-FFF2-40B4-BE49-F238E27FC236}">
                <a16:creationId xmlns:a16="http://schemas.microsoft.com/office/drawing/2014/main" id="{57128458-6AFB-2F29-E705-848975B1966D}"/>
              </a:ext>
            </a:extLst>
          </p:cNvPr>
          <p:cNvPicPr>
            <a:picLocks noChangeAspect="1"/>
          </p:cNvPicPr>
          <p:nvPr/>
        </p:nvPicPr>
        <p:blipFill>
          <a:blip r:embed="rId2">
            <a:extLst>
              <a:ext uri="{28A0092B-C50C-407E-A947-70E740481C1C}">
                <a14:useLocalDpi xmlns:a14="http://schemas.microsoft.com/office/drawing/2010/main" val="0"/>
              </a:ext>
            </a:extLst>
          </a:blip>
          <a:srcRect l="13678" t="50964" b="7269"/>
          <a:stretch/>
        </p:blipFill>
        <p:spPr>
          <a:xfrm>
            <a:off x="4483866" y="2429340"/>
            <a:ext cx="4561544" cy="2294302"/>
          </a:xfrm>
          <a:prstGeom prst="rect">
            <a:avLst/>
          </a:prstGeom>
        </p:spPr>
      </p:pic>
      <p:sp>
        <p:nvSpPr>
          <p:cNvPr id="4" name="Footer Placeholder 6">
            <a:extLst>
              <a:ext uri="{FF2B5EF4-FFF2-40B4-BE49-F238E27FC236}">
                <a16:creationId xmlns:a16="http://schemas.microsoft.com/office/drawing/2014/main" id="{26807B18-572F-6DCD-C1A7-8F122A7DCFCC}"/>
              </a:ext>
            </a:extLst>
          </p:cNvPr>
          <p:cNvSpPr txBox="1">
            <a:spLocks/>
          </p:cNvSpPr>
          <p:nvPr/>
        </p:nvSpPr>
        <p:spPr>
          <a:xfrm>
            <a:off x="182880" y="5612130"/>
            <a:ext cx="8820474" cy="273844"/>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buClr>
                <a:srgbClr val="000000"/>
              </a:buClr>
              <a:defRPr/>
            </a:pPr>
            <a:r>
              <a:rPr lang="en-US" sz="1000" kern="0" dirty="0">
                <a:latin typeface="Arial"/>
                <a:ea typeface="ＭＳ Ｐゴシック"/>
                <a:cs typeface="Arial" panose="020B0604020202020204" pitchFamily="34" charset="0"/>
                <a:sym typeface="Arial"/>
              </a:rPr>
              <a:t>Andre F et al. </a:t>
            </a:r>
            <a:r>
              <a:rPr lang="en-US" sz="1000" i="1" kern="0" dirty="0">
                <a:latin typeface="Arial"/>
                <a:ea typeface="ＭＳ Ｐゴシック"/>
                <a:cs typeface="Arial" panose="020B0604020202020204" pitchFamily="34" charset="0"/>
                <a:sym typeface="Arial"/>
              </a:rPr>
              <a:t>Ann Oncol</a:t>
            </a:r>
            <a:r>
              <a:rPr lang="en-US" sz="1000" kern="0" dirty="0">
                <a:latin typeface="Arial"/>
                <a:ea typeface="ＭＳ Ｐゴシック"/>
                <a:cs typeface="Arial" panose="020B0604020202020204" pitchFamily="34" charset="0"/>
                <a:sym typeface="Arial"/>
              </a:rPr>
              <a:t>. 2024;36:1169-1118.</a:t>
            </a:r>
          </a:p>
        </p:txBody>
      </p:sp>
    </p:spTree>
    <p:extLst>
      <p:ext uri="{BB962C8B-B14F-4D97-AF65-F5344CB8AC3E}">
        <p14:creationId xmlns:p14="http://schemas.microsoft.com/office/powerpoint/2010/main" val="42469392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5E0D5-25CF-D18E-3CDE-A178692F034D}"/>
              </a:ext>
            </a:extLst>
          </p:cNvPr>
          <p:cNvSpPr>
            <a:spLocks noGrp="1"/>
          </p:cNvSpPr>
          <p:nvPr>
            <p:ph type="title"/>
          </p:nvPr>
        </p:nvSpPr>
        <p:spPr/>
        <p:txBody>
          <a:bodyPr/>
          <a:lstStyle/>
          <a:p>
            <a:r>
              <a:rPr lang="en-US" sz="2400" dirty="0">
                <a:solidFill>
                  <a:srgbClr val="7030A0"/>
                </a:solidFill>
              </a:rPr>
              <a:t>Evidence of Activity T-DXd in </a:t>
            </a:r>
            <a:r>
              <a:rPr lang="en-US" sz="2400" u="sng" dirty="0">
                <a:solidFill>
                  <a:srgbClr val="7030A0"/>
                </a:solidFill>
              </a:rPr>
              <a:t>Active</a:t>
            </a:r>
            <a:r>
              <a:rPr lang="en-US" sz="2400" dirty="0">
                <a:solidFill>
                  <a:srgbClr val="7030A0"/>
                </a:solidFill>
              </a:rPr>
              <a:t> CNS Metastases</a:t>
            </a:r>
          </a:p>
        </p:txBody>
      </p:sp>
      <p:sp>
        <p:nvSpPr>
          <p:cNvPr id="5" name="TextBox 4">
            <a:extLst>
              <a:ext uri="{FF2B5EF4-FFF2-40B4-BE49-F238E27FC236}">
                <a16:creationId xmlns:a16="http://schemas.microsoft.com/office/drawing/2014/main" id="{BECC2763-AB68-99EB-B596-FC85E3909C84}"/>
              </a:ext>
            </a:extLst>
          </p:cNvPr>
          <p:cNvSpPr txBox="1"/>
          <p:nvPr/>
        </p:nvSpPr>
        <p:spPr>
          <a:xfrm>
            <a:off x="6219069" y="4217631"/>
            <a:ext cx="2666114" cy="461665"/>
          </a:xfrm>
          <a:prstGeom prst="rect">
            <a:avLst/>
          </a:prstGeom>
          <a:noFill/>
        </p:spPr>
        <p:txBody>
          <a:bodyPr wrap="none" rtlCol="0" anchor="ctr" anchorCtr="0">
            <a:spAutoFit/>
          </a:bodyPr>
          <a:lstStyle/>
          <a:p>
            <a:pPr defTabSz="914378"/>
            <a:r>
              <a:rPr lang="en-US" sz="1200" dirty="0">
                <a:solidFill>
                  <a:srgbClr val="FFFFFF"/>
                </a:solidFill>
                <a:latin typeface="Arial"/>
                <a:ea typeface="ＭＳ Ｐゴシック"/>
              </a:rPr>
              <a:t>DFCI</a:t>
            </a:r>
            <a:r>
              <a:rPr lang="en-US" sz="1200" dirty="0">
                <a:latin typeface="Arial"/>
                <a:ea typeface="ＭＳ Ｐゴシック"/>
              </a:rPr>
              <a:t>/Duke/MDACC series</a:t>
            </a:r>
          </a:p>
          <a:p>
            <a:pPr defTabSz="914378"/>
            <a:r>
              <a:rPr lang="en-US" sz="1200" dirty="0">
                <a:latin typeface="Arial"/>
                <a:ea typeface="ＭＳ Ｐゴシック"/>
              </a:rPr>
              <a:t>Kabraji et al. </a:t>
            </a:r>
            <a:r>
              <a:rPr lang="en-US" sz="1200" i="1" dirty="0">
                <a:latin typeface="Arial"/>
                <a:ea typeface="ＭＳ Ｐゴシック"/>
              </a:rPr>
              <a:t>Clin Cancer Res</a:t>
            </a:r>
            <a:r>
              <a:rPr lang="en-US" sz="1200" dirty="0">
                <a:latin typeface="Arial"/>
                <a:ea typeface="ＭＳ Ｐゴシック"/>
              </a:rPr>
              <a:t>. 2022.</a:t>
            </a:r>
          </a:p>
        </p:txBody>
      </p:sp>
      <p:pic>
        <p:nvPicPr>
          <p:cNvPr id="6" name="Imagen 5" descr="Escala de tiempo&#10;&#10;Descripción generada automáticamente">
            <a:extLst>
              <a:ext uri="{FF2B5EF4-FFF2-40B4-BE49-F238E27FC236}">
                <a16:creationId xmlns:a16="http://schemas.microsoft.com/office/drawing/2014/main" id="{EB8A3A29-BF14-FB63-5D5F-8A5F83FBE5D4}"/>
              </a:ext>
            </a:extLst>
          </p:cNvPr>
          <p:cNvPicPr>
            <a:picLocks noChangeAspect="1"/>
          </p:cNvPicPr>
          <p:nvPr/>
        </p:nvPicPr>
        <p:blipFill rotWithShape="1">
          <a:blip r:embed="rId2"/>
          <a:srcRect b="66095"/>
          <a:stretch/>
        </p:blipFill>
        <p:spPr>
          <a:xfrm>
            <a:off x="3057218" y="2204127"/>
            <a:ext cx="3165558" cy="1534578"/>
          </a:xfrm>
          <a:prstGeom prst="rect">
            <a:avLst/>
          </a:prstGeom>
        </p:spPr>
      </p:pic>
      <p:sp>
        <p:nvSpPr>
          <p:cNvPr id="7" name="TextBox 6">
            <a:extLst>
              <a:ext uri="{FF2B5EF4-FFF2-40B4-BE49-F238E27FC236}">
                <a16:creationId xmlns:a16="http://schemas.microsoft.com/office/drawing/2014/main" id="{FC184323-7943-06D0-ACB4-666B75D74943}"/>
              </a:ext>
            </a:extLst>
          </p:cNvPr>
          <p:cNvSpPr txBox="1"/>
          <p:nvPr/>
        </p:nvSpPr>
        <p:spPr>
          <a:xfrm>
            <a:off x="3158369" y="3941686"/>
            <a:ext cx="2701189" cy="461665"/>
          </a:xfrm>
          <a:prstGeom prst="rect">
            <a:avLst/>
          </a:prstGeom>
          <a:noFill/>
        </p:spPr>
        <p:txBody>
          <a:bodyPr wrap="none" rtlCol="0" anchor="ctr" anchorCtr="0">
            <a:spAutoFit/>
          </a:bodyPr>
          <a:lstStyle/>
          <a:p>
            <a:pPr defTabSz="914378"/>
            <a:r>
              <a:rPr lang="en-US" sz="1200" dirty="0">
                <a:latin typeface="Arial"/>
                <a:ea typeface="ＭＳ Ｐゴシック"/>
              </a:rPr>
              <a:t>DEBBRAH trial</a:t>
            </a:r>
          </a:p>
          <a:p>
            <a:pPr defTabSz="914378"/>
            <a:r>
              <a:rPr lang="en-US" sz="1200" dirty="0">
                <a:latin typeface="Arial"/>
                <a:ea typeface="ＭＳ Ｐゴシック"/>
              </a:rPr>
              <a:t>Vaz Batista et al. </a:t>
            </a:r>
            <a:r>
              <a:rPr lang="en-US" sz="1200" i="1" dirty="0">
                <a:latin typeface="Arial"/>
                <a:ea typeface="ＭＳ Ｐゴシック"/>
              </a:rPr>
              <a:t>Neuro Oncol</a:t>
            </a:r>
            <a:r>
              <a:rPr lang="en-US" sz="1200" dirty="0">
                <a:latin typeface="Arial"/>
                <a:ea typeface="ＭＳ Ｐゴシック"/>
              </a:rPr>
              <a:t>. 2023.</a:t>
            </a:r>
          </a:p>
        </p:txBody>
      </p:sp>
      <p:sp>
        <p:nvSpPr>
          <p:cNvPr id="8" name="TextBox 7">
            <a:extLst>
              <a:ext uri="{FF2B5EF4-FFF2-40B4-BE49-F238E27FC236}">
                <a16:creationId xmlns:a16="http://schemas.microsoft.com/office/drawing/2014/main" id="{7280ACA6-8782-8732-8E96-8B6D47881FD3}"/>
              </a:ext>
            </a:extLst>
          </p:cNvPr>
          <p:cNvSpPr txBox="1"/>
          <p:nvPr/>
        </p:nvSpPr>
        <p:spPr>
          <a:xfrm>
            <a:off x="474996" y="4217631"/>
            <a:ext cx="2175596" cy="461665"/>
          </a:xfrm>
          <a:prstGeom prst="rect">
            <a:avLst/>
          </a:prstGeom>
          <a:noFill/>
        </p:spPr>
        <p:txBody>
          <a:bodyPr wrap="none" rtlCol="0" anchor="ctr" anchorCtr="0">
            <a:spAutoFit/>
          </a:bodyPr>
          <a:lstStyle/>
          <a:p>
            <a:pPr defTabSz="914378"/>
            <a:r>
              <a:rPr lang="en-US" sz="1200" dirty="0">
                <a:latin typeface="Arial"/>
                <a:ea typeface="ＭＳ Ｐゴシック"/>
              </a:rPr>
              <a:t>TUXEDO-1 trial</a:t>
            </a:r>
          </a:p>
          <a:p>
            <a:pPr defTabSz="914378"/>
            <a:r>
              <a:rPr lang="en-US" sz="1200" dirty="0">
                <a:latin typeface="Arial"/>
                <a:ea typeface="ＭＳ Ｐゴシック"/>
              </a:rPr>
              <a:t>Bartsch et al. </a:t>
            </a:r>
            <a:r>
              <a:rPr lang="en-US" sz="1200" i="1" dirty="0">
                <a:latin typeface="Arial"/>
                <a:ea typeface="ＭＳ Ｐゴシック"/>
              </a:rPr>
              <a:t>Nat Med</a:t>
            </a:r>
            <a:r>
              <a:rPr lang="en-US" sz="1200" dirty="0">
                <a:latin typeface="Arial"/>
                <a:ea typeface="ＭＳ Ｐゴシック"/>
              </a:rPr>
              <a:t>. 2022.</a:t>
            </a:r>
          </a:p>
        </p:txBody>
      </p:sp>
      <p:pic>
        <p:nvPicPr>
          <p:cNvPr id="9" name="Grafik 5">
            <a:extLst>
              <a:ext uri="{FF2B5EF4-FFF2-40B4-BE49-F238E27FC236}">
                <a16:creationId xmlns:a16="http://schemas.microsoft.com/office/drawing/2014/main" id="{9C6BE8BD-A43E-43B3-FEFF-DA5CD7B00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33" y="2204128"/>
            <a:ext cx="2746919" cy="177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35AEB8A-7CD5-2F55-51A3-BBDEE6DF0DB0}"/>
              </a:ext>
            </a:extLst>
          </p:cNvPr>
          <p:cNvSpPr txBox="1"/>
          <p:nvPr/>
        </p:nvSpPr>
        <p:spPr>
          <a:xfrm>
            <a:off x="474996" y="4844687"/>
            <a:ext cx="2323145" cy="457200"/>
          </a:xfrm>
          <a:prstGeom prst="rect">
            <a:avLst/>
          </a:prstGeom>
          <a:noFill/>
        </p:spPr>
        <p:txBody>
          <a:bodyPr wrap="none" rtlCol="0" anchor="ctr" anchorCtr="0">
            <a:noAutofit/>
          </a:bodyPr>
          <a:lstStyle/>
          <a:p>
            <a:pPr defTabSz="914378"/>
            <a:r>
              <a:rPr lang="en-US" sz="1200" dirty="0">
                <a:solidFill>
                  <a:srgbClr val="FF0000"/>
                </a:solidFill>
                <a:latin typeface="Arial"/>
                <a:ea typeface="ＭＳ Ｐゴシック"/>
              </a:rPr>
              <a:t>ORR-IC = </a:t>
            </a:r>
            <a:r>
              <a:rPr lang="en-US" sz="1200" b="1" dirty="0">
                <a:solidFill>
                  <a:srgbClr val="FF0000"/>
                </a:solidFill>
                <a:latin typeface="Arial"/>
                <a:ea typeface="ＭＳ Ｐゴシック"/>
              </a:rPr>
              <a:t>73% </a:t>
            </a:r>
            <a:r>
              <a:rPr lang="en-US" sz="1200" dirty="0">
                <a:solidFill>
                  <a:srgbClr val="FF0000"/>
                </a:solidFill>
                <a:latin typeface="Arial"/>
                <a:ea typeface="ＭＳ Ｐゴシック"/>
              </a:rPr>
              <a:t>in pts with active BM</a:t>
            </a:r>
          </a:p>
        </p:txBody>
      </p:sp>
      <p:sp>
        <p:nvSpPr>
          <p:cNvPr id="11" name="TextBox 10">
            <a:extLst>
              <a:ext uri="{FF2B5EF4-FFF2-40B4-BE49-F238E27FC236}">
                <a16:creationId xmlns:a16="http://schemas.microsoft.com/office/drawing/2014/main" id="{62C089F5-E45B-604A-A57B-3E5E08F31BAC}"/>
              </a:ext>
            </a:extLst>
          </p:cNvPr>
          <p:cNvSpPr txBox="1"/>
          <p:nvPr/>
        </p:nvSpPr>
        <p:spPr>
          <a:xfrm>
            <a:off x="3090738" y="4844687"/>
            <a:ext cx="2836452" cy="457200"/>
          </a:xfrm>
          <a:prstGeom prst="rect">
            <a:avLst/>
          </a:prstGeom>
          <a:noFill/>
        </p:spPr>
        <p:txBody>
          <a:bodyPr wrap="none" rtlCol="0" anchor="ctr" anchorCtr="0">
            <a:noAutofit/>
          </a:bodyPr>
          <a:lstStyle/>
          <a:p>
            <a:pPr defTabSz="914378"/>
            <a:r>
              <a:rPr lang="en-US" sz="1200" dirty="0">
                <a:solidFill>
                  <a:srgbClr val="FF0000"/>
                </a:solidFill>
                <a:latin typeface="Arial"/>
                <a:ea typeface="ＭＳ Ｐゴシック"/>
              </a:rPr>
              <a:t>ORR-IC = </a:t>
            </a:r>
            <a:r>
              <a:rPr lang="en-US" sz="1200" b="1" dirty="0">
                <a:solidFill>
                  <a:srgbClr val="FF0000"/>
                </a:solidFill>
                <a:latin typeface="Arial"/>
                <a:ea typeface="ＭＳ Ｐゴシック"/>
              </a:rPr>
              <a:t>44% </a:t>
            </a:r>
            <a:r>
              <a:rPr lang="en-US" sz="1200" dirty="0">
                <a:solidFill>
                  <a:srgbClr val="FF0000"/>
                </a:solidFill>
                <a:latin typeface="Arial"/>
                <a:ea typeface="ＭＳ Ｐゴシック"/>
              </a:rPr>
              <a:t>in pts with active BM</a:t>
            </a:r>
          </a:p>
        </p:txBody>
      </p:sp>
      <p:sp>
        <p:nvSpPr>
          <p:cNvPr id="12" name="TextBox 11">
            <a:extLst>
              <a:ext uri="{FF2B5EF4-FFF2-40B4-BE49-F238E27FC236}">
                <a16:creationId xmlns:a16="http://schemas.microsoft.com/office/drawing/2014/main" id="{1B9680C9-C5F9-5DDF-0262-E8ECCB2082DB}"/>
              </a:ext>
            </a:extLst>
          </p:cNvPr>
          <p:cNvSpPr txBox="1"/>
          <p:nvPr/>
        </p:nvSpPr>
        <p:spPr>
          <a:xfrm>
            <a:off x="6219069" y="4844687"/>
            <a:ext cx="2802370" cy="457200"/>
          </a:xfrm>
          <a:prstGeom prst="rect">
            <a:avLst/>
          </a:prstGeom>
          <a:noFill/>
        </p:spPr>
        <p:txBody>
          <a:bodyPr wrap="none" rtlCol="0" anchor="ctr" anchorCtr="0">
            <a:noAutofit/>
          </a:bodyPr>
          <a:lstStyle/>
          <a:p>
            <a:pPr defTabSz="914378"/>
            <a:r>
              <a:rPr lang="en-US" sz="1200" dirty="0">
                <a:solidFill>
                  <a:srgbClr val="FF0000"/>
                </a:solidFill>
                <a:latin typeface="Arial"/>
                <a:ea typeface="ＭＳ Ｐゴシック"/>
              </a:rPr>
              <a:t>ORR-IC =</a:t>
            </a:r>
            <a:r>
              <a:rPr lang="en-US" sz="1200" b="1" dirty="0">
                <a:solidFill>
                  <a:srgbClr val="FF0000"/>
                </a:solidFill>
                <a:latin typeface="Arial"/>
                <a:ea typeface="ＭＳ Ｐゴシック"/>
              </a:rPr>
              <a:t> 73% </a:t>
            </a:r>
            <a:br>
              <a:rPr lang="en-US" sz="1200" b="1" dirty="0">
                <a:solidFill>
                  <a:srgbClr val="A3D4F5">
                    <a:lumMod val="90000"/>
                  </a:srgbClr>
                </a:solidFill>
                <a:latin typeface="Arial"/>
                <a:ea typeface="ＭＳ Ｐゴシック"/>
              </a:rPr>
            </a:br>
            <a:r>
              <a:rPr lang="en-US" sz="1200" dirty="0">
                <a:solidFill>
                  <a:srgbClr val="FFFFFF"/>
                </a:solidFill>
                <a:latin typeface="Arial"/>
                <a:ea typeface="ＭＳ Ｐゴシック"/>
              </a:rPr>
              <a:t>(70% in pts with active BM)</a:t>
            </a:r>
          </a:p>
        </p:txBody>
      </p:sp>
      <p:grpSp>
        <p:nvGrpSpPr>
          <p:cNvPr id="13" name="Group 12">
            <a:extLst>
              <a:ext uri="{FF2B5EF4-FFF2-40B4-BE49-F238E27FC236}">
                <a16:creationId xmlns:a16="http://schemas.microsoft.com/office/drawing/2014/main" id="{9A42E9E6-5839-A154-C052-F315CF779295}"/>
              </a:ext>
            </a:extLst>
          </p:cNvPr>
          <p:cNvGrpSpPr/>
          <p:nvPr/>
        </p:nvGrpSpPr>
        <p:grpSpPr>
          <a:xfrm>
            <a:off x="6367335" y="2262876"/>
            <a:ext cx="2836453" cy="1872059"/>
            <a:chOff x="6267571" y="1346877"/>
            <a:chExt cx="2836453" cy="1872059"/>
          </a:xfrm>
        </p:grpSpPr>
        <p:pic>
          <p:nvPicPr>
            <p:cNvPr id="4" name="Picture 3" descr="Chart&#10;&#10;Description automatically generated">
              <a:extLst>
                <a:ext uri="{FF2B5EF4-FFF2-40B4-BE49-F238E27FC236}">
                  <a16:creationId xmlns:a16="http://schemas.microsoft.com/office/drawing/2014/main" id="{005CA3D3-E750-8F76-B108-B125FAD4BC6C}"/>
                </a:ext>
              </a:extLst>
            </p:cNvPr>
            <p:cNvPicPr>
              <a:picLocks noChangeAspect="1"/>
            </p:cNvPicPr>
            <p:nvPr/>
          </p:nvPicPr>
          <p:blipFill>
            <a:blip r:embed="rId4"/>
            <a:stretch>
              <a:fillRect/>
            </a:stretch>
          </p:blipFill>
          <p:spPr>
            <a:xfrm>
              <a:off x="6267571" y="1346877"/>
              <a:ext cx="2836453" cy="1872059"/>
            </a:xfrm>
            <a:prstGeom prst="rect">
              <a:avLst/>
            </a:prstGeom>
          </p:spPr>
        </p:pic>
        <p:sp>
          <p:nvSpPr>
            <p:cNvPr id="3" name="Rectangle 2">
              <a:extLst>
                <a:ext uri="{FF2B5EF4-FFF2-40B4-BE49-F238E27FC236}">
                  <a16:creationId xmlns:a16="http://schemas.microsoft.com/office/drawing/2014/main" id="{1AC61519-5AEA-73EE-C4E9-BBE081B4AE39}"/>
                </a:ext>
              </a:extLst>
            </p:cNvPr>
            <p:cNvSpPr/>
            <p:nvPr/>
          </p:nvSpPr>
          <p:spPr>
            <a:xfrm>
              <a:off x="6267571" y="2949934"/>
              <a:ext cx="2802370" cy="269002"/>
            </a:xfrm>
            <a:prstGeom prst="rect">
              <a:avLst/>
            </a:prstGeom>
            <a:solidFill>
              <a:srgbClr val="212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endParaRPr lang="en-US" dirty="0">
                <a:solidFill>
                  <a:srgbClr val="A3D4F5">
                    <a:lumMod val="90000"/>
                  </a:srgbClr>
                </a:solidFill>
                <a:latin typeface="Arial"/>
                <a:ea typeface="ＭＳ Ｐゴシック"/>
              </a:endParaRPr>
            </a:p>
          </p:txBody>
        </p:sp>
      </p:grpSp>
    </p:spTree>
    <p:extLst>
      <p:ext uri="{BB962C8B-B14F-4D97-AF65-F5344CB8AC3E}">
        <p14:creationId xmlns:p14="http://schemas.microsoft.com/office/powerpoint/2010/main" val="41783207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4467E6-8579-FD56-DB50-34315E61B102}"/>
              </a:ext>
            </a:extLst>
          </p:cNvPr>
          <p:cNvSpPr>
            <a:spLocks noGrp="1"/>
          </p:cNvSpPr>
          <p:nvPr>
            <p:ph type="title"/>
          </p:nvPr>
        </p:nvSpPr>
        <p:spPr>
          <a:xfrm>
            <a:off x="467913" y="623466"/>
            <a:ext cx="8208169" cy="579185"/>
          </a:xfrm>
        </p:spPr>
        <p:txBody>
          <a:bodyPr/>
          <a:lstStyle/>
          <a:p>
            <a:r>
              <a:rPr lang="en-US" dirty="0">
                <a:solidFill>
                  <a:srgbClr val="7030A0"/>
                </a:solidFill>
                <a:latin typeface="+mn-lt"/>
              </a:rPr>
              <a:t>DESTINY-Breast12 study design</a:t>
            </a:r>
          </a:p>
        </p:txBody>
      </p:sp>
      <p:sp>
        <p:nvSpPr>
          <p:cNvPr id="7" name="Subtitle 2">
            <a:extLst>
              <a:ext uri="{FF2B5EF4-FFF2-40B4-BE49-F238E27FC236}">
                <a16:creationId xmlns:a16="http://schemas.microsoft.com/office/drawing/2014/main" id="{A3083E94-E428-4D51-2CE4-D51887E096B6}"/>
              </a:ext>
            </a:extLst>
          </p:cNvPr>
          <p:cNvSpPr txBox="1">
            <a:spLocks/>
          </p:cNvSpPr>
          <p:nvPr/>
        </p:nvSpPr>
        <p:spPr>
          <a:xfrm>
            <a:off x="3046830" y="2200604"/>
            <a:ext cx="2057350" cy="1413539"/>
          </a:xfrm>
          <a:prstGeom prst="rect">
            <a:avLst/>
          </a:prstGeom>
          <a:solidFill>
            <a:srgbClr val="27377D"/>
          </a:solidFill>
          <a:ln w="31750">
            <a:noFill/>
          </a:ln>
        </p:spPr>
        <p:txBody>
          <a:bodyPr lIns="135000" anchor="ctr">
            <a:noAutofit/>
          </a:bodyPr>
          <a:lstStyle>
            <a:defPPr marR="0" lvl="0" algn="l" rtl="0">
              <a:lnSpc>
                <a:spcPct val="100000"/>
              </a:lnSpc>
              <a:spcBef>
                <a:spcPts val="0"/>
              </a:spcBef>
              <a:spcAft>
                <a:spcPts val="0"/>
              </a:spcAft>
            </a:defPPr>
            <a:lvl1pPr marL="0" indent="0" defTabSz="1625478" latinLnBrk="0">
              <a:buClrTx/>
              <a:buSzTx/>
              <a:buFontTx/>
              <a:buNone/>
              <a:tabLst/>
              <a:defRPr sz="900" b="1" spc="0" baseline="0">
                <a:ln>
                  <a:noFill/>
                </a:ln>
                <a:solidFill>
                  <a:schemeClr val="bg1"/>
                </a:solidFill>
                <a:uFillTx/>
                <a:latin typeface="+mn-lt"/>
                <a:ea typeface="Calibri"/>
                <a:cs typeface="Arial" panose="020B0604020202020204" pitchFamily="34" charset="0"/>
              </a:defRPr>
            </a:lvl1pPr>
            <a:lvl2pPr marL="342900" indent="-3810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2pPr>
            <a:lvl3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3pPr>
            <a:lvl4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4pPr>
            <a:lvl5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5pPr>
            <a:lvl6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6pPr>
            <a:lvl7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7pPr>
            <a:lvl8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8pPr>
            <a:lvl9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9pPr>
          </a:lstStyle>
          <a:p>
            <a:pPr defTabSz="1625438" eaLnBrk="1" fontAlgn="auto" hangingPunct="1">
              <a:spcBef>
                <a:spcPts val="0"/>
              </a:spcBef>
              <a:spcAft>
                <a:spcPts val="0"/>
              </a:spcAft>
              <a:defRPr/>
            </a:pPr>
            <a:r>
              <a:rPr lang="en-US" sz="1050" kern="0" dirty="0">
                <a:solidFill>
                  <a:srgbClr val="FFFFFF"/>
                </a:solidFill>
                <a:latin typeface="Arial" panose="020B0604020202020204"/>
                <a:sym typeface="Arial"/>
              </a:rPr>
              <a:t>Baseline brain metastases </a:t>
            </a:r>
            <a:br>
              <a:rPr lang="en-US" sz="1050" kern="0" dirty="0">
                <a:solidFill>
                  <a:srgbClr val="FFFFFF"/>
                </a:solidFill>
                <a:latin typeface="Arial" panose="020B0604020202020204"/>
                <a:sym typeface="Arial"/>
              </a:rPr>
            </a:br>
            <a:r>
              <a:rPr lang="en-US" sz="1050" kern="0" dirty="0">
                <a:solidFill>
                  <a:srgbClr val="FFFFFF"/>
                </a:solidFill>
                <a:latin typeface="Arial" panose="020B0604020202020204"/>
                <a:sym typeface="Arial"/>
              </a:rPr>
              <a:t>(N=263)*</a:t>
            </a:r>
          </a:p>
          <a:p>
            <a:pPr marL="107997" indent="-107997" defTabSz="1625438" eaLnBrk="1" fontAlgn="auto" hangingPunct="1">
              <a:spcBef>
                <a:spcPts val="0"/>
              </a:spcBef>
              <a:spcAft>
                <a:spcPts val="0"/>
              </a:spcAft>
              <a:buFont typeface="Arial" panose="020B0604020202020204" pitchFamily="34" charset="0"/>
              <a:buChar char="•"/>
              <a:defRPr/>
            </a:pPr>
            <a:r>
              <a:rPr lang="en-US" sz="1050" b="0" kern="0" dirty="0">
                <a:solidFill>
                  <a:srgbClr val="FFFFFF"/>
                </a:solidFill>
                <a:latin typeface="Arial" panose="020B0604020202020204"/>
                <a:sym typeface="Arial"/>
              </a:rPr>
              <a:t>Stable BMs (previously treated)</a:t>
            </a:r>
          </a:p>
          <a:p>
            <a:pPr marL="107997" indent="-107997" defTabSz="1625438" eaLnBrk="1" fontAlgn="auto" hangingPunct="1">
              <a:spcBef>
                <a:spcPts val="0"/>
              </a:spcBef>
              <a:spcAft>
                <a:spcPts val="0"/>
              </a:spcAft>
              <a:buFont typeface="Arial" panose="020B0604020202020204" pitchFamily="34" charset="0"/>
              <a:buChar char="•"/>
              <a:defRPr/>
            </a:pPr>
            <a:r>
              <a:rPr lang="en-US" sz="1050" b="0" kern="0" dirty="0">
                <a:solidFill>
                  <a:srgbClr val="FFFFFF"/>
                </a:solidFill>
                <a:latin typeface="Arial" panose="020B0604020202020204"/>
                <a:sym typeface="Arial"/>
              </a:rPr>
              <a:t>Active BMs (untreated or previously treated / progressing [not requiring immediate local therapy]) </a:t>
            </a:r>
          </a:p>
        </p:txBody>
      </p:sp>
      <p:sp>
        <p:nvSpPr>
          <p:cNvPr id="11" name="Subtitle 2">
            <a:extLst>
              <a:ext uri="{FF2B5EF4-FFF2-40B4-BE49-F238E27FC236}">
                <a16:creationId xmlns:a16="http://schemas.microsoft.com/office/drawing/2014/main" id="{7794F80E-5D7E-0588-03F6-CE94633442C8}"/>
              </a:ext>
            </a:extLst>
          </p:cNvPr>
          <p:cNvSpPr txBox="1">
            <a:spLocks/>
          </p:cNvSpPr>
          <p:nvPr/>
        </p:nvSpPr>
        <p:spPr>
          <a:xfrm>
            <a:off x="3046830" y="3708934"/>
            <a:ext cx="2057350" cy="898976"/>
          </a:xfrm>
          <a:prstGeom prst="rect">
            <a:avLst/>
          </a:prstGeom>
          <a:solidFill>
            <a:schemeClr val="accent3"/>
          </a:solidFill>
          <a:ln w="31750">
            <a:noFill/>
          </a:ln>
        </p:spPr>
        <p:txBody>
          <a:bodyPr lIns="135000"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algn="l" defTabSz="1625438" eaLnBrk="1" fontAlgn="auto" hangingPunct="1">
              <a:spcBef>
                <a:spcPts val="0"/>
              </a:spcBef>
              <a:defRPr/>
            </a:pPr>
            <a:r>
              <a:rPr lang="en-US" sz="1050" b="1" kern="0" dirty="0">
                <a:solidFill>
                  <a:prstClr val="black"/>
                </a:solidFill>
                <a:latin typeface="Arial" panose="020B0604020202020204"/>
                <a:cs typeface="Arial" panose="020B0604020202020204" pitchFamily="34" charset="0"/>
              </a:rPr>
              <a:t>No baseline brain metastases (N=241)</a:t>
            </a:r>
          </a:p>
        </p:txBody>
      </p:sp>
      <p:sp>
        <p:nvSpPr>
          <p:cNvPr id="20" name="Subtitle 2">
            <a:extLst>
              <a:ext uri="{FF2B5EF4-FFF2-40B4-BE49-F238E27FC236}">
                <a16:creationId xmlns:a16="http://schemas.microsoft.com/office/drawing/2014/main" id="{7873BD73-FF2A-762F-7EC3-F5420F274626}"/>
              </a:ext>
            </a:extLst>
          </p:cNvPr>
          <p:cNvSpPr txBox="1">
            <a:spLocks/>
          </p:cNvSpPr>
          <p:nvPr/>
        </p:nvSpPr>
        <p:spPr>
          <a:xfrm>
            <a:off x="6634213" y="3708934"/>
            <a:ext cx="2041869" cy="898976"/>
          </a:xfrm>
          <a:prstGeom prst="rect">
            <a:avLst/>
          </a:prstGeom>
          <a:solidFill>
            <a:schemeClr val="accent3"/>
          </a:solidFill>
          <a:ln w="31750">
            <a:noFill/>
          </a:ln>
        </p:spPr>
        <p:txBody>
          <a:bodyPr lIns="135000"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algn="l" defTabSz="1625438" eaLnBrk="1" fontAlgn="auto" hangingPunct="1">
              <a:spcBef>
                <a:spcPts val="0"/>
              </a:spcBef>
              <a:defRPr/>
            </a:pPr>
            <a:r>
              <a:rPr lang="en-US" sz="900" b="1" kern="0" dirty="0">
                <a:solidFill>
                  <a:prstClr val="black"/>
                </a:solidFill>
                <a:latin typeface="Arial" panose="020B0604020202020204"/>
                <a:cs typeface="Arial" panose="020B0604020202020204" pitchFamily="34" charset="0"/>
              </a:rPr>
              <a:t>Primary endpoint:</a:t>
            </a:r>
            <a:endParaRPr lang="en-US" sz="900" b="1" kern="0" baseline="30000" dirty="0">
              <a:solidFill>
                <a:prstClr val="black"/>
              </a:solidFill>
              <a:latin typeface="Arial" panose="020B0604020202020204"/>
              <a:cs typeface="Arial" panose="020B0604020202020204" pitchFamily="34" charset="0"/>
            </a:endParaRPr>
          </a:p>
          <a:p>
            <a:pPr marL="107153" indent="-107153" algn="l" defTabSz="1625438" eaLnBrk="1" fontAlgn="auto" hangingPunct="1">
              <a:spcBef>
                <a:spcPts val="0"/>
              </a:spcBef>
              <a:buFont typeface="Arial" panose="020B0604020202020204" pitchFamily="34" charset="0"/>
              <a:buChar char="•"/>
              <a:defRPr/>
            </a:pPr>
            <a:r>
              <a:rPr lang="en-US" sz="900" kern="0" dirty="0">
                <a:solidFill>
                  <a:prstClr val="black"/>
                </a:solidFill>
                <a:latin typeface="Arial" panose="020B0604020202020204"/>
                <a:cs typeface="Arial" panose="020B0604020202020204" pitchFamily="34" charset="0"/>
              </a:rPr>
              <a:t>ORR </a:t>
            </a:r>
          </a:p>
          <a:p>
            <a:pPr marL="0" indent="0" algn="l" defTabSz="1625438" eaLnBrk="1" fontAlgn="auto" hangingPunct="1">
              <a:spcBef>
                <a:spcPts val="300"/>
              </a:spcBef>
              <a:buClr>
                <a:srgbClr val="026C72"/>
              </a:buClr>
              <a:defRPr/>
            </a:pPr>
            <a:r>
              <a:rPr lang="en-US" sz="900" b="1" kern="0" dirty="0">
                <a:solidFill>
                  <a:prstClr val="black"/>
                </a:solidFill>
                <a:latin typeface="Arial" panose="020B0604020202020204"/>
                <a:cs typeface="Arial" panose="020B0604020202020204" pitchFamily="34" charset="0"/>
              </a:rPr>
              <a:t>Additional endpoints included:</a:t>
            </a:r>
          </a:p>
          <a:p>
            <a:pPr marL="107153" indent="-107153" algn="l" defTabSz="1625438" eaLnBrk="1" fontAlgn="auto" hangingPunct="1">
              <a:spcBef>
                <a:spcPts val="0"/>
              </a:spcBef>
              <a:buFont typeface="Arial" panose="020B0604020202020204" pitchFamily="34" charset="0"/>
              <a:buChar char="•"/>
              <a:defRPr/>
            </a:pPr>
            <a:r>
              <a:rPr lang="en-US" sz="900" kern="0" dirty="0">
                <a:solidFill>
                  <a:prstClr val="black"/>
                </a:solidFill>
                <a:latin typeface="Arial" panose="020B0604020202020204"/>
                <a:cs typeface="Arial" panose="020B0604020202020204" pitchFamily="34" charset="0"/>
              </a:rPr>
              <a:t>OS</a:t>
            </a:r>
          </a:p>
          <a:p>
            <a:pPr marL="107153" indent="-107153" algn="l" defTabSz="1625438" eaLnBrk="1" fontAlgn="auto" hangingPunct="1">
              <a:spcBef>
                <a:spcPts val="0"/>
              </a:spcBef>
              <a:buFont typeface="Arial" panose="020B0604020202020204" pitchFamily="34" charset="0"/>
              <a:buChar char="•"/>
              <a:defRPr/>
            </a:pPr>
            <a:r>
              <a:rPr lang="en-US" sz="900" kern="0" dirty="0">
                <a:solidFill>
                  <a:prstClr val="black"/>
                </a:solidFill>
                <a:latin typeface="Arial" panose="020B0604020202020204"/>
                <a:cs typeface="Arial" panose="020B0604020202020204" pitchFamily="34" charset="0"/>
              </a:rPr>
              <a:t>Safety and tolerability</a:t>
            </a:r>
          </a:p>
        </p:txBody>
      </p:sp>
      <p:sp>
        <p:nvSpPr>
          <p:cNvPr id="22" name="Subtitle 2">
            <a:extLst>
              <a:ext uri="{FF2B5EF4-FFF2-40B4-BE49-F238E27FC236}">
                <a16:creationId xmlns:a16="http://schemas.microsoft.com/office/drawing/2014/main" id="{E6C1118E-8BCF-24CD-621B-BDE0F6376612}"/>
              </a:ext>
            </a:extLst>
          </p:cNvPr>
          <p:cNvSpPr txBox="1">
            <a:spLocks/>
          </p:cNvSpPr>
          <p:nvPr/>
        </p:nvSpPr>
        <p:spPr>
          <a:xfrm>
            <a:off x="6634213" y="2200519"/>
            <a:ext cx="2041869" cy="1301400"/>
          </a:xfrm>
          <a:prstGeom prst="rect">
            <a:avLst/>
          </a:prstGeom>
          <a:solidFill>
            <a:srgbClr val="27377D"/>
          </a:solidFill>
          <a:ln w="31750">
            <a:noFill/>
          </a:ln>
        </p:spPr>
        <p:txBody>
          <a:bodyPr lIns="135000"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algn="l" defTabSz="1625438" eaLnBrk="1" fontAlgn="auto" hangingPunct="1">
              <a:spcBef>
                <a:spcPts val="0"/>
              </a:spcBef>
              <a:defRPr/>
            </a:pPr>
            <a:r>
              <a:rPr lang="en-US" sz="900" b="1" kern="0">
                <a:solidFill>
                  <a:srgbClr val="FFFFFF"/>
                </a:solidFill>
                <a:latin typeface="Arial" panose="020B0604020202020204"/>
                <a:cs typeface="Arial" panose="020B0604020202020204" pitchFamily="34" charset="0"/>
              </a:rPr>
              <a:t>Primary endpoint:</a:t>
            </a:r>
            <a:endParaRPr lang="en-US" sz="900" b="1" kern="0" baseline="30000">
              <a:solidFill>
                <a:srgbClr val="FFFFFF"/>
              </a:solidFill>
              <a:latin typeface="Arial" panose="020B0604020202020204"/>
              <a:cs typeface="Arial" panose="020B0604020202020204" pitchFamily="34" charset="0"/>
            </a:endParaRPr>
          </a:p>
          <a:p>
            <a:pPr marL="107153" indent="-107153" algn="l" defTabSz="1625438" eaLnBrk="1" fontAlgn="auto" hangingPunct="1">
              <a:spcBef>
                <a:spcPts val="0"/>
              </a:spcBef>
              <a:buClr>
                <a:srgbClr val="FFFFFF"/>
              </a:buClr>
              <a:buFont typeface="Arial" panose="020B0604020202020204" pitchFamily="34" charset="0"/>
              <a:buChar char="•"/>
              <a:defRPr/>
            </a:pPr>
            <a:r>
              <a:rPr lang="en-US" sz="900" kern="0">
                <a:solidFill>
                  <a:srgbClr val="FFFFFF"/>
                </a:solidFill>
                <a:latin typeface="Arial" panose="020B0604020202020204"/>
                <a:cs typeface="Arial" panose="020B0604020202020204" pitchFamily="34" charset="0"/>
              </a:rPr>
              <a:t>PFS </a:t>
            </a:r>
          </a:p>
          <a:p>
            <a:pPr marL="0" indent="0" algn="l" defTabSz="1625438" eaLnBrk="1" fontAlgn="auto" hangingPunct="1">
              <a:spcBef>
                <a:spcPts val="300"/>
              </a:spcBef>
              <a:buClr>
                <a:srgbClr val="026C72"/>
              </a:buClr>
              <a:defRPr/>
            </a:pPr>
            <a:r>
              <a:rPr lang="en-US" sz="900" b="1" kern="0">
                <a:solidFill>
                  <a:srgbClr val="FFFFFF"/>
                </a:solidFill>
                <a:latin typeface="Arial" panose="020B0604020202020204"/>
                <a:cs typeface="Arial" panose="020B0604020202020204" pitchFamily="34" charset="0"/>
              </a:rPr>
              <a:t>Additional endpoints included:</a:t>
            </a:r>
          </a:p>
          <a:p>
            <a:pPr marL="107153" indent="-107153" algn="l" defTabSz="1625438" eaLnBrk="1" fontAlgn="auto" hangingPunct="1">
              <a:spcBef>
                <a:spcPts val="0"/>
              </a:spcBef>
              <a:buClr>
                <a:srgbClr val="FFFFFF"/>
              </a:buClr>
              <a:buFont typeface="Arial" panose="020B0604020202020204" pitchFamily="34" charset="0"/>
              <a:buChar char="•"/>
              <a:defRPr/>
            </a:pPr>
            <a:r>
              <a:rPr lang="en-US" sz="900" kern="0">
                <a:solidFill>
                  <a:srgbClr val="FFFFFF"/>
                </a:solidFill>
                <a:latin typeface="Arial" panose="020B0604020202020204"/>
                <a:cs typeface="Arial" panose="020B0604020202020204" pitchFamily="34" charset="0"/>
              </a:rPr>
              <a:t>CNS PFS </a:t>
            </a:r>
          </a:p>
          <a:p>
            <a:pPr marL="107153" indent="-107153" algn="l" defTabSz="1625438" eaLnBrk="1" fontAlgn="auto" hangingPunct="1">
              <a:spcBef>
                <a:spcPts val="0"/>
              </a:spcBef>
              <a:buClr>
                <a:srgbClr val="FFFFFF"/>
              </a:buClr>
              <a:buFont typeface="Arial" panose="020B0604020202020204" pitchFamily="34" charset="0"/>
              <a:buChar char="•"/>
              <a:defRPr/>
            </a:pPr>
            <a:r>
              <a:rPr lang="en-US" sz="900" kern="0">
                <a:solidFill>
                  <a:srgbClr val="FFFFFF"/>
                </a:solidFill>
                <a:latin typeface="Arial" panose="020B0604020202020204"/>
                <a:cs typeface="Arial" panose="020B0604020202020204" pitchFamily="34" charset="0"/>
              </a:rPr>
              <a:t>OS</a:t>
            </a:r>
          </a:p>
          <a:p>
            <a:pPr marL="107153" indent="-107153" algn="l" defTabSz="1625438" eaLnBrk="1" fontAlgn="auto" hangingPunct="1">
              <a:spcBef>
                <a:spcPts val="0"/>
              </a:spcBef>
              <a:buClr>
                <a:srgbClr val="FFFFFF"/>
              </a:buClr>
              <a:buFont typeface="Arial" panose="020B0604020202020204" pitchFamily="34" charset="0"/>
              <a:buChar char="•"/>
              <a:defRPr/>
            </a:pPr>
            <a:r>
              <a:rPr lang="en-US" sz="900" kern="0">
                <a:solidFill>
                  <a:srgbClr val="FFFFFF"/>
                </a:solidFill>
                <a:latin typeface="Arial" panose="020B0604020202020204"/>
                <a:cs typeface="Arial" panose="020B0604020202020204" pitchFamily="34" charset="0"/>
              </a:rPr>
              <a:t>ORR </a:t>
            </a:r>
          </a:p>
          <a:p>
            <a:pPr marL="107153" indent="-107153" algn="l" defTabSz="1625438" eaLnBrk="1" fontAlgn="auto" hangingPunct="1">
              <a:spcBef>
                <a:spcPts val="0"/>
              </a:spcBef>
              <a:buClr>
                <a:srgbClr val="FFFFFF"/>
              </a:buClr>
              <a:buFont typeface="Arial" panose="020B0604020202020204" pitchFamily="34" charset="0"/>
              <a:buChar char="•"/>
              <a:defRPr/>
            </a:pPr>
            <a:r>
              <a:rPr lang="en-US" sz="900" kern="0">
                <a:solidFill>
                  <a:srgbClr val="FFFFFF"/>
                </a:solidFill>
                <a:latin typeface="Arial" panose="020B0604020202020204"/>
                <a:cs typeface="Arial" panose="020B0604020202020204" pitchFamily="34" charset="0"/>
              </a:rPr>
              <a:t>CNS ORR </a:t>
            </a:r>
          </a:p>
          <a:p>
            <a:pPr marL="107153" indent="-107153" algn="l" defTabSz="1625438" eaLnBrk="1" fontAlgn="auto" hangingPunct="1">
              <a:spcBef>
                <a:spcPts val="0"/>
              </a:spcBef>
              <a:buClr>
                <a:srgbClr val="FFFFFF"/>
              </a:buClr>
              <a:buFont typeface="Arial" panose="020B0604020202020204" pitchFamily="34" charset="0"/>
              <a:buChar char="•"/>
              <a:defRPr/>
            </a:pPr>
            <a:r>
              <a:rPr lang="en-US" sz="900" kern="0">
                <a:solidFill>
                  <a:srgbClr val="FFFFFF"/>
                </a:solidFill>
                <a:latin typeface="Arial" panose="020B0604020202020204"/>
                <a:cs typeface="Arial" panose="020B0604020202020204" pitchFamily="34" charset="0"/>
              </a:rPr>
              <a:t>Safety and tolerability</a:t>
            </a:r>
          </a:p>
        </p:txBody>
      </p:sp>
      <p:sp>
        <p:nvSpPr>
          <p:cNvPr id="26" name="Subtitle 2">
            <a:extLst>
              <a:ext uri="{FF2B5EF4-FFF2-40B4-BE49-F238E27FC236}">
                <a16:creationId xmlns:a16="http://schemas.microsoft.com/office/drawing/2014/main" id="{F0887CBE-244E-16BA-4976-2C79C4F90663}"/>
              </a:ext>
            </a:extLst>
          </p:cNvPr>
          <p:cNvSpPr txBox="1">
            <a:spLocks/>
          </p:cNvSpPr>
          <p:nvPr/>
        </p:nvSpPr>
        <p:spPr>
          <a:xfrm>
            <a:off x="467916" y="2109761"/>
            <a:ext cx="2084368" cy="2637425"/>
          </a:xfrm>
          <a:prstGeom prst="rect">
            <a:avLst/>
          </a:prstGeom>
          <a:noFill/>
          <a:ln w="12700">
            <a:solidFill>
              <a:schemeClr val="tx1"/>
            </a:solidFill>
          </a:ln>
        </p:spPr>
        <p:txBody>
          <a:bodyPr anchor="ctr">
            <a:noAutofit/>
          </a:bodyP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defTabSz="1219154" fontAlgn="auto">
              <a:spcBef>
                <a:spcPts val="0"/>
              </a:spcBef>
              <a:spcAft>
                <a:spcPts val="150"/>
              </a:spcAft>
              <a:buClr>
                <a:srgbClr val="000000"/>
              </a:buClr>
              <a:defRPr/>
            </a:pPr>
            <a:r>
              <a:rPr lang="en-US" sz="1050" b="1" kern="0" dirty="0">
                <a:solidFill>
                  <a:srgbClr val="000000"/>
                </a:solidFill>
                <a:latin typeface="Arial" panose="020B0604020202020204"/>
                <a:cs typeface="Arial" panose="020B0604020202020204" pitchFamily="34" charset="0"/>
                <a:sym typeface="Arial"/>
              </a:rPr>
              <a:t>Patient population</a:t>
            </a:r>
            <a:endParaRPr lang="en-US" sz="1050" b="1" kern="0" baseline="30000" dirty="0">
              <a:solidFill>
                <a:srgbClr val="000000"/>
              </a:solidFill>
              <a:latin typeface="Arial" panose="020B0604020202020204"/>
              <a:cs typeface="Arial" panose="020B0604020202020204" pitchFamily="34" charset="0"/>
              <a:sym typeface="Arial"/>
            </a:endParaRPr>
          </a:p>
          <a:p>
            <a:pPr marL="128588" indent="-128588" defTabSz="1625133" fontAlgn="auto">
              <a:spcBef>
                <a:spcPts val="0"/>
              </a:spcBef>
              <a:spcAft>
                <a:spcPts val="150"/>
              </a:spcAft>
              <a:buClr>
                <a:srgbClr val="125AA2"/>
              </a:buClr>
              <a:buFont typeface="Arial" panose="020B0604020202020204" pitchFamily="34" charset="0"/>
              <a:buChar char="•"/>
              <a:defRPr/>
            </a:pPr>
            <a:r>
              <a:rPr lang="en-GB" sz="1050" kern="0" dirty="0">
                <a:solidFill>
                  <a:prstClr val="black"/>
                </a:solidFill>
                <a:latin typeface="Arial" panose="020B0604020202020204"/>
                <a:cs typeface="Arial"/>
                <a:sym typeface="Arial"/>
              </a:rPr>
              <a:t>Aged ≥18 years</a:t>
            </a:r>
          </a:p>
          <a:p>
            <a:pPr marL="128588" indent="-128588" defTabSz="1625133" fontAlgn="auto">
              <a:spcBef>
                <a:spcPts val="0"/>
              </a:spcBef>
              <a:spcAft>
                <a:spcPts val="150"/>
              </a:spcAft>
              <a:buClr>
                <a:srgbClr val="125AA2"/>
              </a:buClr>
              <a:buFont typeface="Arial" panose="020B0604020202020204" pitchFamily="34" charset="0"/>
              <a:buChar char="•"/>
              <a:defRPr/>
            </a:pPr>
            <a:r>
              <a:rPr lang="en-GB" sz="1050" kern="0" dirty="0">
                <a:solidFill>
                  <a:prstClr val="black"/>
                </a:solidFill>
                <a:latin typeface="Arial" panose="020B0604020202020204"/>
                <a:cs typeface="Arial"/>
                <a:sym typeface="Arial"/>
              </a:rPr>
              <a:t>Pathologically documented HER2+ advanced or metastatic BC with or without baseline brain metastases</a:t>
            </a:r>
          </a:p>
          <a:p>
            <a:pPr marL="128588" indent="-128588" defTabSz="1625133" fontAlgn="auto">
              <a:spcBef>
                <a:spcPts val="0"/>
              </a:spcBef>
              <a:spcAft>
                <a:spcPts val="150"/>
              </a:spcAft>
              <a:buClr>
                <a:srgbClr val="125AA2"/>
              </a:buClr>
              <a:buFont typeface="Arial" panose="020B0604020202020204" pitchFamily="34" charset="0"/>
              <a:buChar char="•"/>
              <a:defRPr/>
            </a:pPr>
            <a:r>
              <a:rPr lang="en-GB" sz="1050" kern="0" dirty="0">
                <a:solidFill>
                  <a:prstClr val="black"/>
                </a:solidFill>
                <a:latin typeface="Arial" panose="020B0604020202020204"/>
                <a:cs typeface="Arial"/>
                <a:sym typeface="Arial"/>
              </a:rPr>
              <a:t>Received ≤2 prior lines of therapy</a:t>
            </a:r>
            <a:br>
              <a:rPr lang="en-GB" sz="1050" kern="0" dirty="0">
                <a:solidFill>
                  <a:prstClr val="black"/>
                </a:solidFill>
                <a:latin typeface="Arial" panose="020B0604020202020204"/>
                <a:cs typeface="Arial"/>
                <a:sym typeface="Arial"/>
              </a:rPr>
            </a:br>
            <a:r>
              <a:rPr lang="en-GB" sz="1050" kern="0" dirty="0">
                <a:solidFill>
                  <a:prstClr val="black"/>
                </a:solidFill>
                <a:latin typeface="Arial" panose="020B0604020202020204"/>
                <a:cs typeface="Arial"/>
                <a:sym typeface="Arial"/>
              </a:rPr>
              <a:t>in the metastatic setting </a:t>
            </a:r>
            <a:br>
              <a:rPr lang="en-GB" sz="1050" kern="0" dirty="0">
                <a:solidFill>
                  <a:prstClr val="black"/>
                </a:solidFill>
                <a:latin typeface="Arial" panose="020B0604020202020204"/>
                <a:cs typeface="Arial"/>
                <a:sym typeface="Arial"/>
              </a:rPr>
            </a:br>
            <a:r>
              <a:rPr lang="en-GB" sz="1050" kern="0" dirty="0">
                <a:solidFill>
                  <a:prstClr val="black"/>
                </a:solidFill>
                <a:latin typeface="Arial" panose="020B0604020202020204"/>
                <a:cs typeface="Arial"/>
                <a:sym typeface="Arial"/>
              </a:rPr>
              <a:t>(tucatinib naïve)</a:t>
            </a:r>
          </a:p>
          <a:p>
            <a:pPr marL="128588" indent="-128588" defTabSz="1625133" fontAlgn="auto">
              <a:spcBef>
                <a:spcPts val="0"/>
              </a:spcBef>
              <a:spcAft>
                <a:spcPts val="150"/>
              </a:spcAft>
              <a:buClr>
                <a:srgbClr val="125AA2"/>
              </a:buClr>
              <a:buFont typeface="Arial" panose="020B0604020202020204" pitchFamily="34" charset="0"/>
              <a:buChar char="•"/>
              <a:defRPr/>
            </a:pPr>
            <a:r>
              <a:rPr lang="en-GB" sz="1050" kern="0" dirty="0">
                <a:solidFill>
                  <a:prstClr val="black"/>
                </a:solidFill>
                <a:latin typeface="Arial" panose="020B0604020202020204"/>
                <a:cs typeface="Arial"/>
                <a:sym typeface="Arial"/>
              </a:rPr>
              <a:t>Disease progression on prior </a:t>
            </a:r>
            <a:br>
              <a:rPr lang="en-GB" sz="1050" kern="0" dirty="0">
                <a:solidFill>
                  <a:prstClr val="black"/>
                </a:solidFill>
                <a:latin typeface="Arial" panose="020B0604020202020204"/>
                <a:cs typeface="Arial"/>
                <a:sym typeface="Arial"/>
              </a:rPr>
            </a:br>
            <a:r>
              <a:rPr lang="en-GB" sz="1050" kern="0" dirty="0">
                <a:solidFill>
                  <a:prstClr val="black"/>
                </a:solidFill>
                <a:latin typeface="Arial" panose="020B0604020202020204"/>
                <a:cs typeface="Arial"/>
                <a:sym typeface="Arial"/>
              </a:rPr>
              <a:t>HER2-directed regimens </a:t>
            </a:r>
          </a:p>
          <a:p>
            <a:pPr marL="128588" indent="-128588" defTabSz="1625133" fontAlgn="auto">
              <a:spcBef>
                <a:spcPts val="0"/>
              </a:spcBef>
              <a:spcAft>
                <a:spcPts val="150"/>
              </a:spcAft>
              <a:buClr>
                <a:srgbClr val="125AA2"/>
              </a:buClr>
              <a:buFont typeface="Arial" panose="020B0604020202020204" pitchFamily="34" charset="0"/>
              <a:buChar char="•"/>
              <a:defRPr/>
            </a:pPr>
            <a:r>
              <a:rPr lang="en-GB" sz="1050" kern="0" dirty="0">
                <a:solidFill>
                  <a:prstClr val="black"/>
                </a:solidFill>
                <a:latin typeface="Arial" panose="020B0604020202020204"/>
                <a:cs typeface="Arial"/>
                <a:sym typeface="Arial"/>
              </a:rPr>
              <a:t>ECOG PS 0 or 1</a:t>
            </a:r>
          </a:p>
          <a:p>
            <a:pPr marL="128588" indent="-128588" defTabSz="1625133" fontAlgn="auto">
              <a:spcBef>
                <a:spcPts val="0"/>
              </a:spcBef>
              <a:spcAft>
                <a:spcPts val="150"/>
              </a:spcAft>
              <a:buClr>
                <a:srgbClr val="125AA2"/>
              </a:buClr>
              <a:buFont typeface="Arial" panose="020B0604020202020204" pitchFamily="34" charset="0"/>
              <a:buChar char="•"/>
              <a:defRPr/>
            </a:pPr>
            <a:r>
              <a:rPr lang="en-GB" sz="1050" kern="0" dirty="0">
                <a:solidFill>
                  <a:prstClr val="black"/>
                </a:solidFill>
                <a:latin typeface="Arial" panose="020B0604020202020204"/>
                <a:cs typeface="Arial"/>
                <a:sym typeface="Arial"/>
              </a:rPr>
              <a:t>No known or suspected leptomeningeal metastases</a:t>
            </a:r>
          </a:p>
        </p:txBody>
      </p:sp>
      <p:cxnSp>
        <p:nvCxnSpPr>
          <p:cNvPr id="28" name="Straight Connector 27">
            <a:extLst>
              <a:ext uri="{FF2B5EF4-FFF2-40B4-BE49-F238E27FC236}">
                <a16:creationId xmlns:a16="http://schemas.microsoft.com/office/drawing/2014/main" id="{DEFBBD72-E2A4-F49F-2D4B-808C35B40C5D}"/>
              </a:ext>
            </a:extLst>
          </p:cNvPr>
          <p:cNvCxnSpPr>
            <a:cxnSpLocks/>
            <a:endCxn id="7" idx="1"/>
          </p:cNvCxnSpPr>
          <p:nvPr/>
        </p:nvCxnSpPr>
        <p:spPr>
          <a:xfrm>
            <a:off x="2552284" y="2851219"/>
            <a:ext cx="494546" cy="56155"/>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495C84-A857-0238-4E3F-734C21197812}"/>
              </a:ext>
            </a:extLst>
          </p:cNvPr>
          <p:cNvCxnSpPr>
            <a:cxnSpLocks/>
            <a:endCxn id="11" idx="1"/>
          </p:cNvCxnSpPr>
          <p:nvPr/>
        </p:nvCxnSpPr>
        <p:spPr>
          <a:xfrm>
            <a:off x="2552284" y="4158421"/>
            <a:ext cx="494546" cy="1"/>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255495A-D90B-862C-CF37-B19769344144}"/>
              </a:ext>
            </a:extLst>
          </p:cNvPr>
          <p:cNvCxnSpPr>
            <a:cxnSpLocks/>
          </p:cNvCxnSpPr>
          <p:nvPr/>
        </p:nvCxnSpPr>
        <p:spPr>
          <a:xfrm flipV="1">
            <a:off x="5104179" y="2851198"/>
            <a:ext cx="1514553" cy="43"/>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1C54300-1EFB-807F-DE46-9340DA8C810C}"/>
              </a:ext>
            </a:extLst>
          </p:cNvPr>
          <p:cNvSpPr>
            <a:spLocks noChangeAspect="1"/>
          </p:cNvSpPr>
          <p:nvPr/>
        </p:nvSpPr>
        <p:spPr>
          <a:xfrm>
            <a:off x="5510464" y="2527219"/>
            <a:ext cx="648000" cy="648000"/>
          </a:xfrm>
          <a:prstGeom prst="ellipse">
            <a:avLst/>
          </a:prstGeom>
          <a:solidFill>
            <a:schemeClr val="tx1"/>
          </a:solidFill>
          <a:ln w="12700" cap="flat" cmpd="sng" algn="ctr">
            <a:solidFill>
              <a:schemeClr val="tx1"/>
            </a:solidFill>
            <a:prstDash val="solid"/>
            <a:miter lim="800000"/>
          </a:ln>
          <a:effectLst/>
        </p:spPr>
        <p:txBody>
          <a:bodyPr lIns="0" tIns="0" rIns="0" bIns="0" rtlCol="0" anchor="ctr"/>
          <a:lstStyle/>
          <a:p>
            <a:pPr algn="ctr" defTabSz="914378" eaLnBrk="1" fontAlgn="auto" hangingPunct="1">
              <a:spcBef>
                <a:spcPts val="0"/>
              </a:spcBef>
              <a:spcAft>
                <a:spcPts val="0"/>
              </a:spcAft>
              <a:defRPr/>
            </a:pPr>
            <a:r>
              <a:rPr lang="en-US" sz="825" b="1" kern="0">
                <a:solidFill>
                  <a:srgbClr val="FFFFFF"/>
                </a:solidFill>
                <a:latin typeface="Arial"/>
                <a:ea typeface="+mn-ea"/>
                <a:cs typeface="Arial"/>
                <a:sym typeface="Arial"/>
              </a:rPr>
              <a:t>T-DXd</a:t>
            </a:r>
          </a:p>
          <a:p>
            <a:pPr algn="ctr" defTabSz="914378" eaLnBrk="1" fontAlgn="auto" hangingPunct="1">
              <a:spcBef>
                <a:spcPts val="0"/>
              </a:spcBef>
              <a:spcAft>
                <a:spcPts val="0"/>
              </a:spcAft>
              <a:defRPr/>
            </a:pPr>
            <a:r>
              <a:rPr lang="en-US" sz="788" kern="0">
                <a:solidFill>
                  <a:srgbClr val="FFFFFF"/>
                </a:solidFill>
                <a:latin typeface="Arial"/>
                <a:ea typeface="+mn-ea"/>
                <a:cs typeface="Arial"/>
                <a:sym typeface="Arial"/>
              </a:rPr>
              <a:t>5.4 mg/kg IV Q3W</a:t>
            </a:r>
            <a:r>
              <a:rPr lang="en-US" sz="788" kern="0" baseline="30000">
                <a:solidFill>
                  <a:srgbClr val="FFFFFF"/>
                </a:solidFill>
                <a:latin typeface="Arial"/>
                <a:ea typeface="+mn-ea"/>
                <a:cs typeface="Arial"/>
                <a:sym typeface="Arial"/>
              </a:rPr>
              <a:t>†</a:t>
            </a:r>
          </a:p>
        </p:txBody>
      </p:sp>
      <p:cxnSp>
        <p:nvCxnSpPr>
          <p:cNvPr id="10" name="Straight Connector 9">
            <a:extLst>
              <a:ext uri="{FF2B5EF4-FFF2-40B4-BE49-F238E27FC236}">
                <a16:creationId xmlns:a16="http://schemas.microsoft.com/office/drawing/2014/main" id="{2C69E786-4004-A5F6-3574-8F4EA913780C}"/>
              </a:ext>
            </a:extLst>
          </p:cNvPr>
          <p:cNvCxnSpPr>
            <a:cxnSpLocks/>
          </p:cNvCxnSpPr>
          <p:nvPr/>
        </p:nvCxnSpPr>
        <p:spPr>
          <a:xfrm flipV="1">
            <a:off x="5104179" y="4155457"/>
            <a:ext cx="1514553" cy="593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1DB7C5B-32D8-7931-6436-70B2E056BDC1}"/>
              </a:ext>
            </a:extLst>
          </p:cNvPr>
          <p:cNvSpPr>
            <a:spLocks noChangeAspect="1"/>
          </p:cNvSpPr>
          <p:nvPr/>
        </p:nvSpPr>
        <p:spPr>
          <a:xfrm>
            <a:off x="5510464" y="3834421"/>
            <a:ext cx="648000" cy="648000"/>
          </a:xfrm>
          <a:prstGeom prst="ellipse">
            <a:avLst/>
          </a:prstGeom>
          <a:solidFill>
            <a:schemeClr val="tx1"/>
          </a:solidFill>
          <a:ln w="12700" cap="flat" cmpd="sng" algn="ctr">
            <a:solidFill>
              <a:schemeClr val="tx1"/>
            </a:solidFill>
            <a:prstDash val="solid"/>
            <a:miter lim="800000"/>
          </a:ln>
          <a:effectLst/>
        </p:spPr>
        <p:txBody>
          <a:bodyPr lIns="0" tIns="0" rIns="0" bIns="0" rtlCol="0" anchor="ctr"/>
          <a:lstStyle/>
          <a:p>
            <a:pPr algn="ctr" defTabSz="914378" eaLnBrk="1" fontAlgn="auto" hangingPunct="1">
              <a:spcBef>
                <a:spcPts val="0"/>
              </a:spcBef>
              <a:spcAft>
                <a:spcPts val="0"/>
              </a:spcAft>
              <a:defRPr/>
            </a:pPr>
            <a:r>
              <a:rPr lang="en-US" sz="825" b="1" kern="0">
                <a:solidFill>
                  <a:srgbClr val="FFFFFF"/>
                </a:solidFill>
                <a:latin typeface="Arial"/>
                <a:ea typeface="+mn-ea"/>
                <a:cs typeface="Arial"/>
                <a:sym typeface="Arial"/>
              </a:rPr>
              <a:t>T-DXd</a:t>
            </a:r>
          </a:p>
          <a:p>
            <a:pPr algn="ctr" defTabSz="914378" eaLnBrk="1" fontAlgn="auto" hangingPunct="1">
              <a:spcBef>
                <a:spcPts val="0"/>
              </a:spcBef>
              <a:spcAft>
                <a:spcPts val="0"/>
              </a:spcAft>
              <a:defRPr/>
            </a:pPr>
            <a:r>
              <a:rPr lang="en-US" sz="788" kern="0">
                <a:solidFill>
                  <a:srgbClr val="FFFFFF"/>
                </a:solidFill>
                <a:latin typeface="Arial"/>
                <a:ea typeface="+mn-ea"/>
                <a:cs typeface="Arial"/>
                <a:sym typeface="Arial"/>
              </a:rPr>
              <a:t>5.4 mg/kg IV Q3W</a:t>
            </a:r>
            <a:r>
              <a:rPr lang="en-US" sz="788" kern="0" baseline="30000">
                <a:solidFill>
                  <a:srgbClr val="FFFFFF"/>
                </a:solidFill>
                <a:latin typeface="Arial"/>
                <a:ea typeface="+mn-ea"/>
                <a:cs typeface="Arial"/>
                <a:sym typeface="Arial"/>
              </a:rPr>
              <a:t>†</a:t>
            </a:r>
          </a:p>
        </p:txBody>
      </p:sp>
      <p:sp>
        <p:nvSpPr>
          <p:cNvPr id="2" name="Subtitle 1">
            <a:extLst>
              <a:ext uri="{FF2B5EF4-FFF2-40B4-BE49-F238E27FC236}">
                <a16:creationId xmlns:a16="http://schemas.microsoft.com/office/drawing/2014/main" id="{7189FB38-E644-0825-DFD2-D540A4785840}"/>
              </a:ext>
            </a:extLst>
          </p:cNvPr>
          <p:cNvSpPr>
            <a:spLocks noGrp="1"/>
          </p:cNvSpPr>
          <p:nvPr>
            <p:ph type="subTitle" idx="2"/>
          </p:nvPr>
        </p:nvSpPr>
        <p:spPr>
          <a:xfrm>
            <a:off x="467915" y="1565483"/>
            <a:ext cx="8208170" cy="405002"/>
          </a:xfrm>
        </p:spPr>
        <p:txBody>
          <a:bodyPr/>
          <a:lstStyle/>
          <a:p>
            <a:r>
              <a:rPr lang="en-US" sz="1275" dirty="0">
                <a:solidFill>
                  <a:schemeClr val="tx1"/>
                </a:solidFill>
              </a:rPr>
              <a:t>Phase 3b/4, multicenter, single-arm, two-cohort, open-label study of T-</a:t>
            </a:r>
            <a:r>
              <a:rPr lang="en-US" sz="1275" dirty="0" err="1">
                <a:solidFill>
                  <a:schemeClr val="tx1"/>
                </a:solidFill>
              </a:rPr>
              <a:t>DXd</a:t>
            </a:r>
            <a:r>
              <a:rPr lang="en-US" sz="1275" dirty="0">
                <a:solidFill>
                  <a:schemeClr val="tx1"/>
                </a:solidFill>
              </a:rPr>
              <a:t> in previously treated HER2+ </a:t>
            </a:r>
            <a:r>
              <a:rPr lang="en-US" sz="1275" dirty="0" err="1">
                <a:solidFill>
                  <a:schemeClr val="tx1"/>
                </a:solidFill>
              </a:rPr>
              <a:t>mBC</a:t>
            </a:r>
            <a:r>
              <a:rPr lang="en-US" sz="1275" dirty="0">
                <a:solidFill>
                  <a:schemeClr val="tx1"/>
                </a:solidFill>
              </a:rPr>
              <a:t> with and without brain metastases (BMs); the largest prospective study of T-</a:t>
            </a:r>
            <a:r>
              <a:rPr lang="en-US" sz="1275" dirty="0" err="1">
                <a:solidFill>
                  <a:schemeClr val="tx1"/>
                </a:solidFill>
              </a:rPr>
              <a:t>DXd</a:t>
            </a:r>
            <a:r>
              <a:rPr lang="en-US" sz="1275" dirty="0">
                <a:solidFill>
                  <a:schemeClr val="tx1"/>
                </a:solidFill>
              </a:rPr>
              <a:t> in patients with stable or active BMs</a:t>
            </a:r>
          </a:p>
        </p:txBody>
      </p:sp>
      <p:sp>
        <p:nvSpPr>
          <p:cNvPr id="8" name="TextBox 7">
            <a:extLst>
              <a:ext uri="{FF2B5EF4-FFF2-40B4-BE49-F238E27FC236}">
                <a16:creationId xmlns:a16="http://schemas.microsoft.com/office/drawing/2014/main" id="{3E5A066D-A6D1-E1FC-D4B7-023463B3B225}"/>
              </a:ext>
            </a:extLst>
          </p:cNvPr>
          <p:cNvSpPr txBox="1"/>
          <p:nvPr/>
        </p:nvSpPr>
        <p:spPr>
          <a:xfrm>
            <a:off x="2799557" y="5403689"/>
            <a:ext cx="6187912" cy="276999"/>
          </a:xfrm>
          <a:prstGeom prst="rect">
            <a:avLst/>
          </a:prstGeom>
          <a:noFill/>
        </p:spPr>
        <p:txBody>
          <a:bodyPr wrap="none" rtlCol="0">
            <a:spAutoFit/>
          </a:bodyPr>
          <a:lstStyle/>
          <a:p>
            <a:pPr defTabSz="685800" eaLnBrk="1" fontAlgn="auto" hangingPunct="1">
              <a:spcBef>
                <a:spcPts val="0"/>
              </a:spcBef>
              <a:spcAft>
                <a:spcPts val="0"/>
              </a:spcAft>
              <a:defRPr/>
            </a:pPr>
            <a:r>
              <a:rPr lang="en-US" sz="1200" b="1" dirty="0">
                <a:solidFill>
                  <a:prstClr val="black"/>
                </a:solidFill>
                <a:latin typeface="Arial" panose="020B0604020202020204"/>
                <a:ea typeface="+mn-ea"/>
              </a:rPr>
              <a:t>Harbeck N, et al. Nature Medicine 2024 https://doi.org/10.1038/s41591-024-03261-7 </a:t>
            </a:r>
          </a:p>
        </p:txBody>
      </p:sp>
    </p:spTree>
    <p:extLst>
      <p:ext uri="{BB962C8B-B14F-4D97-AF65-F5344CB8AC3E}">
        <p14:creationId xmlns:p14="http://schemas.microsoft.com/office/powerpoint/2010/main" val="42674399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2DD3-4C99-39DB-830D-F15A489A9044}"/>
              </a:ext>
            </a:extLst>
          </p:cNvPr>
          <p:cNvSpPr>
            <a:spLocks noGrp="1"/>
          </p:cNvSpPr>
          <p:nvPr>
            <p:ph type="title"/>
          </p:nvPr>
        </p:nvSpPr>
        <p:spPr>
          <a:xfrm>
            <a:off x="628650" y="732338"/>
            <a:ext cx="7886700" cy="752475"/>
          </a:xfrm>
        </p:spPr>
        <p:txBody>
          <a:bodyPr/>
          <a:lstStyle/>
          <a:p>
            <a:r>
              <a:rPr lang="en-US" sz="2400" dirty="0">
                <a:solidFill>
                  <a:srgbClr val="7030A0"/>
                </a:solidFill>
              </a:rPr>
              <a:t>DB-12: PFS and CNS-PFS in Patients With Baseline BMs</a:t>
            </a:r>
          </a:p>
        </p:txBody>
      </p:sp>
      <p:pic>
        <p:nvPicPr>
          <p:cNvPr id="5" name="Content Placeholder 4" descr="A graph of a patient's life&#10;&#10;Description automatically generated">
            <a:extLst>
              <a:ext uri="{FF2B5EF4-FFF2-40B4-BE49-F238E27FC236}">
                <a16:creationId xmlns:a16="http://schemas.microsoft.com/office/drawing/2014/main" id="{300E3114-91CE-918E-DCDA-89D544A2BE9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7409"/>
          <a:stretch/>
        </p:blipFill>
        <p:spPr>
          <a:xfrm>
            <a:off x="3067546" y="3749465"/>
            <a:ext cx="6007287" cy="1954973"/>
          </a:xfrm>
        </p:spPr>
      </p:pic>
      <p:pic>
        <p:nvPicPr>
          <p:cNvPr id="7" name="Content Placeholder 4" descr="A graph of a patient's life&#10;&#10;Description automatically generated">
            <a:extLst>
              <a:ext uri="{FF2B5EF4-FFF2-40B4-BE49-F238E27FC236}">
                <a16:creationId xmlns:a16="http://schemas.microsoft.com/office/drawing/2014/main" id="{0E6341D4-EB89-D8BF-38A2-CF809A853336}"/>
              </a:ext>
            </a:extLst>
          </p:cNvPr>
          <p:cNvPicPr>
            <a:picLocks noChangeAspect="1"/>
          </p:cNvPicPr>
          <p:nvPr/>
        </p:nvPicPr>
        <p:blipFill rotWithShape="1">
          <a:blip r:embed="rId2">
            <a:extLst>
              <a:ext uri="{28A0092B-C50C-407E-A947-70E740481C1C}">
                <a14:useLocalDpi xmlns:a14="http://schemas.microsoft.com/office/drawing/2010/main" val="0"/>
              </a:ext>
            </a:extLst>
          </a:blip>
          <a:srcRect b="67409"/>
          <a:stretch/>
        </p:blipFill>
        <p:spPr bwMode="auto">
          <a:xfrm>
            <a:off x="294198" y="1743348"/>
            <a:ext cx="6007285" cy="195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0D07664-74D9-7369-B70C-0D6D654A07DC}"/>
              </a:ext>
            </a:extLst>
          </p:cNvPr>
          <p:cNvSpPr txBox="1"/>
          <p:nvPr/>
        </p:nvSpPr>
        <p:spPr>
          <a:xfrm>
            <a:off x="3732326" y="2080123"/>
            <a:ext cx="2577947" cy="369332"/>
          </a:xfrm>
          <a:prstGeom prst="rect">
            <a:avLst/>
          </a:prstGeom>
          <a:noFill/>
        </p:spPr>
        <p:txBody>
          <a:bodyPr wrap="square" rtlCol="0">
            <a:spAutoFit/>
          </a:bodyPr>
          <a:lstStyle/>
          <a:p>
            <a:pPr algn="ctr" defTabSz="914378"/>
            <a:r>
              <a:rPr lang="en-US" dirty="0">
                <a:solidFill>
                  <a:srgbClr val="234278"/>
                </a:solidFill>
                <a:latin typeface="Arial"/>
                <a:ea typeface="ＭＳ Ｐゴシック"/>
              </a:rPr>
              <a:t>Median PFS 17.3 mos</a:t>
            </a:r>
          </a:p>
        </p:txBody>
      </p:sp>
      <p:sp>
        <p:nvSpPr>
          <p:cNvPr id="3" name="Footer Placeholder 6">
            <a:extLst>
              <a:ext uri="{FF2B5EF4-FFF2-40B4-BE49-F238E27FC236}">
                <a16:creationId xmlns:a16="http://schemas.microsoft.com/office/drawing/2014/main" id="{B1A9394E-C03A-1CFD-AC8B-72384F1D6AFA}"/>
              </a:ext>
            </a:extLst>
          </p:cNvPr>
          <p:cNvSpPr txBox="1">
            <a:spLocks/>
          </p:cNvSpPr>
          <p:nvPr/>
        </p:nvSpPr>
        <p:spPr>
          <a:xfrm>
            <a:off x="182880" y="5770414"/>
            <a:ext cx="8820474" cy="273844"/>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buClr>
                <a:srgbClr val="000000"/>
              </a:buClr>
              <a:defRPr/>
            </a:pPr>
            <a:r>
              <a:rPr lang="en-US" sz="1000" kern="0" dirty="0">
                <a:latin typeface="Arial"/>
                <a:ea typeface="ＭＳ Ｐゴシック"/>
                <a:cs typeface="Arial" panose="020B0604020202020204" pitchFamily="34" charset="0"/>
                <a:sym typeface="Arial"/>
              </a:rPr>
              <a:t>Harbeck N et al. </a:t>
            </a:r>
            <a:r>
              <a:rPr lang="en-US" sz="1000" i="1" kern="0" dirty="0">
                <a:latin typeface="Arial"/>
                <a:ea typeface="ＭＳ Ｐゴシック"/>
                <a:cs typeface="Arial" panose="020B0604020202020204" pitchFamily="34" charset="0"/>
                <a:sym typeface="Arial"/>
              </a:rPr>
              <a:t>Nat Med</a:t>
            </a:r>
            <a:r>
              <a:rPr lang="en-US" sz="1000" kern="0" dirty="0">
                <a:latin typeface="Arial"/>
                <a:ea typeface="ＭＳ Ｐゴシック"/>
                <a:cs typeface="Arial" panose="020B0604020202020204" pitchFamily="34" charset="0"/>
                <a:sym typeface="Arial"/>
              </a:rPr>
              <a:t>. 2024;30:3717-3727.</a:t>
            </a:r>
          </a:p>
        </p:txBody>
      </p:sp>
    </p:spTree>
    <p:extLst>
      <p:ext uri="{BB962C8B-B14F-4D97-AF65-F5344CB8AC3E}">
        <p14:creationId xmlns:p14="http://schemas.microsoft.com/office/powerpoint/2010/main" val="23070863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F42FE-9A68-6166-AC68-81EC5C3A1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064B16-8F1F-5C26-B51C-42AE78AD9B7C}"/>
              </a:ext>
            </a:extLst>
          </p:cNvPr>
          <p:cNvSpPr>
            <a:spLocks noGrp="1"/>
          </p:cNvSpPr>
          <p:nvPr>
            <p:ph type="title"/>
          </p:nvPr>
        </p:nvSpPr>
        <p:spPr/>
        <p:txBody>
          <a:bodyPr/>
          <a:lstStyle/>
          <a:p>
            <a:r>
              <a:rPr lang="en-US" sz="2400" dirty="0">
                <a:solidFill>
                  <a:srgbClr val="7030A0"/>
                </a:solidFill>
              </a:rPr>
              <a:t>DB-12: IC-ORR in Patients With Baseline Measurable BMs</a:t>
            </a:r>
          </a:p>
        </p:txBody>
      </p:sp>
      <p:pic>
        <p:nvPicPr>
          <p:cNvPr id="9" name="Content Placeholder 8" descr="A graph of a number of blue lines&#10;&#10;Description automatically generated with medium confidence">
            <a:extLst>
              <a:ext uri="{FF2B5EF4-FFF2-40B4-BE49-F238E27FC236}">
                <a16:creationId xmlns:a16="http://schemas.microsoft.com/office/drawing/2014/main" id="{4AD2AB36-868F-A534-69E5-AEFDFACE610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1527" b="31370"/>
          <a:stretch/>
        </p:blipFill>
        <p:spPr>
          <a:xfrm>
            <a:off x="624143" y="1713408"/>
            <a:ext cx="7895716" cy="2965242"/>
          </a:xfrm>
        </p:spPr>
      </p:pic>
      <p:pic>
        <p:nvPicPr>
          <p:cNvPr id="10" name="Picture 9">
            <a:extLst>
              <a:ext uri="{FF2B5EF4-FFF2-40B4-BE49-F238E27FC236}">
                <a16:creationId xmlns:a16="http://schemas.microsoft.com/office/drawing/2014/main" id="{48498B4F-5658-79A1-1633-06DDB1CD37A3}"/>
              </a:ext>
            </a:extLst>
          </p:cNvPr>
          <p:cNvPicPr>
            <a:picLocks noChangeAspect="1"/>
          </p:cNvPicPr>
          <p:nvPr/>
        </p:nvPicPr>
        <p:blipFill>
          <a:blip r:embed="rId3"/>
          <a:srcRect t="56505" b="10417"/>
          <a:stretch/>
        </p:blipFill>
        <p:spPr>
          <a:xfrm>
            <a:off x="624143" y="4541790"/>
            <a:ext cx="7895716" cy="1060582"/>
          </a:xfrm>
          <a:prstGeom prst="rect">
            <a:avLst/>
          </a:prstGeom>
        </p:spPr>
      </p:pic>
      <p:sp>
        <p:nvSpPr>
          <p:cNvPr id="3" name="Footer Placeholder 6">
            <a:extLst>
              <a:ext uri="{FF2B5EF4-FFF2-40B4-BE49-F238E27FC236}">
                <a16:creationId xmlns:a16="http://schemas.microsoft.com/office/drawing/2014/main" id="{FA4294A7-40CA-1515-37F7-D67BA2685F83}"/>
              </a:ext>
            </a:extLst>
          </p:cNvPr>
          <p:cNvSpPr txBox="1">
            <a:spLocks/>
          </p:cNvSpPr>
          <p:nvPr/>
        </p:nvSpPr>
        <p:spPr>
          <a:xfrm>
            <a:off x="182880" y="5697942"/>
            <a:ext cx="8820474" cy="273844"/>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buClr>
                <a:srgbClr val="000000"/>
              </a:buClr>
              <a:defRPr/>
            </a:pPr>
            <a:r>
              <a:rPr lang="en-US" sz="1000" kern="0" dirty="0">
                <a:latin typeface="Arial"/>
                <a:ea typeface="ＭＳ Ｐゴシック"/>
                <a:cs typeface="Arial" panose="020B0604020202020204" pitchFamily="34" charset="0"/>
                <a:sym typeface="Arial"/>
              </a:rPr>
              <a:t>Harbeck N et al. </a:t>
            </a:r>
            <a:r>
              <a:rPr lang="en-US" sz="1000" i="1" kern="0" dirty="0">
                <a:latin typeface="Arial"/>
                <a:ea typeface="ＭＳ Ｐゴシック"/>
                <a:cs typeface="Arial" panose="020B0604020202020204" pitchFamily="34" charset="0"/>
                <a:sym typeface="Arial"/>
              </a:rPr>
              <a:t>Nat Med</a:t>
            </a:r>
            <a:r>
              <a:rPr lang="en-US" sz="1000" kern="0" dirty="0">
                <a:latin typeface="Arial"/>
                <a:ea typeface="ＭＳ Ｐゴシック"/>
                <a:cs typeface="Arial" panose="020B0604020202020204" pitchFamily="34" charset="0"/>
                <a:sym typeface="Arial"/>
              </a:rPr>
              <a:t>. 2024;30:3717-3727.</a:t>
            </a:r>
          </a:p>
        </p:txBody>
      </p:sp>
    </p:spTree>
    <p:extLst>
      <p:ext uri="{BB962C8B-B14F-4D97-AF65-F5344CB8AC3E}">
        <p14:creationId xmlns:p14="http://schemas.microsoft.com/office/powerpoint/2010/main" val="663254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a:extLst>
              <a:ext uri="{FF2B5EF4-FFF2-40B4-BE49-F238E27FC236}">
                <a16:creationId xmlns:a16="http://schemas.microsoft.com/office/drawing/2014/main" id="{44A02E76-12C5-6C04-3A78-A3D6F33EE67A}"/>
              </a:ext>
            </a:extLst>
          </p:cNvPr>
          <p:cNvSpPr>
            <a:spLocks noGrp="1"/>
          </p:cNvSpPr>
          <p:nvPr>
            <p:ph type="title" idx="4294967295"/>
          </p:nvPr>
        </p:nvSpPr>
        <p:spPr>
          <a:xfrm>
            <a:off x="-1" y="665163"/>
            <a:ext cx="9101611" cy="1143000"/>
          </a:xfrm>
        </p:spPr>
        <p:txBody>
          <a:bodyPr>
            <a:normAutofit/>
          </a:bodyPr>
          <a:lstStyle/>
          <a:p>
            <a:r>
              <a:rPr lang="en-US" altLang="en-US" sz="2000" b="1" dirty="0">
                <a:solidFill>
                  <a:srgbClr val="7030A0"/>
                </a:solidFill>
              </a:rPr>
              <a:t>Algorithm for evaluation of HER2 gene amplification by ISH assay using dual-probe (HER2 gene) assay</a:t>
            </a:r>
          </a:p>
        </p:txBody>
      </p:sp>
      <p:pic>
        <p:nvPicPr>
          <p:cNvPr id="230403" name="Content Placeholder 3">
            <a:extLst>
              <a:ext uri="{FF2B5EF4-FFF2-40B4-BE49-F238E27FC236}">
                <a16:creationId xmlns:a16="http://schemas.microsoft.com/office/drawing/2014/main" id="{0622CB23-01D0-01A9-5595-2884079342B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t="465" b="465"/>
          <a:stretch>
            <a:fillRect/>
          </a:stretch>
        </p:blipFill>
        <p:spPr>
          <a:xfrm>
            <a:off x="522544" y="1750661"/>
            <a:ext cx="8229600" cy="4525963"/>
          </a:xfrm>
        </p:spPr>
      </p:pic>
      <p:sp>
        <p:nvSpPr>
          <p:cNvPr id="6" name="Frame 5">
            <a:extLst>
              <a:ext uri="{FF2B5EF4-FFF2-40B4-BE49-F238E27FC236}">
                <a16:creationId xmlns:a16="http://schemas.microsoft.com/office/drawing/2014/main" id="{699ACB42-890E-F761-EB16-6B7EED4D3532}"/>
              </a:ext>
            </a:extLst>
          </p:cNvPr>
          <p:cNvSpPr/>
          <p:nvPr/>
        </p:nvSpPr>
        <p:spPr>
          <a:xfrm>
            <a:off x="2152650" y="4321175"/>
            <a:ext cx="4933950" cy="941388"/>
          </a:xfrm>
          <a:prstGeom prst="frame">
            <a:avLst/>
          </a:prstGeom>
          <a:ln>
            <a:solidFill>
              <a:srgbClr val="D2533C"/>
            </a:solidFill>
          </a:ln>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sz="1350">
              <a:solidFill>
                <a:srgbClr val="D2533C"/>
              </a:solidFill>
              <a:latin typeface="Arial"/>
            </a:endParaRPr>
          </a:p>
        </p:txBody>
      </p:sp>
      <p:sp>
        <p:nvSpPr>
          <p:cNvPr id="2" name="Rectangle 1">
            <a:extLst>
              <a:ext uri="{FF2B5EF4-FFF2-40B4-BE49-F238E27FC236}">
                <a16:creationId xmlns:a16="http://schemas.microsoft.com/office/drawing/2014/main" id="{4DC7F1D1-28CD-3A2A-DCF8-9B1F10675C82}"/>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A016DB-7E04-B370-5A3F-F59FF2D931D7}"/>
              </a:ext>
            </a:extLst>
          </p:cNvPr>
          <p:cNvSpPr txBox="1"/>
          <p:nvPr/>
        </p:nvSpPr>
        <p:spPr>
          <a:xfrm>
            <a:off x="5486574" y="6552596"/>
            <a:ext cx="3479735" cy="276999"/>
          </a:xfrm>
          <a:prstGeom prst="rect">
            <a:avLst/>
          </a:prstGeom>
          <a:noFill/>
        </p:spPr>
        <p:txBody>
          <a:bodyPr wrap="none" rtlCol="0">
            <a:spAutoFit/>
          </a:bodyPr>
          <a:lstStyle/>
          <a:p>
            <a:r>
              <a:rPr lang="en-US" sz="1200" dirty="0">
                <a:effectLst/>
                <a:latin typeface="Calibri" panose="020F0502020204030204" pitchFamily="34" charset="0"/>
                <a:ea typeface="Calibri" panose="020F0502020204030204" pitchFamily="34" charset="0"/>
              </a:rPr>
              <a:t>Wolff AC, et al. </a:t>
            </a:r>
            <a:r>
              <a:rPr lang="en-US" sz="1200" i="1" dirty="0">
                <a:effectLst/>
                <a:latin typeface="Calibri" panose="020F0502020204030204" pitchFamily="34" charset="0"/>
                <a:ea typeface="Calibri" panose="020F0502020204030204" pitchFamily="34" charset="0"/>
              </a:rPr>
              <a:t>J Clin Oncol</a:t>
            </a:r>
            <a:r>
              <a:rPr lang="en-US" sz="1200" dirty="0">
                <a:effectLst/>
                <a:latin typeface="Calibri" panose="020F0502020204030204" pitchFamily="34" charset="0"/>
                <a:ea typeface="Calibri" panose="020F0502020204030204" pitchFamily="34" charset="0"/>
              </a:rPr>
              <a:t>. 2018;36(20):2105-2122. </a:t>
            </a:r>
            <a:endParaRPr lang="en-US" sz="12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0DAAB4E-A7AC-9412-B6A4-4802C85BA65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48C13C-A6AE-FA85-5EE1-D10CC441DD07}"/>
              </a:ext>
            </a:extLst>
          </p:cNvPr>
          <p:cNvSpPr>
            <a:spLocks noGrp="1"/>
          </p:cNvSpPr>
          <p:nvPr>
            <p:ph type="title"/>
          </p:nvPr>
        </p:nvSpPr>
        <p:spPr>
          <a:xfrm>
            <a:off x="467916" y="1131095"/>
            <a:ext cx="8208169" cy="434389"/>
          </a:xfrm>
        </p:spPr>
        <p:txBody>
          <a:bodyPr/>
          <a:lstStyle/>
          <a:p>
            <a:r>
              <a:rPr lang="en-US" dirty="0">
                <a:solidFill>
                  <a:srgbClr val="7030A0"/>
                </a:solidFill>
              </a:rPr>
              <a:t>AEs of special interest</a:t>
            </a:r>
          </a:p>
        </p:txBody>
      </p:sp>
      <p:sp>
        <p:nvSpPr>
          <p:cNvPr id="5" name="Text Placeholder 4">
            <a:extLst>
              <a:ext uri="{FF2B5EF4-FFF2-40B4-BE49-F238E27FC236}">
                <a16:creationId xmlns:a16="http://schemas.microsoft.com/office/drawing/2014/main" id="{E1D8AF91-6E3F-05DC-1EC9-09B8320F5CE9}"/>
              </a:ext>
            </a:extLst>
          </p:cNvPr>
          <p:cNvSpPr>
            <a:spLocks noGrp="1"/>
          </p:cNvSpPr>
          <p:nvPr>
            <p:ph type="body" sz="quarter" idx="13"/>
          </p:nvPr>
        </p:nvSpPr>
        <p:spPr>
          <a:xfrm>
            <a:off x="467916" y="4743015"/>
            <a:ext cx="8208169" cy="739520"/>
          </a:xfrm>
        </p:spPr>
        <p:txBody>
          <a:bodyPr/>
          <a:lstStyle/>
          <a:p>
            <a:pPr defTabSz="685783"/>
            <a:r>
              <a:rPr lang="en-US" sz="600" dirty="0"/>
              <a:t>Median time to first onset of ILD/pneumonitis for patients was 168.0 days (range 35–646) in patients with BMs (n=42) and 169.0 days (range 24–484) in patients without BMs (n=31)</a:t>
            </a:r>
          </a:p>
          <a:p>
            <a:pPr defTabSz="685783"/>
            <a:r>
              <a:rPr lang="en-US" sz="600" dirty="0"/>
              <a:t>*Grouped term; includes the preferred terms ‘ILD’, ‘lung infiltration’, ‘pneumonitis’, and ‘pulmonary fibrosis’ (patients with BMs) and ‘ILD’, ‘lung opacity’, ‘pneumonitis’, ‘pulmonary fibrosis’, and ‘radiation pneumonitis’ (patients without BMs). There was no adjudication in the study; </a:t>
            </a:r>
            <a:r>
              <a:rPr lang="en-US" sz="600" baseline="30000" dirty="0"/>
              <a:t>†</a:t>
            </a:r>
            <a:r>
              <a:rPr lang="en-US" sz="600" dirty="0"/>
              <a:t>no systematic testing for infection during the study; </a:t>
            </a:r>
            <a:r>
              <a:rPr lang="en-US" sz="600" baseline="30000" dirty="0"/>
              <a:t>‡</a:t>
            </a:r>
            <a:r>
              <a:rPr lang="en-US" sz="600" i="1" dirty="0"/>
              <a:t>Aspergillus</a:t>
            </a:r>
            <a:r>
              <a:rPr lang="en-US" sz="600" dirty="0"/>
              <a:t>: n=1 (Grade 5 ILD/pneumonitis), PJ infection: n=1 (Grade 4 ILD/pneumonitis), PJ pneumonia: n=3 (Grade 5 ILD/pneumonitis); </a:t>
            </a:r>
            <a:r>
              <a:rPr lang="en-US" sz="600" baseline="30000" dirty="0"/>
              <a:t>§</a:t>
            </a:r>
            <a:r>
              <a:rPr lang="en-US" sz="600" dirty="0"/>
              <a:t>includes the preferred terms ‘ejection fraction decreased’, ‘ischemic contracture of the left ventricle’, and ‘left ventricular dysfunction’ (patients with BMs) and ‘cardiac failure chronic’, ‘ejection fraction decreased’, and ‘troponin T increased’ (patients without BMs)</a:t>
            </a:r>
          </a:p>
          <a:p>
            <a:pPr defTabSz="685783"/>
            <a:r>
              <a:rPr lang="en-US" sz="600" dirty="0"/>
              <a:t>AE, adverse event; BM, brain metastasis; ILD, interstitial lung disease; LVEF, left ventricular ejection fraction; PJ, </a:t>
            </a:r>
            <a:r>
              <a:rPr lang="en-US" sz="600" i="1" dirty="0"/>
              <a:t>Pneumocystis </a:t>
            </a:r>
            <a:r>
              <a:rPr lang="en-US" sz="600" i="1" dirty="0" err="1"/>
              <a:t>jirovecii</a:t>
            </a:r>
            <a:r>
              <a:rPr lang="en-US" sz="600" i="1" dirty="0"/>
              <a:t> </a:t>
            </a:r>
          </a:p>
        </p:txBody>
      </p:sp>
      <p:sp>
        <p:nvSpPr>
          <p:cNvPr id="15" name="Text Placeholder 14">
            <a:extLst>
              <a:ext uri="{FF2B5EF4-FFF2-40B4-BE49-F238E27FC236}">
                <a16:creationId xmlns:a16="http://schemas.microsoft.com/office/drawing/2014/main" id="{D8A7E3B1-0BD1-B69A-E7B5-38A5DBD369F3}"/>
              </a:ext>
            </a:extLst>
          </p:cNvPr>
          <p:cNvSpPr>
            <a:spLocks noGrp="1"/>
          </p:cNvSpPr>
          <p:nvPr>
            <p:ph type="body" idx="14"/>
          </p:nvPr>
        </p:nvSpPr>
        <p:spPr/>
        <p:txBody>
          <a:bodyPr/>
          <a:lstStyle/>
          <a:p>
            <a:r>
              <a:rPr lang="en-GB" dirty="0"/>
              <a:t>Nancy U Lin</a:t>
            </a:r>
            <a:r>
              <a:rPr lang="en-US" dirty="0"/>
              <a:t>, MD</a:t>
            </a:r>
            <a:endParaRPr lang="en-GB" dirty="0"/>
          </a:p>
        </p:txBody>
      </p:sp>
      <p:graphicFrame>
        <p:nvGraphicFramePr>
          <p:cNvPr id="6" name="Content Placeholder 7">
            <a:extLst>
              <a:ext uri="{FF2B5EF4-FFF2-40B4-BE49-F238E27FC236}">
                <a16:creationId xmlns:a16="http://schemas.microsoft.com/office/drawing/2014/main" id="{0F4B579B-2856-D355-A7E9-7F5482D5A214}"/>
              </a:ext>
            </a:extLst>
          </p:cNvPr>
          <p:cNvGraphicFramePr>
            <a:graphicFrameLocks/>
          </p:cNvGraphicFramePr>
          <p:nvPr/>
        </p:nvGraphicFramePr>
        <p:xfrm>
          <a:off x="467917" y="1748140"/>
          <a:ext cx="8208172" cy="1686238"/>
        </p:xfrm>
        <a:graphic>
          <a:graphicData uri="http://schemas.openxmlformats.org/drawingml/2006/table">
            <a:tbl>
              <a:tblPr firstRow="1" bandRow="1"/>
              <a:tblGrid>
                <a:gridCol w="2183134">
                  <a:extLst>
                    <a:ext uri="{9D8B030D-6E8A-4147-A177-3AD203B41FA5}">
                      <a16:colId xmlns:a16="http://schemas.microsoft.com/office/drawing/2014/main" val="20000"/>
                    </a:ext>
                  </a:extLst>
                </a:gridCol>
                <a:gridCol w="1004173">
                  <a:extLst>
                    <a:ext uri="{9D8B030D-6E8A-4147-A177-3AD203B41FA5}">
                      <a16:colId xmlns:a16="http://schemas.microsoft.com/office/drawing/2014/main" val="269671567"/>
                    </a:ext>
                  </a:extLst>
                </a:gridCol>
                <a:gridCol w="1004173">
                  <a:extLst>
                    <a:ext uri="{9D8B030D-6E8A-4147-A177-3AD203B41FA5}">
                      <a16:colId xmlns:a16="http://schemas.microsoft.com/office/drawing/2014/main" val="3435283632"/>
                    </a:ext>
                  </a:extLst>
                </a:gridCol>
                <a:gridCol w="1004173">
                  <a:extLst>
                    <a:ext uri="{9D8B030D-6E8A-4147-A177-3AD203B41FA5}">
                      <a16:colId xmlns:a16="http://schemas.microsoft.com/office/drawing/2014/main" val="2093347542"/>
                    </a:ext>
                  </a:extLst>
                </a:gridCol>
                <a:gridCol w="1004173">
                  <a:extLst>
                    <a:ext uri="{9D8B030D-6E8A-4147-A177-3AD203B41FA5}">
                      <a16:colId xmlns:a16="http://schemas.microsoft.com/office/drawing/2014/main" val="3990342872"/>
                    </a:ext>
                  </a:extLst>
                </a:gridCol>
                <a:gridCol w="1004173">
                  <a:extLst>
                    <a:ext uri="{9D8B030D-6E8A-4147-A177-3AD203B41FA5}">
                      <a16:colId xmlns:a16="http://schemas.microsoft.com/office/drawing/2014/main" val="2890364386"/>
                    </a:ext>
                  </a:extLst>
                </a:gridCol>
                <a:gridCol w="1004173">
                  <a:extLst>
                    <a:ext uri="{9D8B030D-6E8A-4147-A177-3AD203B41FA5}">
                      <a16:colId xmlns:a16="http://schemas.microsoft.com/office/drawing/2014/main" val="2852937794"/>
                    </a:ext>
                  </a:extLst>
                </a:gridCol>
              </a:tblGrid>
              <a:tr h="243000">
                <a:tc gridSpan="7">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r>
                        <a:rPr lang="en-US" sz="1100" b="1" i="0" u="none" strike="noStrike" cap="none" noProof="0">
                          <a:solidFill>
                            <a:schemeClr val="tx1"/>
                          </a:solidFill>
                          <a:latin typeface="+mn-lt"/>
                          <a:sym typeface="Arial Narrow"/>
                        </a:rPr>
                        <a:t>Investigator-reported ILD/pneumonitis*</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43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algn="l"/>
                      <a:r>
                        <a:rPr lang="en-US" sz="900" b="1" noProof="0">
                          <a:solidFill>
                            <a:schemeClr val="tx1"/>
                          </a:solidFill>
                          <a:latin typeface="+mn-lt"/>
                        </a:rPr>
                        <a:t>n (%)</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algn="ctr"/>
                      <a:r>
                        <a:rPr lang="en-US" sz="900" b="1" noProof="0">
                          <a:solidFill>
                            <a:schemeClr val="tx1"/>
                          </a:solidFill>
                          <a:latin typeface="+mn-lt"/>
                        </a:rPr>
                        <a:t>Grade 1</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algn="ctr"/>
                      <a:r>
                        <a:rPr lang="en-US" sz="900" b="1" noProof="0">
                          <a:solidFill>
                            <a:schemeClr val="tx1"/>
                          </a:solidFill>
                          <a:latin typeface="+mn-lt"/>
                        </a:rPr>
                        <a:t>Grade 2</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noProof="0">
                          <a:solidFill>
                            <a:schemeClr val="tx1"/>
                          </a:solidFill>
                          <a:latin typeface="+mn-lt"/>
                        </a:rPr>
                        <a:t>Grade 3</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noProof="0">
                          <a:solidFill>
                            <a:schemeClr val="tx1"/>
                          </a:solidFill>
                          <a:latin typeface="+mn-lt"/>
                        </a:rPr>
                        <a:t>Grade 4</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noProof="0">
                          <a:solidFill>
                            <a:schemeClr val="tx1"/>
                          </a:solidFill>
                          <a:latin typeface="+mn-lt"/>
                        </a:rPr>
                        <a:t>Grade 5</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noProof="0">
                          <a:solidFill>
                            <a:schemeClr val="tx1"/>
                          </a:solidFill>
                          <a:latin typeface="+mn-lt"/>
                        </a:rPr>
                        <a:t>Any grade</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8722430"/>
                  </a:ext>
                </a:extLst>
              </a:tr>
              <a:tr h="243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i="0" noProof="0">
                          <a:solidFill>
                            <a:schemeClr val="bg1"/>
                          </a:solidFill>
                          <a:effectLst/>
                          <a:latin typeface="+mn-lt"/>
                          <a:ea typeface="MS Mincho" panose="02020609040205080304" pitchFamily="49" charset="-128"/>
                          <a:cs typeface="Arial" panose="020B0604020202020204" pitchFamily="34" charset="0"/>
                        </a:rPr>
                        <a:t>Patients with BMs </a:t>
                      </a:r>
                      <a:r>
                        <a:rPr lang="en-US" sz="900" b="1" i="0" kern="1200" noProof="0">
                          <a:solidFill>
                            <a:schemeClr val="bg1"/>
                          </a:solidFill>
                          <a:latin typeface="+mn-lt"/>
                          <a:ea typeface="+mn-ea"/>
                          <a:cs typeface="Arial" panose="020B0604020202020204" pitchFamily="34" charset="0"/>
                        </a:rPr>
                        <a:t>(N=263)</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377D"/>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26 (9.9)</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8 (3.0)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1 (0.4)</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1 (0.4)</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6 (2.3)</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42 (16.0)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extLst>
                  <a:ext uri="{0D108BD9-81ED-4DB2-BD59-A6C34878D82A}">
                    <a16:rowId xmlns:a16="http://schemas.microsoft.com/office/drawing/2014/main" val="1249809303"/>
                  </a:ext>
                </a:extLst>
              </a:tr>
              <a:tr h="357119">
                <a:tc>
                  <a:txBody>
                    <a:bodyPr/>
                    <a:lstStyle/>
                    <a:p>
                      <a:pPr marL="182563" marR="0" lvl="0" indent="0" algn="l" defTabSz="457200" rtl="0" eaLnBrk="1" fontAlgn="auto" latinLnBrk="0" hangingPunct="1">
                        <a:lnSpc>
                          <a:spcPct val="100000"/>
                        </a:lnSpc>
                        <a:spcBef>
                          <a:spcPts val="0"/>
                        </a:spcBef>
                        <a:spcAft>
                          <a:spcPts val="0"/>
                        </a:spcAft>
                        <a:buClrTx/>
                        <a:buSzTx/>
                        <a:buFontTx/>
                        <a:buNone/>
                        <a:tabLst/>
                        <a:defRPr/>
                      </a:pPr>
                      <a:r>
                        <a:rPr lang="en-US" sz="900" b="0" i="0" kern="1200" noProof="0" dirty="0">
                          <a:solidFill>
                            <a:schemeClr val="tx1"/>
                          </a:solidFill>
                          <a:latin typeface="+mn-lt"/>
                          <a:ea typeface="+mn-ea"/>
                          <a:cs typeface="Arial" panose="020B0604020202020204" pitchFamily="34" charset="0"/>
                        </a:rPr>
                        <a:t>Reported as co-occurring with opportunistic infection</a:t>
                      </a:r>
                      <a:r>
                        <a:rPr lang="en-US" sz="900" b="0" i="0" u="none" strike="noStrike" kern="1200" cap="none" baseline="30000" noProof="0" dirty="0">
                          <a:solidFill>
                            <a:schemeClr val="tx1"/>
                          </a:solidFill>
                          <a:latin typeface="+mn-lt"/>
                          <a:ea typeface="+mn-ea"/>
                          <a:cs typeface="Arial" panose="020B0604020202020204" pitchFamily="34" charset="0"/>
                          <a:sym typeface="Arial"/>
                        </a:rPr>
                        <a:t>†</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7843"/>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8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8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1 (0.4)</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8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4 (1.5)</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8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5 (1.9)</a:t>
                      </a:r>
                      <a:r>
                        <a:rPr kumimoji="0" lang="en-US" sz="900" b="0" i="0" u="none" strike="noStrike" kern="1200" cap="none" spc="0" normalizeH="0" baseline="30000" noProof="0" dirty="0">
                          <a:ln>
                            <a:noFill/>
                          </a:ln>
                          <a:solidFill>
                            <a:schemeClr val="tx1"/>
                          </a:solidFill>
                          <a:effectLst/>
                          <a:uLnTx/>
                          <a:uFillTx/>
                          <a:latin typeface="+mn-lt"/>
                          <a:ea typeface="+mn-ea"/>
                          <a:cs typeface="Arial" panose="020B0604020202020204" pitchFamily="34" charset="0"/>
                        </a:rPr>
                        <a:t>‡</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8000"/>
                      </a:srgbClr>
                    </a:solidFill>
                  </a:tcPr>
                </a:tc>
                <a:extLst>
                  <a:ext uri="{0D108BD9-81ED-4DB2-BD59-A6C34878D82A}">
                    <a16:rowId xmlns:a16="http://schemas.microsoft.com/office/drawing/2014/main" val="1827771874"/>
                  </a:ext>
                </a:extLst>
              </a:tr>
              <a:tr h="243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i="0" u="none" strike="noStrike" kern="1200" cap="none" noProof="0" dirty="0">
                          <a:solidFill>
                            <a:schemeClr val="tx1"/>
                          </a:solidFill>
                          <a:effectLst/>
                          <a:latin typeface="+mn-lt"/>
                          <a:ea typeface="MS Mincho" panose="02020609040205080304" pitchFamily="49" charset="-128"/>
                          <a:cs typeface="Arial" panose="020B0604020202020204" pitchFamily="34" charset="0"/>
                          <a:sym typeface="Arial"/>
                        </a:rPr>
                        <a:t>Patients without BMs </a:t>
                      </a:r>
                      <a:r>
                        <a:rPr lang="en-US" sz="900" b="1" i="0" kern="1200" noProof="0" dirty="0">
                          <a:solidFill>
                            <a:schemeClr val="tx1"/>
                          </a:solidFill>
                          <a:latin typeface="+mn-lt"/>
                          <a:ea typeface="+mn-ea"/>
                          <a:cs typeface="Arial" panose="020B0604020202020204" pitchFamily="34" charset="0"/>
                        </a:rPr>
                        <a:t>(N=241)</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22 (9.1)</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6 (2.5)</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3 (1.2)</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31 (12.9)</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2213147047"/>
                  </a:ext>
                </a:extLst>
              </a:tr>
              <a:tr h="357119">
                <a:tc>
                  <a:txBody>
                    <a:bodyPr/>
                    <a:lstStyle/>
                    <a:p>
                      <a:pPr marL="182563" marR="0" lvl="0" indent="0" algn="l" defTabSz="457200" rtl="0" eaLnBrk="1" fontAlgn="auto" latinLnBrk="0" hangingPunct="1">
                        <a:lnSpc>
                          <a:spcPct val="100000"/>
                        </a:lnSpc>
                        <a:spcBef>
                          <a:spcPts val="0"/>
                        </a:spcBef>
                        <a:spcAft>
                          <a:spcPts val="0"/>
                        </a:spcAft>
                        <a:buClrTx/>
                        <a:buSzTx/>
                        <a:buFontTx/>
                        <a:buNone/>
                        <a:tabLst/>
                        <a:defRPr/>
                      </a:pPr>
                      <a:r>
                        <a:rPr lang="en-US" sz="900" b="0" i="0" kern="1200" noProof="0" dirty="0">
                          <a:solidFill>
                            <a:schemeClr val="tx1"/>
                          </a:solidFill>
                          <a:latin typeface="+mn-lt"/>
                          <a:ea typeface="+mn-ea"/>
                          <a:cs typeface="Arial" panose="020B0604020202020204" pitchFamily="34" charset="0"/>
                        </a:rPr>
                        <a:t>Reported as co-occurring with opportunistic infection</a:t>
                      </a:r>
                      <a:r>
                        <a:rPr lang="en-US" sz="900" b="0" i="0" u="none" strike="noStrike" kern="1200" cap="none" baseline="30000" noProof="0" dirty="0">
                          <a:solidFill>
                            <a:schemeClr val="tx1"/>
                          </a:solidFill>
                          <a:latin typeface="+mn-lt"/>
                          <a:ea typeface="+mn-ea"/>
                          <a:cs typeface="Arial" panose="020B0604020202020204" pitchFamily="34" charset="0"/>
                          <a:sym typeface="Arial"/>
                        </a:rPr>
                        <a:t>†</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7843"/>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8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8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8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8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8000"/>
                      </a:srgbClr>
                    </a:solidFill>
                  </a:tcPr>
                </a:tc>
                <a:extLst>
                  <a:ext uri="{0D108BD9-81ED-4DB2-BD59-A6C34878D82A}">
                    <a16:rowId xmlns:a16="http://schemas.microsoft.com/office/drawing/2014/main" val="2457433112"/>
                  </a:ext>
                </a:extLst>
              </a:tr>
            </a:tbl>
          </a:graphicData>
        </a:graphic>
      </p:graphicFrame>
      <p:graphicFrame>
        <p:nvGraphicFramePr>
          <p:cNvPr id="7" name="Content Placeholder 7">
            <a:extLst>
              <a:ext uri="{FF2B5EF4-FFF2-40B4-BE49-F238E27FC236}">
                <a16:creationId xmlns:a16="http://schemas.microsoft.com/office/drawing/2014/main" id="{7C2EF4E1-AB98-5665-EF05-EFD5D58377F9}"/>
              </a:ext>
            </a:extLst>
          </p:cNvPr>
          <p:cNvGraphicFramePr>
            <a:graphicFrameLocks/>
          </p:cNvGraphicFramePr>
          <p:nvPr/>
        </p:nvGraphicFramePr>
        <p:xfrm>
          <a:off x="467915" y="3729553"/>
          <a:ext cx="8210700" cy="972000"/>
        </p:xfrm>
        <a:graphic>
          <a:graphicData uri="http://schemas.openxmlformats.org/drawingml/2006/table">
            <a:tbl>
              <a:tblPr firstRow="1" bandRow="1"/>
              <a:tblGrid>
                <a:gridCol w="2184300">
                  <a:extLst>
                    <a:ext uri="{9D8B030D-6E8A-4147-A177-3AD203B41FA5}">
                      <a16:colId xmlns:a16="http://schemas.microsoft.com/office/drawing/2014/main" val="20000"/>
                    </a:ext>
                  </a:extLst>
                </a:gridCol>
                <a:gridCol w="1004400">
                  <a:extLst>
                    <a:ext uri="{9D8B030D-6E8A-4147-A177-3AD203B41FA5}">
                      <a16:colId xmlns:a16="http://schemas.microsoft.com/office/drawing/2014/main" val="269671567"/>
                    </a:ext>
                  </a:extLst>
                </a:gridCol>
                <a:gridCol w="1004400">
                  <a:extLst>
                    <a:ext uri="{9D8B030D-6E8A-4147-A177-3AD203B41FA5}">
                      <a16:colId xmlns:a16="http://schemas.microsoft.com/office/drawing/2014/main" val="3435283632"/>
                    </a:ext>
                  </a:extLst>
                </a:gridCol>
                <a:gridCol w="1004400">
                  <a:extLst>
                    <a:ext uri="{9D8B030D-6E8A-4147-A177-3AD203B41FA5}">
                      <a16:colId xmlns:a16="http://schemas.microsoft.com/office/drawing/2014/main" val="2093347542"/>
                    </a:ext>
                  </a:extLst>
                </a:gridCol>
                <a:gridCol w="1004400">
                  <a:extLst>
                    <a:ext uri="{9D8B030D-6E8A-4147-A177-3AD203B41FA5}">
                      <a16:colId xmlns:a16="http://schemas.microsoft.com/office/drawing/2014/main" val="3990342872"/>
                    </a:ext>
                  </a:extLst>
                </a:gridCol>
                <a:gridCol w="1004400">
                  <a:extLst>
                    <a:ext uri="{9D8B030D-6E8A-4147-A177-3AD203B41FA5}">
                      <a16:colId xmlns:a16="http://schemas.microsoft.com/office/drawing/2014/main" val="2890364386"/>
                    </a:ext>
                  </a:extLst>
                </a:gridCol>
                <a:gridCol w="1004400">
                  <a:extLst>
                    <a:ext uri="{9D8B030D-6E8A-4147-A177-3AD203B41FA5}">
                      <a16:colId xmlns:a16="http://schemas.microsoft.com/office/drawing/2014/main" val="2852937794"/>
                    </a:ext>
                  </a:extLst>
                </a:gridCol>
              </a:tblGrid>
              <a:tr h="243000">
                <a:tc gridSpan="7">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R="0" algn="l" rtl="0">
                        <a:lnSpc>
                          <a:spcPct val="100000"/>
                        </a:lnSpc>
                        <a:spcBef>
                          <a:spcPts val="0"/>
                        </a:spcBef>
                        <a:spcAft>
                          <a:spcPts val="0"/>
                        </a:spcAft>
                        <a:buClr>
                          <a:srgbClr val="000000"/>
                        </a:buClr>
                        <a:buFont typeface="Arial"/>
                      </a:pPr>
                      <a:r>
                        <a:rPr lang="en-US" sz="1100" b="1" i="0" u="none" strike="noStrike" cap="none" noProof="0">
                          <a:solidFill>
                            <a:schemeClr val="tx1"/>
                          </a:solidFill>
                          <a:latin typeface="+mn-lt"/>
                          <a:ea typeface="+mn-ea"/>
                          <a:cs typeface="+mn-cs"/>
                          <a:sym typeface="Arial"/>
                        </a:rPr>
                        <a:t>LVEF decrease from baseline</a:t>
                      </a:r>
                      <a:r>
                        <a:rPr lang="en-US" sz="1100" b="1" i="0" u="none" strike="noStrike" cap="none" baseline="30000" noProof="0">
                          <a:solidFill>
                            <a:schemeClr val="tx1"/>
                          </a:solidFill>
                          <a:latin typeface="+mn-lt"/>
                          <a:ea typeface="+mn-ea"/>
                          <a:cs typeface="+mn-cs"/>
                          <a:sym typeface="Arial"/>
                        </a:rPr>
                        <a:t>§</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43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algn="l"/>
                      <a:r>
                        <a:rPr lang="en-US" sz="900" b="1" noProof="0">
                          <a:solidFill>
                            <a:schemeClr val="tx1"/>
                          </a:solidFill>
                          <a:latin typeface="+mn-lt"/>
                        </a:rPr>
                        <a:t>n (%)</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algn="ctr"/>
                      <a:r>
                        <a:rPr lang="en-US" sz="900" b="1" noProof="0">
                          <a:solidFill>
                            <a:schemeClr val="tx1"/>
                          </a:solidFill>
                          <a:latin typeface="+mn-lt"/>
                        </a:rPr>
                        <a:t>Grade 1</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algn="ctr"/>
                      <a:r>
                        <a:rPr lang="en-US" sz="900" b="1" noProof="0">
                          <a:solidFill>
                            <a:schemeClr val="tx1"/>
                          </a:solidFill>
                          <a:latin typeface="+mn-lt"/>
                        </a:rPr>
                        <a:t>Grade 2</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noProof="0">
                          <a:solidFill>
                            <a:schemeClr val="tx1"/>
                          </a:solidFill>
                          <a:latin typeface="+mn-lt"/>
                        </a:rPr>
                        <a:t>Grade 3</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noProof="0">
                          <a:solidFill>
                            <a:schemeClr val="tx1"/>
                          </a:solidFill>
                          <a:latin typeface="+mn-lt"/>
                        </a:rPr>
                        <a:t>Grade 4</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noProof="0">
                          <a:solidFill>
                            <a:schemeClr val="tx1"/>
                          </a:solidFill>
                          <a:latin typeface="+mn-lt"/>
                        </a:rPr>
                        <a:t>Grade 5</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noProof="0">
                          <a:solidFill>
                            <a:schemeClr val="tx1"/>
                          </a:solidFill>
                          <a:latin typeface="+mn-lt"/>
                        </a:rPr>
                        <a:t>Any grade</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8722430"/>
                  </a:ext>
                </a:extLst>
              </a:tr>
              <a:tr h="243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i="0" noProof="0">
                          <a:solidFill>
                            <a:schemeClr val="bg1"/>
                          </a:solidFill>
                          <a:effectLst/>
                          <a:latin typeface="+mn-lt"/>
                          <a:ea typeface="MS Mincho" panose="02020609040205080304" pitchFamily="49" charset="-128"/>
                          <a:cs typeface="Arial" panose="020B0604020202020204" pitchFamily="34" charset="0"/>
                        </a:rPr>
                        <a:t>Patients with BMs </a:t>
                      </a:r>
                      <a:r>
                        <a:rPr lang="en-US" sz="900" b="1" i="0" kern="1200" noProof="0">
                          <a:solidFill>
                            <a:schemeClr val="bg1"/>
                          </a:solidFill>
                          <a:latin typeface="+mn-lt"/>
                          <a:ea typeface="+mn-ea"/>
                          <a:cs typeface="Arial" panose="020B0604020202020204" pitchFamily="34" charset="0"/>
                        </a:rPr>
                        <a:t>(N=263)</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29 (11.0)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2 (0.8)</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31 (11.8)</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extLst>
                  <a:ext uri="{0D108BD9-81ED-4DB2-BD59-A6C34878D82A}">
                    <a16:rowId xmlns:a16="http://schemas.microsoft.com/office/drawing/2014/main" val="3614668389"/>
                  </a:ext>
                </a:extLst>
              </a:tr>
              <a:tr h="243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i="0" u="none" strike="noStrike" kern="1200" cap="none" noProof="0" dirty="0">
                          <a:solidFill>
                            <a:schemeClr val="tx1"/>
                          </a:solidFill>
                          <a:effectLst/>
                          <a:latin typeface="+mn-lt"/>
                          <a:ea typeface="MS Mincho" panose="02020609040205080304" pitchFamily="49" charset="-128"/>
                          <a:cs typeface="Arial" panose="020B0604020202020204" pitchFamily="34" charset="0"/>
                          <a:sym typeface="Arial"/>
                        </a:rPr>
                        <a:t>Patients without BMs </a:t>
                      </a:r>
                      <a:r>
                        <a:rPr lang="en-US" sz="900" b="1" i="0" kern="1200" noProof="0" dirty="0">
                          <a:solidFill>
                            <a:schemeClr val="tx1"/>
                          </a:solidFill>
                          <a:latin typeface="+mn-lt"/>
                          <a:ea typeface="+mn-ea"/>
                          <a:cs typeface="Arial" panose="020B0604020202020204" pitchFamily="34" charset="0"/>
                        </a:rPr>
                        <a:t>(N=241)</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4 (1.7)</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22 (9.1)</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0</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26 (10.8)</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1936766800"/>
                  </a:ext>
                </a:extLst>
              </a:tr>
            </a:tbl>
          </a:graphicData>
        </a:graphic>
      </p:graphicFrame>
      <p:sp>
        <p:nvSpPr>
          <p:cNvPr id="8" name="Footer Placeholder 1">
            <a:extLst>
              <a:ext uri="{FF2B5EF4-FFF2-40B4-BE49-F238E27FC236}">
                <a16:creationId xmlns:a16="http://schemas.microsoft.com/office/drawing/2014/main" id="{54787F01-8C5F-6A23-C2D5-9F266B53656F}"/>
              </a:ext>
            </a:extLst>
          </p:cNvPr>
          <p:cNvSpPr txBox="1">
            <a:spLocks/>
          </p:cNvSpPr>
          <p:nvPr/>
        </p:nvSpPr>
        <p:spPr>
          <a:xfrm>
            <a:off x="359570" y="4918745"/>
            <a:ext cx="8424862" cy="738664"/>
          </a:xfrm>
          <a:prstGeom prst="rect">
            <a:avLst/>
          </a:prstGeom>
        </p:spPr>
        <p:txBody>
          <a:bodyPr anchor="b">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eaLnBrk="1" fontAlgn="auto" hangingPunct="1">
              <a:buClrTx/>
              <a:defRPr/>
            </a:pPr>
            <a:endParaRPr lang="en-US" sz="700" i="1">
              <a:solidFill>
                <a:srgbClr val="595959"/>
              </a:solidFill>
              <a:ea typeface="+mn-ea"/>
            </a:endParaRPr>
          </a:p>
        </p:txBody>
      </p:sp>
    </p:spTree>
    <p:extLst>
      <p:ext uri="{BB962C8B-B14F-4D97-AF65-F5344CB8AC3E}">
        <p14:creationId xmlns:p14="http://schemas.microsoft.com/office/powerpoint/2010/main" val="1071312176"/>
      </p:ext>
    </p:extLst>
  </p:cSld>
  <p:clrMapOvr>
    <a:masterClrMapping/>
  </p:clrMapOvr>
  <p:transition spd="slow">
    <p:wipe dir="r"/>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BEF367-4BC0-480F-A779-58B0327F9ECB}"/>
              </a:ext>
            </a:extLst>
          </p:cNvPr>
          <p:cNvSpPr>
            <a:spLocks noGrp="1"/>
          </p:cNvSpPr>
          <p:nvPr>
            <p:ph type="sldNum" sz="quarter" idx="12"/>
          </p:nvPr>
        </p:nvSpPr>
        <p:spPr/>
        <p:txBody>
          <a:bodyPr/>
          <a:lstStyle/>
          <a:p>
            <a:pPr defTabSz="457189" eaLnBrk="1" fontAlgn="auto" hangingPunct="1">
              <a:spcBef>
                <a:spcPts val="0"/>
              </a:spcBef>
              <a:spcAft>
                <a:spcPts val="0"/>
              </a:spcAft>
              <a:defRPr/>
            </a:pPr>
            <a:fld id="{3C4F54F3-C349-4609-AFEE-01462D5C7942}" type="slidenum">
              <a:rPr lang="en-GB" sz="1000">
                <a:solidFill>
                  <a:srgbClr val="003865"/>
                </a:solidFill>
                <a:ea typeface="+mn-ea"/>
                <a:cs typeface="Arial" pitchFamily="34" charset="0"/>
              </a:rPr>
              <a:pPr defTabSz="457189" eaLnBrk="1" fontAlgn="auto" hangingPunct="1">
                <a:spcBef>
                  <a:spcPts val="0"/>
                </a:spcBef>
                <a:spcAft>
                  <a:spcPts val="0"/>
                </a:spcAft>
                <a:defRPr/>
              </a:pPr>
              <a:t>71</a:t>
            </a:fld>
            <a:endParaRPr lang="en-GB" sz="1000" dirty="0">
              <a:solidFill>
                <a:srgbClr val="003865"/>
              </a:solidFill>
              <a:ea typeface="+mn-ea"/>
              <a:cs typeface="Arial" pitchFamily="34" charset="0"/>
            </a:endParaRPr>
          </a:p>
        </p:txBody>
      </p:sp>
      <p:sp>
        <p:nvSpPr>
          <p:cNvPr id="6" name="Title 5">
            <a:extLst>
              <a:ext uri="{FF2B5EF4-FFF2-40B4-BE49-F238E27FC236}">
                <a16:creationId xmlns:a16="http://schemas.microsoft.com/office/drawing/2014/main" id="{A7C0785B-339C-F702-79BD-D3578A1D3D41}"/>
              </a:ext>
            </a:extLst>
          </p:cNvPr>
          <p:cNvSpPr>
            <a:spLocks noGrp="1"/>
          </p:cNvSpPr>
          <p:nvPr>
            <p:ph type="title" idx="4294967295"/>
          </p:nvPr>
        </p:nvSpPr>
        <p:spPr>
          <a:xfrm>
            <a:off x="0" y="1214438"/>
            <a:ext cx="8250238" cy="503237"/>
          </a:xfrm>
        </p:spPr>
        <p:txBody>
          <a:bodyPr/>
          <a:lstStyle/>
          <a:p>
            <a:pPr algn="ctr"/>
            <a:r>
              <a:rPr lang="en-US" sz="2000" dirty="0"/>
              <a:t>Conclusions RE: QOL evaluations</a:t>
            </a:r>
          </a:p>
        </p:txBody>
      </p:sp>
      <p:sp>
        <p:nvSpPr>
          <p:cNvPr id="4" name="Text Placeholder 3">
            <a:extLst>
              <a:ext uri="{FF2B5EF4-FFF2-40B4-BE49-F238E27FC236}">
                <a16:creationId xmlns:a16="http://schemas.microsoft.com/office/drawing/2014/main" id="{BD06DABF-CD4F-D93F-15A3-6FD1D2E4E353}"/>
              </a:ext>
            </a:extLst>
          </p:cNvPr>
          <p:cNvSpPr>
            <a:spLocks noGrp="1"/>
          </p:cNvSpPr>
          <p:nvPr>
            <p:ph type="body" sz="quarter" idx="4294967295"/>
          </p:nvPr>
        </p:nvSpPr>
        <p:spPr>
          <a:xfrm>
            <a:off x="485775" y="1636713"/>
            <a:ext cx="8658225" cy="2559050"/>
          </a:xfrm>
        </p:spPr>
        <p:txBody>
          <a:bodyPr/>
          <a:lstStyle/>
          <a:p>
            <a:pPr marL="285743" indent="-285743" defTabSz="457252">
              <a:spcBef>
                <a:spcPts val="602"/>
              </a:spcBef>
              <a:spcAft>
                <a:spcPts val="602"/>
              </a:spcAft>
              <a:buFont typeface="Arial" panose="020B0604020202020204" pitchFamily="34" charset="0"/>
              <a:buChar char="•"/>
              <a:defRPr/>
            </a:pPr>
            <a:r>
              <a:rPr lang="en-GB" sz="1400" spc="-13" dirty="0">
                <a:solidFill>
                  <a:prstClr val="black"/>
                </a:solidFill>
                <a:latin typeface="Arial" panose="020B0604020202020204" pitchFamily="34" charset="0"/>
                <a:cs typeface="Arial" panose="020B0604020202020204" pitchFamily="34" charset="0"/>
              </a:rPr>
              <a:t>Estimated deterioration-free rates at 12 months were </a:t>
            </a:r>
            <a:r>
              <a:rPr lang="en-GB" sz="1400" b="1" spc="-13" dirty="0">
                <a:solidFill>
                  <a:schemeClr val="accent2"/>
                </a:solidFill>
                <a:latin typeface="Arial" panose="020B0604020202020204" pitchFamily="34" charset="0"/>
                <a:cs typeface="Arial" panose="020B0604020202020204" pitchFamily="34" charset="0"/>
              </a:rPr>
              <a:t>above 50% </a:t>
            </a:r>
            <a:r>
              <a:rPr lang="en-GB" sz="1400" spc="-13" dirty="0">
                <a:solidFill>
                  <a:prstClr val="black"/>
                </a:solidFill>
                <a:latin typeface="Arial" panose="020B0604020202020204" pitchFamily="34" charset="0"/>
                <a:cs typeface="Arial" panose="020B0604020202020204" pitchFamily="34" charset="0"/>
              </a:rPr>
              <a:t>for cognitive, emotional, physical, and social functioning, and pain scores, regardless of the presence or absence of BMs at baseline</a:t>
            </a:r>
          </a:p>
          <a:p>
            <a:pPr marL="514331" lvl="1" indent="-285743" defTabSz="457252">
              <a:spcBef>
                <a:spcPts val="602"/>
              </a:spcBef>
              <a:spcAft>
                <a:spcPts val="602"/>
              </a:spcAft>
              <a:buClrTx/>
              <a:defRPr/>
            </a:pPr>
            <a:r>
              <a:rPr lang="en-GB" sz="1400" spc="-13" dirty="0">
                <a:solidFill>
                  <a:prstClr val="black"/>
                </a:solidFill>
                <a:latin typeface="Arial" panose="020B0604020202020204" pitchFamily="34" charset="0"/>
                <a:cs typeface="Arial" panose="020B0604020202020204" pitchFamily="34" charset="0"/>
              </a:rPr>
              <a:t>Majority of patients had neurological stability at baseline, which was maintained throughout treatment in </a:t>
            </a:r>
            <a:r>
              <a:rPr lang="en-GB" sz="1400" b="1" spc="-13" dirty="0">
                <a:solidFill>
                  <a:schemeClr val="accent2"/>
                </a:solidFill>
                <a:latin typeface="Arial" panose="020B0604020202020204" pitchFamily="34" charset="0"/>
                <a:cs typeface="Arial" panose="020B0604020202020204" pitchFamily="34" charset="0"/>
              </a:rPr>
              <a:t>55.1% </a:t>
            </a:r>
            <a:r>
              <a:rPr lang="en-GB" sz="1400" spc="-13" dirty="0">
                <a:solidFill>
                  <a:prstClr val="black"/>
                </a:solidFill>
                <a:latin typeface="Arial" panose="020B0604020202020204" pitchFamily="34" charset="0"/>
                <a:cs typeface="Arial" panose="020B0604020202020204" pitchFamily="34" charset="0"/>
              </a:rPr>
              <a:t>of patients in the baseline BMs cohort and </a:t>
            </a:r>
            <a:r>
              <a:rPr lang="en-GB" sz="1400" b="1" spc="-13" dirty="0">
                <a:solidFill>
                  <a:schemeClr val="accent2"/>
                </a:solidFill>
                <a:latin typeface="Arial" panose="020B0604020202020204" pitchFamily="34" charset="0"/>
                <a:cs typeface="Arial" panose="020B0604020202020204" pitchFamily="34" charset="0"/>
              </a:rPr>
              <a:t>72.9% </a:t>
            </a:r>
            <a:r>
              <a:rPr lang="en-GB" sz="1400" spc="-13" dirty="0">
                <a:solidFill>
                  <a:prstClr val="black"/>
                </a:solidFill>
                <a:latin typeface="Arial" panose="020B0604020202020204" pitchFamily="34" charset="0"/>
                <a:cs typeface="Arial" panose="020B0604020202020204" pitchFamily="34" charset="0"/>
              </a:rPr>
              <a:t>of patients without baseline BMs. </a:t>
            </a:r>
          </a:p>
          <a:p>
            <a:pPr marL="514331" lvl="1" indent="-285743" defTabSz="457252">
              <a:spcBef>
                <a:spcPts val="602"/>
              </a:spcBef>
              <a:spcAft>
                <a:spcPts val="602"/>
              </a:spcAft>
              <a:buClrTx/>
              <a:defRPr/>
            </a:pPr>
            <a:r>
              <a:rPr lang="en-US" sz="1400" spc="-13" dirty="0">
                <a:solidFill>
                  <a:prstClr val="black"/>
                </a:solidFill>
                <a:latin typeface="Arial" panose="020B0604020202020204" pitchFamily="34" charset="0"/>
                <a:cs typeface="Arial" panose="020B0604020202020204" pitchFamily="34" charset="0"/>
              </a:rPr>
              <a:t>In the baseline BMs cohort, mean severity in the last 24 hours scores for the majority of brain-tumor-specific MDASI symptom items were </a:t>
            </a:r>
            <a:r>
              <a:rPr lang="en-US" sz="1400" b="1" spc="-13" dirty="0">
                <a:solidFill>
                  <a:schemeClr val="accent2"/>
                </a:solidFill>
                <a:latin typeface="Arial" panose="020B0604020202020204" pitchFamily="34" charset="0"/>
                <a:cs typeface="Arial" panose="020B0604020202020204" pitchFamily="34" charset="0"/>
              </a:rPr>
              <a:t>&lt;3 </a:t>
            </a:r>
            <a:r>
              <a:rPr lang="en-US" sz="1400" spc="-13" dirty="0">
                <a:solidFill>
                  <a:prstClr val="black"/>
                </a:solidFill>
                <a:latin typeface="Arial" panose="020B0604020202020204" pitchFamily="34" charset="0"/>
                <a:cs typeface="Arial" panose="020B0604020202020204" pitchFamily="34" charset="0"/>
              </a:rPr>
              <a:t>at all timepoints with assessments for &gt;10 patients, on a 0–10 scale where 0 was ‘not present’, and 10 was ‘as bad as you can imagine’</a:t>
            </a:r>
            <a:endParaRPr lang="en-GB" sz="1400" spc="-13" dirty="0">
              <a:solidFill>
                <a:prstClr val="black"/>
              </a:solidFill>
              <a:latin typeface="Arial" panose="020B0604020202020204" pitchFamily="34" charset="0"/>
              <a:cs typeface="Arial" panose="020B0604020202020204" pitchFamily="34" charset="0"/>
            </a:endParaRPr>
          </a:p>
          <a:p>
            <a:pPr marL="285743" indent="-285743" defTabSz="457252">
              <a:spcBef>
                <a:spcPts val="602"/>
              </a:spcBef>
              <a:spcAft>
                <a:spcPts val="602"/>
              </a:spcAft>
              <a:buFont typeface="Arial" panose="020B0604020202020204" pitchFamily="34" charset="0"/>
              <a:buChar char="•"/>
              <a:defRPr/>
            </a:pPr>
            <a:r>
              <a:rPr lang="en-GB" sz="1400" spc="-13" dirty="0">
                <a:solidFill>
                  <a:prstClr val="black"/>
                </a:solidFill>
                <a:latin typeface="Arial" panose="020B0604020202020204" pitchFamily="34" charset="0"/>
                <a:cs typeface="Arial" panose="020B0604020202020204" pitchFamily="34" charset="0"/>
              </a:rPr>
              <a:t>The findings for </a:t>
            </a:r>
            <a:r>
              <a:rPr lang="en-GB" sz="1400" spc="-13" dirty="0" err="1">
                <a:solidFill>
                  <a:prstClr val="black"/>
                </a:solidFill>
                <a:latin typeface="Arial" panose="020B0604020202020204" pitchFamily="34" charset="0"/>
                <a:cs typeface="Arial" panose="020B0604020202020204" pitchFamily="34" charset="0"/>
              </a:rPr>
              <a:t>HRQoL</a:t>
            </a:r>
            <a:r>
              <a:rPr lang="en-GB" sz="1400" spc="-13" dirty="0">
                <a:solidFill>
                  <a:prstClr val="black"/>
                </a:solidFill>
                <a:latin typeface="Arial" panose="020B0604020202020204" pitchFamily="34" charset="0"/>
                <a:cs typeface="Arial" panose="020B0604020202020204" pitchFamily="34" charset="0"/>
              </a:rPr>
              <a:t> and neurological function complement the overall clinical efficacy and safety profile of T-</a:t>
            </a:r>
            <a:r>
              <a:rPr lang="en-GB" sz="1400" spc="-13" dirty="0" err="1">
                <a:solidFill>
                  <a:prstClr val="black"/>
                </a:solidFill>
                <a:latin typeface="Arial" panose="020B0604020202020204" pitchFamily="34" charset="0"/>
                <a:cs typeface="Arial" panose="020B0604020202020204" pitchFamily="34" charset="0"/>
              </a:rPr>
              <a:t>DXd</a:t>
            </a:r>
            <a:r>
              <a:rPr lang="en-GB" sz="1400" spc="-13" dirty="0">
                <a:solidFill>
                  <a:prstClr val="black"/>
                </a:solidFill>
                <a:latin typeface="Arial" panose="020B0604020202020204" pitchFamily="34" charset="0"/>
                <a:cs typeface="Arial" panose="020B0604020202020204" pitchFamily="34" charset="0"/>
              </a:rPr>
              <a:t> in patients with HER2+ </a:t>
            </a:r>
            <a:r>
              <a:rPr lang="en-GB" sz="1400" spc="-13" dirty="0" err="1">
                <a:solidFill>
                  <a:prstClr val="black"/>
                </a:solidFill>
                <a:latin typeface="Arial" panose="020B0604020202020204" pitchFamily="34" charset="0"/>
                <a:cs typeface="Arial" panose="020B0604020202020204" pitchFamily="34" charset="0"/>
              </a:rPr>
              <a:t>mBC</a:t>
            </a:r>
            <a:r>
              <a:rPr lang="en-GB" sz="1400" spc="-13" dirty="0">
                <a:solidFill>
                  <a:prstClr val="black"/>
                </a:solidFill>
                <a:latin typeface="Arial" panose="020B0604020202020204" pitchFamily="34" charset="0"/>
                <a:cs typeface="Arial" panose="020B0604020202020204" pitchFamily="34" charset="0"/>
              </a:rPr>
              <a:t>, irrespective of the presence of BMs, and further support T-</a:t>
            </a:r>
            <a:r>
              <a:rPr lang="en-GB" sz="1400" spc="-13" dirty="0" err="1">
                <a:solidFill>
                  <a:prstClr val="black"/>
                </a:solidFill>
                <a:latin typeface="Arial" panose="020B0604020202020204" pitchFamily="34" charset="0"/>
                <a:cs typeface="Arial" panose="020B0604020202020204" pitchFamily="34" charset="0"/>
              </a:rPr>
              <a:t>DXd</a:t>
            </a:r>
            <a:r>
              <a:rPr lang="en-GB" sz="1400" spc="-13" dirty="0">
                <a:solidFill>
                  <a:prstClr val="black"/>
                </a:solidFill>
                <a:latin typeface="Arial" panose="020B0604020202020204" pitchFamily="34" charset="0"/>
                <a:cs typeface="Arial" panose="020B0604020202020204" pitchFamily="34" charset="0"/>
              </a:rPr>
              <a:t> as a valuable treatment option in this population</a:t>
            </a:r>
            <a:endParaRPr lang="en-US" sz="1100" spc="-13" dirty="0">
              <a:solidFill>
                <a:prstClr val="black"/>
              </a:solidFill>
              <a:latin typeface="Arial" panose="020B0604020202020204" pitchFamily="34" charset="0"/>
              <a:cs typeface="Arial" panose="020B0604020202020204" pitchFamily="34" charset="0"/>
            </a:endParaRPr>
          </a:p>
          <a:p>
            <a:pPr lvl="1">
              <a:lnSpc>
                <a:spcPct val="114000"/>
              </a:lnSpc>
              <a:spcBef>
                <a:spcPts val="0"/>
              </a:spcBef>
              <a:buClrTx/>
            </a:pPr>
            <a:endParaRPr lang="en-US" sz="1400" dirty="0">
              <a:solidFill>
                <a:schemeClr val="tx1"/>
              </a:solidFill>
            </a:endParaRPr>
          </a:p>
        </p:txBody>
      </p:sp>
      <p:sp>
        <p:nvSpPr>
          <p:cNvPr id="7" name="TextBox 6">
            <a:extLst>
              <a:ext uri="{FF2B5EF4-FFF2-40B4-BE49-F238E27FC236}">
                <a16:creationId xmlns:a16="http://schemas.microsoft.com/office/drawing/2014/main" id="{AE4F383F-5666-17A6-565A-7AE0590DDEB6}"/>
              </a:ext>
            </a:extLst>
          </p:cNvPr>
          <p:cNvSpPr txBox="1"/>
          <p:nvPr/>
        </p:nvSpPr>
        <p:spPr>
          <a:xfrm>
            <a:off x="264539" y="5295150"/>
            <a:ext cx="8689757" cy="184666"/>
          </a:xfrm>
          <a:prstGeom prst="rect">
            <a:avLst/>
          </a:prstGeom>
          <a:noFill/>
        </p:spPr>
        <p:txBody>
          <a:bodyPr wrap="square">
            <a:spAutoFit/>
          </a:bodyPr>
          <a:lstStyle/>
          <a:p>
            <a:pPr defTabSz="457189" eaLnBrk="1" fontAlgn="auto" hangingPunct="1">
              <a:spcBef>
                <a:spcPts val="0"/>
              </a:spcBef>
              <a:spcAft>
                <a:spcPts val="0"/>
              </a:spcAft>
              <a:defRPr/>
            </a:pPr>
            <a:r>
              <a:rPr lang="fr-FR" sz="600" dirty="0" err="1">
                <a:solidFill>
                  <a:srgbClr val="000000"/>
                </a:solidFill>
                <a:latin typeface="Arial"/>
                <a:ea typeface="+mn-ea"/>
                <a:cs typeface="Arial" panose="020B0604020202020204" pitchFamily="34" charset="0"/>
              </a:rPr>
              <a:t>Harbeck</a:t>
            </a:r>
            <a:r>
              <a:rPr lang="fr-FR" sz="600" dirty="0">
                <a:solidFill>
                  <a:srgbClr val="000000"/>
                </a:solidFill>
                <a:latin typeface="Arial"/>
                <a:ea typeface="+mn-ea"/>
                <a:cs typeface="Arial" panose="020B0604020202020204" pitchFamily="34" charset="0"/>
              </a:rPr>
              <a:t> N, et al. </a:t>
            </a:r>
            <a:r>
              <a:rPr lang="fr-FR" sz="600" dirty="0" err="1">
                <a:solidFill>
                  <a:srgbClr val="000000"/>
                </a:solidFill>
                <a:latin typeface="Arial"/>
                <a:ea typeface="+mn-ea"/>
                <a:cs typeface="Arial" panose="020B0604020202020204" pitchFamily="34" charset="0"/>
              </a:rPr>
              <a:t>Presented</a:t>
            </a:r>
            <a:r>
              <a:rPr lang="fr-FR" sz="600" dirty="0">
                <a:solidFill>
                  <a:srgbClr val="000000"/>
                </a:solidFill>
                <a:latin typeface="Arial"/>
                <a:ea typeface="+mn-ea"/>
                <a:cs typeface="Arial" panose="020B0604020202020204" pitchFamily="34" charset="0"/>
              </a:rPr>
              <a:t> at: San Antonio </a:t>
            </a:r>
            <a:r>
              <a:rPr lang="fr-FR" sz="600" dirty="0" err="1">
                <a:solidFill>
                  <a:srgbClr val="000000"/>
                </a:solidFill>
                <a:latin typeface="Arial"/>
                <a:ea typeface="+mn-ea"/>
                <a:cs typeface="Arial" panose="020B0604020202020204" pitchFamily="34" charset="0"/>
              </a:rPr>
              <a:t>Breast</a:t>
            </a:r>
            <a:r>
              <a:rPr lang="fr-FR" sz="600" dirty="0">
                <a:solidFill>
                  <a:srgbClr val="000000"/>
                </a:solidFill>
                <a:latin typeface="Arial"/>
                <a:ea typeface="+mn-ea"/>
                <a:cs typeface="Arial" panose="020B0604020202020204" pitchFamily="34" charset="0"/>
              </a:rPr>
              <a:t> Cancer Symposium (SABCS) Meeting 2024. </a:t>
            </a:r>
            <a:r>
              <a:rPr lang="fr-FR" sz="600" dirty="0" err="1">
                <a:solidFill>
                  <a:srgbClr val="000000"/>
                </a:solidFill>
                <a:latin typeface="Arial"/>
                <a:ea typeface="+mn-ea"/>
                <a:cs typeface="Arial" panose="020B0604020202020204" pitchFamily="34" charset="0"/>
              </a:rPr>
              <a:t>Dec</a:t>
            </a:r>
            <a:r>
              <a:rPr lang="fr-FR" sz="600" dirty="0">
                <a:solidFill>
                  <a:srgbClr val="000000"/>
                </a:solidFill>
                <a:latin typeface="Arial"/>
                <a:ea typeface="+mn-ea"/>
                <a:cs typeface="Arial" panose="020B0604020202020204" pitchFamily="34" charset="0"/>
              </a:rPr>
              <a:t> 10-13, 2024. PS14-10.</a:t>
            </a:r>
            <a:endParaRPr lang="fr-FR" sz="600" dirty="0">
              <a:solidFill>
                <a:srgbClr val="000000"/>
              </a:solidFill>
              <a:latin typeface="Arial"/>
              <a:ea typeface="+mn-ea"/>
              <a:cs typeface="Arial"/>
            </a:endParaRPr>
          </a:p>
        </p:txBody>
      </p:sp>
      <p:sp>
        <p:nvSpPr>
          <p:cNvPr id="2" name="TextBox 1">
            <a:extLst>
              <a:ext uri="{FF2B5EF4-FFF2-40B4-BE49-F238E27FC236}">
                <a16:creationId xmlns:a16="http://schemas.microsoft.com/office/drawing/2014/main" id="{CC636EE3-657A-DB66-37CE-16634A438DEC}"/>
              </a:ext>
            </a:extLst>
          </p:cNvPr>
          <p:cNvSpPr txBox="1"/>
          <p:nvPr/>
        </p:nvSpPr>
        <p:spPr>
          <a:xfrm>
            <a:off x="331802" y="4642891"/>
            <a:ext cx="8524875" cy="578882"/>
          </a:xfrm>
          <a:prstGeom prst="roundRect">
            <a:avLst/>
          </a:prstGeom>
          <a:solidFill>
            <a:schemeClr val="accent2"/>
          </a:solidFill>
        </p:spPr>
        <p:txBody>
          <a:bodyPr wrap="square" rtlCol="0">
            <a:spAutoFit/>
          </a:bodyPr>
          <a:lstStyle/>
          <a:p>
            <a:pPr algn="ctr" defTabSz="457189" eaLnBrk="1" fontAlgn="auto" hangingPunct="1">
              <a:spcBef>
                <a:spcPts val="0"/>
              </a:spcBef>
              <a:spcAft>
                <a:spcPts val="0"/>
              </a:spcAft>
              <a:defRPr/>
            </a:pPr>
            <a:r>
              <a:rPr lang="en-US" sz="1400" b="1" dirty="0">
                <a:solidFill>
                  <a:srgbClr val="FFFFFF"/>
                </a:solidFill>
                <a:latin typeface="Arial"/>
                <a:ea typeface="+mn-ea"/>
              </a:rPr>
              <a:t>Results from DESTINY-Breast12 support the use of T-DXd for patients </a:t>
            </a:r>
            <a:br>
              <a:rPr lang="en-US" sz="1400" b="1" dirty="0">
                <a:solidFill>
                  <a:srgbClr val="FFFFFF"/>
                </a:solidFill>
                <a:latin typeface="Arial"/>
                <a:ea typeface="+mn-ea"/>
              </a:rPr>
            </a:br>
            <a:r>
              <a:rPr lang="en-US" sz="1400" b="1" dirty="0">
                <a:solidFill>
                  <a:srgbClr val="FFFFFF"/>
                </a:solidFill>
                <a:latin typeface="Arial"/>
                <a:ea typeface="+mn-ea"/>
              </a:rPr>
              <a:t>with HER2+ mBC, irrespective of the presence of stable or active BMs</a:t>
            </a:r>
          </a:p>
        </p:txBody>
      </p:sp>
      <p:sp>
        <p:nvSpPr>
          <p:cNvPr id="11" name="Subtitle 4">
            <a:extLst>
              <a:ext uri="{FF2B5EF4-FFF2-40B4-BE49-F238E27FC236}">
                <a16:creationId xmlns:a16="http://schemas.microsoft.com/office/drawing/2014/main" id="{7D547E2C-53FA-605E-3917-66DED8711BDE}"/>
              </a:ext>
            </a:extLst>
          </p:cNvPr>
          <p:cNvSpPr txBox="1">
            <a:spLocks/>
          </p:cNvSpPr>
          <p:nvPr/>
        </p:nvSpPr>
        <p:spPr>
          <a:xfrm>
            <a:off x="304798" y="1001607"/>
            <a:ext cx="8524874" cy="212704"/>
          </a:xfrm>
          <a:prstGeom prst="rect">
            <a:avLst/>
          </a:prstGeom>
        </p:spPr>
        <p:txBody>
          <a:bodyPr lIns="0" anchor="ctr"/>
          <a:lstStyle>
            <a:lvl1pPr marL="0" indent="0" algn="l" defTabSz="457189" rtl="0" eaLnBrk="1" latinLnBrk="0" hangingPunct="1">
              <a:lnSpc>
                <a:spcPct val="100000"/>
              </a:lnSpc>
              <a:spcBef>
                <a:spcPts val="0"/>
              </a:spcBef>
              <a:buFont typeface="Arial"/>
              <a:buNone/>
              <a:defRPr kumimoji="1" sz="1800" i="1" kern="1200">
                <a:solidFill>
                  <a:schemeClr val="accent2"/>
                </a:solidFill>
                <a:latin typeface="Arial" pitchFamily="34" charset="0"/>
                <a:ea typeface="+mn-ea"/>
                <a:cs typeface="Arial" pitchFamily="34" charset="0"/>
              </a:defRPr>
            </a:lvl1pPr>
            <a:lvl2pPr marL="342892" indent="0" algn="ctr" defTabSz="457189"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685783" indent="0" algn="ctr" defTabSz="457189"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028675" indent="0" algn="ctr" defTabSz="457189"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371566" indent="0" algn="ctr" defTabSz="457189"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1714457" indent="0" algn="ctr" defTabSz="457189"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057348" indent="0" algn="ctr" defTabSz="457189"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2400240" indent="0" algn="ctr" defTabSz="457189"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2743132" indent="0" algn="ctr" defTabSz="457189"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pPr algn="ctr" defTabSz="457178" fontAlgn="auto">
              <a:spcAft>
                <a:spcPts val="0"/>
              </a:spcAft>
              <a:defRPr/>
            </a:pPr>
            <a:r>
              <a:rPr lang="en-US" dirty="0">
                <a:solidFill>
                  <a:schemeClr val="tx1"/>
                </a:solidFill>
                <a:latin typeface="Arial"/>
              </a:rPr>
              <a:t>DESTINY-Breast12: February 8, 2024, DCO </a:t>
            </a:r>
          </a:p>
        </p:txBody>
      </p:sp>
    </p:spTree>
    <p:extLst>
      <p:ext uri="{BB962C8B-B14F-4D97-AF65-F5344CB8AC3E}">
        <p14:creationId xmlns:p14="http://schemas.microsoft.com/office/powerpoint/2010/main" val="8076537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A81899-ECB6-189A-D562-6A96CAA37BC4}"/>
              </a:ext>
            </a:extLst>
          </p:cNvPr>
          <p:cNvSpPr txBox="1"/>
          <p:nvPr/>
        </p:nvSpPr>
        <p:spPr>
          <a:xfrm>
            <a:off x="2286000" y="1763799"/>
            <a:ext cx="4572000" cy="933589"/>
          </a:xfrm>
          <a:prstGeom prst="rect">
            <a:avLst/>
          </a:prstGeom>
          <a:noFill/>
          <a:ln w="25400">
            <a:solidFill>
              <a:schemeClr val="tx1"/>
            </a:solidFill>
          </a:ln>
        </p:spPr>
        <p:txBody>
          <a:bodyPr wrap="square">
            <a:spAutoFit/>
          </a:bodyPr>
          <a:lstStyle/>
          <a:p>
            <a:pPr marL="201930" marR="194310" algn="ctr">
              <a:lnSpc>
                <a:spcPct val="100000"/>
              </a:lnSpc>
              <a:spcBef>
                <a:spcPts val="125"/>
              </a:spcBef>
            </a:pPr>
            <a:r>
              <a:rPr lang="en-US" sz="1800" b="1" spc="-10" dirty="0">
                <a:latin typeface="Arial"/>
                <a:cs typeface="Arial"/>
              </a:rPr>
              <a:t>HER2-</a:t>
            </a:r>
            <a:r>
              <a:rPr lang="en-US" sz="1800" b="1" dirty="0">
                <a:latin typeface="Arial"/>
                <a:cs typeface="Arial"/>
              </a:rPr>
              <a:t>Positive</a:t>
            </a:r>
            <a:r>
              <a:rPr lang="en-US" sz="1800" b="1" spc="-15" dirty="0">
                <a:latin typeface="Arial"/>
                <a:cs typeface="Arial"/>
              </a:rPr>
              <a:t> </a:t>
            </a:r>
            <a:r>
              <a:rPr lang="en-US" sz="1800" b="1" dirty="0">
                <a:latin typeface="Arial"/>
                <a:cs typeface="Arial"/>
              </a:rPr>
              <a:t>and</a:t>
            </a:r>
            <a:r>
              <a:rPr lang="en-US" sz="1800" b="1" spc="-15" dirty="0">
                <a:latin typeface="Arial"/>
                <a:cs typeface="Arial"/>
              </a:rPr>
              <a:t> </a:t>
            </a:r>
            <a:r>
              <a:rPr lang="en-US" sz="1800" b="1" spc="-10" dirty="0">
                <a:latin typeface="Arial"/>
                <a:cs typeface="Arial"/>
              </a:rPr>
              <a:t>Postmenopausal</a:t>
            </a:r>
            <a:r>
              <a:rPr lang="en-US" sz="2800" b="1" spc="-15" baseline="27777" dirty="0">
                <a:latin typeface="Arial"/>
                <a:cs typeface="Arial"/>
              </a:rPr>
              <a:t> </a:t>
            </a:r>
            <a:r>
              <a:rPr lang="en-US" sz="1800" b="1" dirty="0">
                <a:latin typeface="Arial"/>
                <a:cs typeface="Arial"/>
              </a:rPr>
              <a:t>or</a:t>
            </a:r>
            <a:r>
              <a:rPr lang="en-US" sz="1800" b="1" spc="-15" dirty="0">
                <a:latin typeface="Arial"/>
                <a:cs typeface="Arial"/>
              </a:rPr>
              <a:t> </a:t>
            </a:r>
            <a:r>
              <a:rPr lang="en-US" sz="1800" b="1" dirty="0">
                <a:latin typeface="Arial"/>
                <a:cs typeface="Arial"/>
              </a:rPr>
              <a:t>Premenopausal</a:t>
            </a:r>
            <a:r>
              <a:rPr lang="en-US" sz="1800" b="1" spc="-15" dirty="0">
                <a:latin typeface="Arial"/>
                <a:cs typeface="Arial"/>
              </a:rPr>
              <a:t> </a:t>
            </a:r>
            <a:r>
              <a:rPr lang="en-US" sz="1800" b="1" dirty="0">
                <a:latin typeface="Arial"/>
                <a:cs typeface="Arial"/>
              </a:rPr>
              <a:t>Receiving</a:t>
            </a:r>
            <a:r>
              <a:rPr lang="en-US" sz="1800" b="1" spc="-15" dirty="0">
                <a:latin typeface="Arial"/>
                <a:cs typeface="Arial"/>
              </a:rPr>
              <a:t> </a:t>
            </a:r>
            <a:r>
              <a:rPr lang="en-US" sz="1800" b="1" spc="-10" dirty="0">
                <a:latin typeface="Arial"/>
                <a:cs typeface="Arial"/>
              </a:rPr>
              <a:t>Ovarian </a:t>
            </a:r>
            <a:r>
              <a:rPr lang="en-US" sz="1800" b="1" dirty="0">
                <a:latin typeface="Arial"/>
                <a:cs typeface="Arial"/>
              </a:rPr>
              <a:t>Ablation</a:t>
            </a:r>
            <a:r>
              <a:rPr lang="en-US" sz="1800" b="1" spc="-25" dirty="0">
                <a:latin typeface="Arial"/>
                <a:cs typeface="Arial"/>
              </a:rPr>
              <a:t> </a:t>
            </a:r>
            <a:r>
              <a:rPr lang="en-US" sz="1800" b="1" dirty="0">
                <a:latin typeface="Arial"/>
                <a:cs typeface="Arial"/>
              </a:rPr>
              <a:t>or</a:t>
            </a:r>
            <a:r>
              <a:rPr lang="en-US" sz="1800" b="1" spc="-15" dirty="0">
                <a:latin typeface="Arial"/>
                <a:cs typeface="Arial"/>
              </a:rPr>
              <a:t> </a:t>
            </a:r>
            <a:r>
              <a:rPr lang="en-US" sz="1800" b="1" spc="-10" dirty="0">
                <a:latin typeface="Arial"/>
                <a:cs typeface="Arial"/>
              </a:rPr>
              <a:t>Suppression</a:t>
            </a:r>
            <a:endParaRPr lang="en-US" sz="1800" dirty="0">
              <a:latin typeface="Arial"/>
              <a:cs typeface="Arial"/>
            </a:endParaRPr>
          </a:p>
        </p:txBody>
      </p:sp>
      <p:sp>
        <p:nvSpPr>
          <p:cNvPr id="7" name="TextBox 6">
            <a:extLst>
              <a:ext uri="{FF2B5EF4-FFF2-40B4-BE49-F238E27FC236}">
                <a16:creationId xmlns:a16="http://schemas.microsoft.com/office/drawing/2014/main" id="{7809475C-BC99-B9CF-D228-58EB13569FAA}"/>
              </a:ext>
            </a:extLst>
          </p:cNvPr>
          <p:cNvSpPr txBox="1"/>
          <p:nvPr/>
        </p:nvSpPr>
        <p:spPr>
          <a:xfrm>
            <a:off x="2286000" y="2698552"/>
            <a:ext cx="4572000" cy="2475934"/>
          </a:xfrm>
          <a:prstGeom prst="rect">
            <a:avLst/>
          </a:prstGeom>
          <a:noFill/>
          <a:ln w="25400">
            <a:solidFill>
              <a:schemeClr val="tx1"/>
            </a:solidFill>
          </a:ln>
        </p:spPr>
        <p:txBody>
          <a:bodyPr wrap="square">
            <a:spAutoFit/>
          </a:bodyPr>
          <a:lstStyle/>
          <a:p>
            <a:pPr marL="130175" marR="0" lvl="0" indent="-80010" defTabSz="914400" eaLnBrk="1" fontAlgn="auto" latinLnBrk="0" hangingPunct="1">
              <a:lnSpc>
                <a:spcPct val="200000"/>
              </a:lnSpc>
              <a:spcBef>
                <a:spcPts val="125"/>
              </a:spcBef>
              <a:spcAft>
                <a:spcPts val="0"/>
              </a:spcAft>
              <a:buClrTx/>
              <a:buSzTx/>
              <a:buFontTx/>
              <a:buChar char="•"/>
              <a:tabLst>
                <a:tab pos="130810" algn="l"/>
              </a:tabLst>
              <a:defRPr/>
            </a:pPr>
            <a:r>
              <a:rPr kumimoji="0" lang="en-US" sz="1600" b="0" i="0" u="none" strike="noStrike" kern="0" cap="none" spc="0" normalizeH="0" baseline="0" noProof="0" dirty="0">
                <a:ln>
                  <a:noFill/>
                </a:ln>
                <a:solidFill>
                  <a:sysClr val="windowText" lastClr="000000"/>
                </a:solidFill>
                <a:effectLst/>
                <a:uLnTx/>
                <a:uFillTx/>
                <a:latin typeface="Arial"/>
                <a:cs typeface="Arial"/>
              </a:rPr>
              <a:t>Aromatase</a:t>
            </a:r>
            <a:r>
              <a:rPr kumimoji="0" lang="en-US" sz="1600" b="0" i="0" u="none" strike="noStrike" kern="0" cap="none" spc="-25" normalizeH="0" baseline="0" noProof="0" dirty="0">
                <a:ln>
                  <a:noFill/>
                </a:ln>
                <a:solidFill>
                  <a:sysClr val="windowText" lastClr="000000"/>
                </a:solidFill>
                <a:effectLst/>
                <a:uLnTx/>
                <a:uFillTx/>
                <a:latin typeface="Arial"/>
                <a:cs typeface="Arial"/>
              </a:rPr>
              <a:t> </a:t>
            </a:r>
            <a:r>
              <a:rPr kumimoji="0" lang="en-US" sz="1600" b="0" i="0" u="none" strike="noStrike" kern="0" cap="none" spc="0" normalizeH="0" baseline="0" noProof="0" dirty="0">
                <a:ln>
                  <a:noFill/>
                </a:ln>
                <a:solidFill>
                  <a:sysClr val="windowText" lastClr="000000"/>
                </a:solidFill>
                <a:effectLst/>
                <a:uLnTx/>
                <a:uFillTx/>
                <a:latin typeface="Arial"/>
                <a:cs typeface="Arial"/>
              </a:rPr>
              <a:t>inhibitor</a:t>
            </a:r>
            <a:r>
              <a:rPr kumimoji="0" lang="en-US" sz="1600" b="0" i="0" u="none" strike="noStrike" kern="0" cap="none" spc="-25" normalizeH="0" baseline="0" noProof="0" dirty="0">
                <a:ln>
                  <a:noFill/>
                </a:ln>
                <a:solidFill>
                  <a:sysClr val="windowText" lastClr="000000"/>
                </a:solidFill>
                <a:effectLst/>
                <a:uLnTx/>
                <a:uFillTx/>
                <a:latin typeface="Arial"/>
                <a:cs typeface="Arial"/>
              </a:rPr>
              <a:t> </a:t>
            </a:r>
            <a:r>
              <a:rPr kumimoji="0" lang="en-US" sz="1600" b="0" i="0" u="none" strike="noStrike" kern="0" cap="none" spc="0" normalizeH="0" baseline="0" noProof="0" dirty="0">
                <a:ln>
                  <a:noFill/>
                </a:ln>
                <a:solidFill>
                  <a:sysClr val="windowText" lastClr="000000"/>
                </a:solidFill>
                <a:effectLst/>
                <a:uLnTx/>
                <a:uFillTx/>
                <a:latin typeface="Arial"/>
                <a:cs typeface="Arial"/>
              </a:rPr>
              <a:t>±</a:t>
            </a:r>
            <a:r>
              <a:rPr kumimoji="0" lang="en-US" sz="1600" b="0" i="0" u="none" strike="noStrike" kern="0" cap="none" spc="-20" normalizeH="0" baseline="0" noProof="0" dirty="0">
                <a:ln>
                  <a:noFill/>
                </a:ln>
                <a:solidFill>
                  <a:sysClr val="windowText" lastClr="000000"/>
                </a:solidFill>
                <a:effectLst/>
                <a:uLnTx/>
                <a:uFillTx/>
                <a:latin typeface="Arial"/>
                <a:cs typeface="Arial"/>
              </a:rPr>
              <a:t> </a:t>
            </a:r>
            <a:r>
              <a:rPr kumimoji="0" lang="en-US" sz="1600" b="0" i="0" u="none" strike="noStrike" kern="0" cap="none" spc="-10" normalizeH="0" baseline="0" noProof="0" dirty="0">
                <a:ln>
                  <a:noFill/>
                </a:ln>
                <a:solidFill>
                  <a:sysClr val="windowText" lastClr="000000"/>
                </a:solidFill>
                <a:effectLst/>
                <a:uLnTx/>
                <a:uFillTx/>
                <a:latin typeface="Arial"/>
                <a:cs typeface="Arial"/>
              </a:rPr>
              <a:t>trastuzumab</a:t>
            </a:r>
            <a:endParaRPr kumimoji="0" lang="en-US" sz="1600" b="0" i="0" u="none" strike="noStrike" kern="0" cap="none" spc="0" normalizeH="0" baseline="0" noProof="0" dirty="0">
              <a:ln>
                <a:noFill/>
              </a:ln>
              <a:solidFill>
                <a:sysClr val="windowText" lastClr="000000"/>
              </a:solidFill>
              <a:effectLst/>
              <a:uLnTx/>
              <a:uFillTx/>
              <a:latin typeface="Arial"/>
              <a:cs typeface="Arial"/>
            </a:endParaRPr>
          </a:p>
          <a:p>
            <a:pPr marL="130175" marR="0" lvl="0" indent="-80010" defTabSz="914400" eaLnBrk="1" fontAlgn="auto" latinLnBrk="0" hangingPunct="1">
              <a:lnSpc>
                <a:spcPct val="200000"/>
              </a:lnSpc>
              <a:spcBef>
                <a:spcPts val="0"/>
              </a:spcBef>
              <a:spcAft>
                <a:spcPts val="0"/>
              </a:spcAft>
              <a:buClrTx/>
              <a:buSzTx/>
              <a:buFontTx/>
              <a:buChar char="•"/>
              <a:tabLst>
                <a:tab pos="130810" algn="l"/>
              </a:tabLst>
              <a:defRPr/>
            </a:pPr>
            <a:r>
              <a:rPr kumimoji="0" lang="en-US" sz="1600" b="0" i="0" u="none" strike="noStrike" kern="0" cap="none" spc="0" normalizeH="0" baseline="0" noProof="0" dirty="0">
                <a:ln>
                  <a:noFill/>
                </a:ln>
                <a:solidFill>
                  <a:sysClr val="windowText" lastClr="000000"/>
                </a:solidFill>
                <a:effectLst/>
                <a:uLnTx/>
                <a:uFillTx/>
                <a:latin typeface="Arial"/>
                <a:cs typeface="Arial"/>
              </a:rPr>
              <a:t>Aromatase</a:t>
            </a:r>
            <a:r>
              <a:rPr kumimoji="0" lang="en-US" sz="1600" b="0" i="0" u="none" strike="noStrike" kern="0" cap="none" spc="-15" normalizeH="0" baseline="0" noProof="0" dirty="0">
                <a:ln>
                  <a:noFill/>
                </a:ln>
                <a:solidFill>
                  <a:sysClr val="windowText" lastClr="000000"/>
                </a:solidFill>
                <a:effectLst/>
                <a:uLnTx/>
                <a:uFillTx/>
                <a:latin typeface="Arial"/>
                <a:cs typeface="Arial"/>
              </a:rPr>
              <a:t> </a:t>
            </a:r>
            <a:r>
              <a:rPr kumimoji="0" lang="en-US" sz="1600" b="0" i="0" u="none" strike="noStrike" kern="0" cap="none" spc="0" normalizeH="0" baseline="0" noProof="0" dirty="0">
                <a:ln>
                  <a:noFill/>
                </a:ln>
                <a:solidFill>
                  <a:sysClr val="windowText" lastClr="000000"/>
                </a:solidFill>
                <a:effectLst/>
                <a:uLnTx/>
                <a:uFillTx/>
                <a:latin typeface="Arial"/>
                <a:cs typeface="Arial"/>
              </a:rPr>
              <a:t>inhibitor</a:t>
            </a:r>
            <a:r>
              <a:rPr kumimoji="0" lang="en-US" sz="1600" b="0" i="0" u="none" strike="noStrike" kern="0" cap="none" spc="-20" normalizeH="0" baseline="0" noProof="0" dirty="0">
                <a:ln>
                  <a:noFill/>
                </a:ln>
                <a:solidFill>
                  <a:sysClr val="windowText" lastClr="000000"/>
                </a:solidFill>
                <a:effectLst/>
                <a:uLnTx/>
                <a:uFillTx/>
                <a:latin typeface="Arial"/>
                <a:cs typeface="Arial"/>
              </a:rPr>
              <a:t> </a:t>
            </a:r>
            <a:r>
              <a:rPr kumimoji="0" lang="en-US" sz="1600" b="0" i="0" u="none" strike="noStrike" kern="0" cap="none" spc="0" normalizeH="0" baseline="0" noProof="0" dirty="0">
                <a:ln>
                  <a:noFill/>
                </a:ln>
                <a:solidFill>
                  <a:sysClr val="windowText" lastClr="000000"/>
                </a:solidFill>
                <a:effectLst/>
                <a:uLnTx/>
                <a:uFillTx/>
                <a:latin typeface="Arial"/>
                <a:cs typeface="Arial"/>
              </a:rPr>
              <a:t>±</a:t>
            </a:r>
            <a:r>
              <a:rPr kumimoji="0" lang="en-US" sz="1600" b="0" i="0" u="none" strike="noStrike" kern="0" cap="none" spc="-10" normalizeH="0" baseline="0" noProof="0" dirty="0">
                <a:ln>
                  <a:noFill/>
                </a:ln>
                <a:solidFill>
                  <a:sysClr val="windowText" lastClr="000000"/>
                </a:solidFill>
                <a:effectLst/>
                <a:uLnTx/>
                <a:uFillTx/>
                <a:latin typeface="Arial"/>
                <a:cs typeface="Arial"/>
              </a:rPr>
              <a:t> lapatinib</a:t>
            </a:r>
            <a:endParaRPr kumimoji="0" lang="en-US" sz="1600" b="0" i="0" u="none" strike="noStrike" kern="0" cap="none" spc="0" normalizeH="0" baseline="0" noProof="0" dirty="0">
              <a:ln>
                <a:noFill/>
              </a:ln>
              <a:solidFill>
                <a:sysClr val="windowText" lastClr="000000"/>
              </a:solidFill>
              <a:effectLst/>
              <a:uLnTx/>
              <a:uFillTx/>
              <a:latin typeface="Arial"/>
              <a:cs typeface="Arial"/>
            </a:endParaRPr>
          </a:p>
          <a:p>
            <a:pPr marL="130175" marR="0" lvl="0" indent="-80010" defTabSz="914400" eaLnBrk="1" fontAlgn="auto" latinLnBrk="0" hangingPunct="1">
              <a:lnSpc>
                <a:spcPct val="200000"/>
              </a:lnSpc>
              <a:spcBef>
                <a:spcPts val="0"/>
              </a:spcBef>
              <a:spcAft>
                <a:spcPts val="0"/>
              </a:spcAft>
              <a:buClrTx/>
              <a:buSzTx/>
              <a:buFontTx/>
              <a:buChar char="•"/>
              <a:tabLst>
                <a:tab pos="130810" algn="l"/>
              </a:tabLst>
              <a:defRPr/>
            </a:pPr>
            <a:r>
              <a:rPr kumimoji="0" lang="en-US" sz="1600" b="0" i="0" u="none" strike="noStrike" kern="0" cap="none" spc="0" normalizeH="0" baseline="0" noProof="0" dirty="0">
                <a:ln>
                  <a:noFill/>
                </a:ln>
                <a:solidFill>
                  <a:sysClr val="windowText" lastClr="000000"/>
                </a:solidFill>
                <a:effectLst/>
                <a:uLnTx/>
                <a:uFillTx/>
                <a:latin typeface="Arial"/>
                <a:cs typeface="Arial"/>
              </a:rPr>
              <a:t>Aromatase</a:t>
            </a:r>
            <a:r>
              <a:rPr kumimoji="0" lang="en-US" sz="1600" b="0" i="0" u="none" strike="noStrike" kern="0" cap="none" spc="-20" normalizeH="0" baseline="0" noProof="0" dirty="0">
                <a:ln>
                  <a:noFill/>
                </a:ln>
                <a:solidFill>
                  <a:sysClr val="windowText" lastClr="000000"/>
                </a:solidFill>
                <a:effectLst/>
                <a:uLnTx/>
                <a:uFillTx/>
                <a:latin typeface="Arial"/>
                <a:cs typeface="Arial"/>
              </a:rPr>
              <a:t> </a:t>
            </a:r>
            <a:r>
              <a:rPr kumimoji="0" lang="en-US" sz="1600" b="0" i="0" u="none" strike="noStrike" kern="0" cap="none" spc="0" normalizeH="0" baseline="0" noProof="0" dirty="0">
                <a:ln>
                  <a:noFill/>
                </a:ln>
                <a:solidFill>
                  <a:sysClr val="windowText" lastClr="000000"/>
                </a:solidFill>
                <a:effectLst/>
                <a:uLnTx/>
                <a:uFillTx/>
                <a:latin typeface="Arial"/>
                <a:cs typeface="Arial"/>
              </a:rPr>
              <a:t>inhibitor</a:t>
            </a:r>
            <a:r>
              <a:rPr kumimoji="0" lang="en-US" sz="1600" b="0" i="0" u="none" strike="noStrike" kern="0" cap="none" spc="-20" normalizeH="0" baseline="0" noProof="0" dirty="0">
                <a:ln>
                  <a:noFill/>
                </a:ln>
                <a:solidFill>
                  <a:sysClr val="windowText" lastClr="000000"/>
                </a:solidFill>
                <a:effectLst/>
                <a:uLnTx/>
                <a:uFillTx/>
                <a:latin typeface="Arial"/>
                <a:cs typeface="Arial"/>
              </a:rPr>
              <a:t> </a:t>
            </a:r>
            <a:r>
              <a:rPr kumimoji="0" lang="en-US" sz="1600" b="0" i="0" u="none" strike="noStrike" kern="0" cap="none" spc="0" normalizeH="0" baseline="0" noProof="0" dirty="0">
                <a:ln>
                  <a:noFill/>
                </a:ln>
                <a:solidFill>
                  <a:sysClr val="windowText" lastClr="000000"/>
                </a:solidFill>
                <a:effectLst/>
                <a:uLnTx/>
                <a:uFillTx/>
                <a:latin typeface="Arial"/>
                <a:cs typeface="Arial"/>
              </a:rPr>
              <a:t>±</a:t>
            </a:r>
            <a:r>
              <a:rPr kumimoji="0" lang="en-US" sz="1600" b="0" i="0" u="none" strike="noStrike" kern="0" cap="none" spc="-15" normalizeH="0" baseline="0" noProof="0" dirty="0">
                <a:ln>
                  <a:noFill/>
                </a:ln>
                <a:solidFill>
                  <a:sysClr val="windowText" lastClr="000000"/>
                </a:solidFill>
                <a:effectLst/>
                <a:uLnTx/>
                <a:uFillTx/>
                <a:latin typeface="Arial"/>
                <a:cs typeface="Arial"/>
              </a:rPr>
              <a:t> </a:t>
            </a:r>
            <a:r>
              <a:rPr kumimoji="0" lang="en-US" sz="1600" b="0" i="0" u="none" strike="noStrike" kern="0" cap="none" spc="0" normalizeH="0" baseline="0" noProof="0" dirty="0">
                <a:ln>
                  <a:noFill/>
                </a:ln>
                <a:solidFill>
                  <a:sysClr val="windowText" lastClr="000000"/>
                </a:solidFill>
                <a:effectLst/>
                <a:uLnTx/>
                <a:uFillTx/>
                <a:latin typeface="Arial"/>
                <a:cs typeface="Arial"/>
              </a:rPr>
              <a:t>lapatinib</a:t>
            </a:r>
            <a:r>
              <a:rPr kumimoji="0" lang="en-US" sz="1600" b="0" i="0" u="none" strike="noStrike" kern="0" cap="none" spc="-20" normalizeH="0" baseline="0" noProof="0" dirty="0">
                <a:ln>
                  <a:noFill/>
                </a:ln>
                <a:solidFill>
                  <a:sysClr val="windowText" lastClr="000000"/>
                </a:solidFill>
                <a:effectLst/>
                <a:uLnTx/>
                <a:uFillTx/>
                <a:latin typeface="Arial"/>
                <a:cs typeface="Arial"/>
              </a:rPr>
              <a:t> </a:t>
            </a:r>
            <a:r>
              <a:rPr kumimoji="0" lang="en-US" sz="1600" b="0" i="0" u="none" strike="noStrike" kern="0" cap="none" spc="0" normalizeH="0" baseline="0" noProof="0" dirty="0">
                <a:ln>
                  <a:noFill/>
                </a:ln>
                <a:solidFill>
                  <a:sysClr val="windowText" lastClr="000000"/>
                </a:solidFill>
                <a:effectLst/>
                <a:uLnTx/>
                <a:uFillTx/>
                <a:latin typeface="Arial"/>
                <a:cs typeface="Arial"/>
              </a:rPr>
              <a:t>+</a:t>
            </a:r>
            <a:r>
              <a:rPr kumimoji="0" lang="en-US" sz="1600" b="0" i="0" u="none" strike="noStrike" kern="0" cap="none" spc="-15" normalizeH="0" baseline="0" noProof="0" dirty="0">
                <a:ln>
                  <a:noFill/>
                </a:ln>
                <a:solidFill>
                  <a:sysClr val="windowText" lastClr="000000"/>
                </a:solidFill>
                <a:effectLst/>
                <a:uLnTx/>
                <a:uFillTx/>
                <a:latin typeface="Arial"/>
                <a:cs typeface="Arial"/>
              </a:rPr>
              <a:t> </a:t>
            </a:r>
            <a:r>
              <a:rPr kumimoji="0" lang="en-US" sz="1600" b="0" i="0" u="none" strike="noStrike" kern="0" cap="none" spc="-10" normalizeH="0" baseline="0" noProof="0" dirty="0">
                <a:ln>
                  <a:noFill/>
                </a:ln>
                <a:solidFill>
                  <a:sysClr val="windowText" lastClr="000000"/>
                </a:solidFill>
                <a:effectLst/>
                <a:uLnTx/>
                <a:uFillTx/>
                <a:latin typeface="Arial"/>
                <a:cs typeface="Arial"/>
              </a:rPr>
              <a:t>trastuzumab</a:t>
            </a:r>
            <a:endParaRPr kumimoji="0" lang="en-US" sz="1600" b="0" i="0" u="none" strike="noStrike" kern="0" cap="none" spc="0" normalizeH="0" baseline="0" noProof="0" dirty="0">
              <a:ln>
                <a:noFill/>
              </a:ln>
              <a:solidFill>
                <a:sysClr val="windowText" lastClr="000000"/>
              </a:solidFill>
              <a:effectLst/>
              <a:uLnTx/>
              <a:uFillTx/>
              <a:latin typeface="Arial"/>
              <a:cs typeface="Arial"/>
            </a:endParaRPr>
          </a:p>
          <a:p>
            <a:pPr marL="130175" marR="0" lvl="0" indent="-80010" defTabSz="914400" eaLnBrk="1" fontAlgn="auto" latinLnBrk="0" hangingPunct="1">
              <a:lnSpc>
                <a:spcPct val="200000"/>
              </a:lnSpc>
              <a:spcBef>
                <a:spcPts val="0"/>
              </a:spcBef>
              <a:spcAft>
                <a:spcPts val="0"/>
              </a:spcAft>
              <a:buClrTx/>
              <a:buSzTx/>
              <a:buFontTx/>
              <a:buChar char="•"/>
              <a:tabLst>
                <a:tab pos="130810" algn="l"/>
              </a:tabLst>
              <a:defRPr/>
            </a:pPr>
            <a:r>
              <a:rPr kumimoji="0" lang="en-US" sz="1600" b="0" i="0" u="none" strike="noStrike" kern="0" cap="none" spc="0" normalizeH="0" baseline="0" noProof="0" dirty="0">
                <a:ln>
                  <a:noFill/>
                </a:ln>
                <a:solidFill>
                  <a:sysClr val="windowText" lastClr="000000"/>
                </a:solidFill>
                <a:effectLst/>
                <a:uLnTx/>
                <a:uFillTx/>
                <a:latin typeface="Arial"/>
                <a:cs typeface="Arial"/>
              </a:rPr>
              <a:t>Fulvestrant ± </a:t>
            </a:r>
            <a:r>
              <a:rPr kumimoji="0" lang="en-US" sz="1600" b="0" i="0" u="none" strike="noStrike" kern="0" cap="none" spc="-10" normalizeH="0" baseline="0" noProof="0" dirty="0">
                <a:ln>
                  <a:noFill/>
                </a:ln>
                <a:solidFill>
                  <a:sysClr val="windowText" lastClr="000000"/>
                </a:solidFill>
                <a:effectLst/>
                <a:uLnTx/>
                <a:uFillTx/>
                <a:latin typeface="Arial"/>
                <a:cs typeface="Arial"/>
              </a:rPr>
              <a:t>trastuzumab</a:t>
            </a:r>
            <a:endParaRPr kumimoji="0" lang="en-US" sz="1600" b="0" i="0" u="none" strike="noStrike" kern="0" cap="none" spc="0" normalizeH="0" baseline="0" noProof="0" dirty="0">
              <a:ln>
                <a:noFill/>
              </a:ln>
              <a:solidFill>
                <a:sysClr val="windowText" lastClr="000000"/>
              </a:solidFill>
              <a:effectLst/>
              <a:uLnTx/>
              <a:uFillTx/>
              <a:latin typeface="Arial"/>
              <a:cs typeface="Arial"/>
            </a:endParaRPr>
          </a:p>
          <a:p>
            <a:pPr marL="130175" marR="0" lvl="0" indent="-80010" defTabSz="914400" eaLnBrk="1" fontAlgn="auto" latinLnBrk="0" hangingPunct="1">
              <a:lnSpc>
                <a:spcPct val="200000"/>
              </a:lnSpc>
              <a:spcBef>
                <a:spcPts val="0"/>
              </a:spcBef>
              <a:spcAft>
                <a:spcPts val="0"/>
              </a:spcAft>
              <a:buClrTx/>
              <a:buSzTx/>
              <a:buFontTx/>
              <a:buChar char="•"/>
              <a:tabLst>
                <a:tab pos="130810" algn="l"/>
              </a:tabLst>
              <a:defRPr/>
            </a:pPr>
            <a:r>
              <a:rPr kumimoji="0" lang="en-US" sz="1600" b="0" i="0" u="none" strike="noStrike" kern="0" cap="none" spc="-20" normalizeH="0" baseline="0" noProof="0" dirty="0">
                <a:ln>
                  <a:noFill/>
                </a:ln>
                <a:solidFill>
                  <a:sysClr val="windowText" lastClr="000000"/>
                </a:solidFill>
                <a:effectLst/>
                <a:uLnTx/>
                <a:uFillTx/>
                <a:latin typeface="Arial"/>
                <a:cs typeface="Arial"/>
              </a:rPr>
              <a:t>Tamoxifen</a:t>
            </a:r>
            <a:r>
              <a:rPr kumimoji="0" lang="en-US" sz="1600" b="0" i="0" u="none" strike="noStrike" kern="0" cap="none" spc="5" normalizeH="0" baseline="0" noProof="0" dirty="0">
                <a:ln>
                  <a:noFill/>
                </a:ln>
                <a:solidFill>
                  <a:sysClr val="windowText" lastClr="000000"/>
                </a:solidFill>
                <a:effectLst/>
                <a:uLnTx/>
                <a:uFillTx/>
                <a:latin typeface="Arial"/>
                <a:cs typeface="Arial"/>
              </a:rPr>
              <a:t> </a:t>
            </a:r>
            <a:r>
              <a:rPr kumimoji="0" lang="en-US" sz="1600" b="0" i="0" u="none" strike="noStrike" kern="0" cap="none" spc="0" normalizeH="0" baseline="0" noProof="0" dirty="0">
                <a:ln>
                  <a:noFill/>
                </a:ln>
                <a:solidFill>
                  <a:sysClr val="windowText" lastClr="000000"/>
                </a:solidFill>
                <a:effectLst/>
                <a:uLnTx/>
                <a:uFillTx/>
                <a:latin typeface="Arial"/>
                <a:cs typeface="Arial"/>
              </a:rPr>
              <a:t>±</a:t>
            </a:r>
            <a:r>
              <a:rPr kumimoji="0" lang="en-US" sz="1600" b="0" i="0" u="none" strike="noStrike" kern="0" cap="none" spc="20" normalizeH="0" baseline="0" noProof="0" dirty="0">
                <a:ln>
                  <a:noFill/>
                </a:ln>
                <a:solidFill>
                  <a:sysClr val="windowText" lastClr="000000"/>
                </a:solidFill>
                <a:effectLst/>
                <a:uLnTx/>
                <a:uFillTx/>
                <a:latin typeface="Arial"/>
                <a:cs typeface="Arial"/>
              </a:rPr>
              <a:t> </a:t>
            </a:r>
            <a:r>
              <a:rPr kumimoji="0" lang="en-US" sz="1600" b="0" i="0" u="none" strike="noStrike" kern="0" cap="none" spc="-10" normalizeH="0" baseline="0" noProof="0" dirty="0">
                <a:ln>
                  <a:noFill/>
                </a:ln>
                <a:solidFill>
                  <a:sysClr val="windowText" lastClr="000000"/>
                </a:solidFill>
                <a:effectLst/>
                <a:uLnTx/>
                <a:uFillTx/>
                <a:latin typeface="Arial"/>
                <a:cs typeface="Arial"/>
              </a:rPr>
              <a:t>trastuzumab</a:t>
            </a:r>
            <a:endParaRPr kumimoji="0" lang="en-US" sz="1600" b="0" i="0" u="none" strike="noStrike" kern="0" cap="none" spc="0" normalizeH="0" baseline="0" noProof="0" dirty="0">
              <a:ln>
                <a:noFill/>
              </a:ln>
              <a:solidFill>
                <a:sysClr val="windowText" lastClr="000000"/>
              </a:solidFill>
              <a:effectLst/>
              <a:uLnTx/>
              <a:uFillTx/>
              <a:latin typeface="Arial"/>
              <a:cs typeface="Arial"/>
            </a:endParaRPr>
          </a:p>
        </p:txBody>
      </p:sp>
      <p:grpSp>
        <p:nvGrpSpPr>
          <p:cNvPr id="9" name="object 7">
            <a:extLst>
              <a:ext uri="{FF2B5EF4-FFF2-40B4-BE49-F238E27FC236}">
                <a16:creationId xmlns:a16="http://schemas.microsoft.com/office/drawing/2014/main" id="{7ECB4440-598C-B26C-E06C-753CB8F80CE3}"/>
              </a:ext>
            </a:extLst>
          </p:cNvPr>
          <p:cNvGrpSpPr/>
          <p:nvPr/>
        </p:nvGrpSpPr>
        <p:grpSpPr>
          <a:xfrm>
            <a:off x="312455" y="628857"/>
            <a:ext cx="646430" cy="643890"/>
            <a:chOff x="302666" y="248793"/>
            <a:chExt cx="646430" cy="643890"/>
          </a:xfrm>
        </p:grpSpPr>
        <p:pic>
          <p:nvPicPr>
            <p:cNvPr id="10" name="object 8">
              <a:extLst>
                <a:ext uri="{FF2B5EF4-FFF2-40B4-BE49-F238E27FC236}">
                  <a16:creationId xmlns:a16="http://schemas.microsoft.com/office/drawing/2014/main" id="{47F1A225-3CFC-1DFF-BE35-BEA58A8E7196}"/>
                </a:ext>
              </a:extLst>
            </p:cNvPr>
            <p:cNvPicPr/>
            <p:nvPr/>
          </p:nvPicPr>
          <p:blipFill>
            <a:blip r:embed="rId2" cstate="print"/>
            <a:stretch>
              <a:fillRect/>
            </a:stretch>
          </p:blipFill>
          <p:spPr>
            <a:xfrm>
              <a:off x="302666" y="248793"/>
              <a:ext cx="645833" cy="643635"/>
            </a:xfrm>
            <a:prstGeom prst="rect">
              <a:avLst/>
            </a:prstGeom>
          </p:spPr>
        </p:pic>
        <p:sp>
          <p:nvSpPr>
            <p:cNvPr id="11" name="object 9">
              <a:extLst>
                <a:ext uri="{FF2B5EF4-FFF2-40B4-BE49-F238E27FC236}">
                  <a16:creationId xmlns:a16="http://schemas.microsoft.com/office/drawing/2014/main" id="{2FD5F4E5-64BD-2A59-7856-1C0158BBC57D}"/>
                </a:ext>
              </a:extLst>
            </p:cNvPr>
            <p:cNvSpPr/>
            <p:nvPr/>
          </p:nvSpPr>
          <p:spPr>
            <a:xfrm>
              <a:off x="372097" y="611898"/>
              <a:ext cx="508634" cy="115570"/>
            </a:xfrm>
            <a:custGeom>
              <a:avLst/>
              <a:gdLst/>
              <a:ahLst/>
              <a:cxnLst/>
              <a:rect l="l" t="t" r="r" b="b"/>
              <a:pathLst>
                <a:path w="508634" h="115570">
                  <a:moveTo>
                    <a:pt x="124764" y="6680"/>
                  </a:moveTo>
                  <a:lnTo>
                    <a:pt x="124421" y="3187"/>
                  </a:lnTo>
                  <a:lnTo>
                    <a:pt x="123405" y="2184"/>
                  </a:lnTo>
                  <a:lnTo>
                    <a:pt x="116789" y="2514"/>
                  </a:lnTo>
                  <a:lnTo>
                    <a:pt x="97459" y="2679"/>
                  </a:lnTo>
                  <a:lnTo>
                    <a:pt x="81711" y="2184"/>
                  </a:lnTo>
                  <a:lnTo>
                    <a:pt x="80683" y="3187"/>
                  </a:lnTo>
                  <a:lnTo>
                    <a:pt x="80352" y="6680"/>
                  </a:lnTo>
                  <a:lnTo>
                    <a:pt x="81711" y="8026"/>
                  </a:lnTo>
                  <a:lnTo>
                    <a:pt x="90855" y="9359"/>
                  </a:lnTo>
                  <a:lnTo>
                    <a:pt x="94589" y="10528"/>
                  </a:lnTo>
                  <a:lnTo>
                    <a:pt x="98653" y="73431"/>
                  </a:lnTo>
                  <a:lnTo>
                    <a:pt x="97980" y="75095"/>
                  </a:lnTo>
                  <a:lnTo>
                    <a:pt x="56896" y="27800"/>
                  </a:lnTo>
                  <a:lnTo>
                    <a:pt x="39497" y="2184"/>
                  </a:lnTo>
                  <a:lnTo>
                    <a:pt x="35941" y="2514"/>
                  </a:lnTo>
                  <a:lnTo>
                    <a:pt x="18300" y="2679"/>
                  </a:lnTo>
                  <a:lnTo>
                    <a:pt x="1866" y="2184"/>
                  </a:lnTo>
                  <a:lnTo>
                    <a:pt x="177" y="2679"/>
                  </a:lnTo>
                  <a:lnTo>
                    <a:pt x="0" y="6680"/>
                  </a:lnTo>
                  <a:lnTo>
                    <a:pt x="1193" y="8026"/>
                  </a:lnTo>
                  <a:lnTo>
                    <a:pt x="11861" y="9525"/>
                  </a:lnTo>
                  <a:lnTo>
                    <a:pt x="14236" y="11518"/>
                  </a:lnTo>
                  <a:lnTo>
                    <a:pt x="16611" y="16700"/>
                  </a:lnTo>
                  <a:lnTo>
                    <a:pt x="16776" y="19367"/>
                  </a:lnTo>
                  <a:lnTo>
                    <a:pt x="16675" y="80759"/>
                  </a:lnTo>
                  <a:lnTo>
                    <a:pt x="2197" y="107467"/>
                  </a:lnTo>
                  <a:lnTo>
                    <a:pt x="850" y="108800"/>
                  </a:lnTo>
                  <a:lnTo>
                    <a:pt x="1193" y="112306"/>
                  </a:lnTo>
                  <a:lnTo>
                    <a:pt x="2197" y="113309"/>
                  </a:lnTo>
                  <a:lnTo>
                    <a:pt x="8648" y="112979"/>
                  </a:lnTo>
                  <a:lnTo>
                    <a:pt x="27965" y="112801"/>
                  </a:lnTo>
                  <a:lnTo>
                    <a:pt x="43903" y="113309"/>
                  </a:lnTo>
                  <a:lnTo>
                    <a:pt x="44919" y="112306"/>
                  </a:lnTo>
                  <a:lnTo>
                    <a:pt x="45262" y="108800"/>
                  </a:lnTo>
                  <a:lnTo>
                    <a:pt x="43903" y="107467"/>
                  </a:lnTo>
                  <a:lnTo>
                    <a:pt x="34747" y="106133"/>
                  </a:lnTo>
                  <a:lnTo>
                    <a:pt x="30848" y="104965"/>
                  </a:lnTo>
                  <a:lnTo>
                    <a:pt x="26784" y="29540"/>
                  </a:lnTo>
                  <a:lnTo>
                    <a:pt x="27635" y="27876"/>
                  </a:lnTo>
                  <a:lnTo>
                    <a:pt x="30429" y="30594"/>
                  </a:lnTo>
                  <a:lnTo>
                    <a:pt x="34328" y="35052"/>
                  </a:lnTo>
                  <a:lnTo>
                    <a:pt x="93230" y="106629"/>
                  </a:lnTo>
                  <a:lnTo>
                    <a:pt x="98831" y="115150"/>
                  </a:lnTo>
                  <a:lnTo>
                    <a:pt x="103060" y="115150"/>
                  </a:lnTo>
                  <a:lnTo>
                    <a:pt x="107810" y="113309"/>
                  </a:lnTo>
                  <a:lnTo>
                    <a:pt x="109004" y="111302"/>
                  </a:lnTo>
                  <a:lnTo>
                    <a:pt x="108800" y="106311"/>
                  </a:lnTo>
                  <a:lnTo>
                    <a:pt x="108661" y="84442"/>
                  </a:lnTo>
                  <a:lnTo>
                    <a:pt x="108800" y="34721"/>
                  </a:lnTo>
                  <a:lnTo>
                    <a:pt x="123405" y="8026"/>
                  </a:lnTo>
                  <a:lnTo>
                    <a:pt x="124764" y="6680"/>
                  </a:lnTo>
                  <a:close/>
                </a:path>
                <a:path w="508634" h="115570">
                  <a:moveTo>
                    <a:pt x="248196" y="83096"/>
                  </a:moveTo>
                  <a:lnTo>
                    <a:pt x="247192" y="81089"/>
                  </a:lnTo>
                  <a:lnTo>
                    <a:pt x="243116" y="80594"/>
                  </a:lnTo>
                  <a:lnTo>
                    <a:pt x="241757" y="81927"/>
                  </a:lnTo>
                  <a:lnTo>
                    <a:pt x="237312" y="90766"/>
                  </a:lnTo>
                  <a:lnTo>
                    <a:pt x="230441" y="99123"/>
                  </a:lnTo>
                  <a:lnTo>
                    <a:pt x="220586" y="105359"/>
                  </a:lnTo>
                  <a:lnTo>
                    <a:pt x="207187" y="107797"/>
                  </a:lnTo>
                  <a:lnTo>
                    <a:pt x="192379" y="104495"/>
                  </a:lnTo>
                  <a:lnTo>
                    <a:pt x="179641" y="94729"/>
                  </a:lnTo>
                  <a:lnTo>
                    <a:pt x="170713" y="78727"/>
                  </a:lnTo>
                  <a:lnTo>
                    <a:pt x="167347" y="56730"/>
                  </a:lnTo>
                  <a:lnTo>
                    <a:pt x="170789" y="35064"/>
                  </a:lnTo>
                  <a:lnTo>
                    <a:pt x="179781" y="19748"/>
                  </a:lnTo>
                  <a:lnTo>
                    <a:pt x="192303" y="10668"/>
                  </a:lnTo>
                  <a:lnTo>
                    <a:pt x="206336" y="7670"/>
                  </a:lnTo>
                  <a:lnTo>
                    <a:pt x="217601" y="9220"/>
                  </a:lnTo>
                  <a:lnTo>
                    <a:pt x="226720" y="13792"/>
                  </a:lnTo>
                  <a:lnTo>
                    <a:pt x="233603" y="21259"/>
                  </a:lnTo>
                  <a:lnTo>
                    <a:pt x="238201" y="31534"/>
                  </a:lnTo>
                  <a:lnTo>
                    <a:pt x="239395" y="33045"/>
                  </a:lnTo>
                  <a:lnTo>
                    <a:pt x="243967" y="32372"/>
                  </a:lnTo>
                  <a:lnTo>
                    <a:pt x="244640" y="30365"/>
                  </a:lnTo>
                  <a:lnTo>
                    <a:pt x="243674" y="22644"/>
                  </a:lnTo>
                  <a:lnTo>
                    <a:pt x="243052" y="14859"/>
                  </a:lnTo>
                  <a:lnTo>
                    <a:pt x="242608" y="4343"/>
                  </a:lnTo>
                  <a:lnTo>
                    <a:pt x="229730" y="2044"/>
                  </a:lnTo>
                  <a:lnTo>
                    <a:pt x="219722" y="635"/>
                  </a:lnTo>
                  <a:lnTo>
                    <a:pt x="207695" y="0"/>
                  </a:lnTo>
                  <a:lnTo>
                    <a:pt x="194614" y="939"/>
                  </a:lnTo>
                  <a:lnTo>
                    <a:pt x="152590" y="22910"/>
                  </a:lnTo>
                  <a:lnTo>
                    <a:pt x="140220" y="59067"/>
                  </a:lnTo>
                  <a:lnTo>
                    <a:pt x="141871" y="73342"/>
                  </a:lnTo>
                  <a:lnTo>
                    <a:pt x="171615" y="108508"/>
                  </a:lnTo>
                  <a:lnTo>
                    <a:pt x="207352" y="115468"/>
                  </a:lnTo>
                  <a:lnTo>
                    <a:pt x="217017" y="114858"/>
                  </a:lnTo>
                  <a:lnTo>
                    <a:pt x="247027" y="91859"/>
                  </a:lnTo>
                  <a:lnTo>
                    <a:pt x="248196" y="83096"/>
                  </a:lnTo>
                  <a:close/>
                </a:path>
                <a:path w="508634" h="115570">
                  <a:moveTo>
                    <a:pt x="371449" y="83096"/>
                  </a:moveTo>
                  <a:lnTo>
                    <a:pt x="370433" y="81089"/>
                  </a:lnTo>
                  <a:lnTo>
                    <a:pt x="366369" y="80594"/>
                  </a:lnTo>
                  <a:lnTo>
                    <a:pt x="365010" y="81927"/>
                  </a:lnTo>
                  <a:lnTo>
                    <a:pt x="360565" y="90766"/>
                  </a:lnTo>
                  <a:lnTo>
                    <a:pt x="353707" y="99123"/>
                  </a:lnTo>
                  <a:lnTo>
                    <a:pt x="343852" y="105359"/>
                  </a:lnTo>
                  <a:lnTo>
                    <a:pt x="330441" y="107797"/>
                  </a:lnTo>
                  <a:lnTo>
                    <a:pt x="315633" y="104495"/>
                  </a:lnTo>
                  <a:lnTo>
                    <a:pt x="302895" y="94729"/>
                  </a:lnTo>
                  <a:lnTo>
                    <a:pt x="293966" y="78727"/>
                  </a:lnTo>
                  <a:lnTo>
                    <a:pt x="290601" y="56730"/>
                  </a:lnTo>
                  <a:lnTo>
                    <a:pt x="294055" y="35064"/>
                  </a:lnTo>
                  <a:lnTo>
                    <a:pt x="303047" y="19748"/>
                  </a:lnTo>
                  <a:lnTo>
                    <a:pt x="315556" y="10668"/>
                  </a:lnTo>
                  <a:lnTo>
                    <a:pt x="329590" y="7670"/>
                  </a:lnTo>
                  <a:lnTo>
                    <a:pt x="340868" y="9220"/>
                  </a:lnTo>
                  <a:lnTo>
                    <a:pt x="349973" y="13792"/>
                  </a:lnTo>
                  <a:lnTo>
                    <a:pt x="356857" y="21259"/>
                  </a:lnTo>
                  <a:lnTo>
                    <a:pt x="361454" y="31534"/>
                  </a:lnTo>
                  <a:lnTo>
                    <a:pt x="362648" y="33045"/>
                  </a:lnTo>
                  <a:lnTo>
                    <a:pt x="367220" y="32372"/>
                  </a:lnTo>
                  <a:lnTo>
                    <a:pt x="367893" y="30365"/>
                  </a:lnTo>
                  <a:lnTo>
                    <a:pt x="366941" y="22644"/>
                  </a:lnTo>
                  <a:lnTo>
                    <a:pt x="366306" y="14859"/>
                  </a:lnTo>
                  <a:lnTo>
                    <a:pt x="365861" y="4343"/>
                  </a:lnTo>
                  <a:lnTo>
                    <a:pt x="352983" y="2044"/>
                  </a:lnTo>
                  <a:lnTo>
                    <a:pt x="342988" y="635"/>
                  </a:lnTo>
                  <a:lnTo>
                    <a:pt x="330949" y="0"/>
                  </a:lnTo>
                  <a:lnTo>
                    <a:pt x="317868" y="939"/>
                  </a:lnTo>
                  <a:lnTo>
                    <a:pt x="275844" y="22910"/>
                  </a:lnTo>
                  <a:lnTo>
                    <a:pt x="263474" y="59067"/>
                  </a:lnTo>
                  <a:lnTo>
                    <a:pt x="265125" y="73342"/>
                  </a:lnTo>
                  <a:lnTo>
                    <a:pt x="294868" y="108508"/>
                  </a:lnTo>
                  <a:lnTo>
                    <a:pt x="330606" y="115468"/>
                  </a:lnTo>
                  <a:lnTo>
                    <a:pt x="340283" y="114858"/>
                  </a:lnTo>
                  <a:lnTo>
                    <a:pt x="370281" y="91859"/>
                  </a:lnTo>
                  <a:lnTo>
                    <a:pt x="371449" y="83096"/>
                  </a:lnTo>
                  <a:close/>
                </a:path>
                <a:path w="508634" h="115570">
                  <a:moveTo>
                    <a:pt x="508622" y="6680"/>
                  </a:moveTo>
                  <a:lnTo>
                    <a:pt x="508279" y="3187"/>
                  </a:lnTo>
                  <a:lnTo>
                    <a:pt x="507263" y="2184"/>
                  </a:lnTo>
                  <a:lnTo>
                    <a:pt x="500646" y="2514"/>
                  </a:lnTo>
                  <a:lnTo>
                    <a:pt x="481330" y="2679"/>
                  </a:lnTo>
                  <a:lnTo>
                    <a:pt x="465569" y="2184"/>
                  </a:lnTo>
                  <a:lnTo>
                    <a:pt x="464540" y="3187"/>
                  </a:lnTo>
                  <a:lnTo>
                    <a:pt x="464210" y="6680"/>
                  </a:lnTo>
                  <a:lnTo>
                    <a:pt x="465569" y="8026"/>
                  </a:lnTo>
                  <a:lnTo>
                    <a:pt x="474713" y="9359"/>
                  </a:lnTo>
                  <a:lnTo>
                    <a:pt x="478447" y="10528"/>
                  </a:lnTo>
                  <a:lnTo>
                    <a:pt x="482511" y="73431"/>
                  </a:lnTo>
                  <a:lnTo>
                    <a:pt x="481838" y="75095"/>
                  </a:lnTo>
                  <a:lnTo>
                    <a:pt x="440766" y="27800"/>
                  </a:lnTo>
                  <a:lnTo>
                    <a:pt x="423354" y="2184"/>
                  </a:lnTo>
                  <a:lnTo>
                    <a:pt x="419798" y="2514"/>
                  </a:lnTo>
                  <a:lnTo>
                    <a:pt x="402158" y="2679"/>
                  </a:lnTo>
                  <a:lnTo>
                    <a:pt x="385724" y="2184"/>
                  </a:lnTo>
                  <a:lnTo>
                    <a:pt x="384035" y="2679"/>
                  </a:lnTo>
                  <a:lnTo>
                    <a:pt x="383857" y="6680"/>
                  </a:lnTo>
                  <a:lnTo>
                    <a:pt x="385051" y="8026"/>
                  </a:lnTo>
                  <a:lnTo>
                    <a:pt x="395719" y="9525"/>
                  </a:lnTo>
                  <a:lnTo>
                    <a:pt x="398094" y="11518"/>
                  </a:lnTo>
                  <a:lnTo>
                    <a:pt x="400469" y="16700"/>
                  </a:lnTo>
                  <a:lnTo>
                    <a:pt x="400634" y="19367"/>
                  </a:lnTo>
                  <a:lnTo>
                    <a:pt x="400532" y="80759"/>
                  </a:lnTo>
                  <a:lnTo>
                    <a:pt x="386054" y="107467"/>
                  </a:lnTo>
                  <a:lnTo>
                    <a:pt x="384708" y="108800"/>
                  </a:lnTo>
                  <a:lnTo>
                    <a:pt x="385051" y="112306"/>
                  </a:lnTo>
                  <a:lnTo>
                    <a:pt x="386054" y="113309"/>
                  </a:lnTo>
                  <a:lnTo>
                    <a:pt x="392506" y="112979"/>
                  </a:lnTo>
                  <a:lnTo>
                    <a:pt x="411822" y="112801"/>
                  </a:lnTo>
                  <a:lnTo>
                    <a:pt x="427761" y="113309"/>
                  </a:lnTo>
                  <a:lnTo>
                    <a:pt x="428777" y="112306"/>
                  </a:lnTo>
                  <a:lnTo>
                    <a:pt x="429120" y="108800"/>
                  </a:lnTo>
                  <a:lnTo>
                    <a:pt x="427761" y="107467"/>
                  </a:lnTo>
                  <a:lnTo>
                    <a:pt x="418604" y="106133"/>
                  </a:lnTo>
                  <a:lnTo>
                    <a:pt x="414718" y="104965"/>
                  </a:lnTo>
                  <a:lnTo>
                    <a:pt x="410641" y="29540"/>
                  </a:lnTo>
                  <a:lnTo>
                    <a:pt x="411492" y="27876"/>
                  </a:lnTo>
                  <a:lnTo>
                    <a:pt x="414286" y="30594"/>
                  </a:lnTo>
                  <a:lnTo>
                    <a:pt x="418185" y="35052"/>
                  </a:lnTo>
                  <a:lnTo>
                    <a:pt x="477088" y="106629"/>
                  </a:lnTo>
                  <a:lnTo>
                    <a:pt x="482688" y="115150"/>
                  </a:lnTo>
                  <a:lnTo>
                    <a:pt x="486930" y="115150"/>
                  </a:lnTo>
                  <a:lnTo>
                    <a:pt x="491667" y="113309"/>
                  </a:lnTo>
                  <a:lnTo>
                    <a:pt x="492861" y="111302"/>
                  </a:lnTo>
                  <a:lnTo>
                    <a:pt x="492671" y="106311"/>
                  </a:lnTo>
                  <a:lnTo>
                    <a:pt x="492518" y="84442"/>
                  </a:lnTo>
                  <a:lnTo>
                    <a:pt x="492658" y="34721"/>
                  </a:lnTo>
                  <a:lnTo>
                    <a:pt x="507263" y="8026"/>
                  </a:lnTo>
                  <a:lnTo>
                    <a:pt x="508622" y="6680"/>
                  </a:lnTo>
                  <a:close/>
                </a:path>
              </a:pathLst>
            </a:custGeom>
            <a:solidFill>
              <a:srgbClr val="FFFFFF"/>
            </a:solidFill>
          </p:spPr>
          <p:txBody>
            <a:bodyPr wrap="square" lIns="0" tIns="0" rIns="0" bIns="0" rtlCol="0"/>
            <a:lstStyle/>
            <a:p>
              <a:endParaRPr/>
            </a:p>
          </p:txBody>
        </p:sp>
      </p:grpSp>
      <p:sp>
        <p:nvSpPr>
          <p:cNvPr id="13" name="TextBox 12">
            <a:extLst>
              <a:ext uri="{FF2B5EF4-FFF2-40B4-BE49-F238E27FC236}">
                <a16:creationId xmlns:a16="http://schemas.microsoft.com/office/drawing/2014/main" id="{4618E728-8D28-CCA1-12FA-FE74E2F68BE1}"/>
              </a:ext>
            </a:extLst>
          </p:cNvPr>
          <p:cNvSpPr txBox="1"/>
          <p:nvPr/>
        </p:nvSpPr>
        <p:spPr>
          <a:xfrm>
            <a:off x="1246909" y="542938"/>
            <a:ext cx="7584636" cy="923330"/>
          </a:xfrm>
          <a:prstGeom prst="rect">
            <a:avLst/>
          </a:prstGeom>
          <a:noFill/>
        </p:spPr>
        <p:txBody>
          <a:bodyPr wrap="square">
            <a:spAutoFit/>
          </a:bodyPr>
          <a:lstStyle/>
          <a:p>
            <a:pPr marL="1905" algn="ctr">
              <a:spcBef>
                <a:spcPts val="100"/>
              </a:spcBef>
            </a:pPr>
            <a:r>
              <a:rPr lang="en-US" sz="1800" b="1" dirty="0">
                <a:solidFill>
                  <a:srgbClr val="7030A0"/>
                </a:solidFill>
                <a:latin typeface="Arial"/>
                <a:cs typeface="Arial"/>
              </a:rPr>
              <a:t>SYSTEMIC</a:t>
            </a:r>
            <a:r>
              <a:rPr lang="en-US" sz="1800" b="1" spc="195" dirty="0">
                <a:solidFill>
                  <a:srgbClr val="7030A0"/>
                </a:solidFill>
                <a:latin typeface="Arial"/>
                <a:cs typeface="Arial"/>
              </a:rPr>
              <a:t> </a:t>
            </a:r>
            <a:r>
              <a:rPr lang="en-US" sz="1800" b="1" dirty="0">
                <a:solidFill>
                  <a:srgbClr val="7030A0"/>
                </a:solidFill>
                <a:latin typeface="Arial"/>
                <a:cs typeface="Arial"/>
              </a:rPr>
              <a:t>THERAPY</a:t>
            </a:r>
            <a:r>
              <a:rPr lang="en-US" sz="1800" b="1" spc="170" dirty="0">
                <a:solidFill>
                  <a:srgbClr val="7030A0"/>
                </a:solidFill>
                <a:latin typeface="Arial"/>
                <a:cs typeface="Arial"/>
              </a:rPr>
              <a:t> </a:t>
            </a:r>
            <a:r>
              <a:rPr lang="en-US" sz="1800" b="1" dirty="0">
                <a:solidFill>
                  <a:srgbClr val="7030A0"/>
                </a:solidFill>
                <a:latin typeface="Arial"/>
                <a:cs typeface="Arial"/>
              </a:rPr>
              <a:t>FOR</a:t>
            </a:r>
            <a:r>
              <a:rPr lang="en-US" sz="1800" b="1" spc="195" dirty="0">
                <a:solidFill>
                  <a:srgbClr val="7030A0"/>
                </a:solidFill>
                <a:latin typeface="Arial"/>
                <a:cs typeface="Arial"/>
              </a:rPr>
              <a:t> </a:t>
            </a:r>
            <a:r>
              <a:rPr lang="en-US" sz="1800" b="1" dirty="0">
                <a:solidFill>
                  <a:srgbClr val="7030A0"/>
                </a:solidFill>
                <a:latin typeface="Arial"/>
                <a:cs typeface="Arial"/>
              </a:rPr>
              <a:t>ER-</a:t>
            </a:r>
            <a:r>
              <a:rPr lang="en-US" sz="1800" b="1" spc="110" dirty="0">
                <a:solidFill>
                  <a:srgbClr val="7030A0"/>
                </a:solidFill>
                <a:latin typeface="Arial"/>
                <a:cs typeface="Arial"/>
              </a:rPr>
              <a:t> </a:t>
            </a:r>
            <a:r>
              <a:rPr lang="en-US" sz="1800" b="1" dirty="0">
                <a:solidFill>
                  <a:srgbClr val="7030A0"/>
                </a:solidFill>
                <a:latin typeface="Arial"/>
                <a:cs typeface="Arial"/>
              </a:rPr>
              <a:t>AND/OR</a:t>
            </a:r>
            <a:r>
              <a:rPr lang="en-US" sz="1800" b="1" spc="200" dirty="0">
                <a:solidFill>
                  <a:srgbClr val="7030A0"/>
                </a:solidFill>
                <a:latin typeface="Arial"/>
                <a:cs typeface="Arial"/>
              </a:rPr>
              <a:t> </a:t>
            </a:r>
            <a:r>
              <a:rPr lang="en-US" sz="1800" b="1" dirty="0">
                <a:solidFill>
                  <a:srgbClr val="7030A0"/>
                </a:solidFill>
                <a:latin typeface="Arial"/>
                <a:cs typeface="Arial"/>
              </a:rPr>
              <a:t>PR-</a:t>
            </a:r>
            <a:r>
              <a:rPr lang="en-US" sz="1800" b="1" spc="-10" dirty="0">
                <a:solidFill>
                  <a:srgbClr val="7030A0"/>
                </a:solidFill>
                <a:latin typeface="Arial"/>
                <a:cs typeface="Arial"/>
              </a:rPr>
              <a:t>POSITIVE</a:t>
            </a:r>
            <a:endParaRPr lang="en-US" sz="1800" b="1" dirty="0">
              <a:solidFill>
                <a:srgbClr val="7030A0"/>
              </a:solidFill>
              <a:latin typeface="Arial"/>
              <a:cs typeface="Arial"/>
            </a:endParaRPr>
          </a:p>
          <a:p>
            <a:pPr algn="ctr"/>
            <a:r>
              <a:rPr lang="en-US" sz="1800" b="1" dirty="0">
                <a:solidFill>
                  <a:srgbClr val="7030A0"/>
                </a:solidFill>
                <a:latin typeface="Arial"/>
                <a:cs typeface="Arial"/>
              </a:rPr>
              <a:t>RECURRENT</a:t>
            </a:r>
            <a:r>
              <a:rPr lang="en-US" sz="1800" b="1" spc="170" dirty="0">
                <a:solidFill>
                  <a:srgbClr val="7030A0"/>
                </a:solidFill>
                <a:latin typeface="Arial"/>
                <a:cs typeface="Arial"/>
              </a:rPr>
              <a:t> </a:t>
            </a:r>
            <a:r>
              <a:rPr lang="en-US" sz="1800" b="1" dirty="0">
                <a:solidFill>
                  <a:srgbClr val="7030A0"/>
                </a:solidFill>
                <a:latin typeface="Arial"/>
                <a:cs typeface="Arial"/>
              </a:rPr>
              <a:t>UNRESECTABLE</a:t>
            </a:r>
            <a:r>
              <a:rPr lang="en-US" sz="1800" b="1" spc="145" dirty="0">
                <a:solidFill>
                  <a:srgbClr val="7030A0"/>
                </a:solidFill>
                <a:latin typeface="Arial"/>
                <a:cs typeface="Arial"/>
              </a:rPr>
              <a:t> </a:t>
            </a:r>
            <a:r>
              <a:rPr lang="en-US" sz="1800" b="1" dirty="0">
                <a:solidFill>
                  <a:srgbClr val="7030A0"/>
                </a:solidFill>
                <a:latin typeface="Arial"/>
                <a:cs typeface="Arial"/>
              </a:rPr>
              <a:t>(LOCAL</a:t>
            </a:r>
            <a:r>
              <a:rPr lang="en-US" sz="1800" b="1" spc="140" dirty="0">
                <a:solidFill>
                  <a:srgbClr val="7030A0"/>
                </a:solidFill>
                <a:latin typeface="Arial"/>
                <a:cs typeface="Arial"/>
              </a:rPr>
              <a:t> </a:t>
            </a:r>
            <a:r>
              <a:rPr lang="en-US" sz="1800" b="1" dirty="0">
                <a:solidFill>
                  <a:srgbClr val="7030A0"/>
                </a:solidFill>
                <a:latin typeface="Arial"/>
                <a:cs typeface="Arial"/>
              </a:rPr>
              <a:t>OR</a:t>
            </a:r>
            <a:r>
              <a:rPr lang="en-US" sz="1800" b="1" spc="175" dirty="0">
                <a:solidFill>
                  <a:srgbClr val="7030A0"/>
                </a:solidFill>
                <a:latin typeface="Arial"/>
                <a:cs typeface="Arial"/>
              </a:rPr>
              <a:t> </a:t>
            </a:r>
            <a:r>
              <a:rPr lang="en-US" sz="1800" b="1" dirty="0">
                <a:solidFill>
                  <a:srgbClr val="7030A0"/>
                </a:solidFill>
                <a:latin typeface="Arial"/>
                <a:cs typeface="Arial"/>
              </a:rPr>
              <a:t>REGIONAL)</a:t>
            </a:r>
            <a:r>
              <a:rPr lang="en-US" sz="1800" b="1" spc="140" dirty="0">
                <a:solidFill>
                  <a:srgbClr val="7030A0"/>
                </a:solidFill>
                <a:latin typeface="Arial"/>
                <a:cs typeface="Arial"/>
              </a:rPr>
              <a:t> </a:t>
            </a:r>
            <a:r>
              <a:rPr lang="en-US" sz="1800" b="1" dirty="0">
                <a:solidFill>
                  <a:srgbClr val="7030A0"/>
                </a:solidFill>
                <a:latin typeface="Arial"/>
                <a:cs typeface="Arial"/>
              </a:rPr>
              <a:t>OR</a:t>
            </a:r>
            <a:r>
              <a:rPr lang="en-US" sz="1800" b="1" spc="175" dirty="0">
                <a:solidFill>
                  <a:srgbClr val="7030A0"/>
                </a:solidFill>
                <a:latin typeface="Arial"/>
                <a:cs typeface="Arial"/>
              </a:rPr>
              <a:t> </a:t>
            </a:r>
            <a:r>
              <a:rPr lang="en-US" sz="1800" b="1" dirty="0">
                <a:solidFill>
                  <a:srgbClr val="7030A0"/>
                </a:solidFill>
                <a:latin typeface="Arial"/>
                <a:cs typeface="Arial"/>
              </a:rPr>
              <a:t>STAGE</a:t>
            </a:r>
            <a:r>
              <a:rPr lang="en-US" sz="1800" b="1" spc="170" dirty="0">
                <a:solidFill>
                  <a:srgbClr val="7030A0"/>
                </a:solidFill>
                <a:latin typeface="Arial"/>
                <a:cs typeface="Arial"/>
              </a:rPr>
              <a:t> </a:t>
            </a:r>
            <a:r>
              <a:rPr lang="en-US" sz="1800" b="1" dirty="0">
                <a:solidFill>
                  <a:srgbClr val="7030A0"/>
                </a:solidFill>
                <a:latin typeface="Arial"/>
                <a:cs typeface="Arial"/>
              </a:rPr>
              <a:t>IV</a:t>
            </a:r>
            <a:r>
              <a:rPr lang="en-US" sz="1800" b="1" spc="145" dirty="0">
                <a:solidFill>
                  <a:srgbClr val="7030A0"/>
                </a:solidFill>
                <a:latin typeface="Arial"/>
                <a:cs typeface="Arial"/>
              </a:rPr>
              <a:t> </a:t>
            </a:r>
            <a:r>
              <a:rPr lang="en-US" sz="1800" b="1" dirty="0">
                <a:solidFill>
                  <a:srgbClr val="7030A0"/>
                </a:solidFill>
                <a:latin typeface="Arial"/>
                <a:cs typeface="Arial"/>
              </a:rPr>
              <a:t>(M1)</a:t>
            </a:r>
            <a:r>
              <a:rPr lang="en-US" sz="1800" b="1" spc="145" dirty="0">
                <a:solidFill>
                  <a:srgbClr val="7030A0"/>
                </a:solidFill>
                <a:latin typeface="Arial"/>
                <a:cs typeface="Arial"/>
              </a:rPr>
              <a:t> </a:t>
            </a:r>
            <a:r>
              <a:rPr lang="en-US" sz="1800" b="1" spc="-10" dirty="0">
                <a:solidFill>
                  <a:srgbClr val="7030A0"/>
                </a:solidFill>
                <a:latin typeface="Arial"/>
                <a:cs typeface="Arial"/>
              </a:rPr>
              <a:t>DISEASE</a:t>
            </a:r>
            <a:endParaRPr lang="en-US" sz="2400" b="1" baseline="24691" dirty="0">
              <a:solidFill>
                <a:srgbClr val="7030A0"/>
              </a:solidFill>
              <a:latin typeface="Arial"/>
              <a:cs typeface="Arial"/>
            </a:endParaRPr>
          </a:p>
        </p:txBody>
      </p:sp>
      <p:sp>
        <p:nvSpPr>
          <p:cNvPr id="2" name="Rectangle 1">
            <a:extLst>
              <a:ext uri="{FF2B5EF4-FFF2-40B4-BE49-F238E27FC236}">
                <a16:creationId xmlns:a16="http://schemas.microsoft.com/office/drawing/2014/main" id="{11FB8787-CD0C-B17C-B43A-1D4418F47456}"/>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ijdelijke aanduiding voor inhoud 12">
            <a:extLst>
              <a:ext uri="{FF2B5EF4-FFF2-40B4-BE49-F238E27FC236}">
                <a16:creationId xmlns:a16="http://schemas.microsoft.com/office/drawing/2014/main" id="{4D0E6FE7-EDD4-4122-868C-8194EF8A13FF}"/>
              </a:ext>
            </a:extLst>
          </p:cNvPr>
          <p:cNvGraphicFramePr>
            <a:graphicFrameLocks/>
          </p:cNvGraphicFramePr>
          <p:nvPr/>
        </p:nvGraphicFramePr>
        <p:xfrm>
          <a:off x="1236801" y="2016671"/>
          <a:ext cx="3143250" cy="3100985"/>
        </p:xfrm>
        <a:graphic>
          <a:graphicData uri="http://schemas.openxmlformats.org/drawingml/2006/chart">
            <c:chart xmlns:c="http://schemas.openxmlformats.org/drawingml/2006/chart" xmlns:r="http://schemas.openxmlformats.org/officeDocument/2006/relationships" r:id="rId2"/>
          </a:graphicData>
        </a:graphic>
      </p:graphicFrame>
      <p:pic>
        <p:nvPicPr>
          <p:cNvPr id="15" name="Picture 8" descr="figuur_prognosis subtypes">
            <a:extLst>
              <a:ext uri="{FF2B5EF4-FFF2-40B4-BE49-F238E27FC236}">
                <a16:creationId xmlns:a16="http://schemas.microsoft.com/office/drawing/2014/main" id="{CEEDF86E-FF5B-42DB-A86C-C4D9AE14A06F}"/>
              </a:ext>
            </a:extLst>
          </p:cNvPr>
          <p:cNvPicPr>
            <a:picLocks noChangeAspect="1" noChangeArrowheads="1"/>
          </p:cNvPicPr>
          <p:nvPr/>
        </p:nvPicPr>
        <p:blipFill>
          <a:blip r:embed="rId3"/>
          <a:srcRect/>
          <a:stretch>
            <a:fillRect/>
          </a:stretch>
        </p:blipFill>
        <p:spPr bwMode="auto">
          <a:xfrm>
            <a:off x="4914899" y="1898642"/>
            <a:ext cx="3559867" cy="3504642"/>
          </a:xfrm>
          <a:prstGeom prst="rect">
            <a:avLst/>
          </a:prstGeom>
          <a:noFill/>
          <a:ln w="9525">
            <a:noFill/>
            <a:miter lim="800000"/>
            <a:headEnd/>
            <a:tailEnd/>
          </a:ln>
        </p:spPr>
      </p:pic>
      <p:sp>
        <p:nvSpPr>
          <p:cNvPr id="16" name="Text Box 5">
            <a:extLst>
              <a:ext uri="{FF2B5EF4-FFF2-40B4-BE49-F238E27FC236}">
                <a16:creationId xmlns:a16="http://schemas.microsoft.com/office/drawing/2014/main" id="{1249D353-5322-48F2-9911-6C55F34446C6}"/>
              </a:ext>
            </a:extLst>
          </p:cNvPr>
          <p:cNvSpPr txBox="1">
            <a:spLocks noChangeArrowheads="1"/>
          </p:cNvSpPr>
          <p:nvPr/>
        </p:nvSpPr>
        <p:spPr bwMode="auto">
          <a:xfrm>
            <a:off x="5027132" y="6537689"/>
            <a:ext cx="3970139" cy="216085"/>
          </a:xfrm>
          <a:prstGeom prst="rect">
            <a:avLst/>
          </a:prstGeom>
          <a:noFill/>
          <a:ln w="9525">
            <a:noFill/>
            <a:miter lim="800000"/>
            <a:headEnd/>
            <a:tailEnd/>
          </a:ln>
        </p:spPr>
        <p:txBody>
          <a:bodyPr>
            <a:spAutoFit/>
          </a:bodyPr>
          <a:lstStyle/>
          <a:p>
            <a:pPr algn="r" defTabSz="485775">
              <a:lnSpc>
                <a:spcPct val="60000"/>
              </a:lnSpc>
              <a:spcBef>
                <a:spcPct val="50000"/>
              </a:spcBef>
            </a:pPr>
            <a:r>
              <a:rPr lang="en-US" altLang="nl-NL" sz="1200" dirty="0" err="1">
                <a:solidFill>
                  <a:prstClr val="black"/>
                </a:solidFill>
                <a:latin typeface="Calibri"/>
                <a:ea typeface="+mn-ea"/>
                <a:cs typeface="Arial" charset="0"/>
              </a:rPr>
              <a:t>Lobbezoo</a:t>
            </a:r>
            <a:r>
              <a:rPr lang="en-US" altLang="nl-NL" sz="1200" dirty="0">
                <a:solidFill>
                  <a:prstClr val="black"/>
                </a:solidFill>
                <a:latin typeface="Calibri"/>
                <a:ea typeface="+mn-ea"/>
                <a:cs typeface="Arial" charset="0"/>
              </a:rPr>
              <a:t> DJ, et al. BCRT 2013; 141:507-514</a:t>
            </a:r>
            <a:r>
              <a:rPr lang="nl-NL" altLang="nl-NL" sz="1200" dirty="0">
                <a:solidFill>
                  <a:prstClr val="black"/>
                </a:solidFill>
                <a:latin typeface="Calibri"/>
                <a:ea typeface="+mn-ea"/>
                <a:cs typeface="Arial" charset="0"/>
              </a:rPr>
              <a:t>.</a:t>
            </a:r>
          </a:p>
        </p:txBody>
      </p:sp>
      <p:sp>
        <p:nvSpPr>
          <p:cNvPr id="17" name="Title 1">
            <a:extLst>
              <a:ext uri="{FF2B5EF4-FFF2-40B4-BE49-F238E27FC236}">
                <a16:creationId xmlns:a16="http://schemas.microsoft.com/office/drawing/2014/main" id="{08907025-412C-4DFF-AA86-3410034A161C}"/>
              </a:ext>
            </a:extLst>
          </p:cNvPr>
          <p:cNvSpPr txBox="1">
            <a:spLocks/>
          </p:cNvSpPr>
          <p:nvPr/>
        </p:nvSpPr>
        <p:spPr>
          <a:xfrm>
            <a:off x="530731" y="1069196"/>
            <a:ext cx="8252501"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r>
              <a:rPr lang="en-US" sz="2400" b="1" dirty="0">
                <a:solidFill>
                  <a:srgbClr val="7030A0"/>
                </a:solidFill>
                <a:latin typeface="Calibri"/>
              </a:rPr>
              <a:t>HER2+ Subsets and Overall Survival in Metastatic Breast Cancer: </a:t>
            </a:r>
          </a:p>
          <a:p>
            <a:pPr defTabSz="685800"/>
            <a:r>
              <a:rPr lang="en-US" sz="2400" b="1" dirty="0">
                <a:solidFill>
                  <a:srgbClr val="7030A0"/>
                </a:solidFill>
                <a:latin typeface="Calibri"/>
              </a:rPr>
              <a:t>Netherlands Cancer Registry Real World Data 2007-2009</a:t>
            </a:r>
          </a:p>
        </p:txBody>
      </p:sp>
      <p:sp>
        <p:nvSpPr>
          <p:cNvPr id="18" name="TextBox 17">
            <a:extLst>
              <a:ext uri="{FF2B5EF4-FFF2-40B4-BE49-F238E27FC236}">
                <a16:creationId xmlns:a16="http://schemas.microsoft.com/office/drawing/2014/main" id="{16BA0713-A66C-4AAC-A616-66712FBEDB3A}"/>
              </a:ext>
            </a:extLst>
          </p:cNvPr>
          <p:cNvSpPr txBox="1"/>
          <p:nvPr/>
        </p:nvSpPr>
        <p:spPr>
          <a:xfrm>
            <a:off x="581682" y="4328491"/>
            <a:ext cx="3970138" cy="1338828"/>
          </a:xfrm>
          <a:prstGeom prst="rect">
            <a:avLst/>
          </a:prstGeom>
          <a:noFill/>
        </p:spPr>
        <p:txBody>
          <a:bodyPr wrap="square" rtlCol="0">
            <a:spAutoFit/>
          </a:bodyPr>
          <a:lstStyle/>
          <a:p>
            <a:pPr algn="ctr" defTabSz="685800"/>
            <a:r>
              <a:rPr lang="en-GB" sz="1350" b="1" i="1" dirty="0">
                <a:solidFill>
                  <a:prstClr val="black"/>
                </a:solidFill>
                <a:latin typeface="Calibri"/>
                <a:ea typeface="+mn-ea"/>
              </a:rPr>
              <a:t>Patients with ER+HER2+ MBC have different biology and better prognosis than ER-HER2+ MBC </a:t>
            </a:r>
          </a:p>
          <a:p>
            <a:pPr algn="ctr" defTabSz="685800"/>
            <a:endParaRPr lang="en-GB" sz="1350" b="1" i="1" dirty="0">
              <a:solidFill>
                <a:prstClr val="black"/>
              </a:solidFill>
              <a:latin typeface="Calibri"/>
              <a:ea typeface="+mn-ea"/>
            </a:endParaRPr>
          </a:p>
          <a:p>
            <a:pPr algn="ctr" defTabSz="685800"/>
            <a:r>
              <a:rPr lang="en-GB" sz="1350" b="1" i="1" dirty="0">
                <a:solidFill>
                  <a:prstClr val="black"/>
                </a:solidFill>
                <a:latin typeface="Calibri"/>
                <a:ea typeface="+mn-ea"/>
              </a:rPr>
              <a:t>In this era patients likely to have received endocrine therapy concurrent with </a:t>
            </a:r>
            <a:r>
              <a:rPr lang="en-GB" sz="1350" b="1" i="1" dirty="0" err="1">
                <a:solidFill>
                  <a:prstClr val="black"/>
                </a:solidFill>
                <a:latin typeface="Calibri"/>
                <a:ea typeface="+mn-ea"/>
              </a:rPr>
              <a:t>trastuzmab</a:t>
            </a:r>
            <a:r>
              <a:rPr lang="en-GB" sz="1350" b="1" i="1" dirty="0">
                <a:solidFill>
                  <a:prstClr val="black"/>
                </a:solidFill>
                <a:latin typeface="Calibri"/>
                <a:ea typeface="+mn-ea"/>
              </a:rPr>
              <a:t> following completion of </a:t>
            </a:r>
            <a:r>
              <a:rPr lang="en-GB" sz="1350" b="1" i="1" dirty="0" err="1">
                <a:solidFill>
                  <a:prstClr val="black"/>
                </a:solidFill>
                <a:latin typeface="Calibri"/>
                <a:ea typeface="+mn-ea"/>
              </a:rPr>
              <a:t>taxane</a:t>
            </a:r>
            <a:r>
              <a:rPr lang="en-GB" sz="1350" b="1" i="1" dirty="0">
                <a:solidFill>
                  <a:prstClr val="black"/>
                </a:solidFill>
                <a:latin typeface="Calibri"/>
                <a:ea typeface="+mn-ea"/>
              </a:rPr>
              <a:t>-based first-line chemotherapy</a:t>
            </a:r>
          </a:p>
        </p:txBody>
      </p:sp>
      <p:sp>
        <p:nvSpPr>
          <p:cNvPr id="2" name="Rectangle 1">
            <a:extLst>
              <a:ext uri="{FF2B5EF4-FFF2-40B4-BE49-F238E27FC236}">
                <a16:creationId xmlns:a16="http://schemas.microsoft.com/office/drawing/2014/main" id="{578F6BF3-F36A-AF65-F8A5-3EC52D2DFFCC}"/>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8456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A7CF3F-DB4F-4709-AFF4-99E7C5D96C84}"/>
              </a:ext>
            </a:extLst>
          </p:cNvPr>
          <p:cNvSpPr txBox="1">
            <a:spLocks/>
          </p:cNvSpPr>
          <p:nvPr/>
        </p:nvSpPr>
        <p:spPr>
          <a:xfrm>
            <a:off x="215283" y="1255002"/>
            <a:ext cx="9054613" cy="536922"/>
          </a:xfrm>
          <a:prstGeom prst="rect">
            <a:avLst/>
          </a:prstGeom>
        </p:spPr>
        <p:txBody>
          <a:bodyPr vert="horz" lIns="68580" tIns="34290" rIns="68580" bIns="34290" rtlCol="0" anchor="b">
            <a:normAutofit/>
          </a:bodyPr>
          <a:lstStyle>
            <a:lvl1pPr algn="l" defTabSz="914400" rtl="0" eaLnBrk="1" latinLnBrk="0" hangingPunct="1">
              <a:lnSpc>
                <a:spcPct val="80000"/>
              </a:lnSpc>
              <a:spcBef>
                <a:spcPct val="0"/>
              </a:spcBef>
              <a:buNone/>
              <a:defRPr sz="4400" b="1" i="0" kern="1200" cap="all">
                <a:solidFill>
                  <a:schemeClr val="tx1"/>
                </a:solidFill>
                <a:latin typeface="Arial Narrow"/>
                <a:ea typeface="+mj-ea"/>
                <a:cs typeface="Arial Narrow"/>
              </a:defRPr>
            </a:lvl1pPr>
          </a:lstStyle>
          <a:p>
            <a:pPr algn="ctr" defTabSz="685800"/>
            <a:r>
              <a:rPr lang="en-US" sz="2400" dirty="0">
                <a:solidFill>
                  <a:srgbClr val="7030A0"/>
                </a:solidFill>
                <a:latin typeface="Calibri" panose="020F0502020204030204" pitchFamily="34" charset="0"/>
                <a:cs typeface="Calibri" panose="020F0502020204030204" pitchFamily="34" charset="0"/>
              </a:rPr>
              <a:t>HER2 positivity </a:t>
            </a:r>
            <a:r>
              <a:rPr lang="en-US" sz="2400" dirty="0" err="1">
                <a:solidFill>
                  <a:srgbClr val="7030A0"/>
                </a:solidFill>
                <a:latin typeface="Calibri" panose="020F0502020204030204" pitchFamily="34" charset="0"/>
                <a:cs typeface="Calibri" panose="020F0502020204030204" pitchFamily="34" charset="0"/>
              </a:rPr>
              <a:t>conferS</a:t>
            </a:r>
            <a:r>
              <a:rPr lang="en-US" sz="2400" dirty="0">
                <a:solidFill>
                  <a:srgbClr val="7030A0"/>
                </a:solidFill>
                <a:latin typeface="Calibri" panose="020F0502020204030204" pitchFamily="34" charset="0"/>
                <a:cs typeface="Calibri" panose="020F0502020204030204" pitchFamily="34" charset="0"/>
              </a:rPr>
              <a:t> resistance to endocrine therapy</a:t>
            </a:r>
          </a:p>
        </p:txBody>
      </p:sp>
      <p:grpSp>
        <p:nvGrpSpPr>
          <p:cNvPr id="5" name="32 Grupo">
            <a:extLst>
              <a:ext uri="{FF2B5EF4-FFF2-40B4-BE49-F238E27FC236}">
                <a16:creationId xmlns:a16="http://schemas.microsoft.com/office/drawing/2014/main" id="{ADCC9649-F7F0-45DC-86F0-BBB1B8523970}"/>
              </a:ext>
            </a:extLst>
          </p:cNvPr>
          <p:cNvGrpSpPr/>
          <p:nvPr/>
        </p:nvGrpSpPr>
        <p:grpSpPr>
          <a:xfrm>
            <a:off x="546650" y="2139831"/>
            <a:ext cx="8293793" cy="4592983"/>
            <a:chOff x="1132334" y="1762609"/>
            <a:chExt cx="10725045" cy="6691493"/>
          </a:xfrm>
        </p:grpSpPr>
        <p:sp>
          <p:nvSpPr>
            <p:cNvPr id="6" name="AutoShape 135">
              <a:extLst>
                <a:ext uri="{FF2B5EF4-FFF2-40B4-BE49-F238E27FC236}">
                  <a16:creationId xmlns:a16="http://schemas.microsoft.com/office/drawing/2014/main" id="{B3351C4A-0675-42E2-8122-0A8329A64AD3}"/>
                </a:ext>
              </a:extLst>
            </p:cNvPr>
            <p:cNvSpPr>
              <a:spLocks noChangeArrowheads="1"/>
            </p:cNvSpPr>
            <p:nvPr/>
          </p:nvSpPr>
          <p:spPr bwMode="auto">
            <a:xfrm>
              <a:off x="7248021" y="3001169"/>
              <a:ext cx="4095189" cy="1700209"/>
            </a:xfrm>
            <a:prstGeom prst="roundRect">
              <a:avLst>
                <a:gd name="adj" fmla="val 16667"/>
              </a:avLst>
            </a:prstGeom>
            <a:solidFill>
              <a:srgbClr val="FF8000"/>
            </a:solidFill>
            <a:ln w="28575" algn="ctr">
              <a:noFill/>
              <a:round/>
              <a:headEnd/>
              <a:tailEnd/>
            </a:ln>
          </p:spPr>
          <p:txBody>
            <a:bodyPr wrap="none" lIns="0" tIns="0" rIns="0" bIns="0" anchor="ctr"/>
            <a:lstStyle/>
            <a:p>
              <a:pPr algn="ctr" defTabSz="342900">
                <a:spcAft>
                  <a:spcPct val="20000"/>
                </a:spcAft>
                <a:buClr>
                  <a:srgbClr val="626362"/>
                </a:buClr>
                <a:buFontTx/>
                <a:buChar char="•"/>
              </a:pPr>
              <a:endParaRPr lang="en-US" sz="525">
                <a:solidFill>
                  <a:srgbClr val="626362"/>
                </a:solidFill>
                <a:latin typeface="Calibri" panose="020F0502020204030204"/>
                <a:ea typeface="+mn-ea"/>
              </a:endParaRPr>
            </a:p>
          </p:txBody>
        </p:sp>
        <p:graphicFrame>
          <p:nvGraphicFramePr>
            <p:cNvPr id="7" name="Object 4">
              <a:extLst>
                <a:ext uri="{FF2B5EF4-FFF2-40B4-BE49-F238E27FC236}">
                  <a16:creationId xmlns:a16="http://schemas.microsoft.com/office/drawing/2014/main" id="{4E12B3D9-4544-401F-98B6-51FB256902E9}"/>
                </a:ext>
              </a:extLst>
            </p:cNvPr>
            <p:cNvGraphicFramePr>
              <a:graphicFrameLocks noGrp="1" noChangeAspect="1"/>
            </p:cNvGraphicFramePr>
            <p:nvPr>
              <p:ph idx="4294967295"/>
            </p:nvPr>
          </p:nvGraphicFramePr>
          <p:xfrm>
            <a:off x="1539826" y="1762609"/>
            <a:ext cx="7838875" cy="4946069"/>
          </p:xfrm>
          <a:graphic>
            <a:graphicData uri="http://schemas.openxmlformats.org/presentationml/2006/ole">
              <mc:AlternateContent xmlns:mc="http://schemas.openxmlformats.org/markup-compatibility/2006">
                <mc:Choice xmlns:v="urn:schemas-microsoft-com:vml" Requires="v">
                  <p:oleObj name="Chart" r:id="rId2" imgW="10215831" imgH="5629472" progId="MSGraph.Chart.8">
                    <p:embed followColorScheme="full"/>
                  </p:oleObj>
                </mc:Choice>
                <mc:Fallback>
                  <p:oleObj name="Chart" r:id="rId2" imgW="10215831" imgH="5629472" progId="MSGraph.Chart.8">
                    <p:embed followColorScheme="full"/>
                    <p:pic>
                      <p:nvPicPr>
                        <p:cNvPr id="7" name="Object 4">
                          <a:extLst>
                            <a:ext uri="{FF2B5EF4-FFF2-40B4-BE49-F238E27FC236}">
                              <a16:creationId xmlns:a16="http://schemas.microsoft.com/office/drawing/2014/main" id="{4E12B3D9-4544-401F-98B6-51FB256902E9}"/>
                            </a:ext>
                          </a:extLst>
                        </p:cNvPr>
                        <p:cNvPicPr>
                          <a:picLocks noChangeAspect="1" noChangeArrowheads="1"/>
                        </p:cNvPicPr>
                        <p:nvPr/>
                      </p:nvPicPr>
                      <p:blipFill>
                        <a:blip r:embed="rId3"/>
                        <a:srcRect/>
                        <a:stretch>
                          <a:fillRect/>
                        </a:stretch>
                      </p:blipFill>
                      <p:spPr bwMode="auto">
                        <a:xfrm>
                          <a:off x="1539826" y="1762609"/>
                          <a:ext cx="7838875" cy="4946069"/>
                        </a:xfrm>
                        <a:prstGeom prst="rect">
                          <a:avLst/>
                        </a:prstGeom>
                        <a:noFill/>
                      </p:spPr>
                    </p:pic>
                  </p:oleObj>
                </mc:Fallback>
              </mc:AlternateContent>
            </a:graphicData>
          </a:graphic>
        </p:graphicFrame>
        <p:sp>
          <p:nvSpPr>
            <p:cNvPr id="8" name="Text Box 96">
              <a:extLst>
                <a:ext uri="{FF2B5EF4-FFF2-40B4-BE49-F238E27FC236}">
                  <a16:creationId xmlns:a16="http://schemas.microsoft.com/office/drawing/2014/main" id="{D92D9273-8427-48D3-A1F2-A424A253D7D0}"/>
                </a:ext>
              </a:extLst>
            </p:cNvPr>
            <p:cNvSpPr txBox="1">
              <a:spLocks noChangeArrowheads="1"/>
            </p:cNvSpPr>
            <p:nvPr/>
          </p:nvSpPr>
          <p:spPr bwMode="auto">
            <a:xfrm>
              <a:off x="8077802" y="8185063"/>
              <a:ext cx="3779577" cy="269039"/>
            </a:xfrm>
            <a:prstGeom prst="rect">
              <a:avLst/>
            </a:prstGeom>
            <a:noFill/>
            <a:ln w="12700">
              <a:noFill/>
              <a:miter lim="800000"/>
              <a:headEnd/>
              <a:tailEnd/>
            </a:ln>
          </p:spPr>
          <p:txBody>
            <a:bodyPr wrap="none" lIns="0" tIns="0" rIns="0" bIns="0" anchor="b">
              <a:spAutoFit/>
            </a:bodyPr>
            <a:lstStyle/>
            <a:p>
              <a:pPr algn="r" defTabSz="342900"/>
              <a:r>
                <a:rPr lang="en-GB" sz="1200" dirty="0">
                  <a:solidFill>
                    <a:srgbClr val="626362">
                      <a:lumMod val="50000"/>
                    </a:srgbClr>
                  </a:solidFill>
                  <a:latin typeface="Calibri" panose="020F0502020204030204"/>
                  <a:ea typeface="+mn-ea"/>
                </a:rPr>
                <a:t>Lipton et al. </a:t>
              </a:r>
              <a:r>
                <a:rPr lang="en-US" sz="1200" i="1" dirty="0">
                  <a:solidFill>
                    <a:srgbClr val="626362">
                      <a:lumMod val="50000"/>
                    </a:srgbClr>
                  </a:solidFill>
                  <a:latin typeface="Calibri" panose="020F0502020204030204"/>
                  <a:ea typeface="+mn-ea"/>
                </a:rPr>
                <a:t>J Clin Oncol</a:t>
              </a:r>
              <a:r>
                <a:rPr lang="en-US" sz="1200" dirty="0">
                  <a:solidFill>
                    <a:srgbClr val="626362">
                      <a:lumMod val="50000"/>
                    </a:srgbClr>
                  </a:solidFill>
                  <a:latin typeface="Calibri" panose="020F0502020204030204"/>
                  <a:ea typeface="+mn-ea"/>
                </a:rPr>
                <a:t>. 2003;21(10):1967-72.</a:t>
              </a:r>
              <a:endParaRPr lang="en-GB" sz="1200" dirty="0">
                <a:solidFill>
                  <a:srgbClr val="626362">
                    <a:lumMod val="50000"/>
                  </a:srgbClr>
                </a:solidFill>
                <a:latin typeface="Calibri" panose="020F0502020204030204"/>
                <a:ea typeface="+mn-ea"/>
              </a:endParaRPr>
            </a:p>
          </p:txBody>
        </p:sp>
        <p:sp>
          <p:nvSpPr>
            <p:cNvPr id="9" name="Text Box 7">
              <a:extLst>
                <a:ext uri="{FF2B5EF4-FFF2-40B4-BE49-F238E27FC236}">
                  <a16:creationId xmlns:a16="http://schemas.microsoft.com/office/drawing/2014/main" id="{BE5F33F2-457A-4F3F-820D-7A0FAE077AB8}"/>
                </a:ext>
              </a:extLst>
            </p:cNvPr>
            <p:cNvSpPr txBox="1">
              <a:spLocks noChangeArrowheads="1"/>
            </p:cNvSpPr>
            <p:nvPr/>
          </p:nvSpPr>
          <p:spPr bwMode="auto">
            <a:xfrm>
              <a:off x="2839160" y="2050228"/>
              <a:ext cx="387635" cy="302668"/>
            </a:xfrm>
            <a:prstGeom prst="rect">
              <a:avLst/>
            </a:prstGeom>
            <a:noFill/>
            <a:ln w="28575" algn="ctr">
              <a:noFill/>
              <a:miter lim="800000"/>
              <a:headEnd/>
              <a:tailEnd/>
            </a:ln>
          </p:spPr>
          <p:txBody>
            <a:bodyPr wrap="none" lIns="0" tIns="0" rIns="0" bIns="0">
              <a:spAutoFit/>
            </a:bodyPr>
            <a:lstStyle/>
            <a:p>
              <a:pPr algn="ctr" defTabSz="342900">
                <a:spcAft>
                  <a:spcPct val="20000"/>
                </a:spcAft>
                <a:buClr>
                  <a:srgbClr val="626362"/>
                </a:buClr>
              </a:pPr>
              <a:r>
                <a:rPr lang="en-GB" sz="1350" dirty="0">
                  <a:solidFill>
                    <a:srgbClr val="626362"/>
                  </a:solidFill>
                  <a:latin typeface="Calibri" panose="020F0502020204030204"/>
                  <a:ea typeface="+mn-ea"/>
                </a:rPr>
                <a:t>39%</a:t>
              </a:r>
            </a:p>
          </p:txBody>
        </p:sp>
        <p:sp>
          <p:nvSpPr>
            <p:cNvPr id="10" name="Text Box 8">
              <a:extLst>
                <a:ext uri="{FF2B5EF4-FFF2-40B4-BE49-F238E27FC236}">
                  <a16:creationId xmlns:a16="http://schemas.microsoft.com/office/drawing/2014/main" id="{0FB35239-A36D-4EE3-8FCE-296C348D84C4}"/>
                </a:ext>
              </a:extLst>
            </p:cNvPr>
            <p:cNvSpPr txBox="1">
              <a:spLocks noChangeArrowheads="1"/>
            </p:cNvSpPr>
            <p:nvPr/>
          </p:nvSpPr>
          <p:spPr bwMode="auto">
            <a:xfrm>
              <a:off x="4341432" y="2830750"/>
              <a:ext cx="387635" cy="302668"/>
            </a:xfrm>
            <a:prstGeom prst="rect">
              <a:avLst/>
            </a:prstGeom>
            <a:noFill/>
            <a:ln w="28575" algn="ctr">
              <a:noFill/>
              <a:miter lim="800000"/>
              <a:headEnd/>
              <a:tailEnd/>
            </a:ln>
          </p:spPr>
          <p:txBody>
            <a:bodyPr wrap="none" lIns="0" tIns="0" rIns="0" bIns="0">
              <a:spAutoFit/>
            </a:bodyPr>
            <a:lstStyle/>
            <a:p>
              <a:pPr algn="ctr" defTabSz="342900">
                <a:spcAft>
                  <a:spcPct val="20000"/>
                </a:spcAft>
                <a:buClr>
                  <a:srgbClr val="626362"/>
                </a:buClr>
              </a:pPr>
              <a:r>
                <a:rPr lang="en-GB" sz="1350" dirty="0">
                  <a:solidFill>
                    <a:srgbClr val="626362"/>
                  </a:solidFill>
                  <a:latin typeface="Calibri" panose="020F0502020204030204"/>
                  <a:ea typeface="+mn-ea"/>
                </a:rPr>
                <a:t>26%</a:t>
              </a:r>
            </a:p>
          </p:txBody>
        </p:sp>
        <p:sp>
          <p:nvSpPr>
            <p:cNvPr id="11" name="Text Box 9">
              <a:extLst>
                <a:ext uri="{FF2B5EF4-FFF2-40B4-BE49-F238E27FC236}">
                  <a16:creationId xmlns:a16="http://schemas.microsoft.com/office/drawing/2014/main" id="{DA86ABB3-784A-41E4-90B4-EABA4F59DD50}"/>
                </a:ext>
              </a:extLst>
            </p:cNvPr>
            <p:cNvSpPr txBox="1">
              <a:spLocks noChangeArrowheads="1"/>
            </p:cNvSpPr>
            <p:nvPr/>
          </p:nvSpPr>
          <p:spPr bwMode="auto">
            <a:xfrm>
              <a:off x="2312645" y="3289443"/>
              <a:ext cx="387635" cy="302668"/>
            </a:xfrm>
            <a:prstGeom prst="rect">
              <a:avLst/>
            </a:prstGeom>
            <a:noFill/>
            <a:ln w="28575" algn="ctr">
              <a:noFill/>
              <a:miter lim="800000"/>
              <a:headEnd/>
              <a:tailEnd/>
            </a:ln>
          </p:spPr>
          <p:txBody>
            <a:bodyPr wrap="none" lIns="0" tIns="0" rIns="0" bIns="0">
              <a:spAutoFit/>
            </a:bodyPr>
            <a:lstStyle/>
            <a:p>
              <a:pPr algn="ctr" defTabSz="342900">
                <a:spcAft>
                  <a:spcPct val="20000"/>
                </a:spcAft>
                <a:buClr>
                  <a:srgbClr val="626362"/>
                </a:buClr>
              </a:pPr>
              <a:r>
                <a:rPr lang="en-GB" sz="1350" dirty="0">
                  <a:solidFill>
                    <a:srgbClr val="626362"/>
                  </a:solidFill>
                  <a:latin typeface="Calibri" panose="020F0502020204030204"/>
                  <a:ea typeface="+mn-ea"/>
                </a:rPr>
                <a:t>17%</a:t>
              </a:r>
            </a:p>
          </p:txBody>
        </p:sp>
        <p:sp>
          <p:nvSpPr>
            <p:cNvPr id="12" name="Text Box 10">
              <a:extLst>
                <a:ext uri="{FF2B5EF4-FFF2-40B4-BE49-F238E27FC236}">
                  <a16:creationId xmlns:a16="http://schemas.microsoft.com/office/drawing/2014/main" id="{53C8A5D9-634E-4187-97FF-96EBF2EC335C}"/>
                </a:ext>
              </a:extLst>
            </p:cNvPr>
            <p:cNvSpPr txBox="1">
              <a:spLocks noChangeArrowheads="1"/>
            </p:cNvSpPr>
            <p:nvPr/>
          </p:nvSpPr>
          <p:spPr bwMode="auto">
            <a:xfrm>
              <a:off x="3869151" y="3548606"/>
              <a:ext cx="387635" cy="302668"/>
            </a:xfrm>
            <a:prstGeom prst="rect">
              <a:avLst/>
            </a:prstGeom>
            <a:noFill/>
            <a:ln w="28575" algn="ctr">
              <a:noFill/>
              <a:miter lim="800000"/>
              <a:headEnd/>
              <a:tailEnd/>
            </a:ln>
          </p:spPr>
          <p:txBody>
            <a:bodyPr wrap="none" lIns="0" tIns="0" rIns="0" bIns="0">
              <a:spAutoFit/>
            </a:bodyPr>
            <a:lstStyle/>
            <a:p>
              <a:pPr algn="ctr" defTabSz="342900">
                <a:spcAft>
                  <a:spcPct val="20000"/>
                </a:spcAft>
                <a:buClr>
                  <a:srgbClr val="626362"/>
                </a:buClr>
              </a:pPr>
              <a:r>
                <a:rPr lang="en-GB" sz="1350" dirty="0">
                  <a:solidFill>
                    <a:srgbClr val="626362"/>
                  </a:solidFill>
                  <a:latin typeface="Calibri" panose="020F0502020204030204"/>
                  <a:ea typeface="+mn-ea"/>
                </a:rPr>
                <a:t>13%</a:t>
              </a:r>
            </a:p>
          </p:txBody>
        </p:sp>
        <p:sp>
          <p:nvSpPr>
            <p:cNvPr id="13" name="Text Box 11">
              <a:extLst>
                <a:ext uri="{FF2B5EF4-FFF2-40B4-BE49-F238E27FC236}">
                  <a16:creationId xmlns:a16="http://schemas.microsoft.com/office/drawing/2014/main" id="{20A02A82-48CD-4D71-B85D-93B471305126}"/>
                </a:ext>
              </a:extLst>
            </p:cNvPr>
            <p:cNvSpPr txBox="1">
              <a:spLocks noChangeArrowheads="1"/>
            </p:cNvSpPr>
            <p:nvPr/>
          </p:nvSpPr>
          <p:spPr bwMode="auto">
            <a:xfrm>
              <a:off x="5923599" y="2499836"/>
              <a:ext cx="387635" cy="302668"/>
            </a:xfrm>
            <a:prstGeom prst="rect">
              <a:avLst/>
            </a:prstGeom>
            <a:noFill/>
            <a:ln w="28575" algn="ctr">
              <a:noFill/>
              <a:miter lim="800000"/>
              <a:headEnd/>
              <a:tailEnd/>
            </a:ln>
          </p:spPr>
          <p:txBody>
            <a:bodyPr wrap="none" lIns="0" tIns="0" rIns="0" bIns="0">
              <a:spAutoFit/>
            </a:bodyPr>
            <a:lstStyle/>
            <a:p>
              <a:pPr algn="ctr" defTabSz="342900">
                <a:spcAft>
                  <a:spcPct val="20000"/>
                </a:spcAft>
                <a:buClr>
                  <a:srgbClr val="626362"/>
                </a:buClr>
              </a:pPr>
              <a:r>
                <a:rPr lang="en-GB" sz="1350" dirty="0">
                  <a:solidFill>
                    <a:srgbClr val="626362"/>
                  </a:solidFill>
                  <a:latin typeface="Calibri" panose="020F0502020204030204"/>
                  <a:ea typeface="+mn-ea"/>
                </a:rPr>
                <a:t>32%</a:t>
              </a:r>
            </a:p>
          </p:txBody>
        </p:sp>
        <p:sp>
          <p:nvSpPr>
            <p:cNvPr id="14" name="Text Box 12">
              <a:extLst>
                <a:ext uri="{FF2B5EF4-FFF2-40B4-BE49-F238E27FC236}">
                  <a16:creationId xmlns:a16="http://schemas.microsoft.com/office/drawing/2014/main" id="{6132B046-5A56-4B9E-80C3-6C5D68F9C101}"/>
                </a:ext>
              </a:extLst>
            </p:cNvPr>
            <p:cNvSpPr txBox="1">
              <a:spLocks noChangeArrowheads="1"/>
            </p:cNvSpPr>
            <p:nvPr/>
          </p:nvSpPr>
          <p:spPr bwMode="auto">
            <a:xfrm>
              <a:off x="5462588" y="3490824"/>
              <a:ext cx="387635" cy="302668"/>
            </a:xfrm>
            <a:prstGeom prst="rect">
              <a:avLst/>
            </a:prstGeom>
            <a:noFill/>
            <a:ln w="28575" algn="ctr">
              <a:noFill/>
              <a:miter lim="800000"/>
              <a:headEnd/>
              <a:tailEnd/>
            </a:ln>
          </p:spPr>
          <p:txBody>
            <a:bodyPr wrap="none" lIns="0" tIns="0" rIns="0" bIns="0">
              <a:spAutoFit/>
            </a:bodyPr>
            <a:lstStyle/>
            <a:p>
              <a:pPr algn="ctr" defTabSz="342900">
                <a:spcAft>
                  <a:spcPct val="20000"/>
                </a:spcAft>
                <a:buClr>
                  <a:srgbClr val="626362"/>
                </a:buClr>
              </a:pPr>
              <a:r>
                <a:rPr lang="en-GB" sz="1350" dirty="0">
                  <a:solidFill>
                    <a:srgbClr val="626362"/>
                  </a:solidFill>
                  <a:latin typeface="Calibri" panose="020F0502020204030204"/>
                  <a:ea typeface="+mn-ea"/>
                </a:rPr>
                <a:t>15%</a:t>
              </a:r>
            </a:p>
          </p:txBody>
        </p:sp>
        <p:sp>
          <p:nvSpPr>
            <p:cNvPr id="15" name="Text Box 71">
              <a:extLst>
                <a:ext uri="{FF2B5EF4-FFF2-40B4-BE49-F238E27FC236}">
                  <a16:creationId xmlns:a16="http://schemas.microsoft.com/office/drawing/2014/main" id="{57E1F848-46E6-47A7-9657-2B326A90A186}"/>
                </a:ext>
              </a:extLst>
            </p:cNvPr>
            <p:cNvSpPr txBox="1">
              <a:spLocks noChangeArrowheads="1"/>
            </p:cNvSpPr>
            <p:nvPr/>
          </p:nvSpPr>
          <p:spPr bwMode="auto">
            <a:xfrm>
              <a:off x="1748948" y="4893461"/>
              <a:ext cx="1941510" cy="739856"/>
            </a:xfrm>
            <a:prstGeom prst="rect">
              <a:avLst/>
            </a:prstGeom>
            <a:noFill/>
            <a:ln w="25400">
              <a:noFill/>
              <a:miter lim="800000"/>
              <a:headEnd type="none" w="sm" len="sm"/>
              <a:tailEnd type="none" w="sm" len="sm"/>
            </a:ln>
          </p:spPr>
          <p:txBody>
            <a:bodyPr>
              <a:spAutoFit/>
            </a:bodyPr>
            <a:lstStyle/>
            <a:p>
              <a:pPr algn="ctr" defTabSz="342900"/>
              <a:r>
                <a:rPr lang="en-GB" sz="1350" dirty="0">
                  <a:solidFill>
                    <a:srgbClr val="626362"/>
                  </a:solidFill>
                  <a:latin typeface="Calibri" panose="020F0502020204030204"/>
                  <a:ea typeface="+mn-ea"/>
                </a:rPr>
                <a:t>Letrozole</a:t>
              </a:r>
              <a:br>
                <a:rPr lang="en-GB" sz="1350" dirty="0">
                  <a:solidFill>
                    <a:srgbClr val="626362"/>
                  </a:solidFill>
                  <a:latin typeface="Calibri" panose="020F0502020204030204"/>
                  <a:ea typeface="+mn-ea"/>
                </a:rPr>
              </a:br>
              <a:r>
                <a:rPr lang="en-GB" sz="1350" dirty="0">
                  <a:solidFill>
                    <a:srgbClr val="626362"/>
                  </a:solidFill>
                  <a:latin typeface="Calibri" panose="020F0502020204030204"/>
                  <a:ea typeface="+mn-ea"/>
                </a:rPr>
                <a:t>(n=283)</a:t>
              </a:r>
              <a:endParaRPr lang="en-US" sz="1350" dirty="0">
                <a:solidFill>
                  <a:srgbClr val="626362"/>
                </a:solidFill>
                <a:latin typeface="Calibri" panose="020F0502020204030204"/>
                <a:ea typeface="+mn-ea"/>
              </a:endParaRPr>
            </a:p>
          </p:txBody>
        </p:sp>
        <p:sp>
          <p:nvSpPr>
            <p:cNvPr id="16" name="Text Box 71">
              <a:extLst>
                <a:ext uri="{FF2B5EF4-FFF2-40B4-BE49-F238E27FC236}">
                  <a16:creationId xmlns:a16="http://schemas.microsoft.com/office/drawing/2014/main" id="{6DDB072B-692D-4C7B-B70E-567E80804693}"/>
                </a:ext>
              </a:extLst>
            </p:cNvPr>
            <p:cNvSpPr txBox="1">
              <a:spLocks noChangeArrowheads="1"/>
            </p:cNvSpPr>
            <p:nvPr/>
          </p:nvSpPr>
          <p:spPr bwMode="auto">
            <a:xfrm>
              <a:off x="3305454" y="4903501"/>
              <a:ext cx="1941510" cy="739856"/>
            </a:xfrm>
            <a:prstGeom prst="rect">
              <a:avLst/>
            </a:prstGeom>
            <a:noFill/>
            <a:ln w="25400">
              <a:noFill/>
              <a:miter lim="800000"/>
              <a:headEnd type="none" w="sm" len="sm"/>
              <a:tailEnd type="none" w="sm" len="sm"/>
            </a:ln>
          </p:spPr>
          <p:txBody>
            <a:bodyPr>
              <a:spAutoFit/>
            </a:bodyPr>
            <a:lstStyle/>
            <a:p>
              <a:pPr algn="ctr" defTabSz="342900"/>
              <a:r>
                <a:rPr lang="en-GB" sz="1350" dirty="0">
                  <a:solidFill>
                    <a:srgbClr val="626362"/>
                  </a:solidFill>
                  <a:latin typeface="Calibri" panose="020F0502020204030204"/>
                  <a:ea typeface="+mn-ea"/>
                </a:rPr>
                <a:t>Tamoxifen</a:t>
              </a:r>
              <a:br>
                <a:rPr lang="en-GB" sz="1350" dirty="0">
                  <a:solidFill>
                    <a:srgbClr val="626362"/>
                  </a:solidFill>
                  <a:latin typeface="Calibri" panose="020F0502020204030204"/>
                  <a:ea typeface="+mn-ea"/>
                </a:rPr>
              </a:br>
              <a:r>
                <a:rPr lang="en-GB" sz="1350" dirty="0">
                  <a:solidFill>
                    <a:srgbClr val="626362"/>
                  </a:solidFill>
                  <a:latin typeface="Calibri" panose="020F0502020204030204"/>
                  <a:ea typeface="+mn-ea"/>
                </a:rPr>
                <a:t>(n=279)</a:t>
              </a:r>
              <a:endParaRPr lang="en-US" sz="1350" dirty="0">
                <a:solidFill>
                  <a:srgbClr val="626362"/>
                </a:solidFill>
                <a:latin typeface="Calibri" panose="020F0502020204030204"/>
                <a:ea typeface="+mn-ea"/>
              </a:endParaRPr>
            </a:p>
          </p:txBody>
        </p:sp>
        <p:sp>
          <p:nvSpPr>
            <p:cNvPr id="17" name="Text Box 36">
              <a:extLst>
                <a:ext uri="{FF2B5EF4-FFF2-40B4-BE49-F238E27FC236}">
                  <a16:creationId xmlns:a16="http://schemas.microsoft.com/office/drawing/2014/main" id="{BB1EE9BC-D7C6-4970-BFA7-2B74347F91E5}"/>
                </a:ext>
              </a:extLst>
            </p:cNvPr>
            <p:cNvSpPr txBox="1">
              <a:spLocks noChangeArrowheads="1"/>
            </p:cNvSpPr>
            <p:nvPr/>
          </p:nvSpPr>
          <p:spPr bwMode="auto">
            <a:xfrm rot="16200000">
              <a:off x="521495" y="3477860"/>
              <a:ext cx="1609725" cy="388048"/>
            </a:xfrm>
            <a:prstGeom prst="rect">
              <a:avLst/>
            </a:prstGeom>
            <a:noFill/>
            <a:ln w="25400">
              <a:noFill/>
              <a:miter lim="800000"/>
              <a:headEnd type="none" w="sm" len="sm"/>
              <a:tailEnd type="none" w="sm" len="sm"/>
            </a:ln>
          </p:spPr>
          <p:txBody>
            <a:bodyPr>
              <a:spAutoFit/>
            </a:bodyPr>
            <a:lstStyle/>
            <a:p>
              <a:pPr algn="ctr" defTabSz="342900"/>
              <a:r>
                <a:rPr lang="en-GB" sz="1350" dirty="0">
                  <a:solidFill>
                    <a:srgbClr val="626362"/>
                  </a:solidFill>
                  <a:latin typeface="Calibri" panose="020F0502020204030204"/>
                  <a:ea typeface="+mn-ea"/>
                </a:rPr>
                <a:t>ORR (%)</a:t>
              </a:r>
              <a:endParaRPr lang="en-US" sz="1350" dirty="0">
                <a:solidFill>
                  <a:srgbClr val="626362"/>
                </a:solidFill>
                <a:latin typeface="Calibri" panose="020F0502020204030204"/>
                <a:ea typeface="+mn-ea"/>
              </a:endParaRPr>
            </a:p>
          </p:txBody>
        </p:sp>
        <p:sp>
          <p:nvSpPr>
            <p:cNvPr id="18" name="Text Box 71">
              <a:extLst>
                <a:ext uri="{FF2B5EF4-FFF2-40B4-BE49-F238E27FC236}">
                  <a16:creationId xmlns:a16="http://schemas.microsoft.com/office/drawing/2014/main" id="{3C9038A0-3F35-421C-A399-ADA5FE0F94E5}"/>
                </a:ext>
              </a:extLst>
            </p:cNvPr>
            <p:cNvSpPr txBox="1">
              <a:spLocks noChangeArrowheads="1"/>
            </p:cNvSpPr>
            <p:nvPr/>
          </p:nvSpPr>
          <p:spPr bwMode="auto">
            <a:xfrm>
              <a:off x="4748489" y="4943857"/>
              <a:ext cx="2151065" cy="1042526"/>
            </a:xfrm>
            <a:prstGeom prst="rect">
              <a:avLst/>
            </a:prstGeom>
            <a:noFill/>
            <a:ln w="25400">
              <a:noFill/>
              <a:miter lim="800000"/>
              <a:headEnd type="none" w="sm" len="sm"/>
              <a:tailEnd type="none" w="sm" len="sm"/>
            </a:ln>
          </p:spPr>
          <p:txBody>
            <a:bodyPr wrap="square">
              <a:spAutoFit/>
            </a:bodyPr>
            <a:lstStyle/>
            <a:p>
              <a:pPr algn="ctr" defTabSz="342900"/>
              <a:r>
                <a:rPr lang="en-GB" sz="1350" dirty="0">
                  <a:solidFill>
                    <a:srgbClr val="626362"/>
                  </a:solidFill>
                  <a:latin typeface="Calibri" panose="020F0502020204030204"/>
                  <a:ea typeface="+mn-ea"/>
                </a:rPr>
                <a:t>Letrozole or</a:t>
              </a:r>
              <a:br>
                <a:rPr lang="en-GB" sz="1350" dirty="0">
                  <a:solidFill>
                    <a:srgbClr val="626362"/>
                  </a:solidFill>
                  <a:latin typeface="Calibri" panose="020F0502020204030204"/>
                  <a:ea typeface="+mn-ea"/>
                </a:rPr>
              </a:br>
              <a:r>
                <a:rPr lang="en-GB" sz="1350" dirty="0">
                  <a:solidFill>
                    <a:srgbClr val="626362"/>
                  </a:solidFill>
                  <a:latin typeface="Calibri" panose="020F0502020204030204"/>
                  <a:ea typeface="+mn-ea"/>
                </a:rPr>
                <a:t>tamoxifen</a:t>
              </a:r>
              <a:br>
                <a:rPr lang="en-GB" sz="1350" dirty="0">
                  <a:solidFill>
                    <a:srgbClr val="626362"/>
                  </a:solidFill>
                  <a:latin typeface="Calibri" panose="020F0502020204030204"/>
                  <a:ea typeface="+mn-ea"/>
                </a:rPr>
              </a:br>
              <a:r>
                <a:rPr lang="en-GB" sz="1350" dirty="0">
                  <a:solidFill>
                    <a:srgbClr val="626362"/>
                  </a:solidFill>
                  <a:latin typeface="Calibri" panose="020F0502020204030204"/>
                  <a:ea typeface="+mn-ea"/>
                </a:rPr>
                <a:t>(n=562)</a:t>
              </a:r>
              <a:endParaRPr lang="en-US" sz="1350" dirty="0">
                <a:solidFill>
                  <a:srgbClr val="626362"/>
                </a:solidFill>
                <a:latin typeface="Calibri" panose="020F0502020204030204"/>
                <a:ea typeface="+mn-ea"/>
              </a:endParaRPr>
            </a:p>
          </p:txBody>
        </p:sp>
        <p:sp>
          <p:nvSpPr>
            <p:cNvPr id="19" name="Rectangle 29">
              <a:extLst>
                <a:ext uri="{FF2B5EF4-FFF2-40B4-BE49-F238E27FC236}">
                  <a16:creationId xmlns:a16="http://schemas.microsoft.com/office/drawing/2014/main" id="{76136915-D8CD-4618-A14F-5520DD7D3D5B}"/>
                </a:ext>
              </a:extLst>
            </p:cNvPr>
            <p:cNvSpPr>
              <a:spLocks noChangeArrowheads="1"/>
            </p:cNvSpPr>
            <p:nvPr/>
          </p:nvSpPr>
          <p:spPr bwMode="auto">
            <a:xfrm>
              <a:off x="6613525" y="1892784"/>
              <a:ext cx="152400" cy="152400"/>
            </a:xfrm>
            <a:prstGeom prst="rect">
              <a:avLst/>
            </a:prstGeom>
            <a:solidFill>
              <a:srgbClr val="00B0F0"/>
            </a:solidFill>
            <a:ln w="28575" algn="ctr">
              <a:noFill/>
              <a:miter lim="800000"/>
              <a:headEnd/>
              <a:tailEnd/>
            </a:ln>
          </p:spPr>
          <p:txBody>
            <a:bodyPr wrap="none" lIns="0" tIns="0" rIns="0" bIns="0" anchor="ctr"/>
            <a:lstStyle/>
            <a:p>
              <a:pPr algn="ctr" defTabSz="342900">
                <a:spcAft>
                  <a:spcPct val="20000"/>
                </a:spcAft>
                <a:buClr>
                  <a:srgbClr val="626362"/>
                </a:buClr>
                <a:buFontTx/>
                <a:buChar char="•"/>
              </a:pPr>
              <a:endParaRPr lang="en-US" sz="525">
                <a:solidFill>
                  <a:srgbClr val="626362"/>
                </a:solidFill>
                <a:latin typeface="Calibri" panose="020F0502020204030204"/>
                <a:ea typeface="+mn-ea"/>
              </a:endParaRPr>
            </a:p>
          </p:txBody>
        </p:sp>
        <p:sp>
          <p:nvSpPr>
            <p:cNvPr id="20" name="Rectangle 30">
              <a:extLst>
                <a:ext uri="{FF2B5EF4-FFF2-40B4-BE49-F238E27FC236}">
                  <a16:creationId xmlns:a16="http://schemas.microsoft.com/office/drawing/2014/main" id="{8F51D466-07D5-42DA-834C-44FDCA755484}"/>
                </a:ext>
              </a:extLst>
            </p:cNvPr>
            <p:cNvSpPr>
              <a:spLocks noChangeArrowheads="1"/>
            </p:cNvSpPr>
            <p:nvPr/>
          </p:nvSpPr>
          <p:spPr bwMode="auto">
            <a:xfrm>
              <a:off x="6613525" y="2188059"/>
              <a:ext cx="152400" cy="152400"/>
            </a:xfrm>
            <a:prstGeom prst="rect">
              <a:avLst/>
            </a:prstGeom>
            <a:solidFill>
              <a:schemeClr val="accent6">
                <a:lumMod val="40000"/>
                <a:lumOff val="60000"/>
              </a:schemeClr>
            </a:solidFill>
            <a:ln w="28575" algn="ctr">
              <a:noFill/>
              <a:miter lim="800000"/>
              <a:headEnd/>
              <a:tailEnd/>
            </a:ln>
          </p:spPr>
          <p:txBody>
            <a:bodyPr wrap="none" lIns="0" tIns="0" rIns="0" bIns="0" anchor="ctr"/>
            <a:lstStyle/>
            <a:p>
              <a:pPr algn="ctr" defTabSz="342900">
                <a:spcAft>
                  <a:spcPct val="20000"/>
                </a:spcAft>
                <a:buClr>
                  <a:srgbClr val="626362"/>
                </a:buClr>
                <a:buFontTx/>
                <a:buChar char="•"/>
              </a:pPr>
              <a:endParaRPr lang="en-US" sz="525">
                <a:solidFill>
                  <a:srgbClr val="626362"/>
                </a:solidFill>
                <a:latin typeface="Calibri" panose="020F0502020204030204"/>
                <a:ea typeface="+mn-ea"/>
              </a:endParaRPr>
            </a:p>
          </p:txBody>
        </p:sp>
        <p:sp>
          <p:nvSpPr>
            <p:cNvPr id="21" name="Text Box 71">
              <a:extLst>
                <a:ext uri="{FF2B5EF4-FFF2-40B4-BE49-F238E27FC236}">
                  <a16:creationId xmlns:a16="http://schemas.microsoft.com/office/drawing/2014/main" id="{5AB99962-2488-44C4-BEAE-D3EC4DF5503F}"/>
                </a:ext>
              </a:extLst>
            </p:cNvPr>
            <p:cNvSpPr txBox="1">
              <a:spLocks noChangeArrowheads="1"/>
            </p:cNvSpPr>
            <p:nvPr/>
          </p:nvSpPr>
          <p:spPr bwMode="auto">
            <a:xfrm>
              <a:off x="6827837" y="1762609"/>
              <a:ext cx="2044701" cy="437188"/>
            </a:xfrm>
            <a:prstGeom prst="rect">
              <a:avLst/>
            </a:prstGeom>
            <a:noFill/>
            <a:ln w="25400">
              <a:noFill/>
              <a:miter lim="800000"/>
              <a:headEnd type="none" w="sm" len="sm"/>
              <a:tailEnd type="none" w="sm" len="sm"/>
            </a:ln>
          </p:spPr>
          <p:txBody>
            <a:bodyPr wrap="square">
              <a:spAutoFit/>
            </a:bodyPr>
            <a:lstStyle/>
            <a:p>
              <a:pPr defTabSz="342900"/>
              <a:r>
                <a:rPr lang="en-GB" sz="1350" dirty="0">
                  <a:solidFill>
                    <a:srgbClr val="626362"/>
                  </a:solidFill>
                  <a:latin typeface="Calibri" panose="020F0502020204030204"/>
                  <a:ea typeface="+mn-ea"/>
                </a:rPr>
                <a:t>HER2+ (n=164)</a:t>
              </a:r>
              <a:endParaRPr lang="en-US" sz="1350" dirty="0">
                <a:solidFill>
                  <a:srgbClr val="626362"/>
                </a:solidFill>
                <a:latin typeface="Calibri" panose="020F0502020204030204"/>
                <a:ea typeface="+mn-ea"/>
              </a:endParaRPr>
            </a:p>
          </p:txBody>
        </p:sp>
        <p:sp>
          <p:nvSpPr>
            <p:cNvPr id="22" name="Text Box 71">
              <a:extLst>
                <a:ext uri="{FF2B5EF4-FFF2-40B4-BE49-F238E27FC236}">
                  <a16:creationId xmlns:a16="http://schemas.microsoft.com/office/drawing/2014/main" id="{A11A5F83-73C3-441B-A320-CC3C235710B7}"/>
                </a:ext>
              </a:extLst>
            </p:cNvPr>
            <p:cNvSpPr txBox="1">
              <a:spLocks noChangeArrowheads="1"/>
            </p:cNvSpPr>
            <p:nvPr/>
          </p:nvSpPr>
          <p:spPr bwMode="auto">
            <a:xfrm>
              <a:off x="6827837" y="2062648"/>
              <a:ext cx="1898650" cy="437188"/>
            </a:xfrm>
            <a:prstGeom prst="rect">
              <a:avLst/>
            </a:prstGeom>
            <a:noFill/>
            <a:ln w="25400">
              <a:noFill/>
              <a:miter lim="800000"/>
              <a:headEnd type="none" w="sm" len="sm"/>
              <a:tailEnd type="none" w="sm" len="sm"/>
            </a:ln>
          </p:spPr>
          <p:txBody>
            <a:bodyPr>
              <a:spAutoFit/>
            </a:bodyPr>
            <a:lstStyle/>
            <a:p>
              <a:pPr defTabSz="342900"/>
              <a:r>
                <a:rPr lang="en-GB" sz="1350" dirty="0">
                  <a:solidFill>
                    <a:srgbClr val="626362"/>
                  </a:solidFill>
                  <a:latin typeface="Calibri" panose="020F0502020204030204"/>
                  <a:ea typeface="+mn-ea"/>
                </a:rPr>
                <a:t>HER2- (n=398)</a:t>
              </a:r>
              <a:endParaRPr lang="en-US" sz="1350" dirty="0">
                <a:solidFill>
                  <a:srgbClr val="626362"/>
                </a:solidFill>
                <a:latin typeface="Calibri" panose="020F0502020204030204"/>
                <a:ea typeface="+mn-ea"/>
              </a:endParaRPr>
            </a:p>
          </p:txBody>
        </p:sp>
        <p:sp>
          <p:nvSpPr>
            <p:cNvPr id="23" name="Rectangle 26">
              <a:extLst>
                <a:ext uri="{FF2B5EF4-FFF2-40B4-BE49-F238E27FC236}">
                  <a16:creationId xmlns:a16="http://schemas.microsoft.com/office/drawing/2014/main" id="{9FBCA9D9-DB28-4E8B-B0DA-CE0040E4C69B}"/>
                </a:ext>
              </a:extLst>
            </p:cNvPr>
            <p:cNvSpPr>
              <a:spLocks noChangeArrowheads="1"/>
            </p:cNvSpPr>
            <p:nvPr/>
          </p:nvSpPr>
          <p:spPr bwMode="auto">
            <a:xfrm>
              <a:off x="7517553" y="3133419"/>
              <a:ext cx="3722296" cy="1479714"/>
            </a:xfrm>
            <a:prstGeom prst="rect">
              <a:avLst/>
            </a:prstGeom>
            <a:noFill/>
            <a:ln w="28575" algn="ctr">
              <a:noFill/>
              <a:miter lim="800000"/>
              <a:headEnd/>
              <a:tailEnd/>
            </a:ln>
          </p:spPr>
          <p:txBody>
            <a:bodyPr wrap="square" lIns="0" tIns="0" rIns="0" bIns="0">
              <a:spAutoFit/>
            </a:bodyPr>
            <a:lstStyle/>
            <a:p>
              <a:pPr algn="ctr" defTabSz="342900">
                <a:spcAft>
                  <a:spcPct val="20000"/>
                </a:spcAft>
                <a:buClr>
                  <a:srgbClr val="626362"/>
                </a:buClr>
              </a:pPr>
              <a:r>
                <a:rPr lang="en-GB" sz="1650" b="1" dirty="0">
                  <a:latin typeface="Calibri" panose="020F0502020204030204"/>
                  <a:ea typeface="+mn-ea"/>
                </a:rPr>
                <a:t>HER2 positive tumours are less responsive to hormonal treatment in the absence of anti-HER2 therapy</a:t>
              </a:r>
            </a:p>
          </p:txBody>
        </p:sp>
      </p:grpSp>
      <p:sp>
        <p:nvSpPr>
          <p:cNvPr id="2" name="Rectangle 1">
            <a:extLst>
              <a:ext uri="{FF2B5EF4-FFF2-40B4-BE49-F238E27FC236}">
                <a16:creationId xmlns:a16="http://schemas.microsoft.com/office/drawing/2014/main" id="{052768EB-4BC6-4CD3-B11F-D6476FF98030}"/>
              </a:ext>
            </a:extLst>
          </p:cNvPr>
          <p:cNvSpPr/>
          <p:nvPr/>
        </p:nvSpPr>
        <p:spPr>
          <a:xfrm>
            <a:off x="4781911" y="2440127"/>
            <a:ext cx="145193" cy="14154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D2BCF617-70AC-4CF7-AFBC-2C3BCCE9E88C}"/>
              </a:ext>
            </a:extLst>
          </p:cNvPr>
          <p:cNvSpPr/>
          <p:nvPr/>
        </p:nvSpPr>
        <p:spPr>
          <a:xfrm>
            <a:off x="4781912" y="2223131"/>
            <a:ext cx="145193" cy="1415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A7FDB463-40BB-9B0D-DD94-C00EF1D09B4B}"/>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93770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B97D11B-012C-404F-9C0A-9493ADEAD0BC}"/>
              </a:ext>
            </a:extLst>
          </p:cNvPr>
          <p:cNvPicPr>
            <a:picLocks noChangeAspect="1" noChangeArrowheads="1"/>
          </p:cNvPicPr>
          <p:nvPr/>
        </p:nvPicPr>
        <p:blipFill rotWithShape="1">
          <a:blip r:embed="rId2" cstate="print"/>
          <a:srcRect l="1471" t="618" r="51310" b="66893"/>
          <a:stretch/>
        </p:blipFill>
        <p:spPr bwMode="auto">
          <a:xfrm>
            <a:off x="311190" y="2670983"/>
            <a:ext cx="2604970" cy="2728052"/>
          </a:xfrm>
          <a:prstGeom prst="rect">
            <a:avLst/>
          </a:prstGeom>
          <a:noFill/>
          <a:ln w="9525">
            <a:noFill/>
            <a:round/>
            <a:headEnd/>
            <a:tailEnd/>
          </a:ln>
        </p:spPr>
      </p:pic>
      <p:grpSp>
        <p:nvGrpSpPr>
          <p:cNvPr id="8" name="Group 15">
            <a:extLst>
              <a:ext uri="{FF2B5EF4-FFF2-40B4-BE49-F238E27FC236}">
                <a16:creationId xmlns:a16="http://schemas.microsoft.com/office/drawing/2014/main" id="{AA4A4B73-CD8D-493D-BCB3-0C62F3D5A78E}"/>
              </a:ext>
            </a:extLst>
          </p:cNvPr>
          <p:cNvGrpSpPr>
            <a:grpSpLocks/>
          </p:cNvGrpSpPr>
          <p:nvPr/>
        </p:nvGrpSpPr>
        <p:grpSpPr bwMode="auto">
          <a:xfrm>
            <a:off x="3123062" y="2654349"/>
            <a:ext cx="2729340" cy="2693585"/>
            <a:chOff x="295" y="1565"/>
            <a:chExt cx="2544" cy="1889"/>
          </a:xfrm>
        </p:grpSpPr>
        <p:pic>
          <p:nvPicPr>
            <p:cNvPr id="9" name="Picture 4">
              <a:extLst>
                <a:ext uri="{FF2B5EF4-FFF2-40B4-BE49-F238E27FC236}">
                  <a16:creationId xmlns:a16="http://schemas.microsoft.com/office/drawing/2014/main" id="{C2A1E3B9-09D9-42A3-94C4-A71C3D9DD3E7}"/>
                </a:ext>
              </a:extLst>
            </p:cNvPr>
            <p:cNvPicPr>
              <a:picLocks noChangeAspect="1" noChangeArrowheads="1"/>
            </p:cNvPicPr>
            <p:nvPr/>
          </p:nvPicPr>
          <p:blipFill>
            <a:blip r:embed="rId3" cstate="print"/>
            <a:srcRect l="2707" t="1413" r="2538" b="61861"/>
            <a:stretch>
              <a:fillRect/>
            </a:stretch>
          </p:blipFill>
          <p:spPr bwMode="auto">
            <a:xfrm>
              <a:off x="295" y="1565"/>
              <a:ext cx="2544" cy="1889"/>
            </a:xfrm>
            <a:prstGeom prst="rect">
              <a:avLst/>
            </a:prstGeom>
            <a:noFill/>
            <a:ln w="9525">
              <a:noFill/>
              <a:round/>
              <a:headEnd/>
              <a:tailEnd/>
            </a:ln>
          </p:spPr>
        </p:pic>
        <p:sp>
          <p:nvSpPr>
            <p:cNvPr id="10" name="Rectangle 10">
              <a:extLst>
                <a:ext uri="{FF2B5EF4-FFF2-40B4-BE49-F238E27FC236}">
                  <a16:creationId xmlns:a16="http://schemas.microsoft.com/office/drawing/2014/main" id="{53D720E2-7B94-4903-BEF5-0CC1EF5E486F}"/>
                </a:ext>
              </a:extLst>
            </p:cNvPr>
            <p:cNvSpPr>
              <a:spLocks noChangeArrowheads="1"/>
            </p:cNvSpPr>
            <p:nvPr/>
          </p:nvSpPr>
          <p:spPr bwMode="auto">
            <a:xfrm>
              <a:off x="295" y="1566"/>
              <a:ext cx="117" cy="210"/>
            </a:xfrm>
            <a:prstGeom prst="rect">
              <a:avLst/>
            </a:prstGeom>
            <a:solidFill>
              <a:schemeClr val="bg1"/>
            </a:solidFill>
            <a:ln w="9525">
              <a:noFill/>
              <a:miter lim="800000"/>
              <a:headEnd/>
              <a:tailEnd/>
            </a:ln>
          </p:spPr>
          <p:txBody>
            <a:bodyPr wrap="none" lIns="62209" tIns="31105" rIns="62209" bIns="31105" anchor="ctr">
              <a:spAutoFit/>
            </a:bodyPr>
            <a:lstStyle/>
            <a:p>
              <a:pPr defTabSz="310746">
                <a:lnSpc>
                  <a:spcPct val="93000"/>
                </a:lnSpc>
                <a:buSzPct val="45000"/>
              </a:pPr>
              <a:endParaRPr lang="en-US" sz="1650">
                <a:solidFill>
                  <a:prstClr val="black"/>
                </a:solidFill>
                <a:latin typeface="Times New Roman" pitchFamily="18" charset="0"/>
                <a:ea typeface="+mn-ea"/>
              </a:endParaRPr>
            </a:p>
          </p:txBody>
        </p:sp>
      </p:grpSp>
      <p:pic>
        <p:nvPicPr>
          <p:cNvPr id="11" name="Picture 10">
            <a:extLst>
              <a:ext uri="{FF2B5EF4-FFF2-40B4-BE49-F238E27FC236}">
                <a16:creationId xmlns:a16="http://schemas.microsoft.com/office/drawing/2014/main" id="{2B4EBB2D-608D-4DB2-9F2A-DC66344B1E37}"/>
              </a:ext>
            </a:extLst>
          </p:cNvPr>
          <p:cNvPicPr>
            <a:picLocks noChangeAspect="1"/>
          </p:cNvPicPr>
          <p:nvPr/>
        </p:nvPicPr>
        <p:blipFill rotWithShape="1">
          <a:blip r:embed="rId4"/>
          <a:srcRect r="4869"/>
          <a:stretch/>
        </p:blipFill>
        <p:spPr>
          <a:xfrm>
            <a:off x="6059304" y="2654349"/>
            <a:ext cx="2806174" cy="2421835"/>
          </a:xfrm>
          <a:prstGeom prst="rect">
            <a:avLst/>
          </a:prstGeom>
        </p:spPr>
      </p:pic>
      <p:sp>
        <p:nvSpPr>
          <p:cNvPr id="13" name="Text Box 3">
            <a:extLst>
              <a:ext uri="{FF2B5EF4-FFF2-40B4-BE49-F238E27FC236}">
                <a16:creationId xmlns:a16="http://schemas.microsoft.com/office/drawing/2014/main" id="{24853FA4-D35D-4660-B950-F604CAC71DB7}"/>
              </a:ext>
            </a:extLst>
          </p:cNvPr>
          <p:cNvSpPr txBox="1">
            <a:spLocks noChangeArrowheads="1"/>
          </p:cNvSpPr>
          <p:nvPr/>
        </p:nvSpPr>
        <p:spPr bwMode="auto">
          <a:xfrm>
            <a:off x="453825" y="5465938"/>
            <a:ext cx="2574914" cy="224058"/>
          </a:xfrm>
          <a:prstGeom prst="rect">
            <a:avLst/>
          </a:prstGeom>
          <a:noFill/>
          <a:ln w="9525">
            <a:noFill/>
            <a:miter lim="800000"/>
            <a:headEnd/>
            <a:tailEnd/>
          </a:ln>
        </p:spPr>
        <p:txBody>
          <a:bodyPr wrap="none" lIns="51837" tIns="25919" rIns="51837" bIns="25919">
            <a:spAutoFit/>
          </a:bodyPr>
          <a:lstStyle/>
          <a:p>
            <a:pPr algn="ctr" defTabSz="517889">
              <a:lnSpc>
                <a:spcPct val="93000"/>
              </a:lnSpc>
              <a:buSzPct val="45000"/>
              <a:defRPr/>
            </a:pPr>
            <a:r>
              <a:rPr lang="en-US" sz="1200" b="1" i="1" dirty="0">
                <a:solidFill>
                  <a:sysClr val="windowText" lastClr="000000"/>
                </a:solidFill>
                <a:latin typeface="Calibri" panose="020F0502020204030204" pitchFamily="34" charset="0"/>
                <a:ea typeface="+mn-ea"/>
                <a:cs typeface="Calibri" panose="020F0502020204030204" pitchFamily="34" charset="0"/>
              </a:rPr>
              <a:t>Kaufman B et al, JCO 2009 27; 5529-37</a:t>
            </a:r>
          </a:p>
        </p:txBody>
      </p:sp>
      <p:sp>
        <p:nvSpPr>
          <p:cNvPr id="14" name="Text Box 4">
            <a:extLst>
              <a:ext uri="{FF2B5EF4-FFF2-40B4-BE49-F238E27FC236}">
                <a16:creationId xmlns:a16="http://schemas.microsoft.com/office/drawing/2014/main" id="{9DE3A82C-540D-44D7-88C1-803329EAC781}"/>
              </a:ext>
            </a:extLst>
          </p:cNvPr>
          <p:cNvSpPr txBox="1">
            <a:spLocks noChangeArrowheads="1"/>
          </p:cNvSpPr>
          <p:nvPr/>
        </p:nvSpPr>
        <p:spPr bwMode="auto">
          <a:xfrm>
            <a:off x="3490847" y="5456846"/>
            <a:ext cx="2735215" cy="224058"/>
          </a:xfrm>
          <a:prstGeom prst="rect">
            <a:avLst/>
          </a:prstGeom>
          <a:noFill/>
          <a:ln w="9525">
            <a:noFill/>
            <a:miter lim="800000"/>
            <a:headEnd/>
            <a:tailEnd/>
          </a:ln>
        </p:spPr>
        <p:txBody>
          <a:bodyPr wrap="none" lIns="51837" tIns="25919" rIns="51837" bIns="25919">
            <a:spAutoFit/>
          </a:bodyPr>
          <a:lstStyle/>
          <a:p>
            <a:pPr algn="ctr" defTabSz="517889">
              <a:lnSpc>
                <a:spcPct val="93000"/>
              </a:lnSpc>
              <a:buSzPct val="45000"/>
              <a:defRPr/>
            </a:pPr>
            <a:r>
              <a:rPr lang="en-US" sz="1200" b="1" i="1" dirty="0">
                <a:solidFill>
                  <a:sysClr val="windowText" lastClr="000000"/>
                </a:solidFill>
                <a:latin typeface="Calibri" panose="020F0502020204030204" pitchFamily="34" charset="0"/>
                <a:ea typeface="+mn-ea"/>
                <a:cs typeface="Calibri" panose="020F0502020204030204" pitchFamily="34" charset="0"/>
              </a:rPr>
              <a:t>Johnston SRD et al, JCO 2009 27; 5538-46</a:t>
            </a:r>
          </a:p>
        </p:txBody>
      </p:sp>
      <p:sp>
        <p:nvSpPr>
          <p:cNvPr id="15" name="Oval 14">
            <a:extLst>
              <a:ext uri="{FF2B5EF4-FFF2-40B4-BE49-F238E27FC236}">
                <a16:creationId xmlns:a16="http://schemas.microsoft.com/office/drawing/2014/main" id="{47CEAFBC-19C5-4C71-864F-A52A09890332}"/>
              </a:ext>
            </a:extLst>
          </p:cNvPr>
          <p:cNvSpPr/>
          <p:nvPr/>
        </p:nvSpPr>
        <p:spPr>
          <a:xfrm>
            <a:off x="5248556" y="2688878"/>
            <a:ext cx="482600" cy="6856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68579" tIns="34289" rIns="68579" bIns="34289" spcCol="0" rtlCol="0" anchor="ctr"/>
          <a:lstStyle/>
          <a:p>
            <a:pPr algn="ctr" defTabSz="685800"/>
            <a:endParaRPr lang="en-GB" sz="1350">
              <a:solidFill>
                <a:prstClr val="white"/>
              </a:solidFill>
              <a:latin typeface="Calibri"/>
            </a:endParaRPr>
          </a:p>
        </p:txBody>
      </p:sp>
      <p:sp>
        <p:nvSpPr>
          <p:cNvPr id="16" name="Oval 15">
            <a:extLst>
              <a:ext uri="{FF2B5EF4-FFF2-40B4-BE49-F238E27FC236}">
                <a16:creationId xmlns:a16="http://schemas.microsoft.com/office/drawing/2014/main" id="{2D646847-C55C-4014-87DE-0F34944625D2}"/>
              </a:ext>
            </a:extLst>
          </p:cNvPr>
          <p:cNvSpPr/>
          <p:nvPr/>
        </p:nvSpPr>
        <p:spPr>
          <a:xfrm>
            <a:off x="1724441" y="2907883"/>
            <a:ext cx="482600" cy="6856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68579" tIns="34289" rIns="68579" bIns="34289" spcCol="0" rtlCol="0" anchor="ctr"/>
          <a:lstStyle/>
          <a:p>
            <a:pPr algn="ctr" defTabSz="685800"/>
            <a:endParaRPr lang="en-GB" sz="1350" dirty="0">
              <a:solidFill>
                <a:prstClr val="white"/>
              </a:solidFill>
              <a:latin typeface="Calibri"/>
            </a:endParaRPr>
          </a:p>
        </p:txBody>
      </p:sp>
      <p:sp>
        <p:nvSpPr>
          <p:cNvPr id="17" name="TextBox 16">
            <a:extLst>
              <a:ext uri="{FF2B5EF4-FFF2-40B4-BE49-F238E27FC236}">
                <a16:creationId xmlns:a16="http://schemas.microsoft.com/office/drawing/2014/main" id="{3EF1C2D9-3275-4B0B-8DA1-7EB5E3C20F96}"/>
              </a:ext>
            </a:extLst>
          </p:cNvPr>
          <p:cNvSpPr txBox="1"/>
          <p:nvPr/>
        </p:nvSpPr>
        <p:spPr>
          <a:xfrm>
            <a:off x="1479006" y="1859053"/>
            <a:ext cx="847025" cy="276997"/>
          </a:xfrm>
          <a:prstGeom prst="rect">
            <a:avLst/>
          </a:prstGeom>
          <a:noFill/>
        </p:spPr>
        <p:txBody>
          <a:bodyPr wrap="none" lIns="68579" tIns="34289" rIns="68579" bIns="34289" rtlCol="0">
            <a:spAutoFit/>
          </a:bodyPr>
          <a:lstStyle/>
          <a:p>
            <a:pPr defTabSz="685800"/>
            <a:r>
              <a:rPr lang="en-GB" sz="1350" b="1" dirty="0" err="1">
                <a:solidFill>
                  <a:srgbClr val="C0504D">
                    <a:lumMod val="75000"/>
                  </a:srgbClr>
                </a:solidFill>
                <a:ea typeface="+mn-ea"/>
                <a:cs typeface="Arial" panose="020B0604020202020204" pitchFamily="34" charset="0"/>
              </a:rPr>
              <a:t>TAnDEM</a:t>
            </a:r>
            <a:endParaRPr lang="en-GB" sz="1350" b="1" dirty="0">
              <a:solidFill>
                <a:srgbClr val="C0504D">
                  <a:lumMod val="75000"/>
                </a:srgbClr>
              </a:solidFill>
              <a:ea typeface="+mn-ea"/>
              <a:cs typeface="Arial" panose="020B0604020202020204" pitchFamily="34" charset="0"/>
            </a:endParaRPr>
          </a:p>
        </p:txBody>
      </p:sp>
      <p:sp>
        <p:nvSpPr>
          <p:cNvPr id="18" name="TextBox 17">
            <a:extLst>
              <a:ext uri="{FF2B5EF4-FFF2-40B4-BE49-F238E27FC236}">
                <a16:creationId xmlns:a16="http://schemas.microsoft.com/office/drawing/2014/main" id="{1A609D08-3BFF-4DA9-A912-AE72836722D6}"/>
              </a:ext>
            </a:extLst>
          </p:cNvPr>
          <p:cNvSpPr txBox="1"/>
          <p:nvPr/>
        </p:nvSpPr>
        <p:spPr>
          <a:xfrm>
            <a:off x="4251424" y="1859052"/>
            <a:ext cx="1023355" cy="276997"/>
          </a:xfrm>
          <a:prstGeom prst="rect">
            <a:avLst/>
          </a:prstGeom>
          <a:noFill/>
        </p:spPr>
        <p:txBody>
          <a:bodyPr wrap="none" lIns="68579" tIns="34289" rIns="68579" bIns="34289" rtlCol="0">
            <a:spAutoFit/>
          </a:bodyPr>
          <a:lstStyle/>
          <a:p>
            <a:pPr defTabSz="685800"/>
            <a:r>
              <a:rPr lang="en-GB" sz="1350" b="1" dirty="0">
                <a:solidFill>
                  <a:srgbClr val="C0504D">
                    <a:lumMod val="75000"/>
                  </a:srgbClr>
                </a:solidFill>
                <a:ea typeface="+mn-ea"/>
                <a:cs typeface="Arial" panose="020B0604020202020204" pitchFamily="34" charset="0"/>
              </a:rPr>
              <a:t>EGF 30008</a:t>
            </a:r>
          </a:p>
        </p:txBody>
      </p:sp>
      <p:sp>
        <p:nvSpPr>
          <p:cNvPr id="19" name="Text Box 3">
            <a:extLst>
              <a:ext uri="{FF2B5EF4-FFF2-40B4-BE49-F238E27FC236}">
                <a16:creationId xmlns:a16="http://schemas.microsoft.com/office/drawing/2014/main" id="{9C1F692E-207C-4069-99FE-DFF54668449D}"/>
              </a:ext>
            </a:extLst>
          </p:cNvPr>
          <p:cNvSpPr txBox="1">
            <a:spLocks noChangeArrowheads="1"/>
          </p:cNvSpPr>
          <p:nvPr/>
        </p:nvSpPr>
        <p:spPr bwMode="auto">
          <a:xfrm>
            <a:off x="870506" y="2136049"/>
            <a:ext cx="2118058" cy="395772"/>
          </a:xfrm>
          <a:prstGeom prst="rect">
            <a:avLst/>
          </a:prstGeom>
          <a:noFill/>
          <a:ln w="9525">
            <a:noFill/>
            <a:miter lim="800000"/>
            <a:headEnd/>
            <a:tailEnd/>
          </a:ln>
        </p:spPr>
        <p:txBody>
          <a:bodyPr wrap="none" lIns="51837" tIns="25919" rIns="51837" bIns="25919">
            <a:spAutoFit/>
          </a:bodyPr>
          <a:lstStyle/>
          <a:p>
            <a:pPr algn="ctr" defTabSz="517889">
              <a:lnSpc>
                <a:spcPct val="93000"/>
              </a:lnSpc>
              <a:buSzPct val="45000"/>
              <a:defRPr/>
            </a:pPr>
            <a:r>
              <a:rPr lang="en-US" sz="1200" b="1" dirty="0">
                <a:solidFill>
                  <a:srgbClr val="C0504D">
                    <a:lumMod val="75000"/>
                  </a:srgbClr>
                </a:solidFill>
                <a:ea typeface="+mn-ea"/>
                <a:cs typeface="Arial" panose="020B0604020202020204" pitchFamily="34" charset="0"/>
              </a:rPr>
              <a:t>1</a:t>
            </a:r>
            <a:r>
              <a:rPr lang="en-US" sz="1200" b="1" baseline="30000" dirty="0">
                <a:solidFill>
                  <a:srgbClr val="C0504D">
                    <a:lumMod val="75000"/>
                  </a:srgbClr>
                </a:solidFill>
                <a:ea typeface="+mn-ea"/>
                <a:cs typeface="Arial" panose="020B0604020202020204" pitchFamily="34" charset="0"/>
              </a:rPr>
              <a:t>st</a:t>
            </a:r>
            <a:r>
              <a:rPr lang="en-US" sz="1200" b="1" dirty="0">
                <a:solidFill>
                  <a:srgbClr val="C0504D">
                    <a:lumMod val="75000"/>
                  </a:srgbClr>
                </a:solidFill>
                <a:ea typeface="+mn-ea"/>
                <a:cs typeface="Arial" panose="020B0604020202020204" pitchFamily="34" charset="0"/>
              </a:rPr>
              <a:t> Line Anastrozole vs </a:t>
            </a:r>
          </a:p>
          <a:p>
            <a:pPr algn="ctr" defTabSz="517889">
              <a:lnSpc>
                <a:spcPct val="93000"/>
              </a:lnSpc>
              <a:buSzPct val="45000"/>
              <a:defRPr/>
            </a:pPr>
            <a:r>
              <a:rPr lang="en-US" sz="1200" b="1" dirty="0" err="1">
                <a:solidFill>
                  <a:srgbClr val="C0504D">
                    <a:lumMod val="75000"/>
                  </a:srgbClr>
                </a:solidFill>
                <a:ea typeface="+mn-ea"/>
                <a:cs typeface="Arial" panose="020B0604020202020204" pitchFamily="34" charset="0"/>
              </a:rPr>
              <a:t>Anastrozole</a:t>
            </a:r>
            <a:r>
              <a:rPr lang="en-US" sz="1200" b="1" dirty="0">
                <a:solidFill>
                  <a:srgbClr val="C0504D">
                    <a:lumMod val="75000"/>
                  </a:srgbClr>
                </a:solidFill>
                <a:ea typeface="+mn-ea"/>
                <a:cs typeface="Arial" panose="020B0604020202020204" pitchFamily="34" charset="0"/>
              </a:rPr>
              <a:t> + </a:t>
            </a:r>
            <a:r>
              <a:rPr lang="en-US" sz="1200" b="1" dirty="0" err="1">
                <a:solidFill>
                  <a:srgbClr val="C0504D">
                    <a:lumMod val="75000"/>
                  </a:srgbClr>
                </a:solidFill>
                <a:ea typeface="+mn-ea"/>
                <a:cs typeface="Arial" panose="020B0604020202020204" pitchFamily="34" charset="0"/>
              </a:rPr>
              <a:t>Trastuzumab</a:t>
            </a:r>
            <a:endParaRPr lang="en-US" sz="1200" b="1" dirty="0">
              <a:solidFill>
                <a:srgbClr val="C0504D">
                  <a:lumMod val="75000"/>
                </a:srgbClr>
              </a:solidFill>
              <a:ea typeface="+mn-ea"/>
              <a:cs typeface="Arial" panose="020B0604020202020204" pitchFamily="34" charset="0"/>
            </a:endParaRPr>
          </a:p>
        </p:txBody>
      </p:sp>
      <p:sp>
        <p:nvSpPr>
          <p:cNvPr id="20" name="Text Box 4">
            <a:extLst>
              <a:ext uri="{FF2B5EF4-FFF2-40B4-BE49-F238E27FC236}">
                <a16:creationId xmlns:a16="http://schemas.microsoft.com/office/drawing/2014/main" id="{2B34D1F9-DDDE-4E2C-82B4-324F0E9C072B}"/>
              </a:ext>
            </a:extLst>
          </p:cNvPr>
          <p:cNvSpPr txBox="1">
            <a:spLocks noChangeArrowheads="1"/>
          </p:cNvSpPr>
          <p:nvPr/>
        </p:nvSpPr>
        <p:spPr bwMode="auto">
          <a:xfrm>
            <a:off x="3937310" y="2120063"/>
            <a:ext cx="1651585" cy="395772"/>
          </a:xfrm>
          <a:prstGeom prst="rect">
            <a:avLst/>
          </a:prstGeom>
          <a:noFill/>
          <a:ln w="9525">
            <a:noFill/>
            <a:miter lim="800000"/>
            <a:headEnd/>
            <a:tailEnd/>
          </a:ln>
        </p:spPr>
        <p:txBody>
          <a:bodyPr wrap="none" lIns="51837" tIns="25919" rIns="51837" bIns="25919">
            <a:spAutoFit/>
          </a:bodyPr>
          <a:lstStyle/>
          <a:p>
            <a:pPr algn="ctr" defTabSz="517889">
              <a:lnSpc>
                <a:spcPct val="93000"/>
              </a:lnSpc>
              <a:buSzPct val="45000"/>
              <a:defRPr/>
            </a:pPr>
            <a:r>
              <a:rPr lang="en-US" sz="1200" b="1" dirty="0">
                <a:solidFill>
                  <a:srgbClr val="C0504D">
                    <a:lumMod val="75000"/>
                  </a:srgbClr>
                </a:solidFill>
                <a:ea typeface="+mn-ea"/>
                <a:cs typeface="Arial" panose="020B0604020202020204" pitchFamily="34" charset="0"/>
              </a:rPr>
              <a:t>1</a:t>
            </a:r>
            <a:r>
              <a:rPr lang="en-US" sz="1200" b="1" baseline="30000" dirty="0">
                <a:solidFill>
                  <a:srgbClr val="C0504D">
                    <a:lumMod val="75000"/>
                  </a:srgbClr>
                </a:solidFill>
                <a:ea typeface="+mn-ea"/>
                <a:cs typeface="Arial" panose="020B0604020202020204" pitchFamily="34" charset="0"/>
              </a:rPr>
              <a:t>st</a:t>
            </a:r>
            <a:r>
              <a:rPr lang="en-US" sz="1200" b="1" dirty="0">
                <a:solidFill>
                  <a:srgbClr val="C0504D">
                    <a:lumMod val="75000"/>
                  </a:srgbClr>
                </a:solidFill>
                <a:ea typeface="+mn-ea"/>
                <a:cs typeface="Arial" panose="020B0604020202020204" pitchFamily="34" charset="0"/>
              </a:rPr>
              <a:t> Line Letrozole vs</a:t>
            </a:r>
          </a:p>
          <a:p>
            <a:pPr algn="ctr" defTabSz="517889">
              <a:lnSpc>
                <a:spcPct val="93000"/>
              </a:lnSpc>
              <a:buSzPct val="45000"/>
              <a:defRPr/>
            </a:pPr>
            <a:r>
              <a:rPr lang="en-US" sz="1200" b="1" dirty="0" err="1">
                <a:solidFill>
                  <a:srgbClr val="C0504D">
                    <a:lumMod val="75000"/>
                  </a:srgbClr>
                </a:solidFill>
                <a:ea typeface="+mn-ea"/>
                <a:cs typeface="Arial" panose="020B0604020202020204" pitchFamily="34" charset="0"/>
              </a:rPr>
              <a:t>Letrozole</a:t>
            </a:r>
            <a:r>
              <a:rPr lang="en-US" sz="1200" b="1" dirty="0">
                <a:solidFill>
                  <a:srgbClr val="C0504D">
                    <a:lumMod val="75000"/>
                  </a:srgbClr>
                </a:solidFill>
                <a:ea typeface="+mn-ea"/>
                <a:cs typeface="Arial" panose="020B0604020202020204" pitchFamily="34" charset="0"/>
              </a:rPr>
              <a:t> + </a:t>
            </a:r>
            <a:r>
              <a:rPr lang="en-US" sz="1200" b="1" dirty="0" err="1">
                <a:solidFill>
                  <a:srgbClr val="C0504D">
                    <a:lumMod val="75000"/>
                  </a:srgbClr>
                </a:solidFill>
                <a:ea typeface="+mn-ea"/>
                <a:cs typeface="Arial" panose="020B0604020202020204" pitchFamily="34" charset="0"/>
              </a:rPr>
              <a:t>Lapatinib</a:t>
            </a:r>
            <a:endParaRPr lang="en-US" sz="1200" b="1" dirty="0">
              <a:solidFill>
                <a:srgbClr val="C0504D">
                  <a:lumMod val="75000"/>
                </a:srgbClr>
              </a:solidFill>
              <a:ea typeface="+mn-ea"/>
              <a:cs typeface="Arial" panose="020B0604020202020204" pitchFamily="34" charset="0"/>
            </a:endParaRPr>
          </a:p>
        </p:txBody>
      </p:sp>
      <p:sp>
        <p:nvSpPr>
          <p:cNvPr id="21" name="Text Box 4">
            <a:extLst>
              <a:ext uri="{FF2B5EF4-FFF2-40B4-BE49-F238E27FC236}">
                <a16:creationId xmlns:a16="http://schemas.microsoft.com/office/drawing/2014/main" id="{7E5E752D-6702-4108-AB96-407B9C1CB1B7}"/>
              </a:ext>
            </a:extLst>
          </p:cNvPr>
          <p:cNvSpPr txBox="1">
            <a:spLocks noChangeArrowheads="1"/>
          </p:cNvSpPr>
          <p:nvPr/>
        </p:nvSpPr>
        <p:spPr bwMode="auto">
          <a:xfrm>
            <a:off x="6591850" y="5443048"/>
            <a:ext cx="2586136" cy="224058"/>
          </a:xfrm>
          <a:prstGeom prst="rect">
            <a:avLst/>
          </a:prstGeom>
          <a:noFill/>
          <a:ln w="9525">
            <a:noFill/>
            <a:miter lim="800000"/>
            <a:headEnd/>
            <a:tailEnd/>
          </a:ln>
        </p:spPr>
        <p:txBody>
          <a:bodyPr wrap="none" lIns="51837" tIns="25919" rIns="51837" bIns="25919">
            <a:spAutoFit/>
          </a:bodyPr>
          <a:lstStyle/>
          <a:p>
            <a:pPr algn="ctr" defTabSz="517889">
              <a:lnSpc>
                <a:spcPct val="93000"/>
              </a:lnSpc>
              <a:buSzPct val="45000"/>
              <a:defRPr/>
            </a:pPr>
            <a:r>
              <a:rPr lang="en-US" sz="1200" b="1" i="1" dirty="0">
                <a:solidFill>
                  <a:sysClr val="windowText" lastClr="000000"/>
                </a:solidFill>
                <a:latin typeface="Calibri" panose="020F0502020204030204" pitchFamily="34" charset="0"/>
                <a:ea typeface="+mn-ea"/>
                <a:cs typeface="Calibri" panose="020F0502020204030204" pitchFamily="34" charset="0"/>
              </a:rPr>
              <a:t>Burstein HJ et al, JCO 2014 32; 3959-66</a:t>
            </a:r>
          </a:p>
        </p:txBody>
      </p:sp>
      <p:sp>
        <p:nvSpPr>
          <p:cNvPr id="22" name="Text Box 4">
            <a:extLst>
              <a:ext uri="{FF2B5EF4-FFF2-40B4-BE49-F238E27FC236}">
                <a16:creationId xmlns:a16="http://schemas.microsoft.com/office/drawing/2014/main" id="{9ED97AB0-1152-4CC0-9E86-0A2A17ADA550}"/>
              </a:ext>
            </a:extLst>
          </p:cNvPr>
          <p:cNvSpPr txBox="1">
            <a:spLocks noChangeArrowheads="1"/>
          </p:cNvSpPr>
          <p:nvPr/>
        </p:nvSpPr>
        <p:spPr bwMode="auto">
          <a:xfrm>
            <a:off x="6767067" y="2133315"/>
            <a:ext cx="1795855" cy="395772"/>
          </a:xfrm>
          <a:prstGeom prst="rect">
            <a:avLst/>
          </a:prstGeom>
          <a:noFill/>
          <a:ln w="9525">
            <a:noFill/>
            <a:miter lim="800000"/>
            <a:headEnd/>
            <a:tailEnd/>
          </a:ln>
        </p:spPr>
        <p:txBody>
          <a:bodyPr wrap="none" lIns="51837" tIns="25919" rIns="51837" bIns="25919">
            <a:spAutoFit/>
          </a:bodyPr>
          <a:lstStyle/>
          <a:p>
            <a:pPr algn="ctr" defTabSz="517889">
              <a:lnSpc>
                <a:spcPct val="93000"/>
              </a:lnSpc>
              <a:buSzPct val="45000"/>
              <a:defRPr/>
            </a:pPr>
            <a:r>
              <a:rPr lang="en-US" sz="1200" b="1" dirty="0">
                <a:solidFill>
                  <a:srgbClr val="C0504D">
                    <a:lumMod val="75000"/>
                  </a:srgbClr>
                </a:solidFill>
                <a:ea typeface="+mn-ea"/>
                <a:cs typeface="Arial" panose="020B0604020202020204" pitchFamily="34" charset="0"/>
              </a:rPr>
              <a:t>2</a:t>
            </a:r>
            <a:r>
              <a:rPr lang="en-US" sz="1200" b="1" baseline="30000" dirty="0">
                <a:solidFill>
                  <a:srgbClr val="C0504D">
                    <a:lumMod val="75000"/>
                  </a:srgbClr>
                </a:solidFill>
                <a:ea typeface="+mn-ea"/>
                <a:cs typeface="Arial" panose="020B0604020202020204" pitchFamily="34" charset="0"/>
              </a:rPr>
              <a:t>nd</a:t>
            </a:r>
            <a:r>
              <a:rPr lang="en-US" sz="1200" b="1" dirty="0">
                <a:solidFill>
                  <a:srgbClr val="C0504D">
                    <a:lumMod val="75000"/>
                  </a:srgbClr>
                </a:solidFill>
                <a:ea typeface="+mn-ea"/>
                <a:cs typeface="Arial" panose="020B0604020202020204" pitchFamily="34" charset="0"/>
              </a:rPr>
              <a:t> Line </a:t>
            </a:r>
            <a:r>
              <a:rPr lang="en-US" sz="1200" b="1" dirty="0" err="1">
                <a:solidFill>
                  <a:srgbClr val="C0504D">
                    <a:lumMod val="75000"/>
                  </a:srgbClr>
                </a:solidFill>
                <a:ea typeface="+mn-ea"/>
                <a:cs typeface="Arial" panose="020B0604020202020204" pitchFamily="34" charset="0"/>
              </a:rPr>
              <a:t>Fulvestrant</a:t>
            </a:r>
            <a:r>
              <a:rPr lang="en-US" sz="1200" b="1" dirty="0">
                <a:solidFill>
                  <a:srgbClr val="C0504D">
                    <a:lumMod val="75000"/>
                  </a:srgbClr>
                </a:solidFill>
                <a:ea typeface="+mn-ea"/>
                <a:cs typeface="Arial" panose="020B0604020202020204" pitchFamily="34" charset="0"/>
              </a:rPr>
              <a:t> vs</a:t>
            </a:r>
          </a:p>
          <a:p>
            <a:pPr algn="ctr" defTabSz="517889">
              <a:lnSpc>
                <a:spcPct val="93000"/>
              </a:lnSpc>
              <a:buSzPct val="45000"/>
              <a:defRPr/>
            </a:pPr>
            <a:r>
              <a:rPr lang="en-US" sz="1200" b="1" dirty="0" err="1">
                <a:solidFill>
                  <a:srgbClr val="C0504D">
                    <a:lumMod val="75000"/>
                  </a:srgbClr>
                </a:solidFill>
                <a:ea typeface="+mn-ea"/>
                <a:cs typeface="Arial" panose="020B0604020202020204" pitchFamily="34" charset="0"/>
              </a:rPr>
              <a:t>Fulvestrant</a:t>
            </a:r>
            <a:r>
              <a:rPr lang="en-US" sz="1200" b="1" dirty="0">
                <a:solidFill>
                  <a:srgbClr val="C0504D">
                    <a:lumMod val="75000"/>
                  </a:srgbClr>
                </a:solidFill>
                <a:ea typeface="+mn-ea"/>
                <a:cs typeface="Arial" panose="020B0604020202020204" pitchFamily="34" charset="0"/>
              </a:rPr>
              <a:t> + Lapatinib</a:t>
            </a:r>
          </a:p>
        </p:txBody>
      </p:sp>
      <p:sp>
        <p:nvSpPr>
          <p:cNvPr id="23" name="TextBox 22">
            <a:extLst>
              <a:ext uri="{FF2B5EF4-FFF2-40B4-BE49-F238E27FC236}">
                <a16:creationId xmlns:a16="http://schemas.microsoft.com/office/drawing/2014/main" id="{5B973817-2A3C-487A-A121-6F6711E4C53E}"/>
              </a:ext>
            </a:extLst>
          </p:cNvPr>
          <p:cNvSpPr txBox="1"/>
          <p:nvPr/>
        </p:nvSpPr>
        <p:spPr>
          <a:xfrm>
            <a:off x="7087388" y="1866082"/>
            <a:ext cx="1283042" cy="276997"/>
          </a:xfrm>
          <a:prstGeom prst="rect">
            <a:avLst/>
          </a:prstGeom>
          <a:noFill/>
        </p:spPr>
        <p:txBody>
          <a:bodyPr wrap="none" lIns="68579" tIns="34289" rIns="68579" bIns="34289" rtlCol="0">
            <a:spAutoFit/>
          </a:bodyPr>
          <a:lstStyle/>
          <a:p>
            <a:pPr defTabSz="685800"/>
            <a:r>
              <a:rPr lang="en-GB" sz="1350" b="1" dirty="0">
                <a:solidFill>
                  <a:srgbClr val="C0504D">
                    <a:lumMod val="75000"/>
                  </a:srgbClr>
                </a:solidFill>
                <a:ea typeface="+mn-ea"/>
                <a:cs typeface="Arial" panose="020B0604020202020204" pitchFamily="34" charset="0"/>
              </a:rPr>
              <a:t>CALGB 40302</a:t>
            </a:r>
          </a:p>
        </p:txBody>
      </p:sp>
      <p:sp>
        <p:nvSpPr>
          <p:cNvPr id="24" name="Rectangle 2">
            <a:extLst>
              <a:ext uri="{FF2B5EF4-FFF2-40B4-BE49-F238E27FC236}">
                <a16:creationId xmlns:a16="http://schemas.microsoft.com/office/drawing/2014/main" id="{DDA3FBE7-BC39-4093-A46E-2A55004C4228}"/>
              </a:ext>
            </a:extLst>
          </p:cNvPr>
          <p:cNvSpPr txBox="1">
            <a:spLocks noChangeArrowheads="1"/>
          </p:cNvSpPr>
          <p:nvPr/>
        </p:nvSpPr>
        <p:spPr>
          <a:xfrm>
            <a:off x="230588" y="991567"/>
            <a:ext cx="8913412" cy="85725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000" kern="1200">
                <a:solidFill>
                  <a:schemeClr val="tx1"/>
                </a:solidFill>
                <a:latin typeface="+mj-lt"/>
                <a:ea typeface="+mj-ea"/>
                <a:cs typeface="+mj-cs"/>
              </a:defRPr>
            </a:lvl1pPr>
          </a:lstStyle>
          <a:p>
            <a:pPr algn="ctr">
              <a:buClrTx/>
              <a:buFontTx/>
            </a:pPr>
            <a:r>
              <a:rPr lang="en-US" sz="2400" b="1" dirty="0">
                <a:solidFill>
                  <a:srgbClr val="7030A0"/>
                </a:solidFill>
                <a:latin typeface="Calibri" panose="020F0502020204030204" pitchFamily="34" charset="0"/>
                <a:cs typeface="Calibri" panose="020F0502020204030204" pitchFamily="34" charset="0"/>
              </a:rPr>
              <a:t>Mono-HER2 Therapy + Endocrine Therapy compared to </a:t>
            </a:r>
          </a:p>
          <a:p>
            <a:pPr algn="ctr">
              <a:buClrTx/>
              <a:buFontTx/>
            </a:pPr>
            <a:r>
              <a:rPr lang="en-US" sz="2400" b="1" dirty="0">
                <a:solidFill>
                  <a:srgbClr val="7030A0"/>
                </a:solidFill>
                <a:latin typeface="Calibri" panose="020F0502020204030204" pitchFamily="34" charset="0"/>
                <a:cs typeface="Calibri" panose="020F0502020204030204" pitchFamily="34" charset="0"/>
              </a:rPr>
              <a:t>Endocrine Therapy alone in ER+ HER2+ MBC</a:t>
            </a:r>
          </a:p>
        </p:txBody>
      </p:sp>
      <p:sp>
        <p:nvSpPr>
          <p:cNvPr id="2" name="TextBox 1">
            <a:extLst>
              <a:ext uri="{FF2B5EF4-FFF2-40B4-BE49-F238E27FC236}">
                <a16:creationId xmlns:a16="http://schemas.microsoft.com/office/drawing/2014/main" id="{14E0C47B-93C7-4471-BDE7-3355A9C33178}"/>
              </a:ext>
            </a:extLst>
          </p:cNvPr>
          <p:cNvSpPr txBox="1"/>
          <p:nvPr/>
        </p:nvSpPr>
        <p:spPr>
          <a:xfrm>
            <a:off x="7884918" y="2670983"/>
            <a:ext cx="500458" cy="338554"/>
          </a:xfrm>
          <a:prstGeom prst="rect">
            <a:avLst/>
          </a:prstGeom>
          <a:noFill/>
        </p:spPr>
        <p:txBody>
          <a:bodyPr wrap="none" rtlCol="0">
            <a:spAutoFit/>
          </a:bodyPr>
          <a:lstStyle/>
          <a:p>
            <a:r>
              <a:rPr lang="en-GB" sz="800" dirty="0"/>
              <a:t>5.9 </a:t>
            </a:r>
            <a:r>
              <a:rPr lang="en-GB" sz="800" dirty="0" err="1"/>
              <a:t>mo</a:t>
            </a:r>
            <a:endParaRPr lang="en-GB" sz="800" dirty="0"/>
          </a:p>
          <a:p>
            <a:r>
              <a:rPr lang="en-GB" sz="800" dirty="0"/>
              <a:t>3.3 </a:t>
            </a:r>
            <a:r>
              <a:rPr lang="en-GB" sz="800" dirty="0" err="1"/>
              <a:t>mo</a:t>
            </a:r>
            <a:endParaRPr lang="en-GB" sz="800" dirty="0"/>
          </a:p>
        </p:txBody>
      </p:sp>
      <p:sp>
        <p:nvSpPr>
          <p:cNvPr id="28" name="Oval 27">
            <a:extLst>
              <a:ext uri="{FF2B5EF4-FFF2-40B4-BE49-F238E27FC236}">
                <a16:creationId xmlns:a16="http://schemas.microsoft.com/office/drawing/2014/main" id="{5096681F-2859-42C9-90CE-B2FE68027D60}"/>
              </a:ext>
            </a:extLst>
          </p:cNvPr>
          <p:cNvSpPr/>
          <p:nvPr/>
        </p:nvSpPr>
        <p:spPr>
          <a:xfrm>
            <a:off x="7905966" y="2500156"/>
            <a:ext cx="482600" cy="6856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68579" tIns="34289" rIns="68579" bIns="34289" spcCol="0" rtlCol="0" anchor="ctr"/>
          <a:lstStyle/>
          <a:p>
            <a:pPr algn="ctr" defTabSz="685800"/>
            <a:endParaRPr lang="en-GB" sz="1350" dirty="0">
              <a:solidFill>
                <a:prstClr val="white"/>
              </a:solidFill>
              <a:latin typeface="Calibri"/>
            </a:endParaRPr>
          </a:p>
        </p:txBody>
      </p:sp>
      <p:sp>
        <p:nvSpPr>
          <p:cNvPr id="3" name="Rectangle 2">
            <a:extLst>
              <a:ext uri="{FF2B5EF4-FFF2-40B4-BE49-F238E27FC236}">
                <a16:creationId xmlns:a16="http://schemas.microsoft.com/office/drawing/2014/main" id="{057F37C8-B3D2-0810-F1E2-777844DB33C5}"/>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03981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B93E1-2B36-43AF-B153-F5AF1A3238FA}"/>
              </a:ext>
            </a:extLst>
          </p:cNvPr>
          <p:cNvGrpSpPr/>
          <p:nvPr/>
        </p:nvGrpSpPr>
        <p:grpSpPr>
          <a:xfrm>
            <a:off x="396240" y="2332118"/>
            <a:ext cx="3619168" cy="2969613"/>
            <a:chOff x="-574373" y="960865"/>
            <a:chExt cx="9261175" cy="3608162"/>
          </a:xfrm>
        </p:grpSpPr>
        <p:sp>
          <p:nvSpPr>
            <p:cNvPr id="5" name="Rounded Rectangle 4">
              <a:extLst>
                <a:ext uri="{FF2B5EF4-FFF2-40B4-BE49-F238E27FC236}">
                  <a16:creationId xmlns:a16="http://schemas.microsoft.com/office/drawing/2014/main" id="{1BA91C5D-DE0E-40CA-A61F-26288F42387C}"/>
                </a:ext>
              </a:extLst>
            </p:cNvPr>
            <p:cNvSpPr/>
            <p:nvPr/>
          </p:nvSpPr>
          <p:spPr>
            <a:xfrm>
              <a:off x="-574373" y="964410"/>
              <a:ext cx="3686933" cy="1983193"/>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eaLnBrk="1" fontAlgn="auto" hangingPunct="1">
                <a:spcBef>
                  <a:spcPts val="600"/>
                </a:spcBef>
                <a:spcAft>
                  <a:spcPts val="0"/>
                </a:spcAft>
                <a:defRPr/>
              </a:pPr>
              <a:r>
                <a:rPr lang="en-GB" sz="1000" b="1" dirty="0">
                  <a:solidFill>
                    <a:prstClr val="black"/>
                  </a:solidFill>
                  <a:latin typeface="Arial" pitchFamily="34" charset="0"/>
                  <a:cs typeface="Arial" pitchFamily="34" charset="0"/>
                </a:rPr>
                <a:t>Postmenopausal </a:t>
              </a:r>
              <a:br>
                <a:rPr lang="en-GB" sz="1000" b="1" dirty="0">
                  <a:solidFill>
                    <a:prstClr val="black"/>
                  </a:solidFill>
                  <a:latin typeface="Arial" pitchFamily="34" charset="0"/>
                  <a:cs typeface="Arial" pitchFamily="34" charset="0"/>
                </a:rPr>
              </a:br>
              <a:r>
                <a:rPr lang="en-GB" sz="1000" b="1" dirty="0">
                  <a:solidFill>
                    <a:prstClr val="black"/>
                  </a:solidFill>
                  <a:latin typeface="Arial" pitchFamily="34" charset="0"/>
                  <a:cs typeface="Arial" pitchFamily="34" charset="0"/>
                </a:rPr>
                <a:t>HER2-positive and </a:t>
              </a:r>
              <a:br>
                <a:rPr lang="en-GB" sz="1000" b="1" dirty="0">
                  <a:solidFill>
                    <a:prstClr val="black"/>
                  </a:solidFill>
                  <a:latin typeface="Arial" pitchFamily="34" charset="0"/>
                  <a:cs typeface="Arial" pitchFamily="34" charset="0"/>
                </a:rPr>
              </a:br>
              <a:r>
                <a:rPr lang="en-GB" sz="1000" b="1" dirty="0">
                  <a:solidFill>
                    <a:prstClr val="black"/>
                  </a:solidFill>
                  <a:latin typeface="Arial" pitchFamily="34" charset="0"/>
                  <a:cs typeface="Arial" pitchFamily="34" charset="0"/>
                </a:rPr>
                <a:t>hormone receptor-positive advanced BC (LA or MBC)</a:t>
              </a:r>
            </a:p>
            <a:p>
              <a:pPr algn="ctr" eaLnBrk="1" fontAlgn="auto" hangingPunct="1">
                <a:spcBef>
                  <a:spcPts val="600"/>
                </a:spcBef>
                <a:spcAft>
                  <a:spcPts val="0"/>
                </a:spcAft>
                <a:defRPr/>
              </a:pPr>
              <a:r>
                <a:rPr lang="en-GB" sz="1000" b="1" dirty="0">
                  <a:solidFill>
                    <a:prstClr val="black"/>
                  </a:solidFill>
                  <a:latin typeface="Arial" pitchFamily="34" charset="0"/>
                  <a:cs typeface="Arial" pitchFamily="34" charset="0"/>
                </a:rPr>
                <a:t>(N = 258)</a:t>
              </a:r>
            </a:p>
          </p:txBody>
        </p:sp>
        <p:sp>
          <p:nvSpPr>
            <p:cNvPr id="6" name="Rounded Rectangle 6">
              <a:extLst>
                <a:ext uri="{FF2B5EF4-FFF2-40B4-BE49-F238E27FC236}">
                  <a16:creationId xmlns:a16="http://schemas.microsoft.com/office/drawing/2014/main" id="{164699F8-1C98-471F-8603-8011C96D4FA3}"/>
                </a:ext>
              </a:extLst>
            </p:cNvPr>
            <p:cNvSpPr/>
            <p:nvPr/>
          </p:nvSpPr>
          <p:spPr>
            <a:xfrm>
              <a:off x="4799205" y="1106722"/>
              <a:ext cx="3785420" cy="454043"/>
            </a:xfrm>
            <a:prstGeom prst="roundRect">
              <a:avLst/>
            </a:prstGeom>
            <a:solidFill>
              <a:srgbClr val="F796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000" b="1" dirty="0">
                  <a:solidFill>
                    <a:prstClr val="white"/>
                  </a:solidFill>
                  <a:latin typeface="Arial" pitchFamily="34" charset="0"/>
                  <a:cs typeface="Arial" pitchFamily="34" charset="0"/>
                </a:rPr>
                <a:t>Pertuzumab + trastuzumab + AI*</a:t>
              </a:r>
            </a:p>
          </p:txBody>
        </p:sp>
        <p:sp>
          <p:nvSpPr>
            <p:cNvPr id="7" name="Rounded Rectangle 16">
              <a:extLst>
                <a:ext uri="{FF2B5EF4-FFF2-40B4-BE49-F238E27FC236}">
                  <a16:creationId xmlns:a16="http://schemas.microsoft.com/office/drawing/2014/main" id="{0DA546C6-A618-46C4-920B-8104BB6A0BAD}"/>
                </a:ext>
              </a:extLst>
            </p:cNvPr>
            <p:cNvSpPr/>
            <p:nvPr/>
          </p:nvSpPr>
          <p:spPr>
            <a:xfrm>
              <a:off x="4799205" y="2261214"/>
              <a:ext cx="3785420" cy="454043"/>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000" b="1" dirty="0">
                  <a:solidFill>
                    <a:schemeClr val="bg1"/>
                  </a:solidFill>
                  <a:latin typeface="Arial" pitchFamily="34" charset="0"/>
                  <a:cs typeface="Arial" pitchFamily="34" charset="0"/>
                </a:rPr>
                <a:t>Trastuzumab + AI*</a:t>
              </a:r>
            </a:p>
          </p:txBody>
        </p:sp>
        <p:cxnSp>
          <p:nvCxnSpPr>
            <p:cNvPr id="8" name="Elbow Connector 8">
              <a:extLst>
                <a:ext uri="{FF2B5EF4-FFF2-40B4-BE49-F238E27FC236}">
                  <a16:creationId xmlns:a16="http://schemas.microsoft.com/office/drawing/2014/main" id="{4510976B-957A-44B1-A443-C5D6FB4A44B5}"/>
                </a:ext>
              </a:extLst>
            </p:cNvPr>
            <p:cNvCxnSpPr>
              <a:cxnSpLocks/>
              <a:stCxn id="5" idx="3"/>
            </p:cNvCxnSpPr>
            <p:nvPr/>
          </p:nvCxnSpPr>
          <p:spPr bwMode="auto">
            <a:xfrm flipV="1">
              <a:off x="3112560" y="1333743"/>
              <a:ext cx="1659958" cy="622263"/>
            </a:xfrm>
            <a:prstGeom prst="bentConnector3">
              <a:avLst/>
            </a:prstGeom>
            <a:solidFill>
              <a:schemeClr val="accent2"/>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Elbow Connector 14">
              <a:extLst>
                <a:ext uri="{FF2B5EF4-FFF2-40B4-BE49-F238E27FC236}">
                  <a16:creationId xmlns:a16="http://schemas.microsoft.com/office/drawing/2014/main" id="{45A3C95A-3E9F-4E2F-A33B-936204CECA47}"/>
                </a:ext>
              </a:extLst>
            </p:cNvPr>
            <p:cNvCxnSpPr>
              <a:cxnSpLocks/>
              <a:stCxn id="5" idx="3"/>
            </p:cNvCxnSpPr>
            <p:nvPr/>
          </p:nvCxnSpPr>
          <p:spPr bwMode="auto">
            <a:xfrm>
              <a:off x="3112560" y="1956007"/>
              <a:ext cx="1659958" cy="532228"/>
            </a:xfrm>
            <a:prstGeom prst="bentConnector3">
              <a:avLst/>
            </a:prstGeom>
            <a:solidFill>
              <a:schemeClr val="accent2"/>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 name="Content Placeholder 1">
              <a:extLst>
                <a:ext uri="{FF2B5EF4-FFF2-40B4-BE49-F238E27FC236}">
                  <a16:creationId xmlns:a16="http://schemas.microsoft.com/office/drawing/2014/main" id="{F6AB8204-D405-4185-86A2-9952423703A8}"/>
                </a:ext>
              </a:extLst>
            </p:cNvPr>
            <p:cNvSpPr txBox="1">
              <a:spLocks/>
            </p:cNvSpPr>
            <p:nvPr/>
          </p:nvSpPr>
          <p:spPr>
            <a:xfrm>
              <a:off x="141156" y="3129647"/>
              <a:ext cx="8545646" cy="1439380"/>
            </a:xfrm>
            <a:prstGeom prst="rect">
              <a:avLst/>
            </a:prstGeom>
            <a:solidFill>
              <a:schemeClr val="bg1">
                <a:lumMod val="85000"/>
              </a:schemeClr>
            </a:solidFill>
            <a:ln w="28575">
              <a:solidFill>
                <a:schemeClr val="tx1"/>
              </a:solid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300"/>
                </a:spcBef>
                <a:spcAft>
                  <a:spcPts val="0"/>
                </a:spcAft>
                <a:buNone/>
                <a:defRPr/>
              </a:pPr>
              <a:r>
                <a:rPr lang="en-GB" sz="1000" b="1" dirty="0">
                  <a:solidFill>
                    <a:prstClr val="black"/>
                  </a:solidFill>
                </a:rPr>
                <a:t>Stratification factors:</a:t>
              </a:r>
            </a:p>
            <a:p>
              <a:pPr fontAlgn="auto">
                <a:spcBef>
                  <a:spcPts val="300"/>
                </a:spcBef>
                <a:spcAft>
                  <a:spcPts val="0"/>
                </a:spcAft>
                <a:defRPr/>
              </a:pPr>
              <a:r>
                <a:rPr lang="en-GB" sz="1000" b="1" dirty="0">
                  <a:solidFill>
                    <a:prstClr val="black"/>
                  </a:solidFill>
                </a:rPr>
                <a:t>Induction chemotherapy (yes/no)</a:t>
              </a:r>
            </a:p>
            <a:p>
              <a:pPr fontAlgn="auto">
                <a:spcBef>
                  <a:spcPts val="300"/>
                </a:spcBef>
                <a:spcAft>
                  <a:spcPts val="0"/>
                </a:spcAft>
                <a:defRPr/>
              </a:pPr>
              <a:r>
                <a:rPr lang="en-GB" sz="1000" b="1" dirty="0">
                  <a:solidFill>
                    <a:prstClr val="black"/>
                  </a:solidFill>
                </a:rPr>
                <a:t>Time since adjuvant hormone therapy (&lt;12 months/≥12 months/no prior therapy)</a:t>
              </a:r>
            </a:p>
            <a:p>
              <a:pPr marL="0" indent="0" fontAlgn="auto">
                <a:spcBef>
                  <a:spcPts val="600"/>
                </a:spcBef>
                <a:spcAft>
                  <a:spcPts val="0"/>
                </a:spcAft>
                <a:buNone/>
                <a:defRPr/>
              </a:pPr>
              <a:r>
                <a:rPr lang="en-GB" sz="1000" b="1" dirty="0">
                  <a:solidFill>
                    <a:prstClr val="black"/>
                  </a:solidFill>
                </a:rPr>
                <a:t>Choice of chemotherapy must have been specified before randomization</a:t>
              </a:r>
            </a:p>
          </p:txBody>
        </p:sp>
        <p:sp>
          <p:nvSpPr>
            <p:cNvPr id="11" name="TextBox 14">
              <a:extLst>
                <a:ext uri="{FF2B5EF4-FFF2-40B4-BE49-F238E27FC236}">
                  <a16:creationId xmlns:a16="http://schemas.microsoft.com/office/drawing/2014/main" id="{7F3DF068-FB2F-453C-B745-42201F9D4D5E}"/>
                </a:ext>
              </a:extLst>
            </p:cNvPr>
            <p:cNvSpPr txBox="1">
              <a:spLocks noChangeArrowheads="1"/>
            </p:cNvSpPr>
            <p:nvPr/>
          </p:nvSpPr>
          <p:spPr bwMode="auto">
            <a:xfrm>
              <a:off x="3340893" y="960865"/>
              <a:ext cx="1457018" cy="299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Imago" pitchFamily="2" charset="0"/>
                  <a:cs typeface="Arial" pitchFamily="34" charset="0"/>
                </a:defRPr>
              </a:lvl1pPr>
              <a:lvl2pPr marL="742950" indent="-285750">
                <a:defRPr sz="2000" b="1">
                  <a:solidFill>
                    <a:schemeClr val="tx1"/>
                  </a:solidFill>
                  <a:latin typeface="Imago" pitchFamily="2" charset="0"/>
                  <a:cs typeface="Arial" pitchFamily="34" charset="0"/>
                </a:defRPr>
              </a:lvl2pPr>
              <a:lvl3pPr marL="1143000" indent="-228600">
                <a:defRPr sz="2000" b="1">
                  <a:solidFill>
                    <a:schemeClr val="tx1"/>
                  </a:solidFill>
                  <a:latin typeface="Imago" pitchFamily="2" charset="0"/>
                  <a:cs typeface="Arial" pitchFamily="34" charset="0"/>
                </a:defRPr>
              </a:lvl3pPr>
              <a:lvl4pPr marL="1600200" indent="-228600">
                <a:defRPr sz="2000" b="1">
                  <a:solidFill>
                    <a:schemeClr val="tx1"/>
                  </a:solidFill>
                  <a:latin typeface="Imago" pitchFamily="2" charset="0"/>
                  <a:cs typeface="Arial" pitchFamily="34" charset="0"/>
                </a:defRPr>
              </a:lvl4pPr>
              <a:lvl5pPr marL="2057400" indent="-228600">
                <a:defRPr sz="2000" b="1">
                  <a:solidFill>
                    <a:schemeClr val="tx1"/>
                  </a:solidFill>
                  <a:latin typeface="Imago" pitchFamily="2" charset="0"/>
                  <a:cs typeface="Arial" pitchFamily="34" charset="0"/>
                </a:defRPr>
              </a:lvl5pPr>
              <a:lvl6pPr marL="2514600" indent="-228600" algn="ctr" eaLnBrk="0" fontAlgn="base" hangingPunct="0">
                <a:spcBef>
                  <a:spcPct val="0"/>
                </a:spcBef>
                <a:spcAft>
                  <a:spcPct val="0"/>
                </a:spcAft>
                <a:defRPr sz="2000" b="1">
                  <a:solidFill>
                    <a:schemeClr val="tx1"/>
                  </a:solidFill>
                  <a:latin typeface="Imago" pitchFamily="2" charset="0"/>
                  <a:cs typeface="Arial" pitchFamily="34" charset="0"/>
                </a:defRPr>
              </a:lvl6pPr>
              <a:lvl7pPr marL="2971800" indent="-228600" algn="ctr" eaLnBrk="0" fontAlgn="base" hangingPunct="0">
                <a:spcBef>
                  <a:spcPct val="0"/>
                </a:spcBef>
                <a:spcAft>
                  <a:spcPct val="0"/>
                </a:spcAft>
                <a:defRPr sz="2000" b="1">
                  <a:solidFill>
                    <a:schemeClr val="tx1"/>
                  </a:solidFill>
                  <a:latin typeface="Imago" pitchFamily="2" charset="0"/>
                  <a:cs typeface="Arial" pitchFamily="34" charset="0"/>
                </a:defRPr>
              </a:lvl7pPr>
              <a:lvl8pPr marL="3429000" indent="-228600" algn="ctr" eaLnBrk="0" fontAlgn="base" hangingPunct="0">
                <a:spcBef>
                  <a:spcPct val="0"/>
                </a:spcBef>
                <a:spcAft>
                  <a:spcPct val="0"/>
                </a:spcAft>
                <a:defRPr sz="2000" b="1">
                  <a:solidFill>
                    <a:schemeClr val="tx1"/>
                  </a:solidFill>
                  <a:latin typeface="Imago" pitchFamily="2" charset="0"/>
                  <a:cs typeface="Arial" pitchFamily="34" charset="0"/>
                </a:defRPr>
              </a:lvl8pPr>
              <a:lvl9pPr marL="3886200" indent="-228600" algn="ctr" eaLnBrk="0" fontAlgn="base" hangingPunct="0">
                <a:spcBef>
                  <a:spcPct val="0"/>
                </a:spcBef>
                <a:spcAft>
                  <a:spcPct val="0"/>
                </a:spcAft>
                <a:defRPr sz="2000" b="1">
                  <a:solidFill>
                    <a:schemeClr val="tx1"/>
                  </a:solidFill>
                  <a:latin typeface="Imago" pitchFamily="2" charset="0"/>
                  <a:cs typeface="Arial" pitchFamily="34" charset="0"/>
                </a:defRPr>
              </a:lvl9pPr>
            </a:lstStyle>
            <a:p>
              <a:pPr eaLnBrk="1" fontAlgn="auto" hangingPunct="1">
                <a:spcBef>
                  <a:spcPts val="0"/>
                </a:spcBef>
                <a:spcAft>
                  <a:spcPts val="0"/>
                </a:spcAft>
                <a:defRPr/>
              </a:pPr>
              <a:r>
                <a:rPr lang="en-GB" sz="1000" dirty="0">
                  <a:solidFill>
                    <a:prstClr val="black"/>
                  </a:solidFill>
                  <a:latin typeface="Arial" pitchFamily="34" charset="0"/>
                  <a:ea typeface="+mn-ea"/>
                </a:rPr>
                <a:t>Arm A</a:t>
              </a:r>
            </a:p>
          </p:txBody>
        </p:sp>
        <p:sp>
          <p:nvSpPr>
            <p:cNvPr id="12" name="TextBox 14">
              <a:extLst>
                <a:ext uri="{FF2B5EF4-FFF2-40B4-BE49-F238E27FC236}">
                  <a16:creationId xmlns:a16="http://schemas.microsoft.com/office/drawing/2014/main" id="{62828807-653A-4248-BCAD-2DE449A2DDCF}"/>
                </a:ext>
              </a:extLst>
            </p:cNvPr>
            <p:cNvSpPr txBox="1">
              <a:spLocks noChangeArrowheads="1"/>
            </p:cNvSpPr>
            <p:nvPr/>
          </p:nvSpPr>
          <p:spPr bwMode="auto">
            <a:xfrm>
              <a:off x="3340893" y="2553525"/>
              <a:ext cx="1457018" cy="299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Imago" pitchFamily="2" charset="0"/>
                  <a:cs typeface="Arial" pitchFamily="34" charset="0"/>
                </a:defRPr>
              </a:lvl1pPr>
              <a:lvl2pPr marL="742950" indent="-285750">
                <a:defRPr sz="2000" b="1">
                  <a:solidFill>
                    <a:schemeClr val="tx1"/>
                  </a:solidFill>
                  <a:latin typeface="Imago" pitchFamily="2" charset="0"/>
                  <a:cs typeface="Arial" pitchFamily="34" charset="0"/>
                </a:defRPr>
              </a:lvl2pPr>
              <a:lvl3pPr marL="1143000" indent="-228600">
                <a:defRPr sz="2000" b="1">
                  <a:solidFill>
                    <a:schemeClr val="tx1"/>
                  </a:solidFill>
                  <a:latin typeface="Imago" pitchFamily="2" charset="0"/>
                  <a:cs typeface="Arial" pitchFamily="34" charset="0"/>
                </a:defRPr>
              </a:lvl3pPr>
              <a:lvl4pPr marL="1600200" indent="-228600">
                <a:defRPr sz="2000" b="1">
                  <a:solidFill>
                    <a:schemeClr val="tx1"/>
                  </a:solidFill>
                  <a:latin typeface="Imago" pitchFamily="2" charset="0"/>
                  <a:cs typeface="Arial" pitchFamily="34" charset="0"/>
                </a:defRPr>
              </a:lvl4pPr>
              <a:lvl5pPr marL="2057400" indent="-228600">
                <a:defRPr sz="2000" b="1">
                  <a:solidFill>
                    <a:schemeClr val="tx1"/>
                  </a:solidFill>
                  <a:latin typeface="Imago" pitchFamily="2" charset="0"/>
                  <a:cs typeface="Arial" pitchFamily="34" charset="0"/>
                </a:defRPr>
              </a:lvl5pPr>
              <a:lvl6pPr marL="2514600" indent="-228600" algn="ctr" eaLnBrk="0" fontAlgn="base" hangingPunct="0">
                <a:spcBef>
                  <a:spcPct val="0"/>
                </a:spcBef>
                <a:spcAft>
                  <a:spcPct val="0"/>
                </a:spcAft>
                <a:defRPr sz="2000" b="1">
                  <a:solidFill>
                    <a:schemeClr val="tx1"/>
                  </a:solidFill>
                  <a:latin typeface="Imago" pitchFamily="2" charset="0"/>
                  <a:cs typeface="Arial" pitchFamily="34" charset="0"/>
                </a:defRPr>
              </a:lvl6pPr>
              <a:lvl7pPr marL="2971800" indent="-228600" algn="ctr" eaLnBrk="0" fontAlgn="base" hangingPunct="0">
                <a:spcBef>
                  <a:spcPct val="0"/>
                </a:spcBef>
                <a:spcAft>
                  <a:spcPct val="0"/>
                </a:spcAft>
                <a:defRPr sz="2000" b="1">
                  <a:solidFill>
                    <a:schemeClr val="tx1"/>
                  </a:solidFill>
                  <a:latin typeface="Imago" pitchFamily="2" charset="0"/>
                  <a:cs typeface="Arial" pitchFamily="34" charset="0"/>
                </a:defRPr>
              </a:lvl7pPr>
              <a:lvl8pPr marL="3429000" indent="-228600" algn="ctr" eaLnBrk="0" fontAlgn="base" hangingPunct="0">
                <a:spcBef>
                  <a:spcPct val="0"/>
                </a:spcBef>
                <a:spcAft>
                  <a:spcPct val="0"/>
                </a:spcAft>
                <a:defRPr sz="2000" b="1">
                  <a:solidFill>
                    <a:schemeClr val="tx1"/>
                  </a:solidFill>
                  <a:latin typeface="Imago" pitchFamily="2" charset="0"/>
                  <a:cs typeface="Arial" pitchFamily="34" charset="0"/>
                </a:defRPr>
              </a:lvl8pPr>
              <a:lvl9pPr marL="3886200" indent="-228600" algn="ctr" eaLnBrk="0" fontAlgn="base" hangingPunct="0">
                <a:spcBef>
                  <a:spcPct val="0"/>
                </a:spcBef>
                <a:spcAft>
                  <a:spcPct val="0"/>
                </a:spcAft>
                <a:defRPr sz="2000" b="1">
                  <a:solidFill>
                    <a:schemeClr val="tx1"/>
                  </a:solidFill>
                  <a:latin typeface="Imago" pitchFamily="2" charset="0"/>
                  <a:cs typeface="Arial" pitchFamily="34" charset="0"/>
                </a:defRPr>
              </a:lvl9pPr>
            </a:lstStyle>
            <a:p>
              <a:pPr eaLnBrk="1" fontAlgn="auto" hangingPunct="1">
                <a:spcBef>
                  <a:spcPts val="0"/>
                </a:spcBef>
                <a:spcAft>
                  <a:spcPts val="0"/>
                </a:spcAft>
                <a:defRPr/>
              </a:pPr>
              <a:r>
                <a:rPr lang="en-GB" sz="1000" dirty="0">
                  <a:solidFill>
                    <a:prstClr val="black"/>
                  </a:solidFill>
                  <a:latin typeface="Arial" pitchFamily="34" charset="0"/>
                  <a:ea typeface="+mn-ea"/>
                </a:rPr>
                <a:t>Arm B</a:t>
              </a:r>
            </a:p>
          </p:txBody>
        </p:sp>
        <p:sp>
          <p:nvSpPr>
            <p:cNvPr id="13" name="Oval 12">
              <a:extLst>
                <a:ext uri="{FF2B5EF4-FFF2-40B4-BE49-F238E27FC236}">
                  <a16:creationId xmlns:a16="http://schemas.microsoft.com/office/drawing/2014/main" id="{136FDA47-BEC5-45A1-8CC2-6F189EB61105}"/>
                </a:ext>
              </a:extLst>
            </p:cNvPr>
            <p:cNvSpPr/>
            <p:nvPr/>
          </p:nvSpPr>
          <p:spPr>
            <a:xfrm>
              <a:off x="3211019" y="1631607"/>
              <a:ext cx="632283" cy="63661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GB" sz="1200" b="1" dirty="0">
                  <a:solidFill>
                    <a:prstClr val="black"/>
                  </a:solidFill>
                  <a:latin typeface="Arial" panose="020B0604020202020204" pitchFamily="34" charset="0"/>
                  <a:cs typeface="Arial" panose="020B0604020202020204" pitchFamily="34" charset="0"/>
                </a:rPr>
                <a:t>R</a:t>
              </a:r>
            </a:p>
          </p:txBody>
        </p:sp>
      </p:grpSp>
      <p:sp>
        <p:nvSpPr>
          <p:cNvPr id="15" name="Rectangle 2">
            <a:extLst>
              <a:ext uri="{FF2B5EF4-FFF2-40B4-BE49-F238E27FC236}">
                <a16:creationId xmlns:a16="http://schemas.microsoft.com/office/drawing/2014/main" id="{BE3F2E14-5288-481E-AA68-F0B2216666CB}"/>
              </a:ext>
            </a:extLst>
          </p:cNvPr>
          <p:cNvSpPr txBox="1">
            <a:spLocks noChangeArrowheads="1"/>
          </p:cNvSpPr>
          <p:nvPr/>
        </p:nvSpPr>
        <p:spPr>
          <a:xfrm>
            <a:off x="177579" y="1320936"/>
            <a:ext cx="8913412" cy="50482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000" kern="1200">
                <a:solidFill>
                  <a:schemeClr val="tx1"/>
                </a:solidFill>
                <a:latin typeface="+mj-lt"/>
                <a:ea typeface="+mj-ea"/>
                <a:cs typeface="+mj-cs"/>
              </a:defRPr>
            </a:lvl1pPr>
          </a:lstStyle>
          <a:p>
            <a:pPr algn="ctr">
              <a:buClrTx/>
              <a:buFontTx/>
            </a:pPr>
            <a:endParaRPr lang="en-US" sz="2400" b="1" dirty="0">
              <a:solidFill>
                <a:srgbClr val="7030A0"/>
              </a:solidFill>
              <a:latin typeface="Calibri" panose="020F0502020204030204" pitchFamily="34" charset="0"/>
              <a:cs typeface="Calibri" panose="020F0502020204030204" pitchFamily="34" charset="0"/>
            </a:endParaRPr>
          </a:p>
          <a:p>
            <a:pPr algn="ctr">
              <a:buClrTx/>
              <a:buFontTx/>
            </a:pPr>
            <a:r>
              <a:rPr lang="en-US" sz="2400" b="1" dirty="0">
                <a:solidFill>
                  <a:srgbClr val="7030A0"/>
                </a:solidFill>
                <a:latin typeface="Calibri" panose="020F0502020204030204" pitchFamily="34" charset="0"/>
                <a:cs typeface="Calibri" panose="020F0502020204030204" pitchFamily="34" charset="0"/>
              </a:rPr>
              <a:t>Dual vs Mono-HER2 Therapy combined with </a:t>
            </a:r>
          </a:p>
          <a:p>
            <a:pPr algn="ctr">
              <a:buClrTx/>
              <a:buFontTx/>
            </a:pPr>
            <a:r>
              <a:rPr lang="en-US" sz="2400" b="1" dirty="0">
                <a:solidFill>
                  <a:srgbClr val="7030A0"/>
                </a:solidFill>
                <a:latin typeface="Calibri" panose="020F0502020204030204" pitchFamily="34" charset="0"/>
                <a:cs typeface="Calibri" panose="020F0502020204030204" pitchFamily="34" charset="0"/>
              </a:rPr>
              <a:t>Endocrine Therapy in ER+ HER2+ MBC</a:t>
            </a:r>
          </a:p>
        </p:txBody>
      </p:sp>
      <p:sp>
        <p:nvSpPr>
          <p:cNvPr id="18" name="TextBox 17">
            <a:extLst>
              <a:ext uri="{FF2B5EF4-FFF2-40B4-BE49-F238E27FC236}">
                <a16:creationId xmlns:a16="http://schemas.microsoft.com/office/drawing/2014/main" id="{933AD45A-8ACC-49C2-8ECB-4971B8CC2532}"/>
              </a:ext>
            </a:extLst>
          </p:cNvPr>
          <p:cNvSpPr txBox="1"/>
          <p:nvPr/>
        </p:nvSpPr>
        <p:spPr>
          <a:xfrm>
            <a:off x="5532628" y="5415873"/>
            <a:ext cx="2802989" cy="264047"/>
          </a:xfrm>
          <a:prstGeom prst="rect">
            <a:avLst/>
          </a:prstGeom>
          <a:noFill/>
        </p:spPr>
        <p:txBody>
          <a:bodyPr wrap="square" rtlCol="0">
            <a:spAutoFit/>
          </a:bodyPr>
          <a:lstStyle/>
          <a:p>
            <a:pPr algn="ctr" defTabSz="621491">
              <a:lnSpc>
                <a:spcPct val="93000"/>
              </a:lnSpc>
              <a:buSzPct val="45000"/>
              <a:defRPr/>
            </a:pPr>
            <a:r>
              <a:rPr lang="en-US" sz="1200" b="1" i="1" dirty="0">
                <a:latin typeface="Calibri" panose="020F0502020204030204" pitchFamily="34" charset="0"/>
                <a:ea typeface="+mn-ea"/>
                <a:cs typeface="Calibri" panose="020F0502020204030204" pitchFamily="34" charset="0"/>
              </a:rPr>
              <a:t>Johnston SRD et al, JCO 2021 39; 79-89</a:t>
            </a:r>
          </a:p>
        </p:txBody>
      </p:sp>
      <p:sp>
        <p:nvSpPr>
          <p:cNvPr id="19" name="TextBox 18">
            <a:extLst>
              <a:ext uri="{FF2B5EF4-FFF2-40B4-BE49-F238E27FC236}">
                <a16:creationId xmlns:a16="http://schemas.microsoft.com/office/drawing/2014/main" id="{5DFDA723-12AE-4467-BABD-D97F82327FD8}"/>
              </a:ext>
            </a:extLst>
          </p:cNvPr>
          <p:cNvSpPr txBox="1"/>
          <p:nvPr/>
        </p:nvSpPr>
        <p:spPr>
          <a:xfrm>
            <a:off x="1297815" y="5407530"/>
            <a:ext cx="2677665" cy="264047"/>
          </a:xfrm>
          <a:prstGeom prst="rect">
            <a:avLst/>
          </a:prstGeom>
          <a:noFill/>
        </p:spPr>
        <p:txBody>
          <a:bodyPr wrap="square" rtlCol="0">
            <a:spAutoFit/>
          </a:bodyPr>
          <a:lstStyle/>
          <a:p>
            <a:pPr algn="ctr" defTabSz="621491">
              <a:lnSpc>
                <a:spcPct val="93000"/>
              </a:lnSpc>
              <a:buSzPct val="45000"/>
              <a:defRPr/>
            </a:pPr>
            <a:r>
              <a:rPr lang="en-US" sz="1200" b="1" i="1" dirty="0">
                <a:latin typeface="Calibri" panose="020F0502020204030204" pitchFamily="34" charset="0"/>
                <a:ea typeface="+mn-ea"/>
                <a:cs typeface="Calibri" panose="020F0502020204030204" pitchFamily="34" charset="0"/>
              </a:rPr>
              <a:t>Rimawi M et al JCO 2018 36; 2826-35</a:t>
            </a:r>
          </a:p>
        </p:txBody>
      </p:sp>
      <p:grpSp>
        <p:nvGrpSpPr>
          <p:cNvPr id="22" name="Group 21">
            <a:extLst>
              <a:ext uri="{FF2B5EF4-FFF2-40B4-BE49-F238E27FC236}">
                <a16:creationId xmlns:a16="http://schemas.microsoft.com/office/drawing/2014/main" id="{6C2D6A61-98CC-4480-A199-9F73EEC7F4F1}"/>
              </a:ext>
            </a:extLst>
          </p:cNvPr>
          <p:cNvGrpSpPr/>
          <p:nvPr/>
        </p:nvGrpSpPr>
        <p:grpSpPr>
          <a:xfrm>
            <a:off x="4572000" y="2332117"/>
            <a:ext cx="4436730" cy="2792509"/>
            <a:chOff x="403166" y="1200150"/>
            <a:chExt cx="8283634" cy="3088856"/>
          </a:xfrm>
        </p:grpSpPr>
        <p:sp>
          <p:nvSpPr>
            <p:cNvPr id="23" name="Rounded Rectangle 4">
              <a:extLst>
                <a:ext uri="{FF2B5EF4-FFF2-40B4-BE49-F238E27FC236}">
                  <a16:creationId xmlns:a16="http://schemas.microsoft.com/office/drawing/2014/main" id="{61602C67-1681-4F84-8478-D8C49070B51B}"/>
                </a:ext>
              </a:extLst>
            </p:cNvPr>
            <p:cNvSpPr/>
            <p:nvPr/>
          </p:nvSpPr>
          <p:spPr>
            <a:xfrm>
              <a:off x="457201" y="1446136"/>
              <a:ext cx="3200399" cy="1215067"/>
            </a:xfrm>
            <a:prstGeom prst="roundRect">
              <a:avLst/>
            </a:prstGeom>
            <a:solidFill>
              <a:schemeClr val="accent1">
                <a:lumMod val="40000"/>
                <a:lumOff val="60000"/>
              </a:schemeClr>
            </a:solidFill>
            <a:ln>
              <a:solidFill>
                <a:schemeClr val="accent6">
                  <a:lumMod val="20000"/>
                  <a:lumOff val="80000"/>
                </a:schemeClr>
              </a:solidFill>
            </a:ln>
            <a:effectLst>
              <a:outerShdw blurRad="40000" dist="23000" dir="5400000" rotWithShape="0">
                <a:srgbClr val="000000">
                  <a:alpha val="35000"/>
                </a:srgbClr>
              </a:outerShdw>
            </a:effectLst>
          </p:spPr>
          <p:style>
            <a:lnRef idx="1">
              <a:schemeClr val="dk1"/>
            </a:lnRef>
            <a:fillRef idx="3">
              <a:schemeClr val="dk1"/>
            </a:fillRef>
            <a:effectRef idx="2">
              <a:schemeClr val="dk1"/>
            </a:effectRef>
            <a:fontRef idx="minor">
              <a:schemeClr val="lt1"/>
            </a:fontRef>
          </p:style>
          <p:txBody>
            <a:bodyPr rtlCol="0" anchor="ctr"/>
            <a:lstStyle/>
            <a:p>
              <a:pPr algn="ctr" eaLnBrk="1" fontAlgn="auto" hangingPunct="1">
                <a:spcBef>
                  <a:spcPts val="0"/>
                </a:spcBef>
                <a:spcAft>
                  <a:spcPts val="0"/>
                </a:spcAft>
                <a:defRPr/>
              </a:pPr>
              <a:endParaRPr lang="en-US" sz="1150" dirty="0">
                <a:solidFill>
                  <a:prstClr val="black"/>
                </a:solidFill>
                <a:latin typeface="Arial" panose="020B0604020202020204" pitchFamily="34" charset="0"/>
                <a:cs typeface="Arial" panose="020B0604020202020204" pitchFamily="34" charset="0"/>
              </a:endParaRPr>
            </a:p>
          </p:txBody>
        </p:sp>
        <p:sp>
          <p:nvSpPr>
            <p:cNvPr id="24" name="Text Box 8">
              <a:extLst>
                <a:ext uri="{FF2B5EF4-FFF2-40B4-BE49-F238E27FC236}">
                  <a16:creationId xmlns:a16="http://schemas.microsoft.com/office/drawing/2014/main" id="{F6AA35FA-DEA0-47CE-9363-36B9A565D5D2}"/>
                </a:ext>
              </a:extLst>
            </p:cNvPr>
            <p:cNvSpPr txBox="1">
              <a:spLocks noChangeArrowheads="1"/>
            </p:cNvSpPr>
            <p:nvPr>
              <p:custDataLst>
                <p:tags r:id="rId1"/>
              </p:custDataLst>
            </p:nvPr>
          </p:nvSpPr>
          <p:spPr bwMode="auto">
            <a:xfrm>
              <a:off x="403166" y="3222298"/>
              <a:ext cx="4259251" cy="1066708"/>
            </a:xfrm>
            <a:prstGeom prst="rect">
              <a:avLst/>
            </a:prstGeom>
            <a:solidFill>
              <a:schemeClr val="accent2">
                <a:lumMod val="20000"/>
                <a:lumOff val="80000"/>
              </a:schemeClr>
            </a:solidFill>
            <a:ln w="9525">
              <a:solidFill>
                <a:schemeClr val="tx1"/>
              </a:solidFill>
              <a:miter lim="800000"/>
              <a:headEnd/>
              <a:tailEnd/>
            </a:ln>
          </p:spPr>
          <p:txBody>
            <a:bodyPr wrap="square">
              <a:spAutoFit/>
            </a:bodyPr>
            <a:lstStyle/>
            <a:p>
              <a:pPr eaLnBrk="1" fontAlgn="auto" hangingPunct="1">
                <a:spcBef>
                  <a:spcPts val="200"/>
                </a:spcBef>
                <a:spcAft>
                  <a:spcPts val="200"/>
                </a:spcAft>
                <a:defRPr/>
              </a:pPr>
              <a:r>
                <a:rPr lang="en-US" sz="1000" b="1" dirty="0">
                  <a:solidFill>
                    <a:srgbClr val="2867AE"/>
                  </a:solidFill>
                  <a:cs typeface="Arial" panose="020B0604020202020204" pitchFamily="34" charset="0"/>
                </a:rPr>
                <a:t>Stratification factors:</a:t>
              </a:r>
            </a:p>
            <a:p>
              <a:pPr marL="114300" lvl="1" indent="-114300" eaLnBrk="1" fontAlgn="auto" hangingPunct="1">
                <a:spcBef>
                  <a:spcPts val="200"/>
                </a:spcBef>
                <a:spcAft>
                  <a:spcPts val="200"/>
                </a:spcAft>
                <a:buFont typeface="Arial" pitchFamily="34" charset="0"/>
                <a:buChar char="•"/>
                <a:defRPr/>
              </a:pPr>
              <a:r>
                <a:rPr lang="en-US" sz="1000" b="1" dirty="0">
                  <a:solidFill>
                    <a:srgbClr val="2867AE"/>
                  </a:solidFill>
                  <a:cs typeface="Arial" panose="020B0604020202020204" pitchFamily="34" charset="0"/>
                </a:rPr>
                <a:t>Prior TRAS in neo/adjuvant or metastatic setting </a:t>
              </a:r>
            </a:p>
            <a:p>
              <a:pPr marL="114300" lvl="1" indent="-114300" eaLnBrk="1" fontAlgn="auto" hangingPunct="1">
                <a:spcBef>
                  <a:spcPts val="200"/>
                </a:spcBef>
                <a:spcAft>
                  <a:spcPts val="200"/>
                </a:spcAft>
                <a:buFont typeface="Arial" pitchFamily="34" charset="0"/>
                <a:buChar char="•"/>
                <a:defRPr/>
              </a:pPr>
              <a:r>
                <a:rPr lang="en-US" sz="1000" b="1" dirty="0">
                  <a:solidFill>
                    <a:srgbClr val="2867AE"/>
                  </a:solidFill>
                  <a:cs typeface="Arial" panose="020B0604020202020204" pitchFamily="34" charset="0"/>
                </a:rPr>
                <a:t>Investigator’s choice of AI (steroidal/nonsteroidal</a:t>
              </a:r>
              <a:r>
                <a:rPr lang="en-US" sz="1000" b="1" dirty="0">
                  <a:solidFill>
                    <a:srgbClr val="0070C0"/>
                  </a:solidFill>
                  <a:cs typeface="Arial" panose="020B0604020202020204" pitchFamily="34" charset="0"/>
                </a:rPr>
                <a:t>)</a:t>
              </a:r>
            </a:p>
          </p:txBody>
        </p:sp>
        <p:sp>
          <p:nvSpPr>
            <p:cNvPr id="25" name="TextBox 24">
              <a:extLst>
                <a:ext uri="{FF2B5EF4-FFF2-40B4-BE49-F238E27FC236}">
                  <a16:creationId xmlns:a16="http://schemas.microsoft.com/office/drawing/2014/main" id="{1EE1F72B-C144-4BD5-A397-D6064BEDE3DA}"/>
                </a:ext>
              </a:extLst>
            </p:cNvPr>
            <p:cNvSpPr txBox="1"/>
            <p:nvPr/>
          </p:nvSpPr>
          <p:spPr>
            <a:xfrm>
              <a:off x="444956" y="1435206"/>
              <a:ext cx="3304372" cy="1236927"/>
            </a:xfrm>
            <a:prstGeom prst="rect">
              <a:avLst/>
            </a:prstGeom>
            <a:noFill/>
          </p:spPr>
          <p:txBody>
            <a:bodyPr wrap="square" rtlCol="0" anchor="ctr">
              <a:spAutoFit/>
            </a:bodyPr>
            <a:lstStyle/>
            <a:p>
              <a:pPr algn="ctr" eaLnBrk="1" fontAlgn="auto" hangingPunct="1">
                <a:spcBef>
                  <a:spcPts val="150"/>
                </a:spcBef>
                <a:spcAft>
                  <a:spcPts val="150"/>
                </a:spcAft>
                <a:defRPr/>
              </a:pPr>
              <a:r>
                <a:rPr lang="en-US" sz="1000" b="1" dirty="0">
                  <a:solidFill>
                    <a:prstClr val="black"/>
                  </a:solidFill>
                  <a:ea typeface="+mn-ea"/>
                  <a:cs typeface="Arial" panose="020B0604020202020204" pitchFamily="34" charset="0"/>
                </a:rPr>
                <a:t>(N=355)</a:t>
              </a:r>
            </a:p>
            <a:p>
              <a:pPr marL="173038" indent="-173038" eaLnBrk="1" fontAlgn="auto" hangingPunct="1">
                <a:spcBef>
                  <a:spcPts val="150"/>
                </a:spcBef>
                <a:spcAft>
                  <a:spcPts val="150"/>
                </a:spcAft>
                <a:buFont typeface="Arial" pitchFamily="34" charset="0"/>
                <a:buChar char="•"/>
                <a:defRPr/>
              </a:pPr>
              <a:r>
                <a:rPr lang="en-US" sz="1000" b="1" dirty="0">
                  <a:solidFill>
                    <a:prstClr val="black"/>
                  </a:solidFill>
                  <a:ea typeface="+mn-ea"/>
                  <a:cs typeface="Arial" panose="020B0604020202020204" pitchFamily="34" charset="0"/>
                </a:rPr>
                <a:t>Postmenopausal women with confirmed ER+ HER2+ MBC</a:t>
              </a:r>
            </a:p>
            <a:p>
              <a:pPr marL="173038" indent="-173038" eaLnBrk="1" fontAlgn="auto" hangingPunct="1">
                <a:spcBef>
                  <a:spcPts val="150"/>
                </a:spcBef>
                <a:spcAft>
                  <a:spcPts val="150"/>
                </a:spcAft>
                <a:buFont typeface="Arial" pitchFamily="34" charset="0"/>
                <a:buChar char="•"/>
                <a:defRPr/>
              </a:pPr>
              <a:r>
                <a:rPr lang="en-US" sz="1000" b="1" dirty="0">
                  <a:solidFill>
                    <a:prstClr val="black"/>
                  </a:solidFill>
                  <a:ea typeface="+mn-ea"/>
                  <a:cs typeface="Arial" panose="020B0604020202020204" pitchFamily="34" charset="0"/>
                </a:rPr>
                <a:t>Prior Trastuzumab for EBC or MBC</a:t>
              </a:r>
            </a:p>
          </p:txBody>
        </p:sp>
        <p:grpSp>
          <p:nvGrpSpPr>
            <p:cNvPr id="26" name="Group 25">
              <a:extLst>
                <a:ext uri="{FF2B5EF4-FFF2-40B4-BE49-F238E27FC236}">
                  <a16:creationId xmlns:a16="http://schemas.microsoft.com/office/drawing/2014/main" id="{13BE7D12-1443-4C94-B0F9-66F744250D8E}"/>
                </a:ext>
              </a:extLst>
            </p:cNvPr>
            <p:cNvGrpSpPr/>
            <p:nvPr/>
          </p:nvGrpSpPr>
          <p:grpSpPr>
            <a:xfrm>
              <a:off x="4200525" y="1200150"/>
              <a:ext cx="4486275" cy="1917316"/>
              <a:chOff x="4200525" y="1176487"/>
              <a:chExt cx="4569724" cy="1166663"/>
            </a:xfrm>
          </p:grpSpPr>
          <p:sp>
            <p:nvSpPr>
              <p:cNvPr id="30" name="AutoShape 3">
                <a:extLst>
                  <a:ext uri="{FF2B5EF4-FFF2-40B4-BE49-F238E27FC236}">
                    <a16:creationId xmlns:a16="http://schemas.microsoft.com/office/drawing/2014/main" id="{3A56D3CA-2757-4314-955B-A0D90F83FC20}"/>
                  </a:ext>
                </a:extLst>
              </p:cNvPr>
              <p:cNvSpPr>
                <a:spLocks noChangeArrowheads="1"/>
              </p:cNvSpPr>
              <p:nvPr>
                <p:custDataLst>
                  <p:tags r:id="rId2"/>
                </p:custDataLst>
              </p:nvPr>
            </p:nvSpPr>
            <p:spPr bwMode="auto">
              <a:xfrm>
                <a:off x="5486400" y="1176487"/>
                <a:ext cx="3283849" cy="374239"/>
              </a:xfrm>
              <a:prstGeom prst="roundRect">
                <a:avLst>
                  <a:gd name="adj" fmla="val 16667"/>
                </a:avLst>
              </a:prstGeom>
              <a:solidFill>
                <a:schemeClr val="accent6">
                  <a:lumMod val="60000"/>
                  <a:lumOff val="40000"/>
                </a:schemeClr>
              </a:solidFill>
              <a:ln>
                <a:solidFill>
                  <a:schemeClr val="accent6">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anchor="ctr"/>
              <a:lstStyle/>
              <a:p>
                <a:pPr algn="ctr" eaLnBrk="1" fontAlgn="auto" hangingPunct="1">
                  <a:spcBef>
                    <a:spcPts val="0"/>
                  </a:spcBef>
                  <a:spcAft>
                    <a:spcPts val="0"/>
                  </a:spcAft>
                  <a:defRPr/>
                </a:pPr>
                <a:r>
                  <a:rPr lang="en-US" sz="1000" b="1" dirty="0">
                    <a:solidFill>
                      <a:prstClr val="black"/>
                    </a:solidFill>
                    <a:ea typeface="+mn-ea"/>
                    <a:cs typeface="Arial" panose="020B0604020202020204" pitchFamily="34" charset="0"/>
                  </a:rPr>
                  <a:t>LAP (1000 mg/day) +TRAS</a:t>
                </a:r>
                <a:r>
                  <a:rPr lang="en-US" sz="1000" b="1" baseline="30000" dirty="0">
                    <a:solidFill>
                      <a:prstClr val="black"/>
                    </a:solidFill>
                    <a:ea typeface="+mn-ea"/>
                    <a:cs typeface="Arial" panose="020B0604020202020204" pitchFamily="34" charset="0"/>
                  </a:rPr>
                  <a:t> </a:t>
                </a:r>
                <a:r>
                  <a:rPr lang="en-US" sz="1000" b="1" dirty="0">
                    <a:solidFill>
                      <a:prstClr val="black"/>
                    </a:solidFill>
                    <a:ea typeface="+mn-ea"/>
                    <a:cs typeface="Arial" panose="020B0604020202020204" pitchFamily="34" charset="0"/>
                  </a:rPr>
                  <a:t>+ AI </a:t>
                </a:r>
                <a:br>
                  <a:rPr lang="en-US" sz="1400" b="1" dirty="0">
                    <a:solidFill>
                      <a:prstClr val="black"/>
                    </a:solidFill>
                    <a:ea typeface="+mn-ea"/>
                    <a:cs typeface="Arial" panose="020B0604020202020204" pitchFamily="34" charset="0"/>
                  </a:rPr>
                </a:br>
                <a:r>
                  <a:rPr lang="en-US" sz="1000" b="1" dirty="0">
                    <a:solidFill>
                      <a:prstClr val="black"/>
                    </a:solidFill>
                    <a:ea typeface="+mn-ea"/>
                    <a:cs typeface="Arial" panose="020B0604020202020204" pitchFamily="34" charset="0"/>
                  </a:rPr>
                  <a:t>(n=120)</a:t>
                </a:r>
                <a:endParaRPr lang="en-US" sz="1000" baseline="30000" dirty="0">
                  <a:solidFill>
                    <a:prstClr val="black"/>
                  </a:solidFill>
                  <a:ea typeface="+mn-ea"/>
                  <a:cs typeface="Arial" panose="020B0604020202020204" pitchFamily="34" charset="0"/>
                </a:endParaRPr>
              </a:p>
            </p:txBody>
          </p:sp>
          <p:sp>
            <p:nvSpPr>
              <p:cNvPr id="31" name="AutoShape 3">
                <a:extLst>
                  <a:ext uri="{FF2B5EF4-FFF2-40B4-BE49-F238E27FC236}">
                    <a16:creationId xmlns:a16="http://schemas.microsoft.com/office/drawing/2014/main" id="{92A863E3-1AFA-4DEB-97AE-53730190AA4E}"/>
                  </a:ext>
                </a:extLst>
              </p:cNvPr>
              <p:cNvSpPr>
                <a:spLocks noChangeArrowheads="1"/>
              </p:cNvSpPr>
              <p:nvPr>
                <p:custDataLst>
                  <p:tags r:id="rId3"/>
                </p:custDataLst>
              </p:nvPr>
            </p:nvSpPr>
            <p:spPr bwMode="auto">
              <a:xfrm>
                <a:off x="5486400" y="1659336"/>
                <a:ext cx="3283848" cy="252391"/>
              </a:xfrm>
              <a:prstGeom prst="roundRect">
                <a:avLst>
                  <a:gd name="adj" fmla="val 16667"/>
                </a:avLst>
              </a:prstGeom>
              <a:solidFill>
                <a:schemeClr val="accent3">
                  <a:lumMod val="60000"/>
                  <a:lumOff val="40000"/>
                </a:schemeClr>
              </a:solidFill>
              <a:ln>
                <a:solidFill>
                  <a:schemeClr val="accent3">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anchor="ctr"/>
              <a:lstStyle/>
              <a:p>
                <a:pPr algn="ctr" eaLnBrk="1" fontAlgn="auto" hangingPunct="1">
                  <a:spcBef>
                    <a:spcPts val="0"/>
                  </a:spcBef>
                  <a:spcAft>
                    <a:spcPts val="0"/>
                  </a:spcAft>
                  <a:defRPr/>
                </a:pPr>
                <a:r>
                  <a:rPr lang="en-US" sz="1000" b="1" dirty="0">
                    <a:solidFill>
                      <a:prstClr val="black"/>
                    </a:solidFill>
                    <a:ea typeface="+mn-ea"/>
                    <a:cs typeface="Arial" panose="020B0604020202020204" pitchFamily="34" charset="0"/>
                  </a:rPr>
                  <a:t>TRAS + AI (n=117)</a:t>
                </a:r>
                <a:endParaRPr lang="en-US" sz="1000" baseline="30000" dirty="0">
                  <a:solidFill>
                    <a:prstClr val="black"/>
                  </a:solidFill>
                  <a:ea typeface="+mn-ea"/>
                  <a:cs typeface="Arial" panose="020B0604020202020204" pitchFamily="34" charset="0"/>
                </a:endParaRPr>
              </a:p>
            </p:txBody>
          </p:sp>
          <p:grpSp>
            <p:nvGrpSpPr>
              <p:cNvPr id="32" name="Group 31">
                <a:extLst>
                  <a:ext uri="{FF2B5EF4-FFF2-40B4-BE49-F238E27FC236}">
                    <a16:creationId xmlns:a16="http://schemas.microsoft.com/office/drawing/2014/main" id="{3C4830EB-7169-4380-BA71-A042D8217BB6}"/>
                  </a:ext>
                </a:extLst>
              </p:cNvPr>
              <p:cNvGrpSpPr/>
              <p:nvPr/>
            </p:nvGrpSpPr>
            <p:grpSpPr>
              <a:xfrm>
                <a:off x="4200525" y="1326167"/>
                <a:ext cx="1285875" cy="872371"/>
                <a:chOff x="4200525" y="1371184"/>
                <a:chExt cx="1000833" cy="1141955"/>
              </a:xfrm>
            </p:grpSpPr>
            <p:cxnSp>
              <p:nvCxnSpPr>
                <p:cNvPr id="34" name="Elbow Connector 31">
                  <a:extLst>
                    <a:ext uri="{FF2B5EF4-FFF2-40B4-BE49-F238E27FC236}">
                      <a16:creationId xmlns:a16="http://schemas.microsoft.com/office/drawing/2014/main" id="{096B82F4-340D-4D49-B5AF-257EF92C4F2A}"/>
                    </a:ext>
                  </a:extLst>
                </p:cNvPr>
                <p:cNvCxnSpPr/>
                <p:nvPr/>
              </p:nvCxnSpPr>
              <p:spPr>
                <a:xfrm>
                  <a:off x="4343230" y="1932944"/>
                  <a:ext cx="858128" cy="580195"/>
                </a:xfrm>
                <a:prstGeom prst="bentConnector3">
                  <a:avLst>
                    <a:gd name="adj1" fmla="val 42230"/>
                  </a:avLst>
                </a:prstGeom>
                <a:ln w="28575">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35" name="Elbow Connector 33">
                  <a:extLst>
                    <a:ext uri="{FF2B5EF4-FFF2-40B4-BE49-F238E27FC236}">
                      <a16:creationId xmlns:a16="http://schemas.microsoft.com/office/drawing/2014/main" id="{72FA4E1E-87BD-4270-B995-E1BDE01FC0BC}"/>
                    </a:ext>
                  </a:extLst>
                </p:cNvPr>
                <p:cNvCxnSpPr/>
                <p:nvPr/>
              </p:nvCxnSpPr>
              <p:spPr>
                <a:xfrm flipV="1">
                  <a:off x="4200525" y="1371184"/>
                  <a:ext cx="1000833" cy="566733"/>
                </a:xfrm>
                <a:prstGeom prst="bentConnector3">
                  <a:avLst/>
                </a:prstGeom>
                <a:ln w="28575">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54D06301-9877-4AF6-90AF-601E02CAB6D6}"/>
                    </a:ext>
                  </a:extLst>
                </p:cNvPr>
                <p:cNvCxnSpPr/>
                <p:nvPr/>
              </p:nvCxnSpPr>
              <p:spPr>
                <a:xfrm flipV="1">
                  <a:off x="4560029" y="1935546"/>
                  <a:ext cx="641329" cy="1926"/>
                </a:xfrm>
                <a:prstGeom prst="straightConnector1">
                  <a:avLst/>
                </a:prstGeom>
                <a:ln w="28575">
                  <a:solidFill>
                    <a:schemeClr val="accent1"/>
                  </a:solidFill>
                  <a:tailEnd type="arrow"/>
                </a:ln>
              </p:spPr>
              <p:style>
                <a:lnRef idx="2">
                  <a:schemeClr val="accent1"/>
                </a:lnRef>
                <a:fillRef idx="0">
                  <a:schemeClr val="accent1"/>
                </a:fillRef>
                <a:effectRef idx="1">
                  <a:schemeClr val="accent1"/>
                </a:effectRef>
                <a:fontRef idx="minor">
                  <a:schemeClr val="tx1"/>
                </a:fontRef>
              </p:style>
            </p:cxnSp>
          </p:grpSp>
          <p:sp>
            <p:nvSpPr>
              <p:cNvPr id="33" name="AutoShape 3">
                <a:extLst>
                  <a:ext uri="{FF2B5EF4-FFF2-40B4-BE49-F238E27FC236}">
                    <a16:creationId xmlns:a16="http://schemas.microsoft.com/office/drawing/2014/main" id="{A79AA5F0-FFC2-4263-9FD2-88CE4FE7A989}"/>
                  </a:ext>
                </a:extLst>
              </p:cNvPr>
              <p:cNvSpPr>
                <a:spLocks noChangeArrowheads="1"/>
              </p:cNvSpPr>
              <p:nvPr>
                <p:custDataLst>
                  <p:tags r:id="rId4"/>
                </p:custDataLst>
              </p:nvPr>
            </p:nvSpPr>
            <p:spPr bwMode="auto">
              <a:xfrm>
                <a:off x="5486400" y="2065520"/>
                <a:ext cx="3255017" cy="277630"/>
              </a:xfrm>
              <a:prstGeom prst="roundRect">
                <a:avLst>
                  <a:gd name="adj" fmla="val 16667"/>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anchor="ctr"/>
              <a:lstStyle/>
              <a:p>
                <a:pPr algn="ctr" eaLnBrk="1" fontAlgn="auto" hangingPunct="1">
                  <a:spcBef>
                    <a:spcPts val="0"/>
                  </a:spcBef>
                  <a:spcAft>
                    <a:spcPts val="0"/>
                  </a:spcAft>
                  <a:defRPr/>
                </a:pPr>
                <a:r>
                  <a:rPr lang="en-US" sz="1000" b="1" dirty="0">
                    <a:solidFill>
                      <a:prstClr val="black"/>
                    </a:solidFill>
                    <a:ea typeface="+mn-ea"/>
                    <a:cs typeface="Arial" panose="020B0604020202020204" pitchFamily="34" charset="0"/>
                  </a:rPr>
                  <a:t>LAP (1500 mg/day) + AI (n=118)</a:t>
                </a:r>
                <a:endParaRPr lang="en-US" sz="1000" baseline="30000" dirty="0">
                  <a:solidFill>
                    <a:prstClr val="black"/>
                  </a:solidFill>
                  <a:ea typeface="+mn-ea"/>
                  <a:cs typeface="Arial" panose="020B0604020202020204" pitchFamily="34" charset="0"/>
                </a:endParaRPr>
              </a:p>
            </p:txBody>
          </p:sp>
        </p:grpSp>
        <p:sp>
          <p:nvSpPr>
            <p:cNvPr id="27" name="TextBox 26">
              <a:extLst>
                <a:ext uri="{FF2B5EF4-FFF2-40B4-BE49-F238E27FC236}">
                  <a16:creationId xmlns:a16="http://schemas.microsoft.com/office/drawing/2014/main" id="{3B715B9F-6049-4A0C-918A-0FD62CB6F320}"/>
                </a:ext>
              </a:extLst>
            </p:cNvPr>
            <p:cNvSpPr txBox="1"/>
            <p:nvPr/>
          </p:nvSpPr>
          <p:spPr>
            <a:xfrm>
              <a:off x="3657600" y="1377635"/>
              <a:ext cx="764742" cy="1579779"/>
            </a:xfrm>
            <a:prstGeom prst="ellipse">
              <a:avLst/>
            </a:prstGeom>
            <a:solidFill>
              <a:schemeClr val="bg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txBody>
            <a:bodyPr vert="horz" wrap="square" rtlCol="0" anchor="ctr">
              <a:spAutoFit/>
            </a:bodyPr>
            <a:lstStyle/>
            <a:p>
              <a:pPr algn="ctr" defTabSz="914400" eaLnBrk="1" fontAlgn="auto" hangingPunct="1">
                <a:spcBef>
                  <a:spcPts val="0"/>
                </a:spcBef>
                <a:spcAft>
                  <a:spcPts val="0"/>
                </a:spcAft>
                <a:defRPr/>
              </a:pPr>
              <a:r>
                <a:rPr lang="en-US" sz="1000" b="1" kern="0" dirty="0">
                  <a:solidFill>
                    <a:prstClr val="black"/>
                  </a:solidFill>
                  <a:ea typeface="+mn-ea"/>
                  <a:cs typeface="Arial" panose="020B0604020202020204" pitchFamily="34" charset="0"/>
                </a:rPr>
                <a:t>R</a:t>
              </a:r>
              <a:br>
                <a:rPr lang="en-US" sz="1000" b="1" kern="0" dirty="0">
                  <a:solidFill>
                    <a:prstClr val="black"/>
                  </a:solidFill>
                  <a:ea typeface="+mn-ea"/>
                  <a:cs typeface="Arial" panose="020B0604020202020204" pitchFamily="34" charset="0"/>
                </a:rPr>
              </a:br>
              <a:r>
                <a:rPr lang="en-US" sz="1000" b="1" kern="0" dirty="0">
                  <a:solidFill>
                    <a:prstClr val="black"/>
                  </a:solidFill>
                  <a:ea typeface="+mn-ea"/>
                  <a:cs typeface="Arial" panose="020B0604020202020204" pitchFamily="34" charset="0"/>
                </a:rPr>
                <a:t>1:1:1</a:t>
              </a:r>
            </a:p>
          </p:txBody>
        </p:sp>
      </p:grpSp>
      <p:sp>
        <p:nvSpPr>
          <p:cNvPr id="39" name="TextBox 38">
            <a:extLst>
              <a:ext uri="{FF2B5EF4-FFF2-40B4-BE49-F238E27FC236}">
                <a16:creationId xmlns:a16="http://schemas.microsoft.com/office/drawing/2014/main" id="{F7E91A92-0A03-47F4-B79A-30A8AC8A59E4}"/>
              </a:ext>
            </a:extLst>
          </p:cNvPr>
          <p:cNvSpPr txBox="1"/>
          <p:nvPr/>
        </p:nvSpPr>
        <p:spPr>
          <a:xfrm>
            <a:off x="4789293" y="1920116"/>
            <a:ext cx="4041322" cy="369332"/>
          </a:xfrm>
          <a:prstGeom prst="rect">
            <a:avLst/>
          </a:prstGeom>
          <a:noFill/>
        </p:spPr>
        <p:txBody>
          <a:bodyPr wrap="square" rtlCol="0">
            <a:spAutoFit/>
          </a:bodyPr>
          <a:lstStyle/>
          <a:p>
            <a:pPr algn="ctr" defTabSz="342900">
              <a:defRPr/>
            </a:pPr>
            <a:r>
              <a:rPr lang="en-US" b="1" dirty="0">
                <a:ea typeface="+mn-ea"/>
                <a:cs typeface="Arial" panose="020B0604020202020204" pitchFamily="34" charset="0"/>
              </a:rPr>
              <a:t>ALTERNATIVE</a:t>
            </a:r>
          </a:p>
        </p:txBody>
      </p:sp>
      <p:sp>
        <p:nvSpPr>
          <p:cNvPr id="40" name="TextBox 39">
            <a:extLst>
              <a:ext uri="{FF2B5EF4-FFF2-40B4-BE49-F238E27FC236}">
                <a16:creationId xmlns:a16="http://schemas.microsoft.com/office/drawing/2014/main" id="{D413BE12-EAC3-42CC-96A1-F474DC918D57}"/>
              </a:ext>
            </a:extLst>
          </p:cNvPr>
          <p:cNvSpPr txBox="1"/>
          <p:nvPr/>
        </p:nvSpPr>
        <p:spPr>
          <a:xfrm>
            <a:off x="396240" y="1927827"/>
            <a:ext cx="4041322" cy="369332"/>
          </a:xfrm>
          <a:prstGeom prst="rect">
            <a:avLst/>
          </a:prstGeom>
          <a:noFill/>
        </p:spPr>
        <p:txBody>
          <a:bodyPr wrap="square" rtlCol="0">
            <a:spAutoFit/>
          </a:bodyPr>
          <a:lstStyle/>
          <a:p>
            <a:pPr algn="ctr" defTabSz="342900">
              <a:defRPr/>
            </a:pPr>
            <a:r>
              <a:rPr lang="en-US" b="1" dirty="0">
                <a:ea typeface="+mn-ea"/>
                <a:cs typeface="Arial" panose="020B0604020202020204" pitchFamily="34" charset="0"/>
              </a:rPr>
              <a:t>PERTAIN</a:t>
            </a:r>
          </a:p>
        </p:txBody>
      </p:sp>
      <p:sp>
        <p:nvSpPr>
          <p:cNvPr id="2" name="Rectangle 1">
            <a:extLst>
              <a:ext uri="{FF2B5EF4-FFF2-40B4-BE49-F238E27FC236}">
                <a16:creationId xmlns:a16="http://schemas.microsoft.com/office/drawing/2014/main" id="{B1DA363E-D7F4-61FC-40C9-5EB1BC8D06E5}"/>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9853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a:extLst>
              <a:ext uri="{FF2B5EF4-FFF2-40B4-BE49-F238E27FC236}">
                <a16:creationId xmlns:a16="http://schemas.microsoft.com/office/drawing/2014/main" id="{BE3F2E14-5288-481E-AA68-F0B2216666CB}"/>
              </a:ext>
            </a:extLst>
          </p:cNvPr>
          <p:cNvSpPr txBox="1">
            <a:spLocks noChangeArrowheads="1"/>
          </p:cNvSpPr>
          <p:nvPr/>
        </p:nvSpPr>
        <p:spPr>
          <a:xfrm>
            <a:off x="177579" y="1320936"/>
            <a:ext cx="8913412" cy="50482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000" kern="1200">
                <a:solidFill>
                  <a:schemeClr val="tx1"/>
                </a:solidFill>
                <a:latin typeface="+mj-lt"/>
                <a:ea typeface="+mj-ea"/>
                <a:cs typeface="+mj-cs"/>
              </a:defRPr>
            </a:lvl1pPr>
          </a:lstStyle>
          <a:p>
            <a:pPr algn="ctr">
              <a:buClrTx/>
              <a:buFontTx/>
            </a:pPr>
            <a:r>
              <a:rPr lang="en-US" sz="2400" b="1" dirty="0">
                <a:solidFill>
                  <a:srgbClr val="7030A0"/>
                </a:solidFill>
                <a:latin typeface="Calibri" panose="020F0502020204030204" pitchFamily="34" charset="0"/>
                <a:cs typeface="Calibri" panose="020F0502020204030204" pitchFamily="34" charset="0"/>
              </a:rPr>
              <a:t>Dual vs Mono-HER2 Therapy combined with </a:t>
            </a:r>
          </a:p>
          <a:p>
            <a:pPr algn="ctr">
              <a:buClrTx/>
              <a:buFontTx/>
            </a:pPr>
            <a:r>
              <a:rPr lang="en-US" sz="2400" b="1" dirty="0">
                <a:solidFill>
                  <a:srgbClr val="7030A0"/>
                </a:solidFill>
                <a:latin typeface="Calibri" panose="020F0502020204030204" pitchFamily="34" charset="0"/>
                <a:cs typeface="Calibri" panose="020F0502020204030204" pitchFamily="34" charset="0"/>
              </a:rPr>
              <a:t>Endocrine Therapy in ER+ HER2+ MBC</a:t>
            </a:r>
          </a:p>
        </p:txBody>
      </p:sp>
      <p:pic>
        <p:nvPicPr>
          <p:cNvPr id="41" name="Picture 40">
            <a:extLst>
              <a:ext uri="{FF2B5EF4-FFF2-40B4-BE49-F238E27FC236}">
                <a16:creationId xmlns:a16="http://schemas.microsoft.com/office/drawing/2014/main" id="{E8B91214-330D-4F74-8A8D-79B2E6DB87FF}"/>
              </a:ext>
            </a:extLst>
          </p:cNvPr>
          <p:cNvPicPr>
            <a:picLocks noChangeAspect="1"/>
          </p:cNvPicPr>
          <p:nvPr/>
        </p:nvPicPr>
        <p:blipFill>
          <a:blip r:embed="rId2"/>
          <a:stretch>
            <a:fillRect/>
          </a:stretch>
        </p:blipFill>
        <p:spPr>
          <a:xfrm>
            <a:off x="4642675" y="2353950"/>
            <a:ext cx="4163786" cy="3183114"/>
          </a:xfrm>
          <a:prstGeom prst="rect">
            <a:avLst/>
          </a:prstGeom>
        </p:spPr>
      </p:pic>
      <p:pic>
        <p:nvPicPr>
          <p:cNvPr id="42" name="Picture 2" descr="Figure">
            <a:extLst>
              <a:ext uri="{FF2B5EF4-FFF2-40B4-BE49-F238E27FC236}">
                <a16:creationId xmlns:a16="http://schemas.microsoft.com/office/drawing/2014/main" id="{5897DEAA-EF55-42B8-9DC5-442EC49BF8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43" t="211" r="699" b="77459"/>
          <a:stretch/>
        </p:blipFill>
        <p:spPr bwMode="auto">
          <a:xfrm>
            <a:off x="381288" y="2270594"/>
            <a:ext cx="4163786" cy="2945841"/>
          </a:xfrm>
          <a:prstGeom prst="rect">
            <a:avLst/>
          </a:prstGeom>
          <a:noFill/>
          <a:extLst>
            <a:ext uri="{909E8E84-426E-40DD-AFC4-6F175D3DCCD1}">
              <a14:hiddenFill xmlns:a14="http://schemas.microsoft.com/office/drawing/2010/main">
                <a:solidFill>
                  <a:srgbClr val="FFFFFF"/>
                </a:solidFill>
              </a14:hiddenFill>
            </a:ext>
          </a:extLst>
        </p:spPr>
      </p:pic>
      <p:sp>
        <p:nvSpPr>
          <p:cNvPr id="43" name="Oval 42">
            <a:extLst>
              <a:ext uri="{FF2B5EF4-FFF2-40B4-BE49-F238E27FC236}">
                <a16:creationId xmlns:a16="http://schemas.microsoft.com/office/drawing/2014/main" id="{6F2E2349-5A07-4DCB-AAD8-BEA6F9782452}"/>
              </a:ext>
            </a:extLst>
          </p:cNvPr>
          <p:cNvSpPr/>
          <p:nvPr/>
        </p:nvSpPr>
        <p:spPr>
          <a:xfrm rot="5400000">
            <a:off x="7452052" y="2310458"/>
            <a:ext cx="369332" cy="135327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68579" tIns="34289" rIns="68579" bIns="34289" spcCol="0" rtlCol="0" anchor="ctr"/>
          <a:lstStyle/>
          <a:p>
            <a:pPr algn="ctr" defTabSz="685800"/>
            <a:endParaRPr lang="en-GB" sz="1350" dirty="0">
              <a:solidFill>
                <a:prstClr val="white"/>
              </a:solidFill>
              <a:latin typeface="Calibri"/>
            </a:endParaRPr>
          </a:p>
        </p:txBody>
      </p:sp>
      <p:sp>
        <p:nvSpPr>
          <p:cNvPr id="44" name="Oval 43">
            <a:extLst>
              <a:ext uri="{FF2B5EF4-FFF2-40B4-BE49-F238E27FC236}">
                <a16:creationId xmlns:a16="http://schemas.microsoft.com/office/drawing/2014/main" id="{9B4551A1-D318-44D1-A619-B384B28A4C67}"/>
              </a:ext>
            </a:extLst>
          </p:cNvPr>
          <p:cNvSpPr/>
          <p:nvPr/>
        </p:nvSpPr>
        <p:spPr>
          <a:xfrm rot="5400000">
            <a:off x="3512229" y="2313455"/>
            <a:ext cx="274466" cy="131279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68579" tIns="34289" rIns="68579" bIns="34289" spcCol="0" rtlCol="0" anchor="ctr"/>
          <a:lstStyle/>
          <a:p>
            <a:pPr algn="ctr" defTabSz="685800"/>
            <a:endParaRPr lang="en-GB" sz="1350" dirty="0">
              <a:solidFill>
                <a:prstClr val="white"/>
              </a:solidFill>
              <a:latin typeface="Calibri"/>
            </a:endParaRPr>
          </a:p>
        </p:txBody>
      </p:sp>
      <p:sp>
        <p:nvSpPr>
          <p:cNvPr id="12" name="TextBox 11">
            <a:extLst>
              <a:ext uri="{FF2B5EF4-FFF2-40B4-BE49-F238E27FC236}">
                <a16:creationId xmlns:a16="http://schemas.microsoft.com/office/drawing/2014/main" id="{495AB8B4-ACBC-4A79-96A2-1206BFD297FE}"/>
              </a:ext>
            </a:extLst>
          </p:cNvPr>
          <p:cNvSpPr txBox="1"/>
          <p:nvPr/>
        </p:nvSpPr>
        <p:spPr>
          <a:xfrm>
            <a:off x="5532628" y="5415873"/>
            <a:ext cx="2802989" cy="264047"/>
          </a:xfrm>
          <a:prstGeom prst="rect">
            <a:avLst/>
          </a:prstGeom>
          <a:noFill/>
        </p:spPr>
        <p:txBody>
          <a:bodyPr wrap="square" rtlCol="0">
            <a:spAutoFit/>
          </a:bodyPr>
          <a:lstStyle/>
          <a:p>
            <a:pPr algn="ctr" defTabSz="621491">
              <a:lnSpc>
                <a:spcPct val="93000"/>
              </a:lnSpc>
              <a:buSzPct val="45000"/>
              <a:defRPr/>
            </a:pPr>
            <a:r>
              <a:rPr lang="en-US" sz="1200" b="1" i="1" dirty="0">
                <a:latin typeface="Calibri" panose="020F0502020204030204" pitchFamily="34" charset="0"/>
                <a:ea typeface="+mn-ea"/>
                <a:cs typeface="Calibri" panose="020F0502020204030204" pitchFamily="34" charset="0"/>
              </a:rPr>
              <a:t>Johnston SRD et al, JCO 2021 39; 79-89</a:t>
            </a:r>
          </a:p>
        </p:txBody>
      </p:sp>
      <p:sp>
        <p:nvSpPr>
          <p:cNvPr id="13" name="TextBox 12">
            <a:extLst>
              <a:ext uri="{FF2B5EF4-FFF2-40B4-BE49-F238E27FC236}">
                <a16:creationId xmlns:a16="http://schemas.microsoft.com/office/drawing/2014/main" id="{19B4BDE4-228B-43D7-94E3-CA69AED9B49A}"/>
              </a:ext>
            </a:extLst>
          </p:cNvPr>
          <p:cNvSpPr txBox="1"/>
          <p:nvPr/>
        </p:nvSpPr>
        <p:spPr>
          <a:xfrm>
            <a:off x="1297815" y="5407530"/>
            <a:ext cx="2677665" cy="264047"/>
          </a:xfrm>
          <a:prstGeom prst="rect">
            <a:avLst/>
          </a:prstGeom>
          <a:noFill/>
        </p:spPr>
        <p:txBody>
          <a:bodyPr wrap="square" rtlCol="0">
            <a:spAutoFit/>
          </a:bodyPr>
          <a:lstStyle/>
          <a:p>
            <a:pPr algn="ctr" defTabSz="621491">
              <a:lnSpc>
                <a:spcPct val="93000"/>
              </a:lnSpc>
              <a:buSzPct val="45000"/>
              <a:defRPr/>
            </a:pPr>
            <a:r>
              <a:rPr lang="en-US" sz="1200" b="1" i="1" dirty="0">
                <a:latin typeface="Calibri" panose="020F0502020204030204" pitchFamily="34" charset="0"/>
                <a:ea typeface="+mn-ea"/>
                <a:cs typeface="Calibri" panose="020F0502020204030204" pitchFamily="34" charset="0"/>
              </a:rPr>
              <a:t>Rimawi M et al JCO 2018 36; 2826-35</a:t>
            </a:r>
          </a:p>
        </p:txBody>
      </p:sp>
      <p:sp>
        <p:nvSpPr>
          <p:cNvPr id="14" name="TextBox 13">
            <a:extLst>
              <a:ext uri="{FF2B5EF4-FFF2-40B4-BE49-F238E27FC236}">
                <a16:creationId xmlns:a16="http://schemas.microsoft.com/office/drawing/2014/main" id="{ACC6D3AD-6E16-44E2-BE8C-0A7B38F43312}"/>
              </a:ext>
            </a:extLst>
          </p:cNvPr>
          <p:cNvSpPr txBox="1"/>
          <p:nvPr/>
        </p:nvSpPr>
        <p:spPr>
          <a:xfrm>
            <a:off x="4789293" y="1920116"/>
            <a:ext cx="4041322" cy="369332"/>
          </a:xfrm>
          <a:prstGeom prst="rect">
            <a:avLst/>
          </a:prstGeom>
          <a:noFill/>
        </p:spPr>
        <p:txBody>
          <a:bodyPr wrap="square" rtlCol="0">
            <a:spAutoFit/>
          </a:bodyPr>
          <a:lstStyle/>
          <a:p>
            <a:pPr algn="ctr" defTabSz="342900">
              <a:defRPr/>
            </a:pPr>
            <a:r>
              <a:rPr lang="en-US" b="1" dirty="0">
                <a:ea typeface="+mn-ea"/>
                <a:cs typeface="Arial" panose="020B0604020202020204" pitchFamily="34" charset="0"/>
              </a:rPr>
              <a:t>ALTERNATIVE</a:t>
            </a:r>
          </a:p>
        </p:txBody>
      </p:sp>
      <p:sp>
        <p:nvSpPr>
          <p:cNvPr id="16" name="TextBox 15">
            <a:extLst>
              <a:ext uri="{FF2B5EF4-FFF2-40B4-BE49-F238E27FC236}">
                <a16:creationId xmlns:a16="http://schemas.microsoft.com/office/drawing/2014/main" id="{1A0F8F39-8664-4195-B25E-79F156B1B259}"/>
              </a:ext>
            </a:extLst>
          </p:cNvPr>
          <p:cNvSpPr txBox="1"/>
          <p:nvPr/>
        </p:nvSpPr>
        <p:spPr>
          <a:xfrm>
            <a:off x="396240" y="1927827"/>
            <a:ext cx="4041322" cy="369332"/>
          </a:xfrm>
          <a:prstGeom prst="rect">
            <a:avLst/>
          </a:prstGeom>
          <a:noFill/>
        </p:spPr>
        <p:txBody>
          <a:bodyPr wrap="square" rtlCol="0">
            <a:spAutoFit/>
          </a:bodyPr>
          <a:lstStyle/>
          <a:p>
            <a:pPr algn="ctr" defTabSz="342900">
              <a:defRPr/>
            </a:pPr>
            <a:r>
              <a:rPr lang="en-US" b="1" dirty="0">
                <a:ea typeface="+mn-ea"/>
                <a:cs typeface="Arial" panose="020B0604020202020204" pitchFamily="34" charset="0"/>
              </a:rPr>
              <a:t>PERTAIN</a:t>
            </a:r>
          </a:p>
        </p:txBody>
      </p:sp>
      <p:sp>
        <p:nvSpPr>
          <p:cNvPr id="3" name="TextBox 2">
            <a:extLst>
              <a:ext uri="{FF2B5EF4-FFF2-40B4-BE49-F238E27FC236}">
                <a16:creationId xmlns:a16="http://schemas.microsoft.com/office/drawing/2014/main" id="{8549626E-A42B-4374-BF58-C3DC44194BDF}"/>
              </a:ext>
            </a:extLst>
          </p:cNvPr>
          <p:cNvSpPr txBox="1"/>
          <p:nvPr/>
        </p:nvSpPr>
        <p:spPr>
          <a:xfrm>
            <a:off x="602075" y="2330438"/>
            <a:ext cx="1620957" cy="507831"/>
          </a:xfrm>
          <a:prstGeom prst="rect">
            <a:avLst/>
          </a:prstGeom>
          <a:noFill/>
        </p:spPr>
        <p:txBody>
          <a:bodyPr wrap="none" rtlCol="0">
            <a:spAutoFit/>
          </a:bodyPr>
          <a:lstStyle/>
          <a:p>
            <a:r>
              <a:rPr lang="en-GB" sz="900" b="1" dirty="0"/>
              <a:t>77% prior </a:t>
            </a:r>
            <a:r>
              <a:rPr lang="en-GB" sz="900" b="1" dirty="0" err="1"/>
              <a:t>Tras</a:t>
            </a:r>
            <a:r>
              <a:rPr lang="en-GB" sz="900" b="1" dirty="0"/>
              <a:t> naïve</a:t>
            </a:r>
          </a:p>
          <a:p>
            <a:r>
              <a:rPr lang="en-GB" sz="900" b="1" dirty="0"/>
              <a:t>55% induction CT prior to </a:t>
            </a:r>
          </a:p>
          <a:p>
            <a:r>
              <a:rPr lang="en-GB" sz="900" b="1" dirty="0"/>
              <a:t>randomisation</a:t>
            </a:r>
          </a:p>
        </p:txBody>
      </p:sp>
      <p:sp>
        <p:nvSpPr>
          <p:cNvPr id="21" name="TextBox 20">
            <a:extLst>
              <a:ext uri="{FF2B5EF4-FFF2-40B4-BE49-F238E27FC236}">
                <a16:creationId xmlns:a16="http://schemas.microsoft.com/office/drawing/2014/main" id="{74C4C7ED-1DE4-445A-8E8D-593C298F5B7C}"/>
              </a:ext>
            </a:extLst>
          </p:cNvPr>
          <p:cNvSpPr txBox="1"/>
          <p:nvPr/>
        </p:nvSpPr>
        <p:spPr>
          <a:xfrm>
            <a:off x="7123787" y="3489992"/>
            <a:ext cx="1967205" cy="369332"/>
          </a:xfrm>
          <a:prstGeom prst="rect">
            <a:avLst/>
          </a:prstGeom>
          <a:noFill/>
        </p:spPr>
        <p:txBody>
          <a:bodyPr wrap="none" rtlCol="0">
            <a:spAutoFit/>
          </a:bodyPr>
          <a:lstStyle/>
          <a:p>
            <a:r>
              <a:rPr lang="en-GB" sz="900" b="1" dirty="0"/>
              <a:t>Prior </a:t>
            </a:r>
            <a:r>
              <a:rPr lang="en-GB" sz="900" b="1" dirty="0" err="1"/>
              <a:t>Tras</a:t>
            </a:r>
            <a:r>
              <a:rPr lang="en-GB" sz="900" b="1" dirty="0"/>
              <a:t> (75% EBC / 25% MBC)</a:t>
            </a:r>
          </a:p>
          <a:p>
            <a:r>
              <a:rPr lang="en-GB" sz="900" b="1" dirty="0"/>
              <a:t>No induction CT</a:t>
            </a:r>
          </a:p>
        </p:txBody>
      </p:sp>
      <p:sp>
        <p:nvSpPr>
          <p:cNvPr id="5" name="Rectangle 4">
            <a:extLst>
              <a:ext uri="{FF2B5EF4-FFF2-40B4-BE49-F238E27FC236}">
                <a16:creationId xmlns:a16="http://schemas.microsoft.com/office/drawing/2014/main" id="{143F9322-ABB2-4740-AFCA-FAF2D3850A58}"/>
              </a:ext>
            </a:extLst>
          </p:cNvPr>
          <p:cNvSpPr/>
          <p:nvPr/>
        </p:nvSpPr>
        <p:spPr>
          <a:xfrm>
            <a:off x="3149057" y="2902538"/>
            <a:ext cx="1012196" cy="1355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C618F19B-EB47-42A8-ACD1-C85DB11FA360}"/>
              </a:ext>
            </a:extLst>
          </p:cNvPr>
          <p:cNvSpPr txBox="1"/>
          <p:nvPr/>
        </p:nvSpPr>
        <p:spPr>
          <a:xfrm>
            <a:off x="3226526" y="2854994"/>
            <a:ext cx="857927" cy="230832"/>
          </a:xfrm>
          <a:prstGeom prst="rect">
            <a:avLst/>
          </a:prstGeom>
          <a:noFill/>
        </p:spPr>
        <p:txBody>
          <a:bodyPr wrap="none" rtlCol="0">
            <a:spAutoFit/>
          </a:bodyPr>
          <a:lstStyle/>
          <a:p>
            <a:r>
              <a:rPr lang="en-GB" sz="900" b="1" dirty="0"/>
              <a:t>18.9       15.8</a:t>
            </a:r>
          </a:p>
        </p:txBody>
      </p:sp>
      <p:sp>
        <p:nvSpPr>
          <p:cNvPr id="23" name="Rectangle 22">
            <a:extLst>
              <a:ext uri="{FF2B5EF4-FFF2-40B4-BE49-F238E27FC236}">
                <a16:creationId xmlns:a16="http://schemas.microsoft.com/office/drawing/2014/main" id="{4F8DCFB2-ED89-410F-BEC1-EFFA0D795BF3}"/>
              </a:ext>
            </a:extLst>
          </p:cNvPr>
          <p:cNvSpPr/>
          <p:nvPr/>
        </p:nvSpPr>
        <p:spPr>
          <a:xfrm>
            <a:off x="7095775" y="2895450"/>
            <a:ext cx="1099366" cy="183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92D3E6C2-C542-4175-AA05-8AFAB2454E54}"/>
              </a:ext>
            </a:extLst>
          </p:cNvPr>
          <p:cNvSpPr txBox="1"/>
          <p:nvPr/>
        </p:nvSpPr>
        <p:spPr>
          <a:xfrm>
            <a:off x="7191726" y="2854994"/>
            <a:ext cx="889987" cy="230832"/>
          </a:xfrm>
          <a:prstGeom prst="rect">
            <a:avLst/>
          </a:prstGeom>
          <a:noFill/>
        </p:spPr>
        <p:txBody>
          <a:bodyPr wrap="none" rtlCol="0">
            <a:spAutoFit/>
          </a:bodyPr>
          <a:lstStyle/>
          <a:p>
            <a:r>
              <a:rPr lang="en-GB" sz="900" b="1" dirty="0"/>
              <a:t>11.0          5.6</a:t>
            </a:r>
          </a:p>
        </p:txBody>
      </p:sp>
      <p:sp>
        <p:nvSpPr>
          <p:cNvPr id="2" name="Rectangle 1">
            <a:extLst>
              <a:ext uri="{FF2B5EF4-FFF2-40B4-BE49-F238E27FC236}">
                <a16:creationId xmlns:a16="http://schemas.microsoft.com/office/drawing/2014/main" id="{E4753A19-5808-3E8A-5201-3299984B5651}"/>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0365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B148F2-D252-48CD-AE21-5129994BC0D6}"/>
              </a:ext>
            </a:extLst>
          </p:cNvPr>
          <p:cNvSpPr txBox="1">
            <a:spLocks noChangeArrowheads="1"/>
          </p:cNvSpPr>
          <p:nvPr/>
        </p:nvSpPr>
        <p:spPr>
          <a:xfrm>
            <a:off x="-180873" y="972330"/>
            <a:ext cx="9647274" cy="50482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000" kern="1200">
                <a:solidFill>
                  <a:schemeClr val="tx1"/>
                </a:solidFill>
                <a:latin typeface="+mj-lt"/>
                <a:ea typeface="+mj-ea"/>
                <a:cs typeface="+mj-cs"/>
              </a:defRPr>
            </a:lvl1pPr>
          </a:lstStyle>
          <a:p>
            <a:pPr algn="ctr">
              <a:buClrTx/>
              <a:buFontTx/>
            </a:pPr>
            <a:r>
              <a:rPr lang="en-US" sz="2000" b="1" dirty="0" err="1">
                <a:solidFill>
                  <a:srgbClr val="7030A0"/>
                </a:solidFill>
                <a:latin typeface="Calibri" panose="020F0502020204030204" pitchFamily="34" charset="0"/>
                <a:cs typeface="Calibri" panose="020F0502020204030204" pitchFamily="34" charset="0"/>
              </a:rPr>
              <a:t>MonarchHER</a:t>
            </a:r>
            <a:r>
              <a:rPr lang="en-US" sz="2000" b="1" dirty="0">
                <a:solidFill>
                  <a:srgbClr val="7030A0"/>
                </a:solidFill>
                <a:latin typeface="Calibri" panose="020F0502020204030204" pitchFamily="34" charset="0"/>
                <a:cs typeface="Calibri" panose="020F0502020204030204" pitchFamily="34" charset="0"/>
              </a:rPr>
              <a:t>: Abemaciclib + Trastuzumab +/- </a:t>
            </a:r>
            <a:r>
              <a:rPr lang="en-US" sz="2000" b="1" dirty="0" err="1">
                <a:solidFill>
                  <a:srgbClr val="7030A0"/>
                </a:solidFill>
                <a:latin typeface="Calibri" panose="020F0502020204030204" pitchFamily="34" charset="0"/>
                <a:cs typeface="Calibri" panose="020F0502020204030204" pitchFamily="34" charset="0"/>
              </a:rPr>
              <a:t>Fulvestrant</a:t>
            </a:r>
            <a:r>
              <a:rPr lang="en-US" sz="2000" b="1" dirty="0">
                <a:solidFill>
                  <a:srgbClr val="7030A0"/>
                </a:solidFill>
                <a:latin typeface="Calibri" panose="020F0502020204030204" pitchFamily="34" charset="0"/>
                <a:cs typeface="Calibri" panose="020F0502020204030204" pitchFamily="34" charset="0"/>
              </a:rPr>
              <a:t> in ER+ HER2+ MBC</a:t>
            </a:r>
          </a:p>
        </p:txBody>
      </p:sp>
      <p:sp>
        <p:nvSpPr>
          <p:cNvPr id="6" name="Rectangle 3">
            <a:extLst>
              <a:ext uri="{FF2B5EF4-FFF2-40B4-BE49-F238E27FC236}">
                <a16:creationId xmlns:a16="http://schemas.microsoft.com/office/drawing/2014/main" id="{D7F8BE44-C1BD-41EF-A9B2-EA2E2ABCF992}"/>
              </a:ext>
            </a:extLst>
          </p:cNvPr>
          <p:cNvSpPr>
            <a:spLocks noChangeArrowheads="1"/>
          </p:cNvSpPr>
          <p:nvPr/>
        </p:nvSpPr>
        <p:spPr bwMode="auto">
          <a:xfrm>
            <a:off x="137333" y="6291934"/>
            <a:ext cx="3674878" cy="424732"/>
          </a:xfrm>
          <a:prstGeom prst="rect">
            <a:avLst/>
          </a:prstGeom>
          <a:noFill/>
          <a:ln w="9525">
            <a:noFill/>
            <a:miter lim="800000"/>
            <a:headEnd/>
            <a:tailEnd/>
          </a:ln>
        </p:spPr>
        <p:txBody>
          <a:bodyPr wrap="square">
            <a:spAutoFit/>
          </a:bodyPr>
          <a:lstStyle/>
          <a:p>
            <a:pPr defTabSz="342900">
              <a:lnSpc>
                <a:spcPct val="90000"/>
              </a:lnSpc>
              <a:defRPr/>
            </a:pPr>
            <a:r>
              <a:rPr lang="en-GB" sz="1200" dirty="0">
                <a:solidFill>
                  <a:prstClr val="black"/>
                </a:solidFill>
                <a:latin typeface="Calibri" panose="020F0502020204030204"/>
                <a:ea typeface="+mn-ea"/>
              </a:rPr>
              <a:t>1. Tolaney S et al, </a:t>
            </a:r>
            <a:r>
              <a:rPr lang="en-GB" sz="1200" i="1" dirty="0">
                <a:solidFill>
                  <a:prstClr val="black"/>
                </a:solidFill>
                <a:latin typeface="Calibri" panose="020F0502020204030204"/>
                <a:ea typeface="+mn-ea"/>
              </a:rPr>
              <a:t>Lancet Oncol</a:t>
            </a:r>
            <a:r>
              <a:rPr lang="en-GB" sz="1200" dirty="0">
                <a:solidFill>
                  <a:prstClr val="black"/>
                </a:solidFill>
                <a:latin typeface="Calibri" panose="020F0502020204030204"/>
                <a:ea typeface="+mn-ea"/>
              </a:rPr>
              <a:t>. 2020 21; 763-775          </a:t>
            </a:r>
          </a:p>
          <a:p>
            <a:pPr defTabSz="342900">
              <a:lnSpc>
                <a:spcPct val="90000"/>
              </a:lnSpc>
              <a:defRPr/>
            </a:pPr>
            <a:r>
              <a:rPr lang="en-GB" sz="1200" dirty="0">
                <a:solidFill>
                  <a:prstClr val="black"/>
                </a:solidFill>
                <a:latin typeface="Calibri" panose="020F0502020204030204"/>
                <a:ea typeface="+mn-ea"/>
              </a:rPr>
              <a:t>2. Andre F et al, ESMO 2022</a:t>
            </a:r>
          </a:p>
        </p:txBody>
      </p:sp>
      <p:grpSp>
        <p:nvGrpSpPr>
          <p:cNvPr id="7" name="Group 6">
            <a:extLst>
              <a:ext uri="{FF2B5EF4-FFF2-40B4-BE49-F238E27FC236}">
                <a16:creationId xmlns:a16="http://schemas.microsoft.com/office/drawing/2014/main" id="{DD819338-995F-4358-AC72-EBA81AC31E79}"/>
              </a:ext>
            </a:extLst>
          </p:cNvPr>
          <p:cNvGrpSpPr/>
          <p:nvPr/>
        </p:nvGrpSpPr>
        <p:grpSpPr>
          <a:xfrm>
            <a:off x="1892595" y="1991684"/>
            <a:ext cx="2751464" cy="2132770"/>
            <a:chOff x="1" y="1717314"/>
            <a:chExt cx="4412332" cy="2967374"/>
          </a:xfrm>
        </p:grpSpPr>
        <p:sp>
          <p:nvSpPr>
            <p:cNvPr id="8" name="Rectangle 7">
              <a:extLst>
                <a:ext uri="{FF2B5EF4-FFF2-40B4-BE49-F238E27FC236}">
                  <a16:creationId xmlns:a16="http://schemas.microsoft.com/office/drawing/2014/main" id="{3000D762-726B-4737-91AC-4C47974AC27C}"/>
                </a:ext>
              </a:extLst>
            </p:cNvPr>
            <p:cNvSpPr/>
            <p:nvPr/>
          </p:nvSpPr>
          <p:spPr>
            <a:xfrm>
              <a:off x="2138569" y="1717314"/>
              <a:ext cx="2273764" cy="953832"/>
            </a:xfrm>
            <a:prstGeom prst="rect">
              <a:avLst/>
            </a:prstGeom>
            <a:solidFill>
              <a:srgbClr val="D52B1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sz="900" b="1" u="sng" dirty="0">
                  <a:solidFill>
                    <a:prstClr val="white"/>
                  </a:solidFill>
                  <a:latin typeface="Arial Narrow"/>
                </a:rPr>
                <a:t>Arm A</a:t>
              </a:r>
              <a:endParaRPr lang="en-US" sz="900" b="1" u="sng" baseline="30000" dirty="0">
                <a:solidFill>
                  <a:prstClr val="white"/>
                </a:solidFill>
                <a:latin typeface="Arial Narrow"/>
              </a:endParaRPr>
            </a:p>
            <a:p>
              <a:pPr algn="ctr" defTabSz="457189">
                <a:defRPr/>
              </a:pPr>
              <a:r>
                <a:rPr lang="en-US" sz="900" b="1" dirty="0">
                  <a:solidFill>
                    <a:prstClr val="white"/>
                  </a:solidFill>
                  <a:latin typeface="Arial Narrow"/>
                </a:rPr>
                <a:t>abemaciclib</a:t>
              </a:r>
              <a:r>
                <a:rPr lang="en-US" sz="900" dirty="0">
                  <a:solidFill>
                    <a:prstClr val="white"/>
                  </a:solidFill>
                  <a:latin typeface="Arial Narrow"/>
                </a:rPr>
                <a:t> 150 mg PO BID + </a:t>
              </a:r>
              <a:r>
                <a:rPr lang="en-US" sz="900" b="1" dirty="0">
                  <a:solidFill>
                    <a:prstClr val="white"/>
                  </a:solidFill>
                  <a:latin typeface="Arial Narrow"/>
                </a:rPr>
                <a:t>trastuzumab</a:t>
              </a:r>
              <a:r>
                <a:rPr lang="en-US" sz="900" dirty="0">
                  <a:solidFill>
                    <a:prstClr val="white"/>
                  </a:solidFill>
                  <a:latin typeface="Arial Narrow"/>
                </a:rPr>
                <a:t> IV q21d + </a:t>
              </a:r>
            </a:p>
            <a:p>
              <a:pPr algn="ctr" defTabSz="457189">
                <a:defRPr/>
              </a:pPr>
              <a:r>
                <a:rPr lang="en-US" sz="900" b="1" dirty="0" err="1">
                  <a:solidFill>
                    <a:prstClr val="white"/>
                  </a:solidFill>
                  <a:latin typeface="Arial Narrow"/>
                </a:rPr>
                <a:t>fulvestrant</a:t>
              </a:r>
              <a:r>
                <a:rPr lang="en-US" sz="900" b="1" baseline="30000" dirty="0" err="1">
                  <a:solidFill>
                    <a:prstClr val="white"/>
                  </a:solidFill>
                  <a:latin typeface="Arial Narrow"/>
                </a:rPr>
                <a:t>a</a:t>
              </a:r>
              <a:r>
                <a:rPr lang="en-US" sz="900" dirty="0">
                  <a:solidFill>
                    <a:prstClr val="white"/>
                  </a:solidFill>
                  <a:latin typeface="Arial Narrow"/>
                </a:rPr>
                <a:t> IM q28d</a:t>
              </a:r>
            </a:p>
            <a:p>
              <a:pPr algn="ctr" defTabSz="457189">
                <a:defRPr/>
              </a:pPr>
              <a:endParaRPr lang="en-US" sz="900" b="1" dirty="0">
                <a:solidFill>
                  <a:srgbClr val="000000"/>
                </a:solidFill>
                <a:latin typeface="Arial Narrow"/>
              </a:endParaRPr>
            </a:p>
          </p:txBody>
        </p:sp>
        <p:sp>
          <p:nvSpPr>
            <p:cNvPr id="9" name="Rectangle 8">
              <a:extLst>
                <a:ext uri="{FF2B5EF4-FFF2-40B4-BE49-F238E27FC236}">
                  <a16:creationId xmlns:a16="http://schemas.microsoft.com/office/drawing/2014/main" id="{59FE6753-9790-47AF-A4D4-2DB194B38DE3}"/>
                </a:ext>
              </a:extLst>
            </p:cNvPr>
            <p:cNvSpPr/>
            <p:nvPr/>
          </p:nvSpPr>
          <p:spPr>
            <a:xfrm>
              <a:off x="2138569" y="2786507"/>
              <a:ext cx="2271797" cy="881237"/>
            </a:xfrm>
            <a:prstGeom prst="rect">
              <a:avLst/>
            </a:prstGeom>
            <a:solidFill>
              <a:srgbClr val="00AF3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sz="900" b="1" u="sng" dirty="0">
                  <a:solidFill>
                    <a:prstClr val="white"/>
                  </a:solidFill>
                  <a:latin typeface="Arial Narrow"/>
                </a:rPr>
                <a:t>Arm B</a:t>
              </a:r>
            </a:p>
            <a:p>
              <a:pPr algn="ctr" defTabSz="457189">
                <a:defRPr/>
              </a:pPr>
              <a:r>
                <a:rPr lang="en-US" sz="900" b="1" dirty="0">
                  <a:solidFill>
                    <a:prstClr val="white"/>
                  </a:solidFill>
                  <a:latin typeface="Arial Narrow"/>
                </a:rPr>
                <a:t>abemaciclib</a:t>
              </a:r>
              <a:r>
                <a:rPr lang="en-US" sz="900" dirty="0">
                  <a:solidFill>
                    <a:prstClr val="white"/>
                  </a:solidFill>
                  <a:latin typeface="Arial Narrow"/>
                </a:rPr>
                <a:t> 150 mg PO BID + </a:t>
              </a:r>
              <a:r>
                <a:rPr lang="en-US" sz="900" b="1" dirty="0">
                  <a:solidFill>
                    <a:prstClr val="white"/>
                  </a:solidFill>
                  <a:latin typeface="Arial Narrow"/>
                </a:rPr>
                <a:t>trastuzumab</a:t>
              </a:r>
              <a:r>
                <a:rPr lang="en-US" sz="900" dirty="0">
                  <a:solidFill>
                    <a:prstClr val="white"/>
                  </a:solidFill>
                  <a:latin typeface="Arial Narrow"/>
                </a:rPr>
                <a:t> IV q21d </a:t>
              </a:r>
            </a:p>
          </p:txBody>
        </p:sp>
        <p:sp>
          <p:nvSpPr>
            <p:cNvPr id="10" name="Rectangle 9">
              <a:extLst>
                <a:ext uri="{FF2B5EF4-FFF2-40B4-BE49-F238E27FC236}">
                  <a16:creationId xmlns:a16="http://schemas.microsoft.com/office/drawing/2014/main" id="{11D5B374-1912-4864-9E51-83728FB55CBE}"/>
                </a:ext>
              </a:extLst>
            </p:cNvPr>
            <p:cNvSpPr/>
            <p:nvPr/>
          </p:nvSpPr>
          <p:spPr>
            <a:xfrm>
              <a:off x="2138567" y="3803448"/>
              <a:ext cx="2271798" cy="881240"/>
            </a:xfrm>
            <a:prstGeom prst="rect">
              <a:avLst/>
            </a:prstGeom>
            <a:solidFill>
              <a:srgbClr val="00A1D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sz="900" b="1" u="sng" dirty="0">
                  <a:solidFill>
                    <a:prstClr val="white"/>
                  </a:solidFill>
                  <a:latin typeface="Arial Narrow"/>
                </a:rPr>
                <a:t>Arm C</a:t>
              </a:r>
            </a:p>
            <a:p>
              <a:pPr algn="ctr" defTabSz="457189">
                <a:defRPr/>
              </a:pPr>
              <a:r>
                <a:rPr lang="en-US" sz="900" b="1" dirty="0">
                  <a:solidFill>
                    <a:prstClr val="white"/>
                  </a:solidFill>
                  <a:latin typeface="Arial Narrow"/>
                </a:rPr>
                <a:t>trastuzumab </a:t>
              </a:r>
              <a:r>
                <a:rPr lang="en-US" sz="900" dirty="0">
                  <a:solidFill>
                    <a:prstClr val="white"/>
                  </a:solidFill>
                  <a:latin typeface="Arial Narrow"/>
                </a:rPr>
                <a:t>IV q21d + </a:t>
              </a:r>
              <a:r>
                <a:rPr lang="en-US" sz="900" b="1" dirty="0">
                  <a:solidFill>
                    <a:prstClr val="white"/>
                  </a:solidFill>
                  <a:latin typeface="Arial Narrow"/>
                </a:rPr>
                <a:t>investigator’s choice </a:t>
              </a:r>
              <a:r>
                <a:rPr lang="en-US" sz="900" b="1" dirty="0" err="1">
                  <a:solidFill>
                    <a:prstClr val="white"/>
                  </a:solidFill>
                  <a:latin typeface="Arial Narrow"/>
                </a:rPr>
                <a:t>chemotherapy</a:t>
              </a:r>
              <a:r>
                <a:rPr lang="en-US" sz="900" b="1" baseline="30000" dirty="0" err="1">
                  <a:solidFill>
                    <a:prstClr val="white"/>
                  </a:solidFill>
                  <a:latin typeface="Arial Narrow"/>
                </a:rPr>
                <a:t>b</a:t>
              </a:r>
              <a:r>
                <a:rPr lang="en-US" sz="900" b="1" dirty="0">
                  <a:solidFill>
                    <a:prstClr val="white"/>
                  </a:solidFill>
                  <a:latin typeface="Arial Narrow"/>
                </a:rPr>
                <a:t> </a:t>
              </a:r>
            </a:p>
          </p:txBody>
        </p:sp>
        <p:grpSp>
          <p:nvGrpSpPr>
            <p:cNvPr id="11" name="Group 10">
              <a:extLst>
                <a:ext uri="{FF2B5EF4-FFF2-40B4-BE49-F238E27FC236}">
                  <a16:creationId xmlns:a16="http://schemas.microsoft.com/office/drawing/2014/main" id="{09A75E35-B3EF-4BFF-85AB-3043F674D7B3}"/>
                </a:ext>
              </a:extLst>
            </p:cNvPr>
            <p:cNvGrpSpPr/>
            <p:nvPr/>
          </p:nvGrpSpPr>
          <p:grpSpPr>
            <a:xfrm>
              <a:off x="1382368" y="1974975"/>
              <a:ext cx="583371" cy="2236715"/>
              <a:chOff x="6321398" y="2550413"/>
              <a:chExt cx="777828" cy="2982287"/>
            </a:xfrm>
          </p:grpSpPr>
          <p:cxnSp>
            <p:nvCxnSpPr>
              <p:cNvPr id="13" name="Straight Arrow Connector 12">
                <a:extLst>
                  <a:ext uri="{FF2B5EF4-FFF2-40B4-BE49-F238E27FC236}">
                    <a16:creationId xmlns:a16="http://schemas.microsoft.com/office/drawing/2014/main" id="{DC9C4086-F9E4-4F01-978F-780625847E37}"/>
                  </a:ext>
                </a:extLst>
              </p:cNvPr>
              <p:cNvCxnSpPr/>
              <p:nvPr/>
            </p:nvCxnSpPr>
            <p:spPr>
              <a:xfrm flipV="1">
                <a:off x="6321398" y="2550413"/>
                <a:ext cx="777828" cy="1434629"/>
              </a:xfrm>
              <a:prstGeom prst="straightConnector1">
                <a:avLst/>
              </a:prstGeom>
              <a:ln>
                <a:solidFill>
                  <a:schemeClr val="tx1"/>
                </a:solidFill>
                <a:tailEnd type="arrow"/>
              </a:ln>
              <a:effectLst/>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EF7E4EFF-7071-451C-BEE1-BE8785F41A14}"/>
                  </a:ext>
                </a:extLst>
              </p:cNvPr>
              <p:cNvCxnSpPr/>
              <p:nvPr/>
            </p:nvCxnSpPr>
            <p:spPr>
              <a:xfrm>
                <a:off x="6321398" y="3975237"/>
                <a:ext cx="777828" cy="1557463"/>
              </a:xfrm>
              <a:prstGeom prst="straightConnector1">
                <a:avLst/>
              </a:prstGeom>
              <a:ln>
                <a:solidFill>
                  <a:schemeClr val="tx1"/>
                </a:solidFill>
                <a:tailEnd type="arrow"/>
              </a:ln>
              <a:effectLst/>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934EE307-0957-4B52-870A-4285B0D5AD5E}"/>
                  </a:ext>
                </a:extLst>
              </p:cNvPr>
              <p:cNvCxnSpPr/>
              <p:nvPr/>
            </p:nvCxnSpPr>
            <p:spPr>
              <a:xfrm>
                <a:off x="6321398" y="3985041"/>
                <a:ext cx="777828" cy="0"/>
              </a:xfrm>
              <a:prstGeom prst="straightConnector1">
                <a:avLst/>
              </a:prstGeom>
              <a:ln>
                <a:solidFill>
                  <a:schemeClr val="tx1"/>
                </a:solidFill>
                <a:tailEnd type="arrow"/>
              </a:ln>
              <a:effectLst/>
            </p:spPr>
            <p:style>
              <a:lnRef idx="2">
                <a:schemeClr val="dk1"/>
              </a:lnRef>
              <a:fillRef idx="0">
                <a:schemeClr val="dk1"/>
              </a:fillRef>
              <a:effectRef idx="1">
                <a:schemeClr val="dk1"/>
              </a:effectRef>
              <a:fontRef idx="minor">
                <a:schemeClr val="tx1"/>
              </a:fontRef>
            </p:style>
          </p:cxnSp>
        </p:grpSp>
        <p:sp>
          <p:nvSpPr>
            <p:cNvPr id="12" name="Oval 11">
              <a:extLst>
                <a:ext uri="{FF2B5EF4-FFF2-40B4-BE49-F238E27FC236}">
                  <a16:creationId xmlns:a16="http://schemas.microsoft.com/office/drawing/2014/main" id="{F35F57C9-A214-41CA-BEBF-C2BBE2FEC5A2}"/>
                </a:ext>
              </a:extLst>
            </p:cNvPr>
            <p:cNvSpPr/>
            <p:nvPr/>
          </p:nvSpPr>
          <p:spPr>
            <a:xfrm>
              <a:off x="1" y="2621239"/>
              <a:ext cx="1626248" cy="939799"/>
            </a:xfrm>
            <a:prstGeom prst="ellipse">
              <a:avLst/>
            </a:prstGeom>
            <a:solidFill>
              <a:schemeClr val="accent3"/>
            </a:solidFill>
            <a:ln w="254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sz="900" b="1" dirty="0">
                  <a:solidFill>
                    <a:prstClr val="white"/>
                  </a:solidFill>
                  <a:latin typeface="Arial Narrow"/>
                </a:rPr>
                <a:t>N = 237</a:t>
              </a:r>
            </a:p>
            <a:p>
              <a:pPr algn="ctr" defTabSz="457189">
                <a:defRPr/>
              </a:pPr>
              <a:r>
                <a:rPr lang="en-US" sz="900" b="1" dirty="0">
                  <a:solidFill>
                    <a:prstClr val="white"/>
                  </a:solidFill>
                  <a:latin typeface="Arial Narrow"/>
                </a:rPr>
                <a:t>1:1:1</a:t>
              </a:r>
            </a:p>
          </p:txBody>
        </p:sp>
      </p:grpSp>
      <p:sp>
        <p:nvSpPr>
          <p:cNvPr id="16" name="Rectangle 15">
            <a:extLst>
              <a:ext uri="{FF2B5EF4-FFF2-40B4-BE49-F238E27FC236}">
                <a16:creationId xmlns:a16="http://schemas.microsoft.com/office/drawing/2014/main" id="{40DDE641-B542-45F8-8165-EFC804D2ED90}"/>
              </a:ext>
            </a:extLst>
          </p:cNvPr>
          <p:cNvSpPr>
            <a:spLocks/>
          </p:cNvSpPr>
          <p:nvPr/>
        </p:nvSpPr>
        <p:spPr>
          <a:xfrm>
            <a:off x="188825" y="1747570"/>
            <a:ext cx="1600445" cy="2557022"/>
          </a:xfrm>
          <a:prstGeom prst="rect">
            <a:avLst/>
          </a:prstGeom>
          <a:solidFill>
            <a:srgbClr val="F3F0E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1200" b="1" u="sng" dirty="0">
                <a:solidFill>
                  <a:srgbClr val="000000"/>
                </a:solidFill>
                <a:latin typeface="Arial Narrow"/>
              </a:rPr>
              <a:t>Eligibility Criteria</a:t>
            </a:r>
          </a:p>
          <a:p>
            <a:pPr marL="214313" indent="-214313">
              <a:buFont typeface="Arial" panose="020B0604020202020204" pitchFamily="34" charset="0"/>
              <a:buChar char="•"/>
              <a:defRPr/>
            </a:pPr>
            <a:r>
              <a:rPr lang="en-US" sz="1200" dirty="0">
                <a:solidFill>
                  <a:srgbClr val="000000"/>
                </a:solidFill>
                <a:latin typeface="Arial Narrow"/>
              </a:rPr>
              <a:t>HR+, HER2+ ABC</a:t>
            </a:r>
          </a:p>
          <a:p>
            <a:pPr marL="214313" indent="-214313">
              <a:buFont typeface="Arial" panose="020B0604020202020204" pitchFamily="34" charset="0"/>
              <a:buChar char="•"/>
              <a:defRPr/>
            </a:pPr>
            <a:r>
              <a:rPr lang="en-US" sz="1200" dirty="0">
                <a:solidFill>
                  <a:srgbClr val="000000"/>
                </a:solidFill>
                <a:latin typeface="Arial Narrow"/>
              </a:rPr>
              <a:t>≥2 prior HER2-directed therapies for ABC </a:t>
            </a:r>
          </a:p>
          <a:p>
            <a:pPr marL="214313" indent="-214313">
              <a:buFont typeface="Arial" panose="020B0604020202020204" pitchFamily="34" charset="0"/>
              <a:buChar char="•"/>
              <a:defRPr/>
            </a:pPr>
            <a:r>
              <a:rPr lang="en-US" sz="1200" dirty="0">
                <a:solidFill>
                  <a:srgbClr val="000000"/>
                </a:solidFill>
                <a:latin typeface="Arial Narrow"/>
              </a:rPr>
              <a:t>prior T-DM1 and taxane required</a:t>
            </a:r>
          </a:p>
          <a:p>
            <a:pPr marL="214313" indent="-214313">
              <a:buFont typeface="Arial" panose="020B0604020202020204" pitchFamily="34" charset="0"/>
              <a:buChar char="•"/>
              <a:defRPr/>
            </a:pPr>
            <a:r>
              <a:rPr lang="en-US" sz="1200" dirty="0">
                <a:solidFill>
                  <a:srgbClr val="000000"/>
                </a:solidFill>
                <a:latin typeface="Arial Narrow"/>
              </a:rPr>
              <a:t>ECOG PS ≤1</a:t>
            </a:r>
            <a:endParaRPr lang="en-US" sz="1200" b="1" dirty="0">
              <a:solidFill>
                <a:srgbClr val="000000"/>
              </a:solidFill>
              <a:latin typeface="Arial Narrow"/>
            </a:endParaRPr>
          </a:p>
          <a:p>
            <a:pPr marL="214313" indent="-214313">
              <a:buFont typeface="Arial" panose="020B0604020202020204" pitchFamily="34" charset="0"/>
              <a:buChar char="•"/>
              <a:defRPr/>
            </a:pPr>
            <a:r>
              <a:rPr lang="en-US" sz="1200" dirty="0">
                <a:solidFill>
                  <a:srgbClr val="000000"/>
                </a:solidFill>
                <a:latin typeface="Arial Narrow"/>
              </a:rPr>
              <a:t>CDK4 &amp; 6 inhibitor naive</a:t>
            </a:r>
          </a:p>
          <a:p>
            <a:pPr marL="214313" indent="-214313">
              <a:buFont typeface="Arial" panose="020B0604020202020204" pitchFamily="34" charset="0"/>
              <a:buChar char="•"/>
              <a:defRPr/>
            </a:pPr>
            <a:r>
              <a:rPr lang="en-US" sz="1200" dirty="0">
                <a:solidFill>
                  <a:srgbClr val="000000"/>
                </a:solidFill>
                <a:latin typeface="Arial Narrow"/>
              </a:rPr>
              <a:t>No untreated or symptomatic CNS metastases</a:t>
            </a:r>
            <a:endParaRPr lang="en-US" sz="1200" u="sng" dirty="0">
              <a:solidFill>
                <a:srgbClr val="000000"/>
              </a:solidFill>
              <a:latin typeface="Arial Narrow"/>
            </a:endParaRPr>
          </a:p>
        </p:txBody>
      </p:sp>
      <p:pic>
        <p:nvPicPr>
          <p:cNvPr id="17" name="Picture 16" descr="Chart&#10;&#10;Description automatically generated">
            <a:extLst>
              <a:ext uri="{FF2B5EF4-FFF2-40B4-BE49-F238E27FC236}">
                <a16:creationId xmlns:a16="http://schemas.microsoft.com/office/drawing/2014/main" id="{077D078E-C236-4DB5-8530-965FDE4B11E7}"/>
              </a:ext>
            </a:extLst>
          </p:cNvPr>
          <p:cNvPicPr>
            <a:picLocks noChangeAspect="1"/>
          </p:cNvPicPr>
          <p:nvPr/>
        </p:nvPicPr>
        <p:blipFill rotWithShape="1">
          <a:blip r:embed="rId2">
            <a:extLst>
              <a:ext uri="{28A0092B-C50C-407E-A947-70E740481C1C}">
                <a14:useLocalDpi xmlns:a14="http://schemas.microsoft.com/office/drawing/2010/main" val="0"/>
              </a:ext>
            </a:extLst>
          </a:blip>
          <a:srcRect l="2970" r="5211" b="4029"/>
          <a:stretch/>
        </p:blipFill>
        <p:spPr>
          <a:xfrm>
            <a:off x="4750606" y="3729435"/>
            <a:ext cx="3674878" cy="2028108"/>
          </a:xfrm>
          <a:prstGeom prst="rect">
            <a:avLst/>
          </a:prstGeom>
        </p:spPr>
      </p:pic>
      <p:sp>
        <p:nvSpPr>
          <p:cNvPr id="19" name="TextBox 18">
            <a:extLst>
              <a:ext uri="{FF2B5EF4-FFF2-40B4-BE49-F238E27FC236}">
                <a16:creationId xmlns:a16="http://schemas.microsoft.com/office/drawing/2014/main" id="{B5AF3D9E-37EB-4110-963E-30B81068B8C3}"/>
              </a:ext>
            </a:extLst>
          </p:cNvPr>
          <p:cNvSpPr txBox="1"/>
          <p:nvPr/>
        </p:nvSpPr>
        <p:spPr>
          <a:xfrm>
            <a:off x="4716298" y="3506062"/>
            <a:ext cx="577181" cy="338554"/>
          </a:xfrm>
          <a:prstGeom prst="rect">
            <a:avLst/>
          </a:prstGeom>
          <a:noFill/>
        </p:spPr>
        <p:txBody>
          <a:bodyPr wrap="square" rtlCol="0">
            <a:spAutoFit/>
          </a:bodyPr>
          <a:lstStyle/>
          <a:p>
            <a:pPr defTabSz="457189">
              <a:defRPr/>
            </a:pPr>
            <a:r>
              <a:rPr lang="en-US" sz="1600" b="1" dirty="0">
                <a:latin typeface="Arial Narrow" panose="020B0606020202030204" pitchFamily="34" charset="0"/>
                <a:ea typeface="MS PGothic" panose="020B0600070205080204" pitchFamily="34" charset="-128"/>
              </a:rPr>
              <a:t>OS </a:t>
            </a:r>
            <a:r>
              <a:rPr lang="en-US" sz="800" b="1" dirty="0">
                <a:latin typeface="Arial Narrow" panose="020B0606020202030204" pitchFamily="34" charset="0"/>
                <a:ea typeface="MS PGothic" panose="020B0600070205080204" pitchFamily="34" charset="-128"/>
              </a:rPr>
              <a:t>2</a:t>
            </a:r>
          </a:p>
        </p:txBody>
      </p:sp>
      <p:graphicFrame>
        <p:nvGraphicFramePr>
          <p:cNvPr id="20" name="Table 56">
            <a:extLst>
              <a:ext uri="{FF2B5EF4-FFF2-40B4-BE49-F238E27FC236}">
                <a16:creationId xmlns:a16="http://schemas.microsoft.com/office/drawing/2014/main" id="{B61043F2-2E74-4054-80D6-CFCEE1927109}"/>
              </a:ext>
            </a:extLst>
          </p:cNvPr>
          <p:cNvGraphicFramePr>
            <a:graphicFrameLocks noGrp="1"/>
          </p:cNvGraphicFramePr>
          <p:nvPr/>
        </p:nvGraphicFramePr>
        <p:xfrm>
          <a:off x="6668419" y="3493442"/>
          <a:ext cx="2433458" cy="1005840"/>
        </p:xfrm>
        <a:graphic>
          <a:graphicData uri="http://schemas.openxmlformats.org/drawingml/2006/table">
            <a:tbl>
              <a:tblPr firstRow="1" bandRow="1"/>
              <a:tblGrid>
                <a:gridCol w="590227">
                  <a:extLst>
                    <a:ext uri="{9D8B030D-6E8A-4147-A177-3AD203B41FA5}">
                      <a16:colId xmlns:a16="http://schemas.microsoft.com/office/drawing/2014/main" val="3767216691"/>
                    </a:ext>
                  </a:extLst>
                </a:gridCol>
                <a:gridCol w="626859">
                  <a:extLst>
                    <a:ext uri="{9D8B030D-6E8A-4147-A177-3AD203B41FA5}">
                      <a16:colId xmlns:a16="http://schemas.microsoft.com/office/drawing/2014/main" val="253574002"/>
                    </a:ext>
                  </a:extLst>
                </a:gridCol>
                <a:gridCol w="608186">
                  <a:extLst>
                    <a:ext uri="{9D8B030D-6E8A-4147-A177-3AD203B41FA5}">
                      <a16:colId xmlns:a16="http://schemas.microsoft.com/office/drawing/2014/main" val="1987844035"/>
                    </a:ext>
                  </a:extLst>
                </a:gridCol>
                <a:gridCol w="608186">
                  <a:extLst>
                    <a:ext uri="{9D8B030D-6E8A-4147-A177-3AD203B41FA5}">
                      <a16:colId xmlns:a16="http://schemas.microsoft.com/office/drawing/2014/main" val="1132972953"/>
                    </a:ext>
                  </a:extLst>
                </a:gridCol>
              </a:tblGrid>
              <a:tr h="100721">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endParaRPr lang="en-US" sz="800" b="1">
                        <a:solidFill>
                          <a:srgbClr val="000000"/>
                        </a:solidFill>
                        <a:latin typeface="Calibri" panose="020F0502020204030204" pitchFamily="34" charset="0"/>
                        <a:cs typeface="Calibri" panose="020F0502020204030204" pitchFamily="34" charset="0"/>
                      </a:endParaRPr>
                    </a:p>
                  </a:txBody>
                  <a:tcPr marL="0" marR="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800" b="1">
                          <a:solidFill>
                            <a:schemeClr val="bg1"/>
                          </a:solidFill>
                          <a:latin typeface="Calibri" panose="020F0502020204030204" pitchFamily="34" charset="0"/>
                          <a:cs typeface="Calibri" panose="020F0502020204030204" pitchFamily="34" charset="0"/>
                        </a:rPr>
                        <a:t>Arm A</a:t>
                      </a:r>
                    </a:p>
                  </a:txBody>
                  <a:tcPr marL="0" marR="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IN" sz="800" b="1">
                          <a:solidFill>
                            <a:schemeClr val="bg1"/>
                          </a:solidFill>
                          <a:latin typeface="Calibri" panose="020F0502020204030204" pitchFamily="34" charset="0"/>
                          <a:cs typeface="Calibri" panose="020F0502020204030204" pitchFamily="34" charset="0"/>
                        </a:rPr>
                        <a:t>Arm B</a:t>
                      </a:r>
                    </a:p>
                  </a:txBody>
                  <a:tcPr marL="0" marR="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IN" sz="800" b="1">
                          <a:solidFill>
                            <a:schemeClr val="bg1"/>
                          </a:solidFill>
                          <a:latin typeface="Calibri" panose="020F0502020204030204" pitchFamily="34" charset="0"/>
                          <a:cs typeface="Calibri" panose="020F0502020204030204" pitchFamily="34" charset="0"/>
                        </a:rPr>
                        <a:t>Arm C</a:t>
                      </a:r>
                    </a:p>
                  </a:txBody>
                  <a:tcPr marL="0" marR="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263F6A"/>
                    </a:solidFill>
                  </a:tcPr>
                </a:tc>
                <a:extLst>
                  <a:ext uri="{0D108BD9-81ED-4DB2-BD59-A6C34878D82A}">
                    <a16:rowId xmlns:a16="http://schemas.microsoft.com/office/drawing/2014/main" val="2430270175"/>
                  </a:ext>
                </a:extLst>
              </a:tr>
              <a:tr h="100092">
                <a:tc>
                  <a:txBody>
                    <a:bodyPr/>
                    <a:lstStyle/>
                    <a:p>
                      <a:pPr marL="84138" marR="0" lvl="1" indent="0" algn="ctr" defTabSz="457177" rtl="0" eaLnBrk="1" fontAlgn="auto" latinLnBrk="0" hangingPunct="1">
                        <a:lnSpc>
                          <a:spcPct val="100000"/>
                        </a:lnSpc>
                        <a:spcBef>
                          <a:spcPts val="0"/>
                        </a:spcBef>
                        <a:spcAft>
                          <a:spcPts val="0"/>
                        </a:spcAft>
                        <a:buClrTx/>
                        <a:buSzTx/>
                        <a:buFontTx/>
                        <a:buNone/>
                        <a:tabLst/>
                        <a:defRPr/>
                      </a:pPr>
                      <a:r>
                        <a:rPr lang="en-IN" sz="800" b="1">
                          <a:solidFill>
                            <a:srgbClr val="000000"/>
                          </a:solidFill>
                          <a:latin typeface="Calibri" panose="020F0502020204030204" pitchFamily="34" charset="0"/>
                          <a:cs typeface="Calibri" panose="020F0502020204030204" pitchFamily="34" charset="0"/>
                        </a:rPr>
                        <a:t>Events</a:t>
                      </a:r>
                    </a:p>
                  </a:txBody>
                  <a:tcPr marL="0" marR="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800" b="1">
                          <a:solidFill>
                            <a:srgbClr val="000000"/>
                          </a:solidFill>
                          <a:latin typeface="Calibri" panose="020F0502020204030204" pitchFamily="34" charset="0"/>
                          <a:cs typeface="Calibri" panose="020F0502020204030204" pitchFamily="34" charset="0"/>
                        </a:rPr>
                        <a:t>50</a:t>
                      </a:r>
                    </a:p>
                  </a:txBody>
                  <a:tcPr marL="0" marR="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N" sz="800" b="1">
                          <a:solidFill>
                            <a:srgbClr val="000000"/>
                          </a:solidFill>
                          <a:latin typeface="Calibri" panose="020F0502020204030204" pitchFamily="34" charset="0"/>
                          <a:cs typeface="Calibri" panose="020F0502020204030204" pitchFamily="34" charset="0"/>
                        </a:rPr>
                        <a:t>54</a:t>
                      </a:r>
                    </a:p>
                  </a:txBody>
                  <a:tcPr marL="0" marR="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N" sz="800" b="1">
                          <a:solidFill>
                            <a:srgbClr val="000000"/>
                          </a:solidFill>
                          <a:latin typeface="Calibri" panose="020F0502020204030204" pitchFamily="34" charset="0"/>
                          <a:cs typeface="Calibri" panose="020F0502020204030204" pitchFamily="34" charset="0"/>
                        </a:rPr>
                        <a:t>53</a:t>
                      </a:r>
                    </a:p>
                  </a:txBody>
                  <a:tcPr marL="0" marR="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4009601"/>
                  </a:ext>
                </a:extLst>
              </a:tr>
              <a:tr h="100092">
                <a:tc>
                  <a:txBody>
                    <a:bodyPr/>
                    <a:lstStyle/>
                    <a:p>
                      <a:pPr marL="84138" marR="0" lvl="1" indent="0" algn="ctr" defTabSz="457177" rtl="0" eaLnBrk="1" fontAlgn="auto" latinLnBrk="0" hangingPunct="1">
                        <a:lnSpc>
                          <a:spcPct val="100000"/>
                        </a:lnSpc>
                        <a:spcBef>
                          <a:spcPts val="0"/>
                        </a:spcBef>
                        <a:spcAft>
                          <a:spcPts val="0"/>
                        </a:spcAft>
                        <a:buClrTx/>
                        <a:buSzTx/>
                        <a:buFontTx/>
                        <a:buNone/>
                        <a:tabLst/>
                        <a:defRPr/>
                      </a:pPr>
                      <a:r>
                        <a:rPr lang="en-IN" sz="800" b="1">
                          <a:solidFill>
                            <a:srgbClr val="C00000"/>
                          </a:solidFill>
                          <a:latin typeface="Calibri" panose="020F0502020204030204" pitchFamily="34" charset="0"/>
                          <a:cs typeface="Calibri" panose="020F0502020204030204" pitchFamily="34" charset="0"/>
                        </a:rPr>
                        <a:t>mOS, (mo)</a:t>
                      </a:r>
                    </a:p>
                  </a:txBody>
                  <a:tcPr marL="0" marR="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800" b="1">
                          <a:solidFill>
                            <a:srgbClr val="C00000"/>
                          </a:solidFill>
                          <a:latin typeface="Calibri" panose="020F0502020204030204" pitchFamily="34" charset="0"/>
                          <a:cs typeface="Calibri" panose="020F0502020204030204" pitchFamily="34" charset="0"/>
                        </a:rPr>
                        <a:t>31.1</a:t>
                      </a:r>
                    </a:p>
                  </a:txBody>
                  <a:tcPr marL="0" marR="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N" sz="800" b="1">
                          <a:solidFill>
                            <a:srgbClr val="C00000"/>
                          </a:solidFill>
                          <a:latin typeface="Calibri" panose="020F0502020204030204" pitchFamily="34" charset="0"/>
                          <a:cs typeface="Calibri" panose="020F0502020204030204" pitchFamily="34" charset="0"/>
                        </a:rPr>
                        <a:t>29.2</a:t>
                      </a:r>
                    </a:p>
                  </a:txBody>
                  <a:tcPr marL="0" marR="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TlToBr w="12700" cmpd="sng">
                      <a:noFill/>
                      <a:prstDash val="solid"/>
                    </a:lnTlToBr>
                    <a:lnBlToTr w="12700" cmpd="sng">
                      <a:noFill/>
                      <a:prstDash val="solid"/>
                    </a:lnBlToTr>
                    <a:solidFill>
                      <a:schemeClr val="bg1"/>
                    </a:solidFill>
                  </a:tcPr>
                </a:tc>
                <a:tc>
                  <a:txBody>
                    <a:bodyPr/>
                    <a:lstStyle/>
                    <a:p>
                      <a:pPr algn="ctr"/>
                      <a:r>
                        <a:rPr lang="en-IN" sz="800" b="1">
                          <a:solidFill>
                            <a:srgbClr val="C00000"/>
                          </a:solidFill>
                          <a:latin typeface="Calibri" panose="020F0502020204030204" pitchFamily="34" charset="0"/>
                          <a:cs typeface="Calibri" panose="020F0502020204030204" pitchFamily="34" charset="0"/>
                        </a:rPr>
                        <a:t>20.7</a:t>
                      </a:r>
                    </a:p>
                  </a:txBody>
                  <a:tcPr marL="0" marR="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0756944"/>
                  </a:ext>
                </a:extLst>
              </a:tr>
              <a:tr h="200183">
                <a:tc>
                  <a:txBody>
                    <a:bodyPr/>
                    <a:lstStyle/>
                    <a:p>
                      <a:pPr algn="ctr"/>
                      <a:r>
                        <a:rPr lang="en-IN" sz="800" b="1">
                          <a:solidFill>
                            <a:srgbClr val="000000"/>
                          </a:solidFill>
                          <a:latin typeface="Calibri" panose="020F0502020204030204" pitchFamily="34" charset="0"/>
                          <a:cs typeface="Calibri" panose="020F0502020204030204" pitchFamily="34" charset="0"/>
                        </a:rPr>
                        <a:t>HR (95% CI)</a:t>
                      </a:r>
                    </a:p>
                  </a:txBody>
                  <a:tcPr marL="0" marR="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800" b="1">
                          <a:solidFill>
                            <a:srgbClr val="000000"/>
                          </a:solidFill>
                          <a:latin typeface="Calibri" panose="020F0502020204030204" pitchFamily="34" charset="0"/>
                          <a:cs typeface="Calibri" panose="020F0502020204030204" pitchFamily="34" charset="0"/>
                        </a:rPr>
                        <a:t>0.71 </a:t>
                      </a:r>
                    </a:p>
                    <a:p>
                      <a:pPr algn="ctr"/>
                      <a:r>
                        <a:rPr lang="en-IN" sz="800" b="1">
                          <a:solidFill>
                            <a:srgbClr val="000000"/>
                          </a:solidFill>
                          <a:latin typeface="Calibri" panose="020F0502020204030204" pitchFamily="34" charset="0"/>
                          <a:cs typeface="Calibri" panose="020F0502020204030204" pitchFamily="34" charset="0"/>
                        </a:rPr>
                        <a:t>(0.48, 1.05) </a:t>
                      </a:r>
                    </a:p>
                  </a:txBody>
                  <a:tcPr marL="0" marR="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N" sz="800" b="1" dirty="0">
                          <a:solidFill>
                            <a:srgbClr val="000000"/>
                          </a:solidFill>
                          <a:latin typeface="Calibri" panose="020F0502020204030204" pitchFamily="34" charset="0"/>
                          <a:cs typeface="Calibri" panose="020F0502020204030204" pitchFamily="34" charset="0"/>
                        </a:rPr>
                        <a:t>0.84 </a:t>
                      </a:r>
                    </a:p>
                    <a:p>
                      <a:pPr algn="ctr"/>
                      <a:r>
                        <a:rPr lang="en-IN" sz="800" b="1" dirty="0">
                          <a:solidFill>
                            <a:srgbClr val="000000"/>
                          </a:solidFill>
                          <a:latin typeface="Calibri" panose="020F0502020204030204" pitchFamily="34" charset="0"/>
                          <a:cs typeface="Calibri" panose="020F0502020204030204" pitchFamily="34" charset="0"/>
                        </a:rPr>
                        <a:t>(0.57, 1.23)</a:t>
                      </a:r>
                    </a:p>
                  </a:txBody>
                  <a:tcPr marL="0" marR="0" marT="0" marB="0" anchor="ctr">
                    <a:lnL w="19050" cap="flat" cmpd="sng" algn="ctr">
                      <a:solidFill>
                        <a:schemeClr val="accent2"/>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rowSpan="2">
                  <a:txBody>
                    <a:bodyPr/>
                    <a:lstStyle/>
                    <a:p>
                      <a:pPr algn="ctr"/>
                      <a:r>
                        <a:rPr lang="en-IN" sz="800" b="1" dirty="0">
                          <a:solidFill>
                            <a:srgbClr val="000000"/>
                          </a:solidFill>
                          <a:latin typeface="Calibri" panose="020F0502020204030204" pitchFamily="34" charset="0"/>
                          <a:cs typeface="Calibri" panose="020F0502020204030204" pitchFamily="34" charset="0"/>
                        </a:rPr>
                        <a:t>N/A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7801365"/>
                  </a:ext>
                </a:extLst>
              </a:tr>
              <a:tr h="200183">
                <a:tc>
                  <a:txBody>
                    <a:bodyPr/>
                    <a:lstStyle/>
                    <a:p>
                      <a:pPr algn="ctr"/>
                      <a:r>
                        <a:rPr lang="en-IN" sz="800" b="1">
                          <a:solidFill>
                            <a:srgbClr val="000000"/>
                          </a:solidFill>
                          <a:latin typeface="Calibri" panose="020F0502020204030204" pitchFamily="34" charset="0"/>
                          <a:cs typeface="Calibri" panose="020F0502020204030204" pitchFamily="34" charset="0"/>
                        </a:rPr>
                        <a:t>2-sided </a:t>
                      </a:r>
                      <a:r>
                        <a:rPr lang="en-IN" sz="800" b="1" i="1">
                          <a:solidFill>
                            <a:srgbClr val="000000"/>
                          </a:solidFill>
                          <a:latin typeface="Calibri" panose="020F0502020204030204" pitchFamily="34" charset="0"/>
                          <a:cs typeface="Calibri" panose="020F0502020204030204" pitchFamily="34" charset="0"/>
                        </a:rPr>
                        <a:t>P</a:t>
                      </a:r>
                      <a:r>
                        <a:rPr lang="en-IN" sz="800" b="1">
                          <a:solidFill>
                            <a:srgbClr val="000000"/>
                          </a:solidFill>
                          <a:latin typeface="Calibri" panose="020F0502020204030204" pitchFamily="34" charset="0"/>
                          <a:cs typeface="Calibri" panose="020F0502020204030204" pitchFamily="34" charset="0"/>
                        </a:rPr>
                        <a:t> value</a:t>
                      </a:r>
                    </a:p>
                  </a:txBody>
                  <a:tcPr marL="0" marR="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800" b="1">
                          <a:solidFill>
                            <a:srgbClr val="000000"/>
                          </a:solidFill>
                          <a:latin typeface="Calibri" panose="020F0502020204030204" pitchFamily="34" charset="0"/>
                          <a:cs typeface="Calibri" panose="020F0502020204030204" pitchFamily="34" charset="0"/>
                        </a:rPr>
                        <a:t>0.086 </a:t>
                      </a:r>
                    </a:p>
                    <a:p>
                      <a:pPr algn="ctr"/>
                      <a:r>
                        <a:rPr lang="en-IN" sz="800" b="1">
                          <a:solidFill>
                            <a:srgbClr val="000000"/>
                          </a:solidFill>
                          <a:latin typeface="Calibri" panose="020F0502020204030204" pitchFamily="34" charset="0"/>
                          <a:cs typeface="Calibri" panose="020F0502020204030204" pitchFamily="34" charset="0"/>
                        </a:rPr>
                        <a:t>A vs. C</a:t>
                      </a:r>
                    </a:p>
                  </a:txBody>
                  <a:tcPr marL="0" marR="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N" sz="800" b="1" dirty="0">
                          <a:solidFill>
                            <a:srgbClr val="000000"/>
                          </a:solidFill>
                          <a:latin typeface="Calibri" panose="020F0502020204030204" pitchFamily="34" charset="0"/>
                          <a:cs typeface="Calibri" panose="020F0502020204030204" pitchFamily="34" charset="0"/>
                        </a:rPr>
                        <a:t>0.365</a:t>
                      </a:r>
                    </a:p>
                    <a:p>
                      <a:pPr algn="ctr"/>
                      <a:r>
                        <a:rPr lang="en-IN" sz="800" b="1" dirty="0">
                          <a:solidFill>
                            <a:srgbClr val="000000"/>
                          </a:solidFill>
                          <a:latin typeface="Calibri" panose="020F0502020204030204" pitchFamily="34" charset="0"/>
                          <a:cs typeface="Calibri" panose="020F0502020204030204" pitchFamily="34" charset="0"/>
                        </a:rPr>
                        <a:t>B vs. C</a:t>
                      </a:r>
                    </a:p>
                  </a:txBody>
                  <a:tcPr marL="0" marR="0" marT="0" marB="0" anchor="ctr">
                    <a:lnL w="19050" cap="flat" cmpd="sng" algn="ctr">
                      <a:solidFill>
                        <a:schemeClr val="accent2"/>
                      </a:solidFill>
                      <a:prstDash val="solid"/>
                      <a:round/>
                      <a:headEnd type="none" w="med" len="med"/>
                      <a:tailEnd type="none" w="med" len="med"/>
                    </a:lnL>
                  </a:tcPr>
                </a:tc>
                <a:tc vMerge="1">
                  <a:txBody>
                    <a:bodyPr/>
                    <a:lstStyle/>
                    <a:p>
                      <a:pPr algn="ctr"/>
                      <a:endParaRPr lang="en-IN" sz="3200" b="1">
                        <a:solidFill>
                          <a:srgbClr val="000000"/>
                        </a:solidFill>
                      </a:endParaRPr>
                    </a:p>
                  </a:txBody>
                  <a:tcPr marL="0" marR="0" marT="0" marB="0" anchor="ctr"/>
                </a:tc>
                <a:extLst>
                  <a:ext uri="{0D108BD9-81ED-4DB2-BD59-A6C34878D82A}">
                    <a16:rowId xmlns:a16="http://schemas.microsoft.com/office/drawing/2014/main" val="904432522"/>
                  </a:ext>
                </a:extLst>
              </a:tr>
              <a:tr h="125115">
                <a:tc gridSpan="4">
                  <a:txBody>
                    <a:bodyPr/>
                    <a:lstStyle/>
                    <a:p>
                      <a:pPr algn="ctr"/>
                      <a:endParaRPr lang="en-IN" sz="1000" b="1" dirty="0">
                        <a:solidFill>
                          <a:srgbClr val="000000"/>
                        </a:solidFill>
                      </a:endParaRPr>
                    </a:p>
                  </a:txBody>
                  <a:tcPr marL="0" marR="0" marT="0" marB="0" anchor="ctr">
                    <a:lnL w="19050" cap="flat" cmpd="sng" algn="ctr">
                      <a:solidFill>
                        <a:schemeClr val="accent2"/>
                      </a:solidFill>
                      <a:prstDash val="solid"/>
                      <a:round/>
                      <a:headEnd type="none" w="med" len="med"/>
                      <a:tailEnd type="none" w="med" len="med"/>
                    </a:lnL>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endParaRPr lang="en-IN" sz="2800" b="1">
                        <a:solidFill>
                          <a:srgbClr val="000000"/>
                        </a:solidFill>
                      </a:endParaRPr>
                    </a:p>
                  </a:txBody>
                  <a:tcPr marL="216006" marR="216006" marT="108003" marB="108003"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a:p>
                  </a:txBody>
                  <a:tcPr/>
                </a:tc>
                <a:tc hMerge="1">
                  <a:txBody>
                    <a:bodyPr/>
                    <a:lstStyle/>
                    <a:p>
                      <a:endParaRPr lang="en-US"/>
                    </a:p>
                  </a:txBody>
                  <a:tcPr/>
                </a:tc>
                <a:extLst>
                  <a:ext uri="{0D108BD9-81ED-4DB2-BD59-A6C34878D82A}">
                    <a16:rowId xmlns:a16="http://schemas.microsoft.com/office/drawing/2014/main" val="2954200091"/>
                  </a:ext>
                </a:extLst>
              </a:tr>
            </a:tbl>
          </a:graphicData>
        </a:graphic>
      </p:graphicFrame>
      <p:grpSp>
        <p:nvGrpSpPr>
          <p:cNvPr id="2" name="Group 1">
            <a:extLst>
              <a:ext uri="{FF2B5EF4-FFF2-40B4-BE49-F238E27FC236}">
                <a16:creationId xmlns:a16="http://schemas.microsoft.com/office/drawing/2014/main" id="{8790AE3A-4F1E-4C80-BE88-9FBD7C8800E9}"/>
              </a:ext>
            </a:extLst>
          </p:cNvPr>
          <p:cNvGrpSpPr/>
          <p:nvPr/>
        </p:nvGrpSpPr>
        <p:grpSpPr>
          <a:xfrm>
            <a:off x="4513966" y="1524508"/>
            <a:ext cx="4630035" cy="1961311"/>
            <a:chOff x="4837544" y="717436"/>
            <a:chExt cx="4630035" cy="1961311"/>
          </a:xfrm>
        </p:grpSpPr>
        <p:pic>
          <p:nvPicPr>
            <p:cNvPr id="5" name="Picture 4">
              <a:extLst>
                <a:ext uri="{FF2B5EF4-FFF2-40B4-BE49-F238E27FC236}">
                  <a16:creationId xmlns:a16="http://schemas.microsoft.com/office/drawing/2014/main" id="{5451A789-7229-4555-A1C3-B17A06FD970B}"/>
                </a:ext>
              </a:extLst>
            </p:cNvPr>
            <p:cNvPicPr>
              <a:picLocks noChangeAspect="1"/>
            </p:cNvPicPr>
            <p:nvPr/>
          </p:nvPicPr>
          <p:blipFill>
            <a:blip r:embed="rId3"/>
            <a:stretch>
              <a:fillRect/>
            </a:stretch>
          </p:blipFill>
          <p:spPr>
            <a:xfrm>
              <a:off x="5294705" y="717436"/>
              <a:ext cx="3394655" cy="1961311"/>
            </a:xfrm>
            <a:prstGeom prst="rect">
              <a:avLst/>
            </a:prstGeom>
          </p:spPr>
        </p:pic>
        <p:sp>
          <p:nvSpPr>
            <p:cNvPr id="18" name="TextBox 17">
              <a:extLst>
                <a:ext uri="{FF2B5EF4-FFF2-40B4-BE49-F238E27FC236}">
                  <a16:creationId xmlns:a16="http://schemas.microsoft.com/office/drawing/2014/main" id="{825F023D-170C-477C-A192-13BC08CD9716}"/>
                </a:ext>
              </a:extLst>
            </p:cNvPr>
            <p:cNvSpPr txBox="1"/>
            <p:nvPr/>
          </p:nvSpPr>
          <p:spPr>
            <a:xfrm>
              <a:off x="4837544" y="753248"/>
              <a:ext cx="651941" cy="338554"/>
            </a:xfrm>
            <a:prstGeom prst="rect">
              <a:avLst/>
            </a:prstGeom>
            <a:noFill/>
          </p:spPr>
          <p:txBody>
            <a:bodyPr wrap="square" rtlCol="0">
              <a:spAutoFit/>
            </a:bodyPr>
            <a:lstStyle/>
            <a:p>
              <a:pPr defTabSz="457189">
                <a:defRPr/>
              </a:pPr>
              <a:r>
                <a:rPr lang="en-US" sz="1600" b="1" dirty="0">
                  <a:latin typeface="Arial Narrow" panose="020B0606020202030204" pitchFamily="34" charset="0"/>
                  <a:ea typeface="MS PGothic" panose="020B0600070205080204" pitchFamily="34" charset="-128"/>
                </a:rPr>
                <a:t>PFS </a:t>
              </a:r>
              <a:r>
                <a:rPr lang="en-US" sz="800" b="1" dirty="0">
                  <a:latin typeface="Arial Narrow" panose="020B0606020202030204" pitchFamily="34" charset="0"/>
                  <a:ea typeface="MS PGothic" panose="020B0600070205080204" pitchFamily="34" charset="-128"/>
                </a:rPr>
                <a:t>1</a:t>
              </a:r>
            </a:p>
          </p:txBody>
        </p:sp>
        <p:sp>
          <p:nvSpPr>
            <p:cNvPr id="21" name="TextBox 20">
              <a:extLst>
                <a:ext uri="{FF2B5EF4-FFF2-40B4-BE49-F238E27FC236}">
                  <a16:creationId xmlns:a16="http://schemas.microsoft.com/office/drawing/2014/main" id="{06CF0858-87CC-4FAB-A54F-5178D9685774}"/>
                </a:ext>
              </a:extLst>
            </p:cNvPr>
            <p:cNvSpPr txBox="1"/>
            <p:nvPr/>
          </p:nvSpPr>
          <p:spPr>
            <a:xfrm>
              <a:off x="6820365" y="1082906"/>
              <a:ext cx="2647214" cy="461665"/>
            </a:xfrm>
            <a:prstGeom prst="rect">
              <a:avLst/>
            </a:prstGeom>
            <a:noFill/>
          </p:spPr>
          <p:txBody>
            <a:bodyPr wrap="square" rtlCol="0">
              <a:spAutoFit/>
            </a:bodyPr>
            <a:lstStyle/>
            <a:p>
              <a:pPr>
                <a:defRPr/>
              </a:pPr>
              <a:r>
                <a:rPr lang="en-US" sz="1200" b="1" dirty="0">
                  <a:solidFill>
                    <a:srgbClr val="000000"/>
                  </a:solidFill>
                  <a:latin typeface="Calibri" panose="020F0502020204030204" pitchFamily="34" charset="0"/>
                  <a:ea typeface="MS PGothic" panose="020B0600070205080204" pitchFamily="34" charset="-128"/>
                  <a:cs typeface="Calibri" panose="020F0502020204030204" pitchFamily="34" charset="0"/>
                </a:rPr>
                <a:t>Statistically significant PFS improvement  (</a:t>
              </a:r>
              <a:r>
                <a:rPr lang="el-GR" sz="1200" b="1" dirty="0">
                  <a:solidFill>
                    <a:srgbClr val="000000"/>
                  </a:solidFill>
                  <a:latin typeface="Calibri" panose="020F0502020204030204" pitchFamily="34" charset="0"/>
                  <a:ea typeface="MS PGothic" panose="020B0600070205080204" pitchFamily="34" charset="-128"/>
                  <a:cs typeface="Calibri" panose="020F0502020204030204" pitchFamily="34" charset="0"/>
                </a:rPr>
                <a:t>Δ</a:t>
              </a:r>
              <a:r>
                <a:rPr lang="en-US" sz="1200" b="1" dirty="0">
                  <a:solidFill>
                    <a:srgbClr val="000000"/>
                  </a:solidFill>
                  <a:latin typeface="Calibri" panose="020F0502020204030204" pitchFamily="34" charset="0"/>
                  <a:ea typeface="MS PGothic" panose="020B0600070205080204" pitchFamily="34" charset="-128"/>
                  <a:cs typeface="Calibri" panose="020F0502020204030204" pitchFamily="34" charset="0"/>
                </a:rPr>
                <a:t> = 2.6 months A vs. C)</a:t>
              </a:r>
            </a:p>
          </p:txBody>
        </p:sp>
      </p:grpSp>
      <p:sp>
        <p:nvSpPr>
          <p:cNvPr id="22" name="Rectangle: Rounded Corners 21">
            <a:extLst>
              <a:ext uri="{FF2B5EF4-FFF2-40B4-BE49-F238E27FC236}">
                <a16:creationId xmlns:a16="http://schemas.microsoft.com/office/drawing/2014/main" id="{670BA82F-3FDA-4862-B7A7-5BB8890118CE}"/>
              </a:ext>
            </a:extLst>
          </p:cNvPr>
          <p:cNvSpPr/>
          <p:nvPr/>
        </p:nvSpPr>
        <p:spPr>
          <a:xfrm>
            <a:off x="2126100" y="4347628"/>
            <a:ext cx="2200147" cy="874392"/>
          </a:xfrm>
          <a:prstGeom prst="roundRect">
            <a:avLst/>
          </a:prstGeom>
          <a:solidFill>
            <a:srgbClr val="F3F0E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200" b="1" dirty="0">
                <a:solidFill>
                  <a:srgbClr val="000000"/>
                </a:solidFill>
                <a:latin typeface="Arial Narrow"/>
              </a:rPr>
              <a:t>Stratification Factors:</a:t>
            </a:r>
          </a:p>
          <a:p>
            <a:pPr marL="214313" indent="-214313">
              <a:buFont typeface="Arial" panose="020B0604020202020204" pitchFamily="34" charset="0"/>
              <a:buChar char="•"/>
              <a:defRPr/>
            </a:pPr>
            <a:r>
              <a:rPr lang="en-US" sz="1200" dirty="0">
                <a:solidFill>
                  <a:srgbClr val="000000"/>
                </a:solidFill>
                <a:latin typeface="Arial Narrow"/>
              </a:rPr>
              <a:t>number of previous systemic regimens (2‒3 vs. &gt;3) </a:t>
            </a:r>
          </a:p>
          <a:p>
            <a:pPr marL="214313" indent="-214313">
              <a:buFont typeface="Arial" panose="020B0604020202020204" pitchFamily="34" charset="0"/>
              <a:buChar char="•"/>
              <a:defRPr/>
            </a:pPr>
            <a:r>
              <a:rPr lang="en-US" sz="1200" dirty="0">
                <a:solidFill>
                  <a:srgbClr val="000000"/>
                </a:solidFill>
                <a:latin typeface="Arial Narrow"/>
              </a:rPr>
              <a:t>measurable vs nonmeasurable</a:t>
            </a:r>
          </a:p>
        </p:txBody>
      </p:sp>
      <p:sp>
        <p:nvSpPr>
          <p:cNvPr id="4" name="Rectangle 3">
            <a:extLst>
              <a:ext uri="{FF2B5EF4-FFF2-40B4-BE49-F238E27FC236}">
                <a16:creationId xmlns:a16="http://schemas.microsoft.com/office/drawing/2014/main" id="{2F6F0321-7EBB-BC0D-E4D5-500AE7CEC7F3}"/>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3010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4CAF5-26D7-90F6-76B1-2DC1A39B1CF7}"/>
              </a:ext>
            </a:extLst>
          </p:cNvPr>
          <p:cNvSpPr>
            <a:spLocks noGrp="1"/>
          </p:cNvSpPr>
          <p:nvPr>
            <p:ph type="title"/>
          </p:nvPr>
        </p:nvSpPr>
        <p:spPr>
          <a:xfrm>
            <a:off x="381000" y="898734"/>
            <a:ext cx="8529120" cy="897600"/>
          </a:xfrm>
        </p:spPr>
        <p:txBody>
          <a:bodyPr>
            <a:normAutofit/>
          </a:bodyPr>
          <a:lstStyle/>
          <a:p>
            <a:pPr algn="ctr"/>
            <a:r>
              <a:rPr lang="en-US" b="1" dirty="0">
                <a:solidFill>
                  <a:srgbClr val="7030A0"/>
                </a:solidFill>
                <a:latin typeface="Arial" panose="020B0604020202020204" pitchFamily="34" charset="0"/>
                <a:cs typeface="Arial" panose="020B0604020202020204" pitchFamily="34" charset="0"/>
              </a:rPr>
              <a:t>AFT-38 PATINA Study Design</a:t>
            </a:r>
          </a:p>
        </p:txBody>
      </p:sp>
      <p:sp>
        <p:nvSpPr>
          <p:cNvPr id="110" name="TextBox 109">
            <a:extLst>
              <a:ext uri="{FF2B5EF4-FFF2-40B4-BE49-F238E27FC236}">
                <a16:creationId xmlns:a16="http://schemas.microsoft.com/office/drawing/2014/main" id="{447834B0-B6E5-2849-BA3B-250D3D70B1D3}"/>
              </a:ext>
            </a:extLst>
          </p:cNvPr>
          <p:cNvSpPr txBox="1"/>
          <p:nvPr/>
        </p:nvSpPr>
        <p:spPr>
          <a:xfrm>
            <a:off x="381002" y="3986948"/>
            <a:ext cx="5638143" cy="1108765"/>
          </a:xfrm>
          <a:prstGeom prst="rect">
            <a:avLst/>
          </a:prstGeom>
          <a:noFill/>
        </p:spPr>
        <p:txBody>
          <a:bodyPr wrap="square" lIns="91440" tIns="45720" rIns="91440" bIns="45720" rtlCol="0" anchor="t">
            <a:spAutoFit/>
          </a:bodyPr>
          <a:lstStyle/>
          <a:p>
            <a:pPr defTabSz="457178">
              <a:defRPr/>
            </a:pPr>
            <a:r>
              <a:rPr lang="en-US" sz="1101" b="1">
                <a:solidFill>
                  <a:prstClr val="black"/>
                </a:solidFill>
                <a:latin typeface="Arial"/>
                <a:ea typeface="MS PGothic" panose="020B0600070205080204" pitchFamily="34" charset="-128"/>
                <a:cs typeface="Arial"/>
              </a:rPr>
              <a:t>Stratification factors</a:t>
            </a:r>
            <a:endParaRPr lang="en-US" sz="1101" b="1">
              <a:solidFill>
                <a:prstClr val="black"/>
              </a:solidFill>
              <a:ea typeface="MS PGothic" panose="020B0600070205080204" pitchFamily="34" charset="-128"/>
              <a:cs typeface="Arial" panose="020B0604020202020204" pitchFamily="34" charset="0"/>
            </a:endParaRPr>
          </a:p>
          <a:p>
            <a:pPr marL="213985" indent="-213985" defTabSz="457178">
              <a:buFont typeface="Arial" panose="020B0604020202020204" pitchFamily="34" charset="0"/>
              <a:buChar char="•"/>
              <a:defRPr/>
            </a:pPr>
            <a:r>
              <a:rPr lang="en-US" sz="1101" err="1">
                <a:solidFill>
                  <a:prstClr val="black"/>
                </a:solidFill>
                <a:latin typeface="Arial"/>
                <a:ea typeface="MS PGothic" panose="020B0600070205080204" pitchFamily="34" charset="-128"/>
                <a:cs typeface="Arial"/>
              </a:rPr>
              <a:t>Pertuzumab</a:t>
            </a:r>
            <a:r>
              <a:rPr lang="en-US" sz="1101">
                <a:solidFill>
                  <a:prstClr val="black"/>
                </a:solidFill>
                <a:latin typeface="Arial"/>
                <a:ea typeface="MS PGothic" panose="020B0600070205080204" pitchFamily="34" charset="-128"/>
                <a:cs typeface="Arial"/>
              </a:rPr>
              <a:t> use (yes vs no)</a:t>
            </a:r>
          </a:p>
          <a:p>
            <a:pPr marL="556867" lvl="1" indent="-213985" defTabSz="457178">
              <a:buFont typeface="Arial" panose="020B0604020202020204" pitchFamily="34" charset="0"/>
              <a:buChar char="•"/>
              <a:defRPr/>
            </a:pPr>
            <a:r>
              <a:rPr lang="en-US" sz="1101">
                <a:solidFill>
                  <a:prstClr val="black"/>
                </a:solidFill>
                <a:ea typeface="MS PGothic" panose="020B0600070205080204" pitchFamily="34" charset="-128"/>
                <a:cs typeface="Arial" panose="020B0604020202020204" pitchFamily="34" charset="0"/>
              </a:rPr>
              <a:t>The non-</a:t>
            </a:r>
            <a:r>
              <a:rPr lang="en-US" sz="1101" err="1">
                <a:solidFill>
                  <a:prstClr val="black"/>
                </a:solidFill>
                <a:ea typeface="MS PGothic" panose="020B0600070205080204" pitchFamily="34" charset="-128"/>
                <a:cs typeface="Arial" panose="020B0604020202020204" pitchFamily="34" charset="0"/>
              </a:rPr>
              <a:t>pertuzumab</a:t>
            </a:r>
            <a:r>
              <a:rPr lang="en-US" sz="1101">
                <a:solidFill>
                  <a:prstClr val="black"/>
                </a:solidFill>
                <a:ea typeface="MS PGothic" panose="020B0600070205080204" pitchFamily="34" charset="-128"/>
                <a:cs typeface="Arial" panose="020B0604020202020204" pitchFamily="34" charset="0"/>
              </a:rPr>
              <a:t> option is limited to up to 20% of the population</a:t>
            </a:r>
          </a:p>
          <a:p>
            <a:pPr marL="213985" indent="-213985" defTabSz="457178">
              <a:buFont typeface="Arial" panose="020B0604020202020204" pitchFamily="34" charset="0"/>
              <a:buChar char="•"/>
              <a:defRPr/>
            </a:pPr>
            <a:r>
              <a:rPr lang="en-US" sz="1101">
                <a:solidFill>
                  <a:prstClr val="black"/>
                </a:solidFill>
                <a:latin typeface="Arial"/>
                <a:ea typeface="MS PGothic" panose="020B0600070205080204" pitchFamily="34" charset="-128"/>
                <a:cs typeface="Arial"/>
              </a:rPr>
              <a:t>Prior anti-HER2 therapy in the (neo)adjuvant setting (yes vs no, including de novo)</a:t>
            </a:r>
            <a:r>
              <a:rPr lang="en-US" sz="1101" baseline="30000">
                <a:solidFill>
                  <a:prstClr val="black"/>
                </a:solidFill>
                <a:latin typeface="Arial"/>
                <a:ea typeface="MS PGothic" panose="020B0600070205080204" pitchFamily="34" charset="-128"/>
                <a:cs typeface="Arial"/>
              </a:rPr>
              <a:t>†</a:t>
            </a:r>
            <a:endParaRPr lang="en-US" sz="1101">
              <a:solidFill>
                <a:prstClr val="black"/>
              </a:solidFill>
              <a:latin typeface="Arial"/>
              <a:ea typeface="MS PGothic" panose="020B0600070205080204" pitchFamily="34" charset="-128"/>
              <a:cs typeface="Arial"/>
            </a:endParaRPr>
          </a:p>
          <a:p>
            <a:pPr marL="213985" indent="-213985" defTabSz="457178">
              <a:buFont typeface="Arial" panose="020B0604020202020204" pitchFamily="34" charset="0"/>
              <a:buChar char="•"/>
              <a:defRPr/>
            </a:pPr>
            <a:r>
              <a:rPr lang="en-US" sz="1101">
                <a:solidFill>
                  <a:prstClr val="black"/>
                </a:solidFill>
                <a:latin typeface="Arial"/>
                <a:ea typeface="MS PGothic" panose="020B0600070205080204" pitchFamily="34" charset="-128"/>
                <a:cs typeface="Arial"/>
              </a:rPr>
              <a:t>Response to induction therapy (CR or PR vs SD) by investigator assessment</a:t>
            </a:r>
            <a:r>
              <a:rPr lang="en-US" sz="1101" baseline="30000">
                <a:solidFill>
                  <a:prstClr val="black"/>
                </a:solidFill>
                <a:latin typeface="Arial"/>
                <a:ea typeface="MS PGothic" panose="020B0600070205080204" pitchFamily="34" charset="-128"/>
                <a:cs typeface="Arial"/>
              </a:rPr>
              <a:t>†</a:t>
            </a:r>
            <a:endParaRPr lang="en-US" sz="1101">
              <a:solidFill>
                <a:prstClr val="black"/>
              </a:solidFill>
              <a:latin typeface="Arial"/>
              <a:ea typeface="MS PGothic" panose="020B0600070205080204" pitchFamily="34" charset="-128"/>
              <a:cs typeface="Arial"/>
            </a:endParaRPr>
          </a:p>
          <a:p>
            <a:pPr marL="213985" indent="-213985" defTabSz="457178">
              <a:buFont typeface="Arial" panose="020B0604020202020204" pitchFamily="34" charset="0"/>
              <a:buChar char="•"/>
              <a:defRPr/>
            </a:pPr>
            <a:r>
              <a:rPr lang="en-US" sz="1101">
                <a:solidFill>
                  <a:prstClr val="black"/>
                </a:solidFill>
                <a:latin typeface="Arial"/>
                <a:ea typeface="MS PGothic" panose="020B0600070205080204" pitchFamily="34" charset="-128"/>
                <a:cs typeface="Arial"/>
              </a:rPr>
              <a:t>Type of endocrine therapy (fulvestrant vs aromatase inhibitor)</a:t>
            </a:r>
          </a:p>
        </p:txBody>
      </p:sp>
      <p:sp>
        <p:nvSpPr>
          <p:cNvPr id="139" name="TextBox 138">
            <a:extLst>
              <a:ext uri="{FF2B5EF4-FFF2-40B4-BE49-F238E27FC236}">
                <a16:creationId xmlns:a16="http://schemas.microsoft.com/office/drawing/2014/main" id="{7457797F-BC6A-DAB6-0705-E52B802AD561}"/>
              </a:ext>
            </a:extLst>
          </p:cNvPr>
          <p:cNvSpPr txBox="1"/>
          <p:nvPr/>
        </p:nvSpPr>
        <p:spPr>
          <a:xfrm>
            <a:off x="5697851" y="3752649"/>
            <a:ext cx="3213411" cy="415498"/>
          </a:xfrm>
          <a:prstGeom prst="rect">
            <a:avLst/>
          </a:prstGeom>
          <a:noFill/>
        </p:spPr>
        <p:txBody>
          <a:bodyPr wrap="square" rtlCol="0">
            <a:spAutoFit/>
          </a:bodyPr>
          <a:lstStyle/>
          <a:p>
            <a:pPr defTabSz="457178">
              <a:defRPr/>
            </a:pPr>
            <a:endParaRPr lang="en-US" sz="1050">
              <a:solidFill>
                <a:prstClr val="black"/>
              </a:solidFill>
              <a:ea typeface="MS PGothic" panose="020B0600070205080204" pitchFamily="34" charset="-128"/>
              <a:cs typeface="Arial" panose="020B0604020202020204" pitchFamily="34" charset="0"/>
            </a:endParaRPr>
          </a:p>
          <a:p>
            <a:pPr defTabSz="457178">
              <a:defRPr/>
            </a:pPr>
            <a:endParaRPr lang="en-US" sz="1050">
              <a:solidFill>
                <a:prstClr val="black"/>
              </a:solidFill>
              <a:ea typeface="MS PGothic" panose="020B0600070205080204" pitchFamily="34" charset="-128"/>
              <a:cs typeface="Arial" panose="020B0604020202020204" pitchFamily="34" charset="0"/>
            </a:endParaRPr>
          </a:p>
        </p:txBody>
      </p:sp>
      <p:grpSp>
        <p:nvGrpSpPr>
          <p:cNvPr id="7" name="Group 6">
            <a:extLst>
              <a:ext uri="{FF2B5EF4-FFF2-40B4-BE49-F238E27FC236}">
                <a16:creationId xmlns:a16="http://schemas.microsoft.com/office/drawing/2014/main" id="{A06DF732-A083-F1AF-9AED-F2985504A661}"/>
              </a:ext>
            </a:extLst>
          </p:cNvPr>
          <p:cNvGrpSpPr/>
          <p:nvPr/>
        </p:nvGrpSpPr>
        <p:grpSpPr>
          <a:xfrm>
            <a:off x="469559" y="1900991"/>
            <a:ext cx="8440561" cy="1984221"/>
            <a:chOff x="137702" y="1043739"/>
            <a:chExt cx="8772419" cy="1881400"/>
          </a:xfrm>
        </p:grpSpPr>
        <p:sp>
          <p:nvSpPr>
            <p:cNvPr id="88" name="Google Shape;117;p9">
              <a:extLst>
                <a:ext uri="{FF2B5EF4-FFF2-40B4-BE49-F238E27FC236}">
                  <a16:creationId xmlns:a16="http://schemas.microsoft.com/office/drawing/2014/main" id="{B476191D-4CF7-BD56-E8A7-7C884A900B8B}"/>
                </a:ext>
              </a:extLst>
            </p:cNvPr>
            <p:cNvSpPr txBox="1"/>
            <p:nvPr/>
          </p:nvSpPr>
          <p:spPr>
            <a:xfrm>
              <a:off x="4384363" y="1426354"/>
              <a:ext cx="681212" cy="341661"/>
            </a:xfrm>
            <a:prstGeom prst="rect">
              <a:avLst/>
            </a:prstGeom>
            <a:noFill/>
            <a:ln>
              <a:noFill/>
            </a:ln>
          </p:spPr>
          <p:txBody>
            <a:bodyPr spcFirstLastPara="1" wrap="square" lIns="68569" tIns="68569" rIns="68569" bIns="68569" anchor="t" anchorCtr="0">
              <a:spAutoFit/>
            </a:bodyPr>
            <a:lstStyle/>
            <a:p>
              <a:pPr algn="ctr" defTabSz="457178">
                <a:spcBef>
                  <a:spcPts val="150"/>
                </a:spcBef>
                <a:buClr>
                  <a:srgbClr val="000000"/>
                </a:buClr>
                <a:buSzPts val="1800"/>
                <a:defRPr/>
              </a:pPr>
              <a:r>
                <a:rPr lang="en-US" sz="1275" b="1">
                  <a:solidFill>
                    <a:prstClr val="black"/>
                  </a:solidFill>
                  <a:ea typeface="Arial"/>
                  <a:cs typeface="Arial" panose="020B0604020202020204" pitchFamily="34" charset="0"/>
                  <a:sym typeface="Arial"/>
                </a:rPr>
                <a:t>N=518</a:t>
              </a:r>
              <a:endParaRPr sz="1275">
                <a:solidFill>
                  <a:prstClr val="black"/>
                </a:solidFill>
                <a:ea typeface="Arial"/>
                <a:cs typeface="Arial" panose="020B0604020202020204" pitchFamily="34" charset="0"/>
                <a:sym typeface="Arial"/>
              </a:endParaRPr>
            </a:p>
          </p:txBody>
        </p:sp>
        <p:sp>
          <p:nvSpPr>
            <p:cNvPr id="89" name="Google Shape;104;p9">
              <a:extLst>
                <a:ext uri="{FF2B5EF4-FFF2-40B4-BE49-F238E27FC236}">
                  <a16:creationId xmlns:a16="http://schemas.microsoft.com/office/drawing/2014/main" id="{ED395454-B6F4-34ED-E386-1A967449312B}"/>
                </a:ext>
              </a:extLst>
            </p:cNvPr>
            <p:cNvSpPr/>
            <p:nvPr/>
          </p:nvSpPr>
          <p:spPr>
            <a:xfrm>
              <a:off x="2299703" y="1043739"/>
              <a:ext cx="2057400" cy="1881400"/>
            </a:xfrm>
            <a:prstGeom prst="roundRect">
              <a:avLst>
                <a:gd name="adj" fmla="val 5190"/>
              </a:avLst>
            </a:prstGeom>
            <a:solidFill>
              <a:schemeClr val="lt1"/>
            </a:solidFill>
            <a:ln w="25400" cap="flat" cmpd="sng">
              <a:solidFill>
                <a:schemeClr val="bg1">
                  <a:lumMod val="50000"/>
                </a:schemeClr>
              </a:solidFill>
              <a:prstDash val="solid"/>
              <a:round/>
              <a:headEnd type="none" w="sm" len="sm"/>
              <a:tailEnd type="none" w="sm" len="sm"/>
            </a:ln>
          </p:spPr>
          <p:txBody>
            <a:bodyPr spcFirstLastPara="1" wrap="square" lIns="91425" tIns="274320" rIns="91425" bIns="45675" anchor="t" anchorCtr="0">
              <a:noAutofit/>
            </a:bodyPr>
            <a:lstStyle/>
            <a:p>
              <a:pPr defTabSz="457178">
                <a:spcBef>
                  <a:spcPts val="150"/>
                </a:spcBef>
                <a:buClr>
                  <a:prstClr val="black"/>
                </a:buClr>
                <a:buSzPts val="1600"/>
                <a:defRPr/>
              </a:pPr>
              <a:r>
                <a:rPr lang="en-US" sz="1101" b="1" dirty="0">
                  <a:solidFill>
                    <a:prstClr val="black"/>
                  </a:solidFill>
                  <a:latin typeface="Arial"/>
                  <a:ea typeface="Arial"/>
                  <a:cs typeface="Arial"/>
                  <a:sym typeface="Arial"/>
                </a:rPr>
                <a:t>Key eligibility criteria</a:t>
              </a:r>
              <a:endParaRPr lang="en-US" sz="1050" b="1" dirty="0">
                <a:solidFill>
                  <a:prstClr val="black"/>
                </a:solidFill>
                <a:latin typeface="Arial"/>
                <a:ea typeface="Arial"/>
                <a:cs typeface="Arial"/>
                <a:sym typeface="Arial"/>
              </a:endParaRPr>
            </a:p>
            <a:p>
              <a:pPr marL="213985" indent="-213985" defTabSz="457178">
                <a:spcBef>
                  <a:spcPts val="150"/>
                </a:spcBef>
                <a:buClr>
                  <a:srgbClr val="00B050"/>
                </a:buClr>
                <a:buSzPts val="1600"/>
                <a:buFont typeface="Wingdings" pitchFamily="2" charset="2"/>
                <a:buChar char="§"/>
                <a:defRPr/>
              </a:pPr>
              <a:r>
                <a:rPr lang="en-US" sz="1000" dirty="0">
                  <a:solidFill>
                    <a:prstClr val="black"/>
                  </a:solidFill>
                  <a:latin typeface="Arial"/>
                  <a:ea typeface="Arial"/>
                  <a:cs typeface="Arial"/>
                  <a:sym typeface="Arial"/>
                </a:rPr>
                <a:t>Completion of induction chemotherapy and no evidence of disease progression (i.e., CR, PR, or SD)</a:t>
              </a:r>
              <a:endParaRPr lang="en-US" sz="1000" dirty="0">
                <a:solidFill>
                  <a:prstClr val="black"/>
                </a:solidFill>
                <a:latin typeface="Arial"/>
                <a:ea typeface="Arial"/>
                <a:cs typeface="Arial"/>
              </a:endParaRPr>
            </a:p>
            <a:p>
              <a:pPr marL="171442" indent="-171442" defTabSz="457178">
                <a:spcBef>
                  <a:spcPts val="150"/>
                </a:spcBef>
                <a:buClr>
                  <a:prstClr val="black"/>
                </a:buClr>
                <a:buSzPts val="1600"/>
                <a:buFont typeface="Wingdings" pitchFamily="2" charset="2"/>
                <a:buChar char="§"/>
                <a:defRPr/>
              </a:pPr>
              <a:endParaRPr sz="789" b="1" baseline="-25000" dirty="0">
                <a:solidFill>
                  <a:prstClr val="black"/>
                </a:solidFill>
                <a:ea typeface="Arial"/>
                <a:cs typeface="Arial" panose="020B0604020202020204" pitchFamily="34" charset="0"/>
                <a:sym typeface="Arial"/>
              </a:endParaRPr>
            </a:p>
          </p:txBody>
        </p:sp>
        <p:sp>
          <p:nvSpPr>
            <p:cNvPr id="111" name="Google Shape;104;p9">
              <a:extLst>
                <a:ext uri="{FF2B5EF4-FFF2-40B4-BE49-F238E27FC236}">
                  <a16:creationId xmlns:a16="http://schemas.microsoft.com/office/drawing/2014/main" id="{D694ADE0-E3BA-7628-1F6D-2F23B089D915}"/>
                </a:ext>
              </a:extLst>
            </p:cNvPr>
            <p:cNvSpPr/>
            <p:nvPr/>
          </p:nvSpPr>
          <p:spPr>
            <a:xfrm>
              <a:off x="137702" y="1049933"/>
              <a:ext cx="2057400" cy="1851660"/>
            </a:xfrm>
            <a:prstGeom prst="roundRect">
              <a:avLst>
                <a:gd name="adj" fmla="val 5190"/>
              </a:avLst>
            </a:prstGeom>
            <a:solidFill>
              <a:schemeClr val="lt1"/>
            </a:solidFill>
            <a:ln w="25400" cap="flat" cmpd="sng">
              <a:solidFill>
                <a:schemeClr val="bg1">
                  <a:lumMod val="50000"/>
                </a:schemeClr>
              </a:solidFill>
              <a:prstDash val="sysDash"/>
              <a:round/>
              <a:headEnd type="none" w="sm" len="sm"/>
              <a:tailEnd type="none" w="sm" len="sm"/>
            </a:ln>
          </p:spPr>
          <p:txBody>
            <a:bodyPr spcFirstLastPara="1" wrap="square" lIns="91425" tIns="91440" rIns="91425" bIns="91440" anchor="t" anchorCtr="0">
              <a:noAutofit/>
            </a:bodyPr>
            <a:lstStyle/>
            <a:p>
              <a:pPr defTabSz="457178">
                <a:spcBef>
                  <a:spcPts val="150"/>
                </a:spcBef>
                <a:buClr>
                  <a:prstClr val="black"/>
                </a:buClr>
                <a:buSzPts val="1600"/>
                <a:defRPr/>
              </a:pPr>
              <a:r>
                <a:rPr lang="en-US" sz="1101" b="1" dirty="0">
                  <a:solidFill>
                    <a:prstClr val="black"/>
                  </a:solidFill>
                  <a:ea typeface="MS PGothic" panose="020B0600070205080204" pitchFamily="34" charset="-128"/>
                  <a:cs typeface="Arial" panose="020B0604020202020204" pitchFamily="34" charset="0"/>
                </a:rPr>
                <a:t>Registration</a:t>
              </a:r>
            </a:p>
            <a:p>
              <a:pPr marL="213985" indent="-213985" defTabSz="457178">
                <a:spcBef>
                  <a:spcPts val="150"/>
                </a:spcBef>
                <a:buClr>
                  <a:srgbClr val="00B050"/>
                </a:buClr>
                <a:buSzPts val="1600"/>
                <a:buFont typeface="Wingdings" pitchFamily="2" charset="2"/>
                <a:buChar char="§"/>
                <a:defRPr/>
              </a:pPr>
              <a:r>
                <a:rPr lang="en-US" sz="1000" dirty="0">
                  <a:solidFill>
                    <a:prstClr val="black"/>
                  </a:solidFill>
                  <a:latin typeface="Arial"/>
                  <a:ea typeface="MS PGothic" panose="020B0600070205080204" pitchFamily="34" charset="-128"/>
                  <a:cs typeface="Arial"/>
                </a:rPr>
                <a:t>Histologically confirmed HR+,HER2+ </a:t>
              </a:r>
              <a:r>
                <a:rPr lang="en-US" sz="1000" dirty="0" err="1">
                  <a:solidFill>
                    <a:prstClr val="black"/>
                  </a:solidFill>
                  <a:latin typeface="Arial"/>
                  <a:ea typeface="MS PGothic" panose="020B0600070205080204" pitchFamily="34" charset="-128"/>
                  <a:cs typeface="Arial"/>
                </a:rPr>
                <a:t>mBC</a:t>
              </a:r>
              <a:endParaRPr lang="en-US" sz="1000" dirty="0">
                <a:solidFill>
                  <a:prstClr val="black"/>
                </a:solidFill>
                <a:ea typeface="MS PGothic" panose="020B0600070205080204" pitchFamily="34" charset="-128"/>
                <a:cs typeface="Arial" panose="020B0604020202020204" pitchFamily="34" charset="0"/>
              </a:endParaRPr>
            </a:p>
            <a:p>
              <a:pPr marL="213985" indent="-213985" defTabSz="457178">
                <a:spcBef>
                  <a:spcPts val="150"/>
                </a:spcBef>
                <a:buClr>
                  <a:srgbClr val="00B050"/>
                </a:buClr>
                <a:buSzPts val="1600"/>
                <a:buFont typeface="Wingdings" pitchFamily="2" charset="2"/>
                <a:buChar char="§"/>
                <a:defRPr/>
              </a:pPr>
              <a:r>
                <a:rPr lang="en-US" sz="1000" dirty="0">
                  <a:solidFill>
                    <a:prstClr val="black"/>
                  </a:solidFill>
                  <a:ea typeface="MS PGothic" panose="020B0600070205080204" pitchFamily="34" charset="-128"/>
                  <a:cs typeface="Arial" panose="020B0604020202020204" pitchFamily="34" charset="0"/>
                </a:rPr>
                <a:t>No prior treatment in the advanced setting beyond induction treatment</a:t>
              </a:r>
            </a:p>
            <a:p>
              <a:pPr marL="213985" indent="-213985" defTabSz="457178">
                <a:spcBef>
                  <a:spcPts val="150"/>
                </a:spcBef>
                <a:buClr>
                  <a:srgbClr val="00B050"/>
                </a:buClr>
                <a:buSzPts val="1600"/>
                <a:buFont typeface="Wingdings" pitchFamily="2" charset="2"/>
                <a:buChar char="§"/>
                <a:defRPr/>
              </a:pPr>
              <a:r>
                <a:rPr lang="en-US" sz="1000" dirty="0">
                  <a:solidFill>
                    <a:prstClr val="black"/>
                  </a:solidFill>
                  <a:ea typeface="MS PGothic" panose="020B0600070205080204" pitchFamily="34" charset="-128"/>
                  <a:cs typeface="Arial" panose="020B0604020202020204" pitchFamily="34" charset="0"/>
                </a:rPr>
                <a:t>6-8 cycles of treatment, including trastuzumab ± pertuzumab and taxane/vinorelbine </a:t>
              </a:r>
            </a:p>
          </p:txBody>
        </p:sp>
        <p:grpSp>
          <p:nvGrpSpPr>
            <p:cNvPr id="133" name="Group 132">
              <a:extLst>
                <a:ext uri="{FF2B5EF4-FFF2-40B4-BE49-F238E27FC236}">
                  <a16:creationId xmlns:a16="http://schemas.microsoft.com/office/drawing/2014/main" id="{85F72519-70A7-B322-3C47-2A334534E75F}"/>
                </a:ext>
              </a:extLst>
            </p:cNvPr>
            <p:cNvGrpSpPr/>
            <p:nvPr/>
          </p:nvGrpSpPr>
          <p:grpSpPr>
            <a:xfrm>
              <a:off x="4354590" y="1548843"/>
              <a:ext cx="1529864" cy="831190"/>
              <a:chOff x="6839562" y="2047082"/>
              <a:chExt cx="2441407" cy="1346200"/>
            </a:xfrm>
          </p:grpSpPr>
          <p:cxnSp>
            <p:nvCxnSpPr>
              <p:cNvPr id="134" name="Elbow Connector 133">
                <a:extLst>
                  <a:ext uri="{FF2B5EF4-FFF2-40B4-BE49-F238E27FC236}">
                    <a16:creationId xmlns:a16="http://schemas.microsoft.com/office/drawing/2014/main" id="{E51E663B-EC68-FC83-4418-4D45E97AD17C}"/>
                  </a:ext>
                </a:extLst>
              </p:cNvPr>
              <p:cNvCxnSpPr/>
              <p:nvPr/>
            </p:nvCxnSpPr>
            <p:spPr>
              <a:xfrm flipV="1">
                <a:off x="6873238" y="2047082"/>
                <a:ext cx="2407731" cy="687584"/>
              </a:xfrm>
              <a:prstGeom prst="bentConnector3">
                <a:avLst/>
              </a:prstGeom>
              <a:noFill/>
              <a:ln w="25400" cap="flat" cmpd="sng" algn="ctr">
                <a:solidFill>
                  <a:srgbClr val="FFFFFF">
                    <a:lumMod val="50000"/>
                  </a:srgbClr>
                </a:solidFill>
                <a:prstDash val="solid"/>
                <a:miter lim="800000"/>
                <a:tailEnd type="triangle"/>
              </a:ln>
              <a:effectLst/>
            </p:spPr>
          </p:cxnSp>
          <p:cxnSp>
            <p:nvCxnSpPr>
              <p:cNvPr id="135" name="Elbow Connector 134">
                <a:extLst>
                  <a:ext uri="{FF2B5EF4-FFF2-40B4-BE49-F238E27FC236}">
                    <a16:creationId xmlns:a16="http://schemas.microsoft.com/office/drawing/2014/main" id="{AF4CCE10-F0F2-64EA-9098-DB6052346C54}"/>
                  </a:ext>
                </a:extLst>
              </p:cNvPr>
              <p:cNvCxnSpPr/>
              <p:nvPr/>
            </p:nvCxnSpPr>
            <p:spPr>
              <a:xfrm>
                <a:off x="6839562" y="2734666"/>
                <a:ext cx="2407732" cy="658616"/>
              </a:xfrm>
              <a:prstGeom prst="bentConnector3">
                <a:avLst/>
              </a:prstGeom>
              <a:noFill/>
              <a:ln w="25400" cap="flat" cmpd="sng" algn="ctr">
                <a:solidFill>
                  <a:srgbClr val="FFFFFF">
                    <a:lumMod val="50000"/>
                  </a:srgbClr>
                </a:solidFill>
                <a:prstDash val="solid"/>
                <a:miter lim="800000"/>
                <a:tailEnd type="triangle"/>
              </a:ln>
              <a:effectLst/>
            </p:spPr>
          </p:cxnSp>
        </p:grpSp>
        <p:sp>
          <p:nvSpPr>
            <p:cNvPr id="136" name="Oval 135">
              <a:extLst>
                <a:ext uri="{FF2B5EF4-FFF2-40B4-BE49-F238E27FC236}">
                  <a16:creationId xmlns:a16="http://schemas.microsoft.com/office/drawing/2014/main" id="{26671A9C-620C-C314-3686-5EA2BFE993FB}"/>
                </a:ext>
              </a:extLst>
            </p:cNvPr>
            <p:cNvSpPr>
              <a:spLocks noChangeAspect="1"/>
            </p:cNvSpPr>
            <p:nvPr/>
          </p:nvSpPr>
          <p:spPr>
            <a:xfrm>
              <a:off x="4909347" y="1728816"/>
              <a:ext cx="447238" cy="451885"/>
            </a:xfrm>
            <a:prstGeom prst="ellipse">
              <a:avLst/>
            </a:prstGeom>
            <a:solidFill>
              <a:schemeClr val="accent1"/>
            </a:solidFill>
            <a:ln w="25400" cap="flat" cmpd="sng" algn="ctr">
              <a:solidFill>
                <a:schemeClr val="bg1">
                  <a:lumMod val="50000"/>
                </a:schemeClr>
              </a:solidFill>
              <a:prstDash val="solid"/>
            </a:ln>
            <a:effectLst/>
          </p:spPr>
          <p:txBody>
            <a:bodyPr lIns="35997" tIns="35997" rIns="35997" bIns="35997" rtlCol="0" anchor="ctr"/>
            <a:lstStyle/>
            <a:p>
              <a:pPr algn="ctr" defTabSz="685586">
                <a:defRPr/>
              </a:pPr>
              <a:r>
                <a:rPr lang="en-US" sz="1050" b="1">
                  <a:solidFill>
                    <a:srgbClr val="FFFFFF"/>
                  </a:solidFill>
                  <a:ea typeface="MS PGothic" panose="020B0600070205080204" pitchFamily="34" charset="-128"/>
                  <a:cs typeface="Arial" panose="020B0604020202020204" pitchFamily="34" charset="0"/>
                </a:rPr>
                <a:t>R</a:t>
              </a:r>
            </a:p>
            <a:p>
              <a:pPr algn="ctr" defTabSz="685586">
                <a:defRPr/>
              </a:pPr>
              <a:r>
                <a:rPr lang="en-US" sz="1050" b="1">
                  <a:solidFill>
                    <a:srgbClr val="FFFFFF"/>
                  </a:solidFill>
                  <a:ea typeface="MS PGothic" panose="020B0600070205080204" pitchFamily="34" charset="-128"/>
                  <a:cs typeface="Arial" panose="020B0604020202020204" pitchFamily="34" charset="0"/>
                </a:rPr>
                <a:t>1:1</a:t>
              </a:r>
            </a:p>
          </p:txBody>
        </p:sp>
        <p:sp>
          <p:nvSpPr>
            <p:cNvPr id="137" name="Google Shape;104;p9">
              <a:extLst>
                <a:ext uri="{FF2B5EF4-FFF2-40B4-BE49-F238E27FC236}">
                  <a16:creationId xmlns:a16="http://schemas.microsoft.com/office/drawing/2014/main" id="{5282A508-4670-43EE-58A3-C6259796282C}"/>
                </a:ext>
              </a:extLst>
            </p:cNvPr>
            <p:cNvSpPr/>
            <p:nvPr/>
          </p:nvSpPr>
          <p:spPr>
            <a:xfrm>
              <a:off x="5631992" y="1241826"/>
              <a:ext cx="2139579" cy="654643"/>
            </a:xfrm>
            <a:prstGeom prst="roundRect">
              <a:avLst>
                <a:gd name="adj" fmla="val 5190"/>
              </a:avLst>
            </a:prstGeom>
            <a:solidFill>
              <a:schemeClr val="lt1"/>
            </a:solidFill>
            <a:ln w="25400" cap="flat" cmpd="sng">
              <a:solidFill>
                <a:srgbClr val="FF0000"/>
              </a:solidFill>
              <a:prstDash val="solid"/>
              <a:round/>
              <a:headEnd type="none" w="sm" len="sm"/>
              <a:tailEnd type="none" w="sm" len="sm"/>
            </a:ln>
          </p:spPr>
          <p:txBody>
            <a:bodyPr spcFirstLastPara="1" wrap="square" lIns="91425" tIns="45675" rIns="91425" bIns="45675" anchor="ctr" anchorCtr="0">
              <a:noAutofit/>
            </a:bodyPr>
            <a:lstStyle/>
            <a:p>
              <a:pPr algn="ctr" defTabSz="457178">
                <a:spcBef>
                  <a:spcPts val="150"/>
                </a:spcBef>
                <a:buClr>
                  <a:prstClr val="black"/>
                </a:buClr>
                <a:buSzPts val="1600"/>
                <a:defRPr/>
              </a:pPr>
              <a:r>
                <a:rPr lang="en-US" sz="900" b="1">
                  <a:solidFill>
                    <a:prstClr val="black"/>
                  </a:solidFill>
                  <a:latin typeface="Arial"/>
                  <a:ea typeface="Arial"/>
                  <a:cs typeface="Arial"/>
                  <a:sym typeface="Arial"/>
                </a:rPr>
                <a:t>Palbociclib (125 mg PO QD </a:t>
              </a:r>
              <a:br>
                <a:rPr lang="en-US" sz="900" b="1">
                  <a:solidFill>
                    <a:prstClr val="black"/>
                  </a:solidFill>
                  <a:latin typeface="Arial"/>
                  <a:ea typeface="Arial"/>
                  <a:cs typeface="Arial"/>
                </a:rPr>
              </a:br>
              <a:r>
                <a:rPr lang="en-US" sz="900" b="1">
                  <a:solidFill>
                    <a:prstClr val="black"/>
                  </a:solidFill>
                  <a:latin typeface="Arial"/>
                  <a:ea typeface="Arial"/>
                  <a:cs typeface="Arial"/>
                  <a:sym typeface="Arial"/>
                </a:rPr>
                <a:t>D1-D21)</a:t>
              </a:r>
            </a:p>
            <a:p>
              <a:pPr algn="ctr" defTabSz="457178">
                <a:spcBef>
                  <a:spcPts val="150"/>
                </a:spcBef>
                <a:buClr>
                  <a:prstClr val="black"/>
                </a:buClr>
                <a:buSzPts val="1600"/>
                <a:defRPr/>
              </a:pPr>
              <a:r>
                <a:rPr lang="en-US" sz="900" b="1">
                  <a:solidFill>
                    <a:prstClr val="black"/>
                  </a:solidFill>
                  <a:latin typeface="Arial"/>
                  <a:ea typeface="Arial"/>
                  <a:cs typeface="Arial"/>
                  <a:sym typeface="Arial"/>
                </a:rPr>
                <a:t>Trastuzumab </a:t>
              </a:r>
              <a:r>
                <a:rPr lang="en-US" sz="900" b="1">
                  <a:solidFill>
                    <a:prstClr val="black"/>
                  </a:solidFill>
                  <a:latin typeface="Arial"/>
                  <a:ea typeface="MS PGothic" panose="020B0600070205080204" pitchFamily="34" charset="-128"/>
                  <a:cs typeface="Arial"/>
                </a:rPr>
                <a:t>± </a:t>
              </a:r>
              <a:r>
                <a:rPr lang="en-US" sz="900" b="1" err="1">
                  <a:solidFill>
                    <a:prstClr val="black"/>
                  </a:solidFill>
                  <a:latin typeface="Arial"/>
                  <a:ea typeface="MS PGothic" panose="020B0600070205080204" pitchFamily="34" charset="-128"/>
                  <a:cs typeface="Arial"/>
                </a:rPr>
                <a:t>pertuzumab</a:t>
              </a:r>
              <a:r>
                <a:rPr lang="en-US" sz="900" b="1">
                  <a:solidFill>
                    <a:prstClr val="black"/>
                  </a:solidFill>
                  <a:latin typeface="Arial"/>
                  <a:ea typeface="MS PGothic" panose="020B0600070205080204" pitchFamily="34" charset="-128"/>
                  <a:cs typeface="Arial"/>
                </a:rPr>
                <a:t> + endocrine therapy*</a:t>
              </a:r>
              <a:endParaRPr lang="en-US" sz="900" b="1" baseline="30000">
                <a:solidFill>
                  <a:prstClr val="black"/>
                </a:solidFill>
                <a:latin typeface="Arial"/>
                <a:ea typeface="MS PGothic" panose="020B0600070205080204" pitchFamily="34" charset="-128"/>
                <a:cs typeface="Arial"/>
              </a:endParaRPr>
            </a:p>
          </p:txBody>
        </p:sp>
        <p:sp>
          <p:nvSpPr>
            <p:cNvPr id="138" name="Google Shape;104;p9">
              <a:extLst>
                <a:ext uri="{FF2B5EF4-FFF2-40B4-BE49-F238E27FC236}">
                  <a16:creationId xmlns:a16="http://schemas.microsoft.com/office/drawing/2014/main" id="{8A894DC0-4CE0-6178-0F56-DBA7C045CFFE}"/>
                </a:ext>
              </a:extLst>
            </p:cNvPr>
            <p:cNvSpPr/>
            <p:nvPr/>
          </p:nvSpPr>
          <p:spPr>
            <a:xfrm>
              <a:off x="5653871" y="2039374"/>
              <a:ext cx="2139696" cy="654643"/>
            </a:xfrm>
            <a:prstGeom prst="roundRect">
              <a:avLst>
                <a:gd name="adj" fmla="val 5190"/>
              </a:avLst>
            </a:prstGeom>
            <a:solidFill>
              <a:schemeClr val="lt1"/>
            </a:solidFill>
            <a:ln w="25400" cap="flat" cmpd="sng">
              <a:solidFill>
                <a:srgbClr val="0070C0"/>
              </a:solidFill>
              <a:prstDash val="solid"/>
              <a:round/>
              <a:headEnd type="none" w="sm" len="sm"/>
              <a:tailEnd type="none" w="sm" len="sm"/>
            </a:ln>
          </p:spPr>
          <p:txBody>
            <a:bodyPr spcFirstLastPara="1" wrap="square" lIns="91425" tIns="45675" rIns="91425" bIns="45675" anchor="ctr" anchorCtr="0">
              <a:noAutofit/>
            </a:bodyPr>
            <a:lstStyle/>
            <a:p>
              <a:pPr algn="ctr" defTabSz="457178">
                <a:spcBef>
                  <a:spcPts val="150"/>
                </a:spcBef>
                <a:buClr>
                  <a:prstClr val="black"/>
                </a:buClr>
                <a:buSzPts val="1600"/>
                <a:defRPr/>
              </a:pPr>
              <a:r>
                <a:rPr lang="en-US" sz="900" b="1">
                  <a:solidFill>
                    <a:prstClr val="black"/>
                  </a:solidFill>
                  <a:latin typeface="Arial"/>
                  <a:ea typeface="Arial"/>
                  <a:cs typeface="Arial"/>
                  <a:sym typeface="Arial"/>
                </a:rPr>
                <a:t>Trastuzumab </a:t>
              </a:r>
              <a:r>
                <a:rPr lang="en-US" sz="900" b="1">
                  <a:solidFill>
                    <a:prstClr val="black"/>
                  </a:solidFill>
                  <a:latin typeface="Arial"/>
                  <a:ea typeface="MS PGothic" panose="020B0600070205080204" pitchFamily="34" charset="-128"/>
                  <a:cs typeface="Arial"/>
                </a:rPr>
                <a:t>± </a:t>
              </a:r>
              <a:r>
                <a:rPr lang="en-US" sz="900" b="1" err="1">
                  <a:solidFill>
                    <a:prstClr val="black"/>
                  </a:solidFill>
                  <a:latin typeface="Arial"/>
                  <a:ea typeface="MS PGothic" panose="020B0600070205080204" pitchFamily="34" charset="-128"/>
                  <a:cs typeface="Arial"/>
                </a:rPr>
                <a:t>pertuzumab</a:t>
              </a:r>
              <a:r>
                <a:rPr lang="en-US" sz="900" b="1">
                  <a:solidFill>
                    <a:prstClr val="black"/>
                  </a:solidFill>
                  <a:latin typeface="Arial"/>
                  <a:ea typeface="MS PGothic" panose="020B0600070205080204" pitchFamily="34" charset="-128"/>
                  <a:cs typeface="Arial"/>
                </a:rPr>
                <a:t> + endocrine therapy*</a:t>
              </a:r>
              <a:endParaRPr lang="en-US" sz="900" b="1" baseline="30000">
                <a:solidFill>
                  <a:prstClr val="black"/>
                </a:solidFill>
                <a:latin typeface="Arial"/>
                <a:ea typeface="MS PGothic" panose="020B0600070205080204" pitchFamily="34" charset="-128"/>
                <a:cs typeface="Arial"/>
              </a:endParaRPr>
            </a:p>
          </p:txBody>
        </p:sp>
        <p:sp>
          <p:nvSpPr>
            <p:cNvPr id="140" name="Google Shape;114;p9">
              <a:extLst>
                <a:ext uri="{FF2B5EF4-FFF2-40B4-BE49-F238E27FC236}">
                  <a16:creationId xmlns:a16="http://schemas.microsoft.com/office/drawing/2014/main" id="{2213C284-6EB9-3071-3CBF-A02666E545E4}"/>
                </a:ext>
              </a:extLst>
            </p:cNvPr>
            <p:cNvSpPr/>
            <p:nvPr/>
          </p:nvSpPr>
          <p:spPr>
            <a:xfrm>
              <a:off x="8520054" y="1391386"/>
              <a:ext cx="390067" cy="1202781"/>
            </a:xfrm>
            <a:prstGeom prst="roundRect">
              <a:avLst>
                <a:gd name="adj" fmla="val 16789"/>
              </a:avLst>
            </a:prstGeom>
            <a:noFill/>
            <a:ln w="19050" cap="flat" cmpd="sng">
              <a:solidFill>
                <a:schemeClr val="bg1">
                  <a:lumMod val="50000"/>
                </a:schemeClr>
              </a:solidFill>
              <a:prstDash val="solid"/>
              <a:round/>
              <a:headEnd type="none" w="sm" len="sm"/>
              <a:tailEnd type="none" w="sm" len="sm"/>
            </a:ln>
            <a:effectLst/>
          </p:spPr>
          <p:txBody>
            <a:bodyPr spcFirstLastPara="1" wrap="square" lIns="68550" tIns="68550" rIns="68550" bIns="68550" anchor="ctr" anchorCtr="0">
              <a:noAutofit/>
            </a:bodyPr>
            <a:lstStyle/>
            <a:p>
              <a:pPr defTabSz="457178">
                <a:buClr>
                  <a:srgbClr val="000000"/>
                </a:buClr>
                <a:buSzPts val="1900"/>
                <a:defRPr/>
              </a:pPr>
              <a:endParaRPr sz="900">
                <a:solidFill>
                  <a:srgbClr val="000000"/>
                </a:solidFill>
                <a:ea typeface="Arial"/>
                <a:cs typeface="Arial" panose="020B0604020202020204" pitchFamily="34" charset="0"/>
                <a:sym typeface="Arial"/>
              </a:endParaRPr>
            </a:p>
          </p:txBody>
        </p:sp>
        <p:sp>
          <p:nvSpPr>
            <p:cNvPr id="141" name="Google Shape;115;p9">
              <a:extLst>
                <a:ext uri="{FF2B5EF4-FFF2-40B4-BE49-F238E27FC236}">
                  <a16:creationId xmlns:a16="http://schemas.microsoft.com/office/drawing/2014/main" id="{8CC94C64-A77D-E2DB-D41D-CE301570FED2}"/>
                </a:ext>
              </a:extLst>
            </p:cNvPr>
            <p:cNvSpPr txBox="1"/>
            <p:nvPr/>
          </p:nvSpPr>
          <p:spPr>
            <a:xfrm rot="16200000">
              <a:off x="8143809" y="1818507"/>
              <a:ext cx="1142558" cy="328433"/>
            </a:xfrm>
            <a:prstGeom prst="rect">
              <a:avLst/>
            </a:prstGeom>
            <a:noFill/>
            <a:ln>
              <a:noFill/>
            </a:ln>
            <a:effectLst/>
          </p:spPr>
          <p:txBody>
            <a:bodyPr spcFirstLastPara="1" wrap="square" lIns="13482" tIns="13482" rIns="13482" bIns="13482" anchor="ctr" anchorCtr="0">
              <a:noAutofit/>
            </a:bodyPr>
            <a:lstStyle/>
            <a:p>
              <a:pPr algn="ctr" defTabSz="457178">
                <a:lnSpc>
                  <a:spcPct val="114000"/>
                </a:lnSpc>
                <a:buClr>
                  <a:srgbClr val="595959"/>
                </a:buClr>
                <a:buSzPts val="1900"/>
                <a:defRPr/>
              </a:pPr>
              <a:r>
                <a:rPr lang="en-US" sz="789" b="1">
                  <a:solidFill>
                    <a:prstClr val="black"/>
                  </a:solidFill>
                  <a:ea typeface="Arial"/>
                  <a:cs typeface="Arial" panose="020B0604020202020204" pitchFamily="34" charset="0"/>
                  <a:sym typeface="Arial"/>
                </a:rPr>
                <a:t>SURVIVAL </a:t>
              </a:r>
              <a:br>
                <a:rPr lang="en-US" sz="789" b="1">
                  <a:solidFill>
                    <a:prstClr val="black"/>
                  </a:solidFill>
                  <a:ea typeface="Arial"/>
                  <a:cs typeface="Arial" panose="020B0604020202020204" pitchFamily="34" charset="0"/>
                  <a:sym typeface="Arial"/>
                </a:rPr>
              </a:br>
              <a:r>
                <a:rPr lang="en-US" sz="789" b="1">
                  <a:solidFill>
                    <a:prstClr val="black"/>
                  </a:solidFill>
                  <a:ea typeface="Arial"/>
                  <a:cs typeface="Arial" panose="020B0604020202020204" pitchFamily="34" charset="0"/>
                  <a:sym typeface="Arial"/>
                </a:rPr>
                <a:t>FOLLOW-UP</a:t>
              </a:r>
              <a:endParaRPr sz="789" b="1">
                <a:solidFill>
                  <a:prstClr val="black"/>
                </a:solidFill>
                <a:ea typeface="Arial"/>
                <a:cs typeface="Arial" panose="020B0604020202020204" pitchFamily="34" charset="0"/>
                <a:sym typeface="Arial"/>
              </a:endParaRPr>
            </a:p>
          </p:txBody>
        </p:sp>
        <p:sp>
          <p:nvSpPr>
            <p:cNvPr id="142" name="Google Shape;116;p9">
              <a:extLst>
                <a:ext uri="{FF2B5EF4-FFF2-40B4-BE49-F238E27FC236}">
                  <a16:creationId xmlns:a16="http://schemas.microsoft.com/office/drawing/2014/main" id="{0069ACFE-6C34-BFC5-80F9-BA6D18A4EA60}"/>
                </a:ext>
              </a:extLst>
            </p:cNvPr>
            <p:cNvSpPr/>
            <p:nvPr/>
          </p:nvSpPr>
          <p:spPr>
            <a:xfrm>
              <a:off x="7880802" y="1377853"/>
              <a:ext cx="582200" cy="1191059"/>
            </a:xfrm>
            <a:prstGeom prst="roundRect">
              <a:avLst>
                <a:gd name="adj" fmla="val 9972"/>
              </a:avLst>
            </a:prstGeom>
            <a:solidFill>
              <a:srgbClr val="FFE5CC"/>
            </a:solidFill>
            <a:ln>
              <a:noFill/>
            </a:ln>
            <a:effectLst/>
          </p:spPr>
          <p:txBody>
            <a:bodyPr spcFirstLastPara="1" wrap="square" lIns="13482" tIns="13482" rIns="13482" bIns="13482" anchor="ctr" anchorCtr="0">
              <a:noAutofit/>
            </a:bodyPr>
            <a:lstStyle/>
            <a:p>
              <a:pPr algn="ctr" defTabSz="457178">
                <a:buClr>
                  <a:srgbClr val="FFFFFF"/>
                </a:buClr>
                <a:buSzPts val="1900"/>
                <a:defRPr/>
              </a:pPr>
              <a:r>
                <a:rPr lang="en-US" sz="900" b="1">
                  <a:solidFill>
                    <a:prstClr val="black"/>
                  </a:solidFill>
                  <a:ea typeface="Arial"/>
                  <a:cs typeface="Arial" panose="020B0604020202020204" pitchFamily="34" charset="0"/>
                  <a:sym typeface="Arial"/>
                </a:rPr>
                <a:t>Until PD </a:t>
              </a:r>
              <a:br>
                <a:rPr lang="en-US" sz="900" b="1">
                  <a:solidFill>
                    <a:prstClr val="black"/>
                  </a:solidFill>
                  <a:ea typeface="Arial"/>
                  <a:cs typeface="Arial" panose="020B0604020202020204" pitchFamily="34" charset="0"/>
                  <a:sym typeface="Arial"/>
                </a:rPr>
              </a:br>
              <a:r>
                <a:rPr lang="en-US" sz="900" b="1">
                  <a:solidFill>
                    <a:prstClr val="black"/>
                  </a:solidFill>
                  <a:ea typeface="Arial"/>
                  <a:cs typeface="Arial" panose="020B0604020202020204" pitchFamily="34" charset="0"/>
                  <a:sym typeface="Arial"/>
                </a:rPr>
                <a:t>or toxicity</a:t>
              </a:r>
              <a:endParaRPr sz="900" b="1">
                <a:solidFill>
                  <a:prstClr val="black"/>
                </a:solidFill>
                <a:ea typeface="Arial"/>
                <a:cs typeface="Arial" panose="020B0604020202020204" pitchFamily="34" charset="0"/>
                <a:sym typeface="Arial"/>
              </a:endParaRPr>
            </a:p>
          </p:txBody>
        </p:sp>
      </p:grpSp>
      <p:sp>
        <p:nvSpPr>
          <p:cNvPr id="5" name="Text Placeholder 2">
            <a:extLst>
              <a:ext uri="{FF2B5EF4-FFF2-40B4-BE49-F238E27FC236}">
                <a16:creationId xmlns:a16="http://schemas.microsoft.com/office/drawing/2014/main" id="{625346B6-599B-357C-8D20-FF981486E55D}"/>
              </a:ext>
            </a:extLst>
          </p:cNvPr>
          <p:cNvSpPr txBox="1">
            <a:spLocks/>
          </p:cNvSpPr>
          <p:nvPr/>
        </p:nvSpPr>
        <p:spPr>
          <a:xfrm>
            <a:off x="381001" y="5341556"/>
            <a:ext cx="8354922" cy="392415"/>
          </a:xfrm>
          <a:prstGeom prst="rect">
            <a:avLst/>
          </a:prstGeom>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55">
              <a:lnSpc>
                <a:spcPct val="100000"/>
              </a:lnSpc>
              <a:spcBef>
                <a:spcPts val="0"/>
              </a:spcBef>
              <a:buNone/>
              <a:defRPr/>
            </a:pPr>
            <a:r>
              <a:rPr lang="en-US" sz="801" dirty="0">
                <a:solidFill>
                  <a:prstClr val="black"/>
                </a:solidFill>
                <a:latin typeface="Arial"/>
                <a:cs typeface="Arial"/>
              </a:rPr>
              <a:t>*Trastuzumab and pertuzumab were administered per SOC. Endocrine therapy options include an aromatase inhibitor or fulvestrant. </a:t>
            </a:r>
            <a:r>
              <a:rPr lang="en-US" sz="801" baseline="30000" dirty="0">
                <a:solidFill>
                  <a:prstClr val="black"/>
                </a:solidFill>
                <a:latin typeface="Arial"/>
                <a:ea typeface="+mn-lt"/>
                <a:cs typeface="Calibri"/>
              </a:rPr>
              <a:t>†</a:t>
            </a:r>
            <a:r>
              <a:rPr lang="en-US" sz="801" dirty="0">
                <a:solidFill>
                  <a:prstClr val="black"/>
                </a:solidFill>
                <a:latin typeface="Arial"/>
                <a:cs typeface="Arial"/>
              </a:rPr>
              <a:t>Factors used in stratified analyses. CR=complete response; D=day;  HER2=human epidermal growth factor receptor 2; HR=hormone receptor; </a:t>
            </a:r>
            <a:r>
              <a:rPr lang="en-US" sz="801" dirty="0" err="1">
                <a:solidFill>
                  <a:prstClr val="black"/>
                </a:solidFill>
                <a:latin typeface="Arial"/>
                <a:cs typeface="Arial"/>
              </a:rPr>
              <a:t>mBC</a:t>
            </a:r>
            <a:r>
              <a:rPr lang="en-US" sz="801" dirty="0">
                <a:solidFill>
                  <a:prstClr val="black"/>
                </a:solidFill>
                <a:latin typeface="Arial"/>
                <a:cs typeface="Arial"/>
              </a:rPr>
              <a:t>=metastatic breast cancer; PD=progressive disease; PO=orally; PR=partial response; </a:t>
            </a:r>
            <a:r>
              <a:rPr lang="da-DK" sz="801" dirty="0">
                <a:solidFill>
                  <a:prstClr val="black"/>
                </a:solidFill>
                <a:latin typeface="Arial"/>
                <a:cs typeface="Arial"/>
              </a:rPr>
              <a:t>QD=</a:t>
            </a:r>
            <a:r>
              <a:rPr lang="da-DK" sz="801" dirty="0" err="1">
                <a:solidFill>
                  <a:prstClr val="black"/>
                </a:solidFill>
                <a:latin typeface="Arial"/>
                <a:cs typeface="Arial"/>
              </a:rPr>
              <a:t>once</a:t>
            </a:r>
            <a:r>
              <a:rPr lang="da-DK" sz="801" dirty="0">
                <a:solidFill>
                  <a:prstClr val="black"/>
                </a:solidFill>
                <a:latin typeface="Arial"/>
                <a:cs typeface="Arial"/>
              </a:rPr>
              <a:t> a </a:t>
            </a:r>
            <a:r>
              <a:rPr lang="da-DK" sz="801" dirty="0" err="1">
                <a:solidFill>
                  <a:prstClr val="black"/>
                </a:solidFill>
                <a:latin typeface="Arial"/>
                <a:cs typeface="Arial"/>
              </a:rPr>
              <a:t>day</a:t>
            </a:r>
            <a:r>
              <a:rPr lang="da-DK" sz="801" dirty="0">
                <a:solidFill>
                  <a:prstClr val="black"/>
                </a:solidFill>
                <a:latin typeface="Arial"/>
                <a:cs typeface="Arial"/>
              </a:rPr>
              <a:t>; R=</a:t>
            </a:r>
            <a:r>
              <a:rPr lang="da-DK" sz="801" dirty="0" err="1">
                <a:solidFill>
                  <a:prstClr val="black"/>
                </a:solidFill>
                <a:latin typeface="Arial"/>
                <a:cs typeface="Arial"/>
              </a:rPr>
              <a:t>randomization</a:t>
            </a:r>
            <a:r>
              <a:rPr lang="da-DK" sz="801" dirty="0">
                <a:solidFill>
                  <a:prstClr val="black"/>
                </a:solidFill>
                <a:latin typeface="Arial"/>
                <a:cs typeface="Arial"/>
              </a:rPr>
              <a:t>; </a:t>
            </a:r>
            <a:r>
              <a:rPr lang="en-US" sz="801" dirty="0">
                <a:solidFill>
                  <a:prstClr val="black"/>
                </a:solidFill>
                <a:latin typeface="Arial"/>
                <a:cs typeface="Arial"/>
              </a:rPr>
              <a:t>SD=stable disease; SOC=standard of care.</a:t>
            </a:r>
          </a:p>
        </p:txBody>
      </p:sp>
    </p:spTree>
    <p:extLst>
      <p:ext uri="{BB962C8B-B14F-4D97-AF65-F5344CB8AC3E}">
        <p14:creationId xmlns:p14="http://schemas.microsoft.com/office/powerpoint/2010/main" val="992177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4D95CB-7131-7526-D388-C5036483EDDA}"/>
              </a:ext>
            </a:extLst>
          </p:cNvPr>
          <p:cNvSpPr>
            <a:spLocks noGrp="1"/>
          </p:cNvSpPr>
          <p:nvPr>
            <p:ph type="sldNum" sz="quarter" idx="12"/>
          </p:nvPr>
        </p:nvSpPr>
        <p:spPr/>
        <p:txBody>
          <a:bodyPr/>
          <a:lstStyle/>
          <a:p>
            <a:pPr defTabSz="685823" fontAlgn="auto">
              <a:defRPr/>
            </a:pPr>
            <a:fld id="{F8E47D07-9D1E-4FE9-B31A-2F5863681021}" type="slidenum">
              <a:rPr lang="en-GB">
                <a:solidFill>
                  <a:srgbClr val="3F4444"/>
                </a:solidFill>
                <a:latin typeface="Calibri"/>
              </a:rPr>
              <a:pPr defTabSz="685823" fontAlgn="auto">
                <a:defRPr/>
              </a:pPr>
              <a:t>8</a:t>
            </a:fld>
            <a:endParaRPr lang="en-GB">
              <a:solidFill>
                <a:srgbClr val="3F4444"/>
              </a:solidFill>
              <a:latin typeface="Calibri"/>
            </a:endParaRPr>
          </a:p>
        </p:txBody>
      </p:sp>
      <p:sp>
        <p:nvSpPr>
          <p:cNvPr id="5" name="Rectangle 4">
            <a:extLst>
              <a:ext uri="{FF2B5EF4-FFF2-40B4-BE49-F238E27FC236}">
                <a16:creationId xmlns:a16="http://schemas.microsoft.com/office/drawing/2014/main" id="{E4D62BF0-74D5-D750-417D-6E90C8529090}"/>
              </a:ext>
            </a:extLst>
          </p:cNvPr>
          <p:cNvSpPr/>
          <p:nvPr/>
        </p:nvSpPr>
        <p:spPr>
          <a:xfrm>
            <a:off x="0" y="857251"/>
            <a:ext cx="9144000" cy="857250"/>
          </a:xfrm>
          <a:prstGeom prst="rect">
            <a:avLst/>
          </a:prstGeom>
          <a:solidFill>
            <a:schemeClr val="accent2">
              <a:alpha val="50000"/>
            </a:schemeClr>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685823" fontAlgn="auto">
              <a:spcBef>
                <a:spcPts val="0"/>
              </a:spcBef>
              <a:spcAft>
                <a:spcPts val="0"/>
              </a:spcAft>
              <a:defRPr/>
            </a:pPr>
            <a:endParaRPr lang="en-US" sz="1350">
              <a:solidFill>
                <a:srgbClr val="830051"/>
              </a:solidFill>
              <a:latin typeface="Calibri"/>
            </a:endParaRPr>
          </a:p>
        </p:txBody>
      </p:sp>
      <p:cxnSp>
        <p:nvCxnSpPr>
          <p:cNvPr id="6" name="Straight Connector 5">
            <a:extLst>
              <a:ext uri="{FF2B5EF4-FFF2-40B4-BE49-F238E27FC236}">
                <a16:creationId xmlns:a16="http://schemas.microsoft.com/office/drawing/2014/main" id="{A237E104-256E-7D58-853F-D7C1EB9EDA68}"/>
              </a:ext>
            </a:extLst>
          </p:cNvPr>
          <p:cNvCxnSpPr/>
          <p:nvPr/>
        </p:nvCxnSpPr>
        <p:spPr>
          <a:xfrm>
            <a:off x="628650" y="888424"/>
            <a:ext cx="0" cy="794698"/>
          </a:xfrm>
          <a:prstGeom prst="line">
            <a:avLst/>
          </a:prstGeom>
          <a:ln>
            <a:solidFill>
              <a:srgbClr val="63407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47B7BDC-2E10-3F40-A9DF-4070528B5200}"/>
              </a:ext>
            </a:extLst>
          </p:cNvPr>
          <p:cNvCxnSpPr>
            <a:cxnSpLocks/>
          </p:cNvCxnSpPr>
          <p:nvPr/>
        </p:nvCxnSpPr>
        <p:spPr>
          <a:xfrm flipH="1">
            <a:off x="-41672" y="5429250"/>
            <a:ext cx="9144000" cy="0"/>
          </a:xfrm>
          <a:prstGeom prst="line">
            <a:avLst/>
          </a:prstGeom>
          <a:ln>
            <a:solidFill>
              <a:srgbClr val="634075"/>
            </a:solidFill>
          </a:ln>
        </p:spPr>
        <p:style>
          <a:lnRef idx="1">
            <a:schemeClr val="accent1"/>
          </a:lnRef>
          <a:fillRef idx="0">
            <a:schemeClr val="accent1"/>
          </a:fillRef>
          <a:effectRef idx="0">
            <a:schemeClr val="accent1"/>
          </a:effectRef>
          <a:fontRef idx="minor">
            <a:schemeClr val="tx1"/>
          </a:fontRef>
        </p:style>
      </p:cxnSp>
      <p:sp>
        <p:nvSpPr>
          <p:cNvPr id="8" name="Text Placeholder 30">
            <a:extLst>
              <a:ext uri="{FF2B5EF4-FFF2-40B4-BE49-F238E27FC236}">
                <a16:creationId xmlns:a16="http://schemas.microsoft.com/office/drawing/2014/main" id="{C240329D-6472-BC0E-CBFF-62347DDFA5E4}"/>
              </a:ext>
            </a:extLst>
          </p:cNvPr>
          <p:cNvSpPr txBox="1">
            <a:spLocks/>
          </p:cNvSpPr>
          <p:nvPr/>
        </p:nvSpPr>
        <p:spPr>
          <a:xfrm>
            <a:off x="628650" y="5588998"/>
            <a:ext cx="8284728" cy="133136"/>
          </a:xfrm>
          <a:prstGeom prst="rect">
            <a:avLst/>
          </a:prstGeom>
        </p:spPr>
        <p:txBody>
          <a:bodyPr wrap="square" lIns="68580" tIns="34290" rIns="68580" bIns="34290" anchor="b">
            <a:noAutofit/>
          </a:bodyPr>
          <a:lstStyle>
            <a:defPPr>
              <a:defRPr kern="0"/>
            </a:defPPr>
            <a:lvl1pPr>
              <a:defRPr sz="800" b="0" i="0">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685823" fontAlgn="auto">
              <a:spcBef>
                <a:spcPts val="0"/>
              </a:spcBef>
              <a:spcAft>
                <a:spcPts val="0"/>
              </a:spcAft>
              <a:defRPr/>
            </a:pPr>
            <a:r>
              <a:rPr lang="en-US" sz="600">
                <a:solidFill>
                  <a:srgbClr val="3F4444"/>
                </a:solidFill>
                <a:latin typeface="Calibri"/>
              </a:rPr>
              <a:t>1. Wolff AC, et al. J Clin Oncol. 2023;41:3867–3872; </a:t>
            </a:r>
            <a:r>
              <a:rPr lang="en-GB" sz="600">
                <a:solidFill>
                  <a:srgbClr val="3F4444"/>
                </a:solidFill>
                <a:latin typeface="Calibri"/>
              </a:rPr>
              <a:t>2. Denkert C, et al. Pathologie (Heidelb). 2022;43:457</a:t>
            </a:r>
            <a:r>
              <a:rPr lang="en-US" sz="600">
                <a:solidFill>
                  <a:srgbClr val="3F4444"/>
                </a:solidFill>
                <a:latin typeface="Calibri"/>
              </a:rPr>
              <a:t>–</a:t>
            </a:r>
            <a:r>
              <a:rPr lang="en-GB" sz="600">
                <a:solidFill>
                  <a:srgbClr val="3F4444"/>
                </a:solidFill>
                <a:latin typeface="Calibri"/>
              </a:rPr>
              <a:t>466; 3. Viale G, et al. ESMO Open. 2023;8:101615.</a:t>
            </a:r>
          </a:p>
        </p:txBody>
      </p:sp>
      <p:sp>
        <p:nvSpPr>
          <p:cNvPr id="9" name="Content Placeholder 32">
            <a:extLst>
              <a:ext uri="{FF2B5EF4-FFF2-40B4-BE49-F238E27FC236}">
                <a16:creationId xmlns:a16="http://schemas.microsoft.com/office/drawing/2014/main" id="{9DFEE2F0-C0E3-E259-0BE7-7D983124E22C}"/>
              </a:ext>
            </a:extLst>
          </p:cNvPr>
          <p:cNvSpPr txBox="1">
            <a:spLocks/>
          </p:cNvSpPr>
          <p:nvPr/>
        </p:nvSpPr>
        <p:spPr>
          <a:xfrm>
            <a:off x="755695" y="970042"/>
            <a:ext cx="8396098" cy="410766"/>
          </a:xfrm>
          <a:prstGeom prst="rect">
            <a:avLst/>
          </a:prstGeom>
        </p:spPr>
        <p:txBody>
          <a:bodyPr wrap="square" lIns="0" tIns="0" rIns="0" bIns="0">
            <a:noAutofit/>
          </a:bodyPr>
          <a:lstStyle>
            <a:defPPr>
              <a:defRPr kern="0"/>
            </a:defPPr>
            <a:lvl1pPr>
              <a:defRPr sz="2800" b="0" i="0">
                <a:solidFill>
                  <a:srgbClr val="830051"/>
                </a:solidFill>
                <a:latin typeface="Georgia" panose="02040502050405020303" pitchFamily="18"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685823" fontAlgn="auto">
              <a:spcBef>
                <a:spcPts val="0"/>
              </a:spcBef>
              <a:spcAft>
                <a:spcPts val="0"/>
              </a:spcAft>
              <a:defRPr/>
            </a:pPr>
            <a:r>
              <a:rPr lang="en-US" sz="2100"/>
              <a:t>The 2023 ASCO/CAP guidelines reaffirm the 2018 recommendations on HER2 testing in BC</a:t>
            </a:r>
          </a:p>
        </p:txBody>
      </p:sp>
      <p:sp>
        <p:nvSpPr>
          <p:cNvPr id="10" name="Content Placeholder 33">
            <a:extLst>
              <a:ext uri="{FF2B5EF4-FFF2-40B4-BE49-F238E27FC236}">
                <a16:creationId xmlns:a16="http://schemas.microsoft.com/office/drawing/2014/main" id="{DE9CA8B7-E84C-5EC2-1087-C01560E5B463}"/>
              </a:ext>
            </a:extLst>
          </p:cNvPr>
          <p:cNvSpPr txBox="1">
            <a:spLocks/>
          </p:cNvSpPr>
          <p:nvPr/>
        </p:nvSpPr>
        <p:spPr>
          <a:xfrm>
            <a:off x="433959" y="2239602"/>
            <a:ext cx="3293269" cy="2270522"/>
          </a:xfrm>
          <a:prstGeom prst="rect">
            <a:avLst/>
          </a:prstGeom>
        </p:spPr>
        <p:txBody>
          <a:bodyPr wrap="square" lIns="68580" tIns="34290" rIns="68580" bIns="34290" anchor="t">
            <a:noAutofit/>
          </a:bodyPr>
          <a:lstStyle>
            <a:defPPr>
              <a:defRPr kern="0"/>
            </a:defPPr>
            <a:lvl1pPr marL="172800" indent="-172800">
              <a:buFont typeface="Arial" panose="020B0604020202020204" pitchFamily="34" charset="0"/>
              <a:buChar char="•"/>
              <a:defRPr b="0" i="0">
                <a:latin typeface="+mj-lt"/>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9605" indent="-129605" defTabSz="685823" fontAlgn="auto">
              <a:spcBef>
                <a:spcPts val="0"/>
              </a:spcBef>
              <a:spcAft>
                <a:spcPts val="0"/>
              </a:spcAft>
              <a:buClr>
                <a:srgbClr val="3F4444"/>
              </a:buClr>
              <a:buSzPct val="100000"/>
              <a:buFont typeface="+mj-lt"/>
              <a:buChar char="•"/>
              <a:defRPr/>
            </a:pPr>
            <a:r>
              <a:rPr lang="en-US" sz="1350">
                <a:solidFill>
                  <a:srgbClr val="3F4444"/>
                </a:solidFill>
                <a:latin typeface="Calisto MT"/>
              </a:rPr>
              <a:t>This updates the clinical relevance of HER2-targeted therapy in HER2-low BC</a:t>
            </a:r>
          </a:p>
          <a:p>
            <a:pPr marL="129605" indent="-129605" defTabSz="685823" fontAlgn="auto">
              <a:spcBef>
                <a:spcPts val="0"/>
              </a:spcBef>
              <a:spcAft>
                <a:spcPts val="0"/>
              </a:spcAft>
              <a:defRPr/>
            </a:pPr>
            <a:r>
              <a:rPr lang="en-US" sz="1350">
                <a:solidFill>
                  <a:srgbClr val="3F4444"/>
                </a:solidFill>
                <a:latin typeface="Calisto MT"/>
              </a:rPr>
              <a:t>Additional guidance for reporting HER2 IHC 1+ and IHC 2+/ISH- results and best practices for differentiating between IHC 1+ and IHC 0 (with or without staining) </a:t>
            </a:r>
            <a:r>
              <a:rPr lang="en-US" sz="1350" err="1">
                <a:solidFill>
                  <a:srgbClr val="3F4444"/>
                </a:solidFill>
                <a:latin typeface="Calisto MT"/>
              </a:rPr>
              <a:t>tumours</a:t>
            </a:r>
            <a:r>
              <a:rPr lang="en-US" sz="1350">
                <a:solidFill>
                  <a:srgbClr val="3F4444"/>
                </a:solidFill>
                <a:latin typeface="Calisto MT"/>
              </a:rPr>
              <a:t> are included in the updated guidelines</a:t>
            </a:r>
          </a:p>
        </p:txBody>
      </p:sp>
      <p:sp>
        <p:nvSpPr>
          <p:cNvPr id="11" name="Title 29">
            <a:extLst>
              <a:ext uri="{FF2B5EF4-FFF2-40B4-BE49-F238E27FC236}">
                <a16:creationId xmlns:a16="http://schemas.microsoft.com/office/drawing/2014/main" id="{E58DFCD8-6526-E2D6-5725-9F31FF58FE06}"/>
              </a:ext>
            </a:extLst>
          </p:cNvPr>
          <p:cNvSpPr txBox="1">
            <a:spLocks/>
          </p:cNvSpPr>
          <p:nvPr/>
        </p:nvSpPr>
        <p:spPr>
          <a:xfrm>
            <a:off x="4237680" y="1920542"/>
            <a:ext cx="3879053" cy="166192"/>
          </a:xfrm>
          <a:prstGeom prst="rect">
            <a:avLst/>
          </a:prstGeom>
        </p:spPr>
        <p:txBody>
          <a:bodyPr wrap="square" lIns="0" tIns="0" rIns="0" bIns="0">
            <a:normAutofit/>
          </a:bodyPr>
          <a:lstStyle>
            <a:defPPr>
              <a:defRPr kern="0"/>
            </a:defPPr>
            <a:lvl1pPr>
              <a:lnSpc>
                <a:spcPct val="70000"/>
              </a:lnSpc>
              <a:defRPr sz="1600" b="1" i="0" cap="all" spc="1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defRPr>
            </a:lvl1pPr>
          </a:lstStyle>
          <a:p>
            <a:pPr defTabSz="685823" fontAlgn="auto">
              <a:spcBef>
                <a:spcPts val="0"/>
              </a:spcBef>
              <a:spcAft>
                <a:spcPts val="0"/>
              </a:spcAft>
              <a:defRPr/>
            </a:pPr>
            <a:r>
              <a:rPr lang="en-US" sz="1200">
                <a:solidFill>
                  <a:srgbClr val="3F4444">
                    <a:lumMod val="95000"/>
                    <a:lumOff val="5000"/>
                  </a:srgbClr>
                </a:solidFill>
              </a:rPr>
              <a:t>ASCO/CAP Guidelines for HER2 classification</a:t>
            </a:r>
          </a:p>
        </p:txBody>
      </p:sp>
      <p:sp>
        <p:nvSpPr>
          <p:cNvPr id="12" name="Rectangle: Rounded Corners 11">
            <a:extLst>
              <a:ext uri="{FF2B5EF4-FFF2-40B4-BE49-F238E27FC236}">
                <a16:creationId xmlns:a16="http://schemas.microsoft.com/office/drawing/2014/main" id="{ED202807-87B2-97DB-5D6C-1F4CD10B7396}"/>
              </a:ext>
            </a:extLst>
          </p:cNvPr>
          <p:cNvSpPr/>
          <p:nvPr/>
        </p:nvSpPr>
        <p:spPr>
          <a:xfrm>
            <a:off x="607412" y="4134787"/>
            <a:ext cx="3019899" cy="1075561"/>
          </a:xfrm>
          <a:prstGeom prst="roundRect">
            <a:avLst>
              <a:gd name="adj" fmla="val 6941"/>
            </a:avLst>
          </a:prstGeom>
          <a:solidFill>
            <a:srgbClr val="EBEFEE"/>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defTabSz="685823" fontAlgn="auto">
              <a:lnSpc>
                <a:spcPts val="1500"/>
              </a:lnSpc>
              <a:spcBef>
                <a:spcPts val="0"/>
              </a:spcBef>
              <a:spcAft>
                <a:spcPts val="0"/>
              </a:spcAft>
              <a:defRPr/>
            </a:pPr>
            <a:r>
              <a:rPr lang="en-US" sz="900" dirty="0">
                <a:solidFill>
                  <a:srgbClr val="3C1053"/>
                </a:solidFill>
                <a:latin typeface="Calisto MT"/>
                <a:cs typeface="Arial"/>
              </a:rPr>
              <a:t>Although HER2 expression was classified as positive or negative, the 2023 ASCO/CAP guidelines </a:t>
            </a:r>
            <a:r>
              <a:rPr lang="en-US" sz="900" dirty="0" err="1">
                <a:solidFill>
                  <a:srgbClr val="3C1053"/>
                </a:solidFill>
                <a:latin typeface="Calisto MT"/>
                <a:cs typeface="Arial"/>
              </a:rPr>
              <a:t>recognise</a:t>
            </a:r>
            <a:r>
              <a:rPr lang="en-US" sz="900" dirty="0">
                <a:solidFill>
                  <a:srgbClr val="3C1053"/>
                </a:solidFill>
                <a:latin typeface="Calisto MT"/>
                <a:cs typeface="Arial"/>
              </a:rPr>
              <a:t> the importance of accurately identifying and reporting semiquantitative IHC scores, and distinguishing IHC 0 (with or without staining) from 1+ tumours</a:t>
            </a:r>
            <a:r>
              <a:rPr lang="en-US" sz="900" baseline="30000" dirty="0">
                <a:solidFill>
                  <a:srgbClr val="3C1053"/>
                </a:solidFill>
                <a:latin typeface="Calisto MT"/>
                <a:cs typeface="Arial"/>
              </a:rPr>
              <a:t>1–3</a:t>
            </a:r>
          </a:p>
        </p:txBody>
      </p:sp>
      <p:sp>
        <p:nvSpPr>
          <p:cNvPr id="13" name="TextBox 12">
            <a:extLst>
              <a:ext uri="{FF2B5EF4-FFF2-40B4-BE49-F238E27FC236}">
                <a16:creationId xmlns:a16="http://schemas.microsoft.com/office/drawing/2014/main" id="{C7CBEC1F-3D33-7DB8-6BCC-F0A473005D0C}"/>
              </a:ext>
            </a:extLst>
          </p:cNvPr>
          <p:cNvSpPr txBox="1"/>
          <p:nvPr/>
        </p:nvSpPr>
        <p:spPr>
          <a:xfrm>
            <a:off x="5333433" y="5104381"/>
            <a:ext cx="1853392" cy="184666"/>
          </a:xfrm>
          <a:prstGeom prst="rect">
            <a:avLst/>
          </a:prstGeom>
          <a:noFill/>
        </p:spPr>
        <p:txBody>
          <a:bodyPr wrap="none" rtlCol="0">
            <a:spAutoFit/>
          </a:bodyPr>
          <a:lstStyle>
            <a:defPPr>
              <a:defRPr kern="0"/>
            </a:defPPr>
            <a:lvl1pPr marR="0" lvl="0" indent="0" algn="ctr" fontAlgn="auto">
              <a:lnSpc>
                <a:spcPct val="100000"/>
              </a:lnSpc>
              <a:spcBef>
                <a:spcPts val="0"/>
              </a:spcBef>
              <a:spcAft>
                <a:spcPts val="0"/>
              </a:spcAft>
              <a:buClrTx/>
              <a:buSzTx/>
              <a:buFontTx/>
              <a:buNone/>
              <a:tabLst/>
              <a:defRPr kumimoji="0" sz="800" b="0" i="0" u="none" strike="noStrike" cap="none" spc="0" normalizeH="0" baseline="0">
                <a:ln>
                  <a:noFill/>
                </a:ln>
                <a:solidFill>
                  <a:srgbClr val="000000"/>
                </a:solidFill>
                <a:effectLst/>
                <a:uLnTx/>
                <a:uFillTx/>
                <a:latin typeface="Arial" panose="020B0604020202020204"/>
              </a:defRPr>
            </a:lvl1pPr>
          </a:lstStyle>
          <a:p>
            <a:pPr defTabSz="685823">
              <a:defRPr/>
            </a:pPr>
            <a:r>
              <a:rPr lang="en-GB" sz="600">
                <a:solidFill>
                  <a:srgbClr val="3F4444"/>
                </a:solidFill>
              </a:rPr>
              <a:t>Adapted from: Wolff AC, et al. </a:t>
            </a:r>
            <a:r>
              <a:rPr lang="en-GB" sz="600" i="1">
                <a:solidFill>
                  <a:srgbClr val="3F4444"/>
                </a:solidFill>
              </a:rPr>
              <a:t>J Clin Oncol</a:t>
            </a:r>
            <a:r>
              <a:rPr lang="en-GB" sz="600">
                <a:solidFill>
                  <a:srgbClr val="3F4444"/>
                </a:solidFill>
              </a:rPr>
              <a:t>. 2023</a:t>
            </a:r>
          </a:p>
        </p:txBody>
      </p:sp>
      <p:grpSp>
        <p:nvGrpSpPr>
          <p:cNvPr id="14" name="Group 13">
            <a:extLst>
              <a:ext uri="{FF2B5EF4-FFF2-40B4-BE49-F238E27FC236}">
                <a16:creationId xmlns:a16="http://schemas.microsoft.com/office/drawing/2014/main" id="{EAF3A285-5FF5-848E-4B27-A82FBCAF5FE9}"/>
              </a:ext>
            </a:extLst>
          </p:cNvPr>
          <p:cNvGrpSpPr/>
          <p:nvPr/>
        </p:nvGrpSpPr>
        <p:grpSpPr>
          <a:xfrm>
            <a:off x="3785870" y="2090317"/>
            <a:ext cx="4948520" cy="2939188"/>
            <a:chOff x="5047826" y="1803775"/>
            <a:chExt cx="6598027" cy="3918917"/>
          </a:xfrm>
        </p:grpSpPr>
        <p:sp>
          <p:nvSpPr>
            <p:cNvPr id="15" name="Rectangle: Rounded Corners 14">
              <a:extLst>
                <a:ext uri="{FF2B5EF4-FFF2-40B4-BE49-F238E27FC236}">
                  <a16:creationId xmlns:a16="http://schemas.microsoft.com/office/drawing/2014/main" id="{389C3B71-4B79-B6D9-8F09-97CC114084D5}"/>
                </a:ext>
              </a:extLst>
            </p:cNvPr>
            <p:cNvSpPr/>
            <p:nvPr/>
          </p:nvSpPr>
          <p:spPr>
            <a:xfrm>
              <a:off x="5047826" y="1803775"/>
              <a:ext cx="6598027" cy="3918917"/>
            </a:xfrm>
            <a:prstGeom prst="roundRect">
              <a:avLst>
                <a:gd name="adj" fmla="val 2356"/>
              </a:avLst>
            </a:prstGeom>
            <a:solidFill>
              <a:schemeClr val="bg1"/>
            </a:solidFill>
            <a:ln>
              <a:solidFill>
                <a:srgbClr val="F3BC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23" fontAlgn="auto">
                <a:spcBef>
                  <a:spcPts val="0"/>
                </a:spcBef>
                <a:spcAft>
                  <a:spcPts val="0"/>
                </a:spcAft>
                <a:defRPr/>
              </a:pPr>
              <a:endParaRPr lang="en-US" sz="1350">
                <a:solidFill>
                  <a:srgbClr val="FFFFFF"/>
                </a:solidFill>
                <a:latin typeface="Arial" panose="020B0604020202020204"/>
              </a:endParaRPr>
            </a:p>
          </p:txBody>
        </p:sp>
        <p:sp>
          <p:nvSpPr>
            <p:cNvPr id="16" name="Rectangle: Rounded Corners 15">
              <a:extLst>
                <a:ext uri="{FF2B5EF4-FFF2-40B4-BE49-F238E27FC236}">
                  <a16:creationId xmlns:a16="http://schemas.microsoft.com/office/drawing/2014/main" id="{233F24B2-FC75-D795-78E0-4C9C62BFC401}"/>
                </a:ext>
              </a:extLst>
            </p:cNvPr>
            <p:cNvSpPr/>
            <p:nvPr/>
          </p:nvSpPr>
          <p:spPr>
            <a:xfrm>
              <a:off x="5294615" y="2034238"/>
              <a:ext cx="6121875" cy="289146"/>
            </a:xfrm>
            <a:prstGeom prst="roundRect">
              <a:avLst/>
            </a:prstGeom>
            <a:solidFill>
              <a:srgbClr val="9C337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23" fontAlgn="auto">
                <a:spcBef>
                  <a:spcPts val="0"/>
                </a:spcBef>
                <a:spcAft>
                  <a:spcPts val="0"/>
                </a:spcAft>
                <a:defRPr/>
              </a:pPr>
              <a:r>
                <a:rPr lang="en-US" sz="788">
                  <a:solidFill>
                    <a:srgbClr val="FFFFFF"/>
                  </a:solidFill>
                  <a:latin typeface="Arial" panose="020B0604020202020204"/>
                </a:rPr>
                <a:t>HER2 testing (invasive component) by validated IHC assay</a:t>
              </a:r>
            </a:p>
          </p:txBody>
        </p:sp>
        <p:sp>
          <p:nvSpPr>
            <p:cNvPr id="17" name="Rectangle: Rounded Corners 16">
              <a:extLst>
                <a:ext uri="{FF2B5EF4-FFF2-40B4-BE49-F238E27FC236}">
                  <a16:creationId xmlns:a16="http://schemas.microsoft.com/office/drawing/2014/main" id="{1FFAFE90-D8DB-BB80-9BFD-CD2AEFA265A5}"/>
                </a:ext>
              </a:extLst>
            </p:cNvPr>
            <p:cNvSpPr/>
            <p:nvPr/>
          </p:nvSpPr>
          <p:spPr>
            <a:xfrm>
              <a:off x="5294616" y="2446217"/>
              <a:ext cx="6121874" cy="289146"/>
            </a:xfrm>
            <a:prstGeom prst="roundRect">
              <a:avLst/>
            </a:prstGeom>
            <a:ln>
              <a:solidFill>
                <a:srgbClr val="9C3374"/>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685823" fontAlgn="auto">
                <a:spcBef>
                  <a:spcPts val="0"/>
                </a:spcBef>
                <a:spcAft>
                  <a:spcPts val="0"/>
                </a:spcAft>
                <a:defRPr/>
              </a:pPr>
              <a:r>
                <a:rPr lang="en-US" sz="788">
                  <a:solidFill>
                    <a:srgbClr val="FFFFFF"/>
                  </a:solidFill>
                  <a:latin typeface="Arial" panose="020B0604020202020204"/>
                </a:rPr>
                <a:t>Batch controls and on-slide controls show appropriate staining</a:t>
              </a:r>
            </a:p>
          </p:txBody>
        </p:sp>
        <p:sp>
          <p:nvSpPr>
            <p:cNvPr id="18" name="Rectangle: Rounded Corners 17">
              <a:extLst>
                <a:ext uri="{FF2B5EF4-FFF2-40B4-BE49-F238E27FC236}">
                  <a16:creationId xmlns:a16="http://schemas.microsoft.com/office/drawing/2014/main" id="{ADFF9A6B-6968-2BAD-B665-E2DF50F578E7}"/>
                </a:ext>
              </a:extLst>
            </p:cNvPr>
            <p:cNvSpPr/>
            <p:nvPr/>
          </p:nvSpPr>
          <p:spPr>
            <a:xfrm flipH="1">
              <a:off x="10041993" y="2866582"/>
              <a:ext cx="1380493" cy="1330527"/>
            </a:xfrm>
            <a:prstGeom prst="roundRect">
              <a:avLst>
                <a:gd name="adj" fmla="val 6157"/>
              </a:avLst>
            </a:prstGeom>
            <a:solidFill>
              <a:srgbClr val="EBEFEE"/>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US" sz="675">
                  <a:solidFill>
                    <a:srgbClr val="3F4444"/>
                  </a:solidFill>
                  <a:latin typeface="Arial" panose="020B0604020202020204"/>
                </a:rPr>
                <a:t>Circumferential membrane staining that is complete, intense and in &gt;10% of tumour cells*</a:t>
              </a:r>
            </a:p>
          </p:txBody>
        </p:sp>
        <p:sp>
          <p:nvSpPr>
            <p:cNvPr id="19" name="Rectangle: Rounded Corners 18">
              <a:extLst>
                <a:ext uri="{FF2B5EF4-FFF2-40B4-BE49-F238E27FC236}">
                  <a16:creationId xmlns:a16="http://schemas.microsoft.com/office/drawing/2014/main" id="{212EB02A-2C95-A39C-B9C0-8B4DFA837B37}"/>
                </a:ext>
              </a:extLst>
            </p:cNvPr>
            <p:cNvSpPr/>
            <p:nvPr/>
          </p:nvSpPr>
          <p:spPr>
            <a:xfrm flipH="1">
              <a:off x="8566258" y="2866582"/>
              <a:ext cx="1380493" cy="1330527"/>
            </a:xfrm>
            <a:prstGeom prst="roundRect">
              <a:avLst>
                <a:gd name="adj" fmla="val 6157"/>
              </a:avLst>
            </a:prstGeom>
            <a:solidFill>
              <a:srgbClr val="EBEFEE"/>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US" sz="675">
                  <a:solidFill>
                    <a:srgbClr val="3F4444"/>
                  </a:solidFill>
                  <a:latin typeface="Arial" panose="020B0604020202020204"/>
                </a:rPr>
                <a:t>Weak to moderate complete membrane staining observed in &gt;10% of </a:t>
              </a:r>
              <a:r>
                <a:rPr lang="en-US" sz="675" err="1">
                  <a:solidFill>
                    <a:srgbClr val="3F4444"/>
                  </a:solidFill>
                  <a:latin typeface="Arial" panose="020B0604020202020204"/>
                </a:rPr>
                <a:t>tumour</a:t>
              </a:r>
              <a:r>
                <a:rPr lang="en-US" sz="675">
                  <a:solidFill>
                    <a:srgbClr val="3F4444"/>
                  </a:solidFill>
                  <a:latin typeface="Arial" panose="020B0604020202020204"/>
                </a:rPr>
                <a:t> cells</a:t>
              </a:r>
            </a:p>
          </p:txBody>
        </p:sp>
        <p:sp>
          <p:nvSpPr>
            <p:cNvPr id="20" name="Rectangle: Rounded Corners 19">
              <a:extLst>
                <a:ext uri="{FF2B5EF4-FFF2-40B4-BE49-F238E27FC236}">
                  <a16:creationId xmlns:a16="http://schemas.microsoft.com/office/drawing/2014/main" id="{5A6BCDD6-690E-64A3-E2B6-3A401540322B}"/>
                </a:ext>
              </a:extLst>
            </p:cNvPr>
            <p:cNvSpPr/>
            <p:nvPr/>
          </p:nvSpPr>
          <p:spPr>
            <a:xfrm flipH="1">
              <a:off x="7065470" y="2866582"/>
              <a:ext cx="1380493" cy="1330527"/>
            </a:xfrm>
            <a:prstGeom prst="roundRect">
              <a:avLst>
                <a:gd name="adj" fmla="val 5426"/>
              </a:avLst>
            </a:prstGeom>
            <a:solidFill>
              <a:srgbClr val="EBEFEE"/>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US" sz="675">
                  <a:solidFill>
                    <a:srgbClr val="3F4444"/>
                  </a:solidFill>
                  <a:latin typeface="Arial" panose="020B0604020202020204"/>
                </a:rPr>
                <a:t>Incomplete membrane staining that is </a:t>
              </a:r>
            </a:p>
            <a:p>
              <a:pPr algn="ctr" defTabSz="685823" fontAlgn="auto">
                <a:spcBef>
                  <a:spcPts val="0"/>
                </a:spcBef>
                <a:spcAft>
                  <a:spcPts val="0"/>
                </a:spcAft>
                <a:defRPr/>
              </a:pPr>
              <a:r>
                <a:rPr lang="en-US" sz="675">
                  <a:solidFill>
                    <a:srgbClr val="3F4444"/>
                  </a:solidFill>
                  <a:latin typeface="Arial" panose="020B0604020202020204"/>
                </a:rPr>
                <a:t>faint or barely perceptible in &gt;10% </a:t>
              </a:r>
            </a:p>
            <a:p>
              <a:pPr algn="ctr" defTabSz="685823" fontAlgn="auto">
                <a:spcBef>
                  <a:spcPts val="0"/>
                </a:spcBef>
                <a:spcAft>
                  <a:spcPts val="0"/>
                </a:spcAft>
                <a:defRPr/>
              </a:pPr>
              <a:r>
                <a:rPr lang="en-US" sz="675">
                  <a:solidFill>
                    <a:srgbClr val="3F4444"/>
                  </a:solidFill>
                  <a:latin typeface="Arial" panose="020B0604020202020204"/>
                </a:rPr>
                <a:t>of </a:t>
              </a:r>
              <a:r>
                <a:rPr lang="en-US" sz="675" err="1">
                  <a:solidFill>
                    <a:srgbClr val="3F4444"/>
                  </a:solidFill>
                  <a:latin typeface="Arial" panose="020B0604020202020204"/>
                </a:rPr>
                <a:t>tumour</a:t>
              </a:r>
              <a:r>
                <a:rPr lang="en-US" sz="675">
                  <a:solidFill>
                    <a:srgbClr val="3F4444"/>
                  </a:solidFill>
                  <a:latin typeface="Arial" panose="020B0604020202020204"/>
                </a:rPr>
                <a:t> cells</a:t>
              </a:r>
            </a:p>
          </p:txBody>
        </p:sp>
        <p:sp>
          <p:nvSpPr>
            <p:cNvPr id="21" name="Rectangle: Rounded Corners 20">
              <a:extLst>
                <a:ext uri="{FF2B5EF4-FFF2-40B4-BE49-F238E27FC236}">
                  <a16:creationId xmlns:a16="http://schemas.microsoft.com/office/drawing/2014/main" id="{937F34EF-54C9-826D-295A-872F46FB8505}"/>
                </a:ext>
              </a:extLst>
            </p:cNvPr>
            <p:cNvSpPr/>
            <p:nvPr/>
          </p:nvSpPr>
          <p:spPr>
            <a:xfrm flipH="1">
              <a:off x="5294616" y="2858193"/>
              <a:ext cx="1661578" cy="289147"/>
            </a:xfrm>
            <a:prstGeom prst="roundRect">
              <a:avLst>
                <a:gd name="adj" fmla="val 23270"/>
              </a:avLst>
            </a:prstGeom>
            <a:solidFill>
              <a:srgbClr val="EBEFEE"/>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US" sz="675">
                  <a:solidFill>
                    <a:srgbClr val="3F4444"/>
                  </a:solidFill>
                  <a:latin typeface="Arial" panose="020B0604020202020204"/>
                </a:rPr>
                <a:t>No staining observed</a:t>
              </a:r>
            </a:p>
          </p:txBody>
        </p:sp>
        <p:sp>
          <p:nvSpPr>
            <p:cNvPr id="22" name="Rectangle: Rounded Corners 21">
              <a:extLst>
                <a:ext uri="{FF2B5EF4-FFF2-40B4-BE49-F238E27FC236}">
                  <a16:creationId xmlns:a16="http://schemas.microsoft.com/office/drawing/2014/main" id="{697B8275-FC42-BC15-6EF0-CF2512C9D3A5}"/>
                </a:ext>
              </a:extLst>
            </p:cNvPr>
            <p:cNvSpPr/>
            <p:nvPr/>
          </p:nvSpPr>
          <p:spPr>
            <a:xfrm flipH="1">
              <a:off x="5294616" y="3337159"/>
              <a:ext cx="1661579" cy="851561"/>
            </a:xfrm>
            <a:prstGeom prst="roundRect">
              <a:avLst>
                <a:gd name="adj" fmla="val 9813"/>
              </a:avLst>
            </a:prstGeom>
            <a:solidFill>
              <a:srgbClr val="EBEFEE"/>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US" sz="675">
                  <a:solidFill>
                    <a:srgbClr val="3F4444"/>
                  </a:solidFill>
                  <a:latin typeface="Arial" panose="020B0604020202020204"/>
                </a:rPr>
                <a:t>Incomplete membrane staining that is </a:t>
              </a:r>
            </a:p>
            <a:p>
              <a:pPr algn="ctr" defTabSz="685823" fontAlgn="auto">
                <a:spcBef>
                  <a:spcPts val="0"/>
                </a:spcBef>
                <a:spcAft>
                  <a:spcPts val="0"/>
                </a:spcAft>
                <a:defRPr/>
              </a:pPr>
              <a:r>
                <a:rPr lang="en-US" sz="675">
                  <a:solidFill>
                    <a:srgbClr val="3F4444"/>
                  </a:solidFill>
                  <a:latin typeface="Arial" panose="020B0604020202020204"/>
                </a:rPr>
                <a:t>faint or barely perceptible in ≤10% </a:t>
              </a:r>
            </a:p>
            <a:p>
              <a:pPr algn="ctr" defTabSz="685823" fontAlgn="auto">
                <a:spcBef>
                  <a:spcPts val="0"/>
                </a:spcBef>
                <a:spcAft>
                  <a:spcPts val="0"/>
                </a:spcAft>
                <a:defRPr/>
              </a:pPr>
              <a:r>
                <a:rPr lang="en-US" sz="675">
                  <a:solidFill>
                    <a:srgbClr val="3F4444"/>
                  </a:solidFill>
                  <a:latin typeface="Arial" panose="020B0604020202020204"/>
                </a:rPr>
                <a:t>of </a:t>
              </a:r>
              <a:r>
                <a:rPr lang="en-US" sz="675" err="1">
                  <a:solidFill>
                    <a:srgbClr val="3F4444"/>
                  </a:solidFill>
                  <a:latin typeface="Arial" panose="020B0604020202020204"/>
                </a:rPr>
                <a:t>tumour</a:t>
              </a:r>
              <a:r>
                <a:rPr lang="en-US" sz="675">
                  <a:solidFill>
                    <a:srgbClr val="3F4444"/>
                  </a:solidFill>
                  <a:latin typeface="Arial" panose="020B0604020202020204"/>
                </a:rPr>
                <a:t> cells</a:t>
              </a:r>
            </a:p>
          </p:txBody>
        </p:sp>
        <p:sp>
          <p:nvSpPr>
            <p:cNvPr id="23" name="TextBox 22">
              <a:extLst>
                <a:ext uri="{FF2B5EF4-FFF2-40B4-BE49-F238E27FC236}">
                  <a16:creationId xmlns:a16="http://schemas.microsoft.com/office/drawing/2014/main" id="{E8F5AE67-DC2F-EB7E-9206-AFFB1591EBB2}"/>
                </a:ext>
              </a:extLst>
            </p:cNvPr>
            <p:cNvSpPr txBox="1"/>
            <p:nvPr/>
          </p:nvSpPr>
          <p:spPr>
            <a:xfrm flipH="1">
              <a:off x="5902885" y="3126834"/>
              <a:ext cx="445041" cy="261611"/>
            </a:xfrm>
            <a:prstGeom prst="rect">
              <a:avLst/>
            </a:prstGeom>
            <a:noFill/>
          </p:spPr>
          <p:txBody>
            <a:bodyPr wrap="square">
              <a:spAutoFit/>
            </a:bodyPr>
            <a:lstStyle>
              <a:defPPr>
                <a:defRPr kern="0"/>
              </a:defPPr>
              <a:lvl1pPr marR="0" lvl="0" indent="0" algn="ctr" fontAlgn="auto">
                <a:lnSpc>
                  <a:spcPct val="100000"/>
                </a:lnSpc>
                <a:spcBef>
                  <a:spcPts val="0"/>
                </a:spcBef>
                <a:spcAft>
                  <a:spcPts val="0"/>
                </a:spcAft>
                <a:buClrTx/>
                <a:buSzTx/>
                <a:buFontTx/>
                <a:buNone/>
                <a:tabLst/>
                <a:defRPr kumimoji="0" sz="900" b="1" i="0" u="sng" strike="noStrike" cap="none" spc="0" normalizeH="0" baseline="0">
                  <a:ln>
                    <a:noFill/>
                  </a:ln>
                  <a:solidFill>
                    <a:srgbClr val="3F4444"/>
                  </a:solidFill>
                  <a:effectLst/>
                  <a:uLnTx/>
                  <a:uFillTx/>
                  <a:latin typeface="Arial" panose="020B0604020202020204"/>
                </a:defRPr>
              </a:lvl1pPr>
            </a:lstStyle>
            <a:p>
              <a:pPr defTabSz="685823">
                <a:defRPr/>
              </a:pPr>
              <a:r>
                <a:rPr lang="en-US" sz="675"/>
                <a:t>OR</a:t>
              </a:r>
            </a:p>
          </p:txBody>
        </p:sp>
        <p:sp>
          <p:nvSpPr>
            <p:cNvPr id="24" name="Rectangle: Rounded Corners 23">
              <a:extLst>
                <a:ext uri="{FF2B5EF4-FFF2-40B4-BE49-F238E27FC236}">
                  <a16:creationId xmlns:a16="http://schemas.microsoft.com/office/drawing/2014/main" id="{50F05174-91F1-6FFD-9603-E03F96E988F7}"/>
                </a:ext>
              </a:extLst>
            </p:cNvPr>
            <p:cNvSpPr/>
            <p:nvPr/>
          </p:nvSpPr>
          <p:spPr>
            <a:xfrm flipH="1">
              <a:off x="9328491" y="4887435"/>
              <a:ext cx="2088000" cy="212938"/>
            </a:xfrm>
            <a:prstGeom prst="roundRect">
              <a:avLst>
                <a:gd name="adj" fmla="val 9813"/>
              </a:avLst>
            </a:prstGeom>
            <a:solidFill>
              <a:srgbClr val="8A70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US" sz="750" b="1">
                  <a:solidFill>
                    <a:srgbClr val="FFFFFF"/>
                  </a:solidFill>
                  <a:latin typeface="Arial" panose="020B0604020202020204"/>
                </a:rPr>
                <a:t>HER2-positive</a:t>
              </a:r>
            </a:p>
          </p:txBody>
        </p:sp>
        <p:sp>
          <p:nvSpPr>
            <p:cNvPr id="25" name="Rectangle: Rounded Corners 24">
              <a:extLst>
                <a:ext uri="{FF2B5EF4-FFF2-40B4-BE49-F238E27FC236}">
                  <a16:creationId xmlns:a16="http://schemas.microsoft.com/office/drawing/2014/main" id="{7B9B0896-48F4-7608-31B6-A09512CBC81D}"/>
                </a:ext>
              </a:extLst>
            </p:cNvPr>
            <p:cNvSpPr/>
            <p:nvPr/>
          </p:nvSpPr>
          <p:spPr>
            <a:xfrm flipH="1">
              <a:off x="5294615" y="4891997"/>
              <a:ext cx="1672462" cy="212938"/>
            </a:xfrm>
            <a:prstGeom prst="roundRect">
              <a:avLst>
                <a:gd name="adj" fmla="val 981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US" sz="750" b="1">
                  <a:solidFill>
                    <a:srgbClr val="FFFFFF"/>
                  </a:solidFill>
                  <a:latin typeface="Arial" panose="020B0604020202020204"/>
                </a:rPr>
                <a:t>HER2-zero</a:t>
              </a:r>
            </a:p>
          </p:txBody>
        </p:sp>
        <p:sp>
          <p:nvSpPr>
            <p:cNvPr id="26" name="Rectangle: Rounded Corners 25">
              <a:extLst>
                <a:ext uri="{FF2B5EF4-FFF2-40B4-BE49-F238E27FC236}">
                  <a16:creationId xmlns:a16="http://schemas.microsoft.com/office/drawing/2014/main" id="{7E84F3FD-4201-37A8-C692-166D52D120E0}"/>
                </a:ext>
              </a:extLst>
            </p:cNvPr>
            <p:cNvSpPr/>
            <p:nvPr/>
          </p:nvSpPr>
          <p:spPr>
            <a:xfrm flipH="1">
              <a:off x="7065470" y="4887435"/>
              <a:ext cx="2088000" cy="212938"/>
            </a:xfrm>
            <a:prstGeom prst="roundRect">
              <a:avLst>
                <a:gd name="adj" fmla="val 981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US" sz="750" b="1">
                  <a:solidFill>
                    <a:srgbClr val="FFFFFF"/>
                  </a:solidFill>
                  <a:latin typeface="Arial" panose="020B0604020202020204"/>
                </a:rPr>
                <a:t>HER2-low</a:t>
              </a:r>
            </a:p>
          </p:txBody>
        </p:sp>
        <p:sp>
          <p:nvSpPr>
            <p:cNvPr id="27" name="Rectangle: Rounded Corners 26">
              <a:extLst>
                <a:ext uri="{FF2B5EF4-FFF2-40B4-BE49-F238E27FC236}">
                  <a16:creationId xmlns:a16="http://schemas.microsoft.com/office/drawing/2014/main" id="{8DF42F28-1713-AAB2-0ADC-6152B056B5DE}"/>
                </a:ext>
              </a:extLst>
            </p:cNvPr>
            <p:cNvSpPr/>
            <p:nvPr/>
          </p:nvSpPr>
          <p:spPr>
            <a:xfrm flipH="1">
              <a:off x="5282649" y="5175074"/>
              <a:ext cx="1684427" cy="324000"/>
            </a:xfrm>
            <a:prstGeom prst="roundRect">
              <a:avLst>
                <a:gd name="adj" fmla="val 14854"/>
              </a:avLst>
            </a:prstGeom>
            <a:solidFill>
              <a:srgbClr val="86D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US" sz="600">
                  <a:solidFill>
                    <a:srgbClr val="3C1053"/>
                  </a:solidFill>
                  <a:latin typeface="Arial" panose="020B0604020202020204"/>
                </a:rPr>
                <a:t>Additional </a:t>
              </a:r>
            </a:p>
            <a:p>
              <a:pPr algn="ctr" defTabSz="685823" fontAlgn="auto">
                <a:spcBef>
                  <a:spcPts val="0"/>
                </a:spcBef>
                <a:spcAft>
                  <a:spcPts val="0"/>
                </a:spcAft>
                <a:defRPr/>
              </a:pPr>
              <a:r>
                <a:rPr lang="en-US" sz="600">
                  <a:solidFill>
                    <a:srgbClr val="3C1053"/>
                  </a:solidFill>
                  <a:latin typeface="Arial" panose="020B0604020202020204"/>
                </a:rPr>
                <a:t>research required</a:t>
              </a:r>
            </a:p>
          </p:txBody>
        </p:sp>
        <p:sp>
          <p:nvSpPr>
            <p:cNvPr id="28" name="Rectangle: Rounded Corners 27">
              <a:extLst>
                <a:ext uri="{FF2B5EF4-FFF2-40B4-BE49-F238E27FC236}">
                  <a16:creationId xmlns:a16="http://schemas.microsoft.com/office/drawing/2014/main" id="{796E1AB8-2827-1FDC-FC7A-092A104185E6}"/>
                </a:ext>
              </a:extLst>
            </p:cNvPr>
            <p:cNvSpPr/>
            <p:nvPr/>
          </p:nvSpPr>
          <p:spPr>
            <a:xfrm flipH="1">
              <a:off x="7065470" y="5170512"/>
              <a:ext cx="2088000" cy="324000"/>
            </a:xfrm>
            <a:prstGeom prst="roundRect">
              <a:avLst>
                <a:gd name="adj" fmla="val 11140"/>
              </a:avLst>
            </a:prstGeom>
            <a:solidFill>
              <a:srgbClr val="86D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US" sz="600">
                  <a:solidFill>
                    <a:srgbClr val="3C1053"/>
                  </a:solidFill>
                  <a:latin typeface="Arial" panose="020B0604020202020204"/>
                </a:rPr>
                <a:t>May benefit from </a:t>
              </a:r>
            </a:p>
            <a:p>
              <a:pPr algn="ctr" defTabSz="685823" fontAlgn="auto">
                <a:spcBef>
                  <a:spcPts val="0"/>
                </a:spcBef>
                <a:spcAft>
                  <a:spcPts val="0"/>
                </a:spcAft>
                <a:defRPr/>
              </a:pPr>
              <a:r>
                <a:rPr lang="en-US" sz="600">
                  <a:solidFill>
                    <a:srgbClr val="3C1053"/>
                  </a:solidFill>
                  <a:latin typeface="Arial" panose="020B0604020202020204"/>
                </a:rPr>
                <a:t>targeting HER2</a:t>
              </a:r>
            </a:p>
          </p:txBody>
        </p:sp>
        <p:sp>
          <p:nvSpPr>
            <p:cNvPr id="29" name="Rectangle: Rounded Corners 28">
              <a:extLst>
                <a:ext uri="{FF2B5EF4-FFF2-40B4-BE49-F238E27FC236}">
                  <a16:creationId xmlns:a16="http://schemas.microsoft.com/office/drawing/2014/main" id="{E50D0E04-0382-F443-2342-88ECCC252E7F}"/>
                </a:ext>
              </a:extLst>
            </p:cNvPr>
            <p:cNvSpPr/>
            <p:nvPr/>
          </p:nvSpPr>
          <p:spPr>
            <a:xfrm flipH="1">
              <a:off x="9328491" y="5170512"/>
              <a:ext cx="2088000" cy="324000"/>
            </a:xfrm>
            <a:prstGeom prst="roundRect">
              <a:avLst>
                <a:gd name="adj" fmla="val 14854"/>
              </a:avLst>
            </a:prstGeom>
            <a:solidFill>
              <a:srgbClr val="86D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US" sz="600">
                  <a:solidFill>
                    <a:srgbClr val="3C1053"/>
                  </a:solidFill>
                  <a:latin typeface="Arial" panose="020B0604020202020204"/>
                </a:rPr>
                <a:t>May benefit from </a:t>
              </a:r>
            </a:p>
            <a:p>
              <a:pPr algn="ctr" defTabSz="685823" fontAlgn="auto">
                <a:spcBef>
                  <a:spcPts val="0"/>
                </a:spcBef>
                <a:spcAft>
                  <a:spcPts val="0"/>
                </a:spcAft>
                <a:defRPr/>
              </a:pPr>
              <a:r>
                <a:rPr lang="en-US" sz="600">
                  <a:solidFill>
                    <a:srgbClr val="3C1053"/>
                  </a:solidFill>
                  <a:latin typeface="Arial" panose="020B0604020202020204"/>
                </a:rPr>
                <a:t>HER2-targeting therapies</a:t>
              </a:r>
            </a:p>
          </p:txBody>
        </p:sp>
        <p:sp>
          <p:nvSpPr>
            <p:cNvPr id="30" name="Rectangle: Rounded Corners 29">
              <a:extLst>
                <a:ext uri="{FF2B5EF4-FFF2-40B4-BE49-F238E27FC236}">
                  <a16:creationId xmlns:a16="http://schemas.microsoft.com/office/drawing/2014/main" id="{123BA520-3266-6CC7-F511-5B01C2C342E1}"/>
                </a:ext>
              </a:extLst>
            </p:cNvPr>
            <p:cNvSpPr/>
            <p:nvPr/>
          </p:nvSpPr>
          <p:spPr>
            <a:xfrm flipH="1">
              <a:off x="5294617" y="4317796"/>
              <a:ext cx="810000" cy="273600"/>
            </a:xfrm>
            <a:prstGeom prst="roundRect">
              <a:avLst>
                <a:gd name="adj" fmla="val 981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US" sz="750" b="1">
                  <a:solidFill>
                    <a:srgbClr val="FFFFFF"/>
                  </a:solidFill>
                  <a:latin typeface="Arial" panose="020B0604020202020204"/>
                </a:rPr>
                <a:t>IHC 0 </a:t>
              </a:r>
              <a:br>
                <a:rPr lang="en-US" sz="450" b="1">
                  <a:solidFill>
                    <a:srgbClr val="FFFFFF"/>
                  </a:solidFill>
                  <a:latin typeface="Arial" panose="020B0604020202020204"/>
                </a:rPr>
              </a:br>
              <a:r>
                <a:rPr lang="en-US" sz="450">
                  <a:solidFill>
                    <a:srgbClr val="FFFFFF"/>
                  </a:solidFill>
                  <a:latin typeface="Arial" panose="020B0604020202020204"/>
                </a:rPr>
                <a:t>without staining</a:t>
              </a:r>
              <a:r>
                <a:rPr lang="en-US" sz="450" baseline="30000">
                  <a:solidFill>
                    <a:srgbClr val="FFFFFF"/>
                  </a:solidFill>
                  <a:latin typeface="Arial" panose="020B0604020202020204"/>
                </a:rPr>
                <a:t>2,3</a:t>
              </a:r>
            </a:p>
          </p:txBody>
        </p:sp>
        <p:sp>
          <p:nvSpPr>
            <p:cNvPr id="31" name="Rectangle: Rounded Corners 12">
              <a:extLst>
                <a:ext uri="{FF2B5EF4-FFF2-40B4-BE49-F238E27FC236}">
                  <a16:creationId xmlns:a16="http://schemas.microsoft.com/office/drawing/2014/main" id="{DBE153EE-BC90-7A78-05F6-0A58D14B36CC}"/>
                </a:ext>
              </a:extLst>
            </p:cNvPr>
            <p:cNvSpPr/>
            <p:nvPr/>
          </p:nvSpPr>
          <p:spPr>
            <a:xfrm flipH="1">
              <a:off x="6157077" y="4317796"/>
              <a:ext cx="810000" cy="273600"/>
            </a:xfrm>
            <a:prstGeom prst="roundRect">
              <a:avLst>
                <a:gd name="adj" fmla="val 981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US" sz="750" b="1">
                  <a:solidFill>
                    <a:srgbClr val="FFFFFF"/>
                  </a:solidFill>
                  <a:latin typeface="Arial" panose="020B0604020202020204"/>
                </a:rPr>
                <a:t>IHC 0 </a:t>
              </a:r>
              <a:br>
                <a:rPr lang="en-US" sz="450" b="1">
                  <a:solidFill>
                    <a:srgbClr val="FFFFFF"/>
                  </a:solidFill>
                  <a:latin typeface="Arial" panose="020B0604020202020204"/>
                </a:rPr>
              </a:br>
              <a:r>
                <a:rPr lang="en-US" sz="450">
                  <a:solidFill>
                    <a:srgbClr val="FFFFFF"/>
                  </a:solidFill>
                  <a:latin typeface="Arial" panose="020B0604020202020204"/>
                </a:rPr>
                <a:t>with staining</a:t>
              </a:r>
              <a:r>
                <a:rPr lang="en-US" sz="450" baseline="30000">
                  <a:solidFill>
                    <a:srgbClr val="FFFFFF"/>
                  </a:solidFill>
                  <a:latin typeface="Arial" panose="020B0604020202020204"/>
                </a:rPr>
                <a:t>2,3</a:t>
              </a:r>
            </a:p>
          </p:txBody>
        </p:sp>
        <p:sp>
          <p:nvSpPr>
            <p:cNvPr id="32" name="Rectangle: Rounded Corners 22">
              <a:extLst>
                <a:ext uri="{FF2B5EF4-FFF2-40B4-BE49-F238E27FC236}">
                  <a16:creationId xmlns:a16="http://schemas.microsoft.com/office/drawing/2014/main" id="{9FB33BB3-5C5D-3D5B-970C-D817171FF94D}"/>
                </a:ext>
              </a:extLst>
            </p:cNvPr>
            <p:cNvSpPr/>
            <p:nvPr/>
          </p:nvSpPr>
          <p:spPr>
            <a:xfrm>
              <a:off x="8812310" y="4644703"/>
              <a:ext cx="900000" cy="171769"/>
            </a:xfrm>
            <a:prstGeom prst="roundRect">
              <a:avLst>
                <a:gd name="adj" fmla="val 9813"/>
              </a:avLst>
            </a:prstGeom>
            <a:solidFill>
              <a:srgbClr val="8C8F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US" sz="600">
                  <a:solidFill>
                    <a:srgbClr val="FFFFFF"/>
                  </a:solidFill>
                  <a:latin typeface="Arial" panose="020B0604020202020204"/>
                </a:rPr>
                <a:t>Reflex ISH test</a:t>
              </a:r>
              <a:r>
                <a:rPr lang="en-GB" sz="100" baseline="30000">
                  <a:solidFill>
                    <a:srgbClr val="FFFFFF"/>
                  </a:solidFill>
                  <a:latin typeface="Arial" panose="020B0604020202020204"/>
                </a:rPr>
                <a:t> †</a:t>
              </a:r>
              <a:endParaRPr lang="en-US" sz="100" baseline="30000">
                <a:solidFill>
                  <a:srgbClr val="FFFFFF"/>
                </a:solidFill>
                <a:latin typeface="Arial" panose="020B0604020202020204"/>
              </a:endParaRPr>
            </a:p>
          </p:txBody>
        </p:sp>
        <p:cxnSp>
          <p:nvCxnSpPr>
            <p:cNvPr id="33" name="Straight Connector 32">
              <a:extLst>
                <a:ext uri="{FF2B5EF4-FFF2-40B4-BE49-F238E27FC236}">
                  <a16:creationId xmlns:a16="http://schemas.microsoft.com/office/drawing/2014/main" id="{414580C1-DB2F-08C2-4B29-3D3217F9090A}"/>
                </a:ext>
              </a:extLst>
            </p:cNvPr>
            <p:cNvCxnSpPr>
              <a:cxnSpLocks/>
            </p:cNvCxnSpPr>
            <p:nvPr/>
          </p:nvCxnSpPr>
          <p:spPr>
            <a:xfrm flipH="1" flipV="1">
              <a:off x="8131151" y="4730587"/>
              <a:ext cx="675353" cy="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0FFBF79-39A0-D000-CDF6-E8137870AEBD}"/>
                </a:ext>
              </a:extLst>
            </p:cNvPr>
            <p:cNvCxnSpPr>
              <a:cxnSpLocks/>
            </p:cNvCxnSpPr>
            <p:nvPr/>
          </p:nvCxnSpPr>
          <p:spPr>
            <a:xfrm rot="5400000" flipH="1" flipV="1">
              <a:off x="8073551" y="4788187"/>
              <a:ext cx="1152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Isosceles Triangle 42">
              <a:extLst>
                <a:ext uri="{FF2B5EF4-FFF2-40B4-BE49-F238E27FC236}">
                  <a16:creationId xmlns:a16="http://schemas.microsoft.com/office/drawing/2014/main" id="{4BC189F2-F631-ED2E-0613-371A79E4E094}"/>
                </a:ext>
              </a:extLst>
            </p:cNvPr>
            <p:cNvSpPr/>
            <p:nvPr/>
          </p:nvSpPr>
          <p:spPr>
            <a:xfrm flipV="1">
              <a:off x="8107354" y="4844864"/>
              <a:ext cx="54000" cy="43200"/>
            </a:xfrm>
            <a:prstGeom prst="triangl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endParaRPr lang="en-US" sz="1350">
                <a:solidFill>
                  <a:srgbClr val="FFFFFF"/>
                </a:solidFill>
                <a:latin typeface="Arial" panose="020B0604020202020204"/>
              </a:endParaRPr>
            </a:p>
          </p:txBody>
        </p:sp>
        <p:cxnSp>
          <p:nvCxnSpPr>
            <p:cNvPr id="36" name="Straight Connector 35">
              <a:extLst>
                <a:ext uri="{FF2B5EF4-FFF2-40B4-BE49-F238E27FC236}">
                  <a16:creationId xmlns:a16="http://schemas.microsoft.com/office/drawing/2014/main" id="{CF6D5827-759C-53CB-DED0-C7A6E43AB019}"/>
                </a:ext>
              </a:extLst>
            </p:cNvPr>
            <p:cNvCxnSpPr>
              <a:cxnSpLocks/>
            </p:cNvCxnSpPr>
            <p:nvPr/>
          </p:nvCxnSpPr>
          <p:spPr>
            <a:xfrm rot="5400000" flipH="1" flipV="1">
              <a:off x="9220504" y="4610937"/>
              <a:ext cx="72000" cy="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7" name="Rectangle: Rounded Corners 44">
              <a:extLst>
                <a:ext uri="{FF2B5EF4-FFF2-40B4-BE49-F238E27FC236}">
                  <a16:creationId xmlns:a16="http://schemas.microsoft.com/office/drawing/2014/main" id="{9BF31B23-D675-A728-1E7C-710E27561FB9}"/>
                </a:ext>
              </a:extLst>
            </p:cNvPr>
            <p:cNvSpPr/>
            <p:nvPr/>
          </p:nvSpPr>
          <p:spPr>
            <a:xfrm>
              <a:off x="8186941" y="4667587"/>
              <a:ext cx="540000" cy="126000"/>
            </a:xfrm>
            <a:prstGeom prst="roundRect">
              <a:avLst>
                <a:gd name="adj" fmla="val 9813"/>
              </a:avLst>
            </a:prstGeom>
            <a:solidFill>
              <a:srgbClr val="6569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GB" sz="525">
                  <a:solidFill>
                    <a:srgbClr val="FFFFFF"/>
                  </a:solidFill>
                  <a:latin typeface="Arial" panose="020B0604020202020204"/>
                </a:rPr>
                <a:t>Negative</a:t>
              </a:r>
              <a:endParaRPr lang="en-US" sz="525">
                <a:solidFill>
                  <a:srgbClr val="FFFFFF"/>
                </a:solidFill>
                <a:latin typeface="Arial" panose="020B0604020202020204"/>
              </a:endParaRPr>
            </a:p>
          </p:txBody>
        </p:sp>
        <p:cxnSp>
          <p:nvCxnSpPr>
            <p:cNvPr id="38" name="Straight Connector 37">
              <a:extLst>
                <a:ext uri="{FF2B5EF4-FFF2-40B4-BE49-F238E27FC236}">
                  <a16:creationId xmlns:a16="http://schemas.microsoft.com/office/drawing/2014/main" id="{27E5FF9A-8CBD-71A9-2956-415C7FF3E690}"/>
                </a:ext>
              </a:extLst>
            </p:cNvPr>
            <p:cNvCxnSpPr>
              <a:cxnSpLocks/>
            </p:cNvCxnSpPr>
            <p:nvPr/>
          </p:nvCxnSpPr>
          <p:spPr>
            <a:xfrm flipV="1">
              <a:off x="9706504" y="4730587"/>
              <a:ext cx="722654" cy="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8A69BBC-DB03-788F-7058-02D5EC71B202}"/>
                </a:ext>
              </a:extLst>
            </p:cNvPr>
            <p:cNvCxnSpPr>
              <a:cxnSpLocks/>
            </p:cNvCxnSpPr>
            <p:nvPr/>
          </p:nvCxnSpPr>
          <p:spPr>
            <a:xfrm rot="16200000" flipV="1">
              <a:off x="10375157" y="4783512"/>
              <a:ext cx="108000" cy="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0" name="Isosceles Triangle 73">
              <a:extLst>
                <a:ext uri="{FF2B5EF4-FFF2-40B4-BE49-F238E27FC236}">
                  <a16:creationId xmlns:a16="http://schemas.microsoft.com/office/drawing/2014/main" id="{DE02295D-959A-5883-FC48-14F3351C7FAB}"/>
                </a:ext>
              </a:extLst>
            </p:cNvPr>
            <p:cNvSpPr/>
            <p:nvPr/>
          </p:nvSpPr>
          <p:spPr>
            <a:xfrm flipH="1" flipV="1">
              <a:off x="10398259" y="4838140"/>
              <a:ext cx="54000" cy="43200"/>
            </a:xfrm>
            <a:prstGeom prst="triangl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endParaRPr lang="en-US" sz="1350">
                <a:solidFill>
                  <a:srgbClr val="FFFFFF"/>
                </a:solidFill>
                <a:latin typeface="Arial" panose="020B0604020202020204"/>
              </a:endParaRPr>
            </a:p>
          </p:txBody>
        </p:sp>
        <p:sp>
          <p:nvSpPr>
            <p:cNvPr id="41" name="Rectangle: Rounded Corners 74">
              <a:extLst>
                <a:ext uri="{FF2B5EF4-FFF2-40B4-BE49-F238E27FC236}">
                  <a16:creationId xmlns:a16="http://schemas.microsoft.com/office/drawing/2014/main" id="{A0DCE237-35E4-FBCB-BB15-FCCFE42A732D}"/>
                </a:ext>
              </a:extLst>
            </p:cNvPr>
            <p:cNvSpPr/>
            <p:nvPr/>
          </p:nvSpPr>
          <p:spPr>
            <a:xfrm>
              <a:off x="9797678" y="4667587"/>
              <a:ext cx="540000" cy="126000"/>
            </a:xfrm>
            <a:prstGeom prst="roundRect">
              <a:avLst>
                <a:gd name="adj" fmla="val 9813"/>
              </a:avLst>
            </a:prstGeom>
            <a:solidFill>
              <a:srgbClr val="6569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GB" sz="525">
                  <a:solidFill>
                    <a:srgbClr val="FFFFFF"/>
                  </a:solidFill>
                  <a:latin typeface="Arial" panose="020B0604020202020204"/>
                </a:rPr>
                <a:t>Positive</a:t>
              </a:r>
              <a:endParaRPr lang="en-US" sz="525">
                <a:solidFill>
                  <a:srgbClr val="FFFFFF"/>
                </a:solidFill>
                <a:latin typeface="Arial" panose="020B0604020202020204"/>
              </a:endParaRPr>
            </a:p>
          </p:txBody>
        </p:sp>
        <p:grpSp>
          <p:nvGrpSpPr>
            <p:cNvPr id="42" name="Group 41">
              <a:extLst>
                <a:ext uri="{FF2B5EF4-FFF2-40B4-BE49-F238E27FC236}">
                  <a16:creationId xmlns:a16="http://schemas.microsoft.com/office/drawing/2014/main" id="{9EBBFDA7-9723-2DF4-9617-83B2F86239BB}"/>
                </a:ext>
              </a:extLst>
            </p:cNvPr>
            <p:cNvGrpSpPr/>
            <p:nvPr/>
          </p:nvGrpSpPr>
          <p:grpSpPr>
            <a:xfrm>
              <a:off x="10705239" y="4579577"/>
              <a:ext cx="54000" cy="304284"/>
              <a:chOff x="7684307" y="4645223"/>
              <a:chExt cx="54000" cy="304284"/>
            </a:xfrm>
          </p:grpSpPr>
          <p:cxnSp>
            <p:nvCxnSpPr>
              <p:cNvPr id="55" name="Straight Connector 54">
                <a:extLst>
                  <a:ext uri="{FF2B5EF4-FFF2-40B4-BE49-F238E27FC236}">
                    <a16:creationId xmlns:a16="http://schemas.microsoft.com/office/drawing/2014/main" id="{5D853B7B-0AEE-98F6-825A-5BE682F68B7B}"/>
                  </a:ext>
                </a:extLst>
              </p:cNvPr>
              <p:cNvCxnSpPr>
                <a:cxnSpLocks/>
                <a:stCxn id="56" idx="3"/>
              </p:cNvCxnSpPr>
              <p:nvPr/>
            </p:nvCxnSpPr>
            <p:spPr>
              <a:xfrm flipH="1" flipV="1">
                <a:off x="7710400" y="4645223"/>
                <a:ext cx="907" cy="261084"/>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56" name="Isosceles Triangle 79">
                <a:extLst>
                  <a:ext uri="{FF2B5EF4-FFF2-40B4-BE49-F238E27FC236}">
                    <a16:creationId xmlns:a16="http://schemas.microsoft.com/office/drawing/2014/main" id="{BC7943FE-4A11-E7B1-331A-1922AC237FA0}"/>
                  </a:ext>
                </a:extLst>
              </p:cNvPr>
              <p:cNvSpPr/>
              <p:nvPr/>
            </p:nvSpPr>
            <p:spPr>
              <a:xfrm flipV="1">
                <a:off x="7684307" y="4906307"/>
                <a:ext cx="54000" cy="43200"/>
              </a:xfrm>
              <a:prstGeom prst="triangl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endParaRPr lang="en-US" sz="1350">
                  <a:solidFill>
                    <a:srgbClr val="FFFFFF"/>
                  </a:solidFill>
                  <a:latin typeface="Arial" panose="020B0604020202020204"/>
                </a:endParaRPr>
              </a:p>
            </p:txBody>
          </p:sp>
        </p:grpSp>
        <p:grpSp>
          <p:nvGrpSpPr>
            <p:cNvPr id="43" name="Group 42">
              <a:extLst>
                <a:ext uri="{FF2B5EF4-FFF2-40B4-BE49-F238E27FC236}">
                  <a16:creationId xmlns:a16="http://schemas.microsoft.com/office/drawing/2014/main" id="{5C2D0DD0-D221-EA08-C673-4068EA8D3AF3}"/>
                </a:ext>
              </a:extLst>
            </p:cNvPr>
            <p:cNvGrpSpPr/>
            <p:nvPr/>
          </p:nvGrpSpPr>
          <p:grpSpPr>
            <a:xfrm>
              <a:off x="7728716" y="4582879"/>
              <a:ext cx="54000" cy="304284"/>
              <a:chOff x="7684307" y="4645223"/>
              <a:chExt cx="54000" cy="304284"/>
            </a:xfrm>
          </p:grpSpPr>
          <p:cxnSp>
            <p:nvCxnSpPr>
              <p:cNvPr id="53" name="Straight Connector 52">
                <a:extLst>
                  <a:ext uri="{FF2B5EF4-FFF2-40B4-BE49-F238E27FC236}">
                    <a16:creationId xmlns:a16="http://schemas.microsoft.com/office/drawing/2014/main" id="{47D765F0-663E-4BE1-DA63-4C2F8DF662FC}"/>
                  </a:ext>
                </a:extLst>
              </p:cNvPr>
              <p:cNvCxnSpPr>
                <a:cxnSpLocks/>
                <a:stCxn id="54" idx="3"/>
              </p:cNvCxnSpPr>
              <p:nvPr/>
            </p:nvCxnSpPr>
            <p:spPr>
              <a:xfrm flipH="1" flipV="1">
                <a:off x="7710400" y="4645223"/>
                <a:ext cx="907" cy="261084"/>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54" name="Isosceles Triangle 79">
                <a:extLst>
                  <a:ext uri="{FF2B5EF4-FFF2-40B4-BE49-F238E27FC236}">
                    <a16:creationId xmlns:a16="http://schemas.microsoft.com/office/drawing/2014/main" id="{747E4F07-A94A-57BE-78E6-BDE4615F1F9C}"/>
                  </a:ext>
                </a:extLst>
              </p:cNvPr>
              <p:cNvSpPr/>
              <p:nvPr/>
            </p:nvSpPr>
            <p:spPr>
              <a:xfrm flipV="1">
                <a:off x="7684307" y="4906307"/>
                <a:ext cx="54000" cy="43200"/>
              </a:xfrm>
              <a:prstGeom prst="triangl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endParaRPr lang="en-US" sz="1350">
                  <a:solidFill>
                    <a:srgbClr val="FFFFFF"/>
                  </a:solidFill>
                  <a:latin typeface="Arial" panose="020B0604020202020204"/>
                </a:endParaRPr>
              </a:p>
            </p:txBody>
          </p:sp>
        </p:grpSp>
        <p:sp>
          <p:nvSpPr>
            <p:cNvPr id="44" name="Rectangle: Rounded Corners 43">
              <a:extLst>
                <a:ext uri="{FF2B5EF4-FFF2-40B4-BE49-F238E27FC236}">
                  <a16:creationId xmlns:a16="http://schemas.microsoft.com/office/drawing/2014/main" id="{555F9461-22C4-8233-889F-644621F888FE}"/>
                </a:ext>
              </a:extLst>
            </p:cNvPr>
            <p:cNvSpPr/>
            <p:nvPr/>
          </p:nvSpPr>
          <p:spPr>
            <a:xfrm flipH="1">
              <a:off x="7065470" y="4320294"/>
              <a:ext cx="1380493" cy="268605"/>
            </a:xfrm>
            <a:prstGeom prst="roundRect">
              <a:avLst>
                <a:gd name="adj" fmla="val 9813"/>
              </a:avLst>
            </a:prstGeom>
            <a:solidFill>
              <a:srgbClr val="A4E4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US" sz="750" b="1">
                  <a:solidFill>
                    <a:srgbClr val="FFFFFF"/>
                  </a:solidFill>
                  <a:latin typeface="Arial" panose="020B0604020202020204"/>
                </a:rPr>
                <a:t>IHC 1+</a:t>
              </a:r>
            </a:p>
          </p:txBody>
        </p:sp>
        <p:grpSp>
          <p:nvGrpSpPr>
            <p:cNvPr id="45" name="Group 44">
              <a:extLst>
                <a:ext uri="{FF2B5EF4-FFF2-40B4-BE49-F238E27FC236}">
                  <a16:creationId xmlns:a16="http://schemas.microsoft.com/office/drawing/2014/main" id="{DC6BE754-664D-2D03-C936-7DD387733A28}"/>
                </a:ext>
              </a:extLst>
            </p:cNvPr>
            <p:cNvGrpSpPr/>
            <p:nvPr/>
          </p:nvGrpSpPr>
          <p:grpSpPr>
            <a:xfrm>
              <a:off x="6473307" y="4587204"/>
              <a:ext cx="54000" cy="304284"/>
              <a:chOff x="7684307" y="4645223"/>
              <a:chExt cx="54000" cy="304284"/>
            </a:xfrm>
          </p:grpSpPr>
          <p:cxnSp>
            <p:nvCxnSpPr>
              <p:cNvPr id="51" name="Straight Connector 50">
                <a:extLst>
                  <a:ext uri="{FF2B5EF4-FFF2-40B4-BE49-F238E27FC236}">
                    <a16:creationId xmlns:a16="http://schemas.microsoft.com/office/drawing/2014/main" id="{902D79C6-DCB9-C0C6-4DA3-4F775917EE9F}"/>
                  </a:ext>
                </a:extLst>
              </p:cNvPr>
              <p:cNvCxnSpPr>
                <a:cxnSpLocks/>
                <a:stCxn id="52" idx="3"/>
              </p:cNvCxnSpPr>
              <p:nvPr/>
            </p:nvCxnSpPr>
            <p:spPr>
              <a:xfrm flipH="1" flipV="1">
                <a:off x="7710400" y="4645223"/>
                <a:ext cx="907" cy="261084"/>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52" name="Isosceles Triangle 79">
                <a:extLst>
                  <a:ext uri="{FF2B5EF4-FFF2-40B4-BE49-F238E27FC236}">
                    <a16:creationId xmlns:a16="http://schemas.microsoft.com/office/drawing/2014/main" id="{812E52C6-7D55-37BB-02F3-FEBE158EBD0E}"/>
                  </a:ext>
                </a:extLst>
              </p:cNvPr>
              <p:cNvSpPr/>
              <p:nvPr/>
            </p:nvSpPr>
            <p:spPr>
              <a:xfrm flipV="1">
                <a:off x="7684307" y="4906307"/>
                <a:ext cx="54000" cy="43200"/>
              </a:xfrm>
              <a:prstGeom prst="triangl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endParaRPr lang="en-US" sz="1350">
                  <a:solidFill>
                    <a:srgbClr val="FFFFFF"/>
                  </a:solidFill>
                  <a:latin typeface="Arial" panose="020B0604020202020204"/>
                </a:endParaRPr>
              </a:p>
            </p:txBody>
          </p:sp>
        </p:grpSp>
        <p:grpSp>
          <p:nvGrpSpPr>
            <p:cNvPr id="46" name="Group 45">
              <a:extLst>
                <a:ext uri="{FF2B5EF4-FFF2-40B4-BE49-F238E27FC236}">
                  <a16:creationId xmlns:a16="http://schemas.microsoft.com/office/drawing/2014/main" id="{994DE750-BEB2-91F8-4421-64DB611428C6}"/>
                </a:ext>
              </a:extLst>
            </p:cNvPr>
            <p:cNvGrpSpPr/>
            <p:nvPr/>
          </p:nvGrpSpPr>
          <p:grpSpPr>
            <a:xfrm>
              <a:off x="5624147" y="4580508"/>
              <a:ext cx="54000" cy="304284"/>
              <a:chOff x="7684307" y="4645223"/>
              <a:chExt cx="54000" cy="304284"/>
            </a:xfrm>
          </p:grpSpPr>
          <p:cxnSp>
            <p:nvCxnSpPr>
              <p:cNvPr id="49" name="Straight Connector 48">
                <a:extLst>
                  <a:ext uri="{FF2B5EF4-FFF2-40B4-BE49-F238E27FC236}">
                    <a16:creationId xmlns:a16="http://schemas.microsoft.com/office/drawing/2014/main" id="{A7706366-C83F-F078-43B3-D7C906B9EF96}"/>
                  </a:ext>
                </a:extLst>
              </p:cNvPr>
              <p:cNvCxnSpPr>
                <a:cxnSpLocks/>
                <a:stCxn id="50" idx="3"/>
              </p:cNvCxnSpPr>
              <p:nvPr/>
            </p:nvCxnSpPr>
            <p:spPr>
              <a:xfrm flipH="1" flipV="1">
                <a:off x="7710400" y="4645223"/>
                <a:ext cx="907" cy="261084"/>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50" name="Isosceles Triangle 79">
                <a:extLst>
                  <a:ext uri="{FF2B5EF4-FFF2-40B4-BE49-F238E27FC236}">
                    <a16:creationId xmlns:a16="http://schemas.microsoft.com/office/drawing/2014/main" id="{12FCD26E-120C-995F-6CB5-7E55E1122883}"/>
                  </a:ext>
                </a:extLst>
              </p:cNvPr>
              <p:cNvSpPr/>
              <p:nvPr/>
            </p:nvSpPr>
            <p:spPr>
              <a:xfrm flipV="1">
                <a:off x="7684307" y="4906307"/>
                <a:ext cx="54000" cy="43200"/>
              </a:xfrm>
              <a:prstGeom prst="triangl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endParaRPr lang="en-US" sz="1350">
                  <a:solidFill>
                    <a:srgbClr val="FFFFFF"/>
                  </a:solidFill>
                  <a:latin typeface="Arial" panose="020B0604020202020204"/>
                </a:endParaRPr>
              </a:p>
            </p:txBody>
          </p:sp>
        </p:grpSp>
        <p:sp>
          <p:nvSpPr>
            <p:cNvPr id="47" name="Rectangle: Rounded Corners 46">
              <a:extLst>
                <a:ext uri="{FF2B5EF4-FFF2-40B4-BE49-F238E27FC236}">
                  <a16:creationId xmlns:a16="http://schemas.microsoft.com/office/drawing/2014/main" id="{FCD5A536-4A8C-1C44-412C-6F2AD15ACCD3}"/>
                </a:ext>
              </a:extLst>
            </p:cNvPr>
            <p:cNvSpPr/>
            <p:nvPr/>
          </p:nvSpPr>
          <p:spPr>
            <a:xfrm flipH="1">
              <a:off x="8566258" y="4321396"/>
              <a:ext cx="1380493" cy="266400"/>
            </a:xfrm>
            <a:prstGeom prst="roundRect">
              <a:avLst>
                <a:gd name="adj" fmla="val 9813"/>
              </a:avLst>
            </a:prstGeom>
            <a:solidFill>
              <a:srgbClr val="A4E4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US" sz="750" b="1">
                  <a:solidFill>
                    <a:srgbClr val="FFFFFF"/>
                  </a:solidFill>
                  <a:latin typeface="Arial" panose="020B0604020202020204"/>
                </a:rPr>
                <a:t>IHC 2+</a:t>
              </a:r>
            </a:p>
          </p:txBody>
        </p:sp>
        <p:sp>
          <p:nvSpPr>
            <p:cNvPr id="48" name="Rectangle: Rounded Corners 47">
              <a:extLst>
                <a:ext uri="{FF2B5EF4-FFF2-40B4-BE49-F238E27FC236}">
                  <a16:creationId xmlns:a16="http://schemas.microsoft.com/office/drawing/2014/main" id="{71F1031C-4A40-BDB1-A393-C2C3F45BE2AB}"/>
                </a:ext>
              </a:extLst>
            </p:cNvPr>
            <p:cNvSpPr/>
            <p:nvPr/>
          </p:nvSpPr>
          <p:spPr>
            <a:xfrm flipH="1">
              <a:off x="10041993" y="4321396"/>
              <a:ext cx="1380493" cy="266400"/>
            </a:xfrm>
            <a:prstGeom prst="roundRect">
              <a:avLst>
                <a:gd name="adj" fmla="val 9813"/>
              </a:avLst>
            </a:prstGeom>
            <a:solidFill>
              <a:srgbClr val="A4E4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r>
                <a:rPr lang="en-US" sz="750" b="1">
                  <a:solidFill>
                    <a:srgbClr val="FFFFFF"/>
                  </a:solidFill>
                  <a:latin typeface="Arial" panose="020B0604020202020204"/>
                </a:rPr>
                <a:t>IHC 3+</a:t>
              </a:r>
            </a:p>
          </p:txBody>
        </p:sp>
      </p:grpSp>
    </p:spTree>
    <p:extLst>
      <p:ext uri="{BB962C8B-B14F-4D97-AF65-F5344CB8AC3E}">
        <p14:creationId xmlns:p14="http://schemas.microsoft.com/office/powerpoint/2010/main" val="1310094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F6481-783C-530F-0A87-515EF28B5938}"/>
              </a:ext>
            </a:extLst>
          </p:cNvPr>
          <p:cNvSpPr>
            <a:spLocks noGrp="1"/>
          </p:cNvSpPr>
          <p:nvPr>
            <p:ph type="title"/>
          </p:nvPr>
        </p:nvSpPr>
        <p:spPr>
          <a:xfrm>
            <a:off x="271347" y="401596"/>
            <a:ext cx="5802972" cy="712236"/>
          </a:xfrm>
        </p:spPr>
        <p:txBody>
          <a:bodyPr vert="horz" lIns="91440" tIns="45720" rIns="91440" bIns="45720" rtlCol="0" anchor="ctr">
            <a:noAutofit/>
          </a:bodyPr>
          <a:lstStyle/>
          <a:p>
            <a:r>
              <a:rPr lang="en-GB" b="1" dirty="0">
                <a:solidFill>
                  <a:srgbClr val="7030A0"/>
                </a:solidFill>
                <a:latin typeface="Arial"/>
                <a:cs typeface="Arial"/>
              </a:rPr>
              <a:t>Primary Endpoint: PFS (Investigator-Assessed)</a:t>
            </a:r>
            <a:endParaRPr lang="en-US" dirty="0">
              <a:solidFill>
                <a:srgbClr val="7030A0"/>
              </a:solidFill>
              <a:latin typeface="Arial"/>
              <a:cs typeface="Arial"/>
            </a:endParaRPr>
          </a:p>
        </p:txBody>
      </p:sp>
      <p:pic>
        <p:nvPicPr>
          <p:cNvPr id="31" name="Picture 30" descr="A graph of a disease&#10;&#10;Description automatically generated with medium confidence">
            <a:extLst>
              <a:ext uri="{FF2B5EF4-FFF2-40B4-BE49-F238E27FC236}">
                <a16:creationId xmlns:a16="http://schemas.microsoft.com/office/drawing/2014/main" id="{C306697A-F65D-2264-3135-64F841304C6D}"/>
              </a:ext>
            </a:extLst>
          </p:cNvPr>
          <p:cNvPicPr>
            <a:picLocks noChangeAspect="1"/>
          </p:cNvPicPr>
          <p:nvPr/>
        </p:nvPicPr>
        <p:blipFill>
          <a:blip r:embed="rId3"/>
          <a:stretch>
            <a:fillRect/>
          </a:stretch>
        </p:blipFill>
        <p:spPr>
          <a:xfrm>
            <a:off x="104223" y="1822456"/>
            <a:ext cx="6189066" cy="4070403"/>
          </a:xfrm>
          <a:prstGeom prst="rect">
            <a:avLst/>
          </a:prstGeom>
        </p:spPr>
      </p:pic>
      <p:graphicFrame>
        <p:nvGraphicFramePr>
          <p:cNvPr id="37" name="Table 10">
            <a:extLst>
              <a:ext uri="{FF2B5EF4-FFF2-40B4-BE49-F238E27FC236}">
                <a16:creationId xmlns:a16="http://schemas.microsoft.com/office/drawing/2014/main" id="{610D1350-89FB-85E7-603C-E8534887CD35}"/>
              </a:ext>
            </a:extLst>
          </p:cNvPr>
          <p:cNvGraphicFramePr>
            <a:graphicFrameLocks noGrp="1"/>
          </p:cNvGraphicFramePr>
          <p:nvPr/>
        </p:nvGraphicFramePr>
        <p:xfrm>
          <a:off x="3966984" y="2054320"/>
          <a:ext cx="4750296" cy="1369899"/>
        </p:xfrm>
        <a:graphic>
          <a:graphicData uri="http://schemas.openxmlformats.org/drawingml/2006/table">
            <a:tbl>
              <a:tblPr firstRow="1" bandRow="1"/>
              <a:tblGrid>
                <a:gridCol w="2061858">
                  <a:extLst>
                    <a:ext uri="{9D8B030D-6E8A-4147-A177-3AD203B41FA5}">
                      <a16:colId xmlns:a16="http://schemas.microsoft.com/office/drawing/2014/main" val="1675947710"/>
                    </a:ext>
                  </a:extLst>
                </a:gridCol>
                <a:gridCol w="1344219">
                  <a:extLst>
                    <a:ext uri="{9D8B030D-6E8A-4147-A177-3AD203B41FA5}">
                      <a16:colId xmlns:a16="http://schemas.microsoft.com/office/drawing/2014/main" val="1269547977"/>
                    </a:ext>
                  </a:extLst>
                </a:gridCol>
                <a:gridCol w="1344219">
                  <a:extLst>
                    <a:ext uri="{9D8B030D-6E8A-4147-A177-3AD203B41FA5}">
                      <a16:colId xmlns:a16="http://schemas.microsoft.com/office/drawing/2014/main" val="2716469778"/>
                    </a:ext>
                  </a:extLst>
                </a:gridCol>
              </a:tblGrid>
              <a:tr h="43949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sz="110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100">
                          <a:latin typeface="Arial"/>
                          <a:cs typeface="Arial"/>
                        </a:rPr>
                        <a:t>Palbo + anti-HER2 and ET</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100">
                          <a:latin typeface="Arial"/>
                          <a:cs typeface="Arial"/>
                        </a:rPr>
                        <a:t>Anti-HER2 </a:t>
                      </a:r>
                    </a:p>
                    <a:p>
                      <a:pPr algn="ctr"/>
                      <a:r>
                        <a:rPr lang="en-US" sz="1100">
                          <a:latin typeface="Arial"/>
                          <a:cs typeface="Arial"/>
                        </a:rPr>
                        <a:t>and ET</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432FF"/>
                    </a:solidFill>
                  </a:tcPr>
                </a:tc>
                <a:extLst>
                  <a:ext uri="{0D108BD9-81ED-4DB2-BD59-A6C34878D82A}">
                    <a16:rowId xmlns:a16="http://schemas.microsoft.com/office/drawing/2014/main" val="614161708"/>
                  </a:ext>
                </a:extLst>
              </a:tr>
              <a:tr h="189738">
                <a:tc>
                  <a:txBody>
                    <a:bodyPr/>
                    <a:lstStyle/>
                    <a:p>
                      <a:r>
                        <a:rPr lang="en-US" sz="1100" b="1">
                          <a:latin typeface="Arial"/>
                          <a:cs typeface="Arial"/>
                        </a:rPr>
                        <a:t>Events</a:t>
                      </a:r>
                    </a:p>
                  </a:txBody>
                  <a:tcPr marT="9144" marB="9144"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0">
                          <a:latin typeface="Arial" panose="020B0604020202020204" pitchFamily="34" charset="0"/>
                          <a:cs typeface="Arial" panose="020B0604020202020204" pitchFamily="34" charset="0"/>
                        </a:rPr>
                        <a:t>126/261</a:t>
                      </a:r>
                    </a:p>
                  </a:txBody>
                  <a:tcPr marT="9144" marB="9144"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0">
                          <a:latin typeface="Arial" panose="020B0604020202020204" pitchFamily="34" charset="0"/>
                          <a:cs typeface="Arial" panose="020B0604020202020204" pitchFamily="34" charset="0"/>
                        </a:rPr>
                        <a:t>136/257</a:t>
                      </a:r>
                    </a:p>
                  </a:txBody>
                  <a:tcPr marT="9144" marB="9144"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8834235"/>
                  </a:ext>
                </a:extLst>
              </a:tr>
              <a:tr h="3611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b="1" dirty="0">
                          <a:latin typeface="Arial"/>
                          <a:cs typeface="Arial"/>
                        </a:rPr>
                        <a:t>Median PFS, months (95% CI)</a:t>
                      </a:r>
                    </a:p>
                  </a:txBody>
                  <a:tcPr marT="9144" marB="914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1" dirty="0">
                          <a:latin typeface="Arial"/>
                          <a:cs typeface="Arial"/>
                        </a:rPr>
                        <a:t>44.3</a:t>
                      </a:r>
                      <a:r>
                        <a:rPr lang="en-US" sz="1100" b="0" dirty="0">
                          <a:latin typeface="Arial"/>
                          <a:cs typeface="Arial"/>
                        </a:rPr>
                        <a:t> (32.4-60.9)</a:t>
                      </a:r>
                    </a:p>
                  </a:txBody>
                  <a:tcPr marT="9144" marB="9144"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1">
                          <a:latin typeface="Arial"/>
                          <a:cs typeface="Arial"/>
                        </a:rPr>
                        <a:t>29.1</a:t>
                      </a:r>
                      <a:r>
                        <a:rPr lang="en-US" sz="1100" b="0">
                          <a:latin typeface="Arial"/>
                          <a:cs typeface="Arial"/>
                        </a:rPr>
                        <a:t> (23.3-38.6)</a:t>
                      </a:r>
                    </a:p>
                  </a:txBody>
                  <a:tcPr marT="9144" marB="914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98149293"/>
                  </a:ext>
                </a:extLst>
              </a:tr>
              <a:tr h="189738">
                <a:tc>
                  <a:txBody>
                    <a:bodyPr/>
                    <a:lstStyle/>
                    <a:p>
                      <a:r>
                        <a:rPr lang="en-US" sz="1100" b="1">
                          <a:latin typeface="Arial" panose="020B0604020202020204" pitchFamily="34" charset="0"/>
                          <a:cs typeface="Arial" panose="020B0604020202020204" pitchFamily="34" charset="0"/>
                        </a:rPr>
                        <a:t>Hazard ratio (95% CI)</a:t>
                      </a:r>
                    </a:p>
                  </a:txBody>
                  <a:tcPr marT="9144" marB="9144"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a:latin typeface="Arial"/>
                          <a:cs typeface="Arial"/>
                        </a:rPr>
                        <a:t>0.74 (0.58-0.94) </a:t>
                      </a:r>
                    </a:p>
                  </a:txBody>
                  <a:tcPr marT="9144" marB="9144"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400">
                        <a:latin typeface="Arial" panose="020B0604020202020204" pitchFamily="34" charset="0"/>
                        <a:cs typeface="Arial" panose="020B0604020202020204" pitchFamily="34" charset="0"/>
                      </a:endParaRPr>
                    </a:p>
                  </a:txBody>
                  <a:tcPr marT="9144" marB="9144"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668319292"/>
                  </a:ext>
                </a:extLst>
              </a:tr>
              <a:tr h="1897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a:latin typeface="Arial" panose="020B0604020202020204" pitchFamily="34" charset="0"/>
                          <a:cs typeface="Arial" panose="020B0604020202020204" pitchFamily="34" charset="0"/>
                        </a:rPr>
                        <a:t>Nominal 1-sided </a:t>
                      </a:r>
                      <a:r>
                        <a:rPr lang="en-US" sz="1100" b="1" i="1">
                          <a:latin typeface="Arial" panose="020B0604020202020204" pitchFamily="34" charset="0"/>
                          <a:cs typeface="Arial" panose="020B0604020202020204" pitchFamily="34" charset="0"/>
                        </a:rPr>
                        <a:t>P</a:t>
                      </a:r>
                      <a:r>
                        <a:rPr lang="en-US" sz="1100" b="1">
                          <a:latin typeface="Arial" panose="020B0604020202020204" pitchFamily="34" charset="0"/>
                          <a:cs typeface="Arial" panose="020B0604020202020204" pitchFamily="34" charset="0"/>
                        </a:rPr>
                        <a:t> value</a:t>
                      </a:r>
                      <a:endParaRPr lang="en-US" sz="1100" b="1" baseline="30000">
                        <a:latin typeface="Arial" panose="020B0604020202020204" pitchFamily="34" charset="0"/>
                        <a:cs typeface="Arial" panose="020B0604020202020204" pitchFamily="34" charset="0"/>
                      </a:endParaRPr>
                    </a:p>
                  </a:txBody>
                  <a:tcPr marT="9144" marB="9144"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0.0074</a:t>
                      </a:r>
                    </a:p>
                  </a:txBody>
                  <a:tcPr marT="9144" marB="9144"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400">
                        <a:latin typeface="Arial" panose="020B0604020202020204" pitchFamily="34" charset="0"/>
                        <a:cs typeface="Arial" panose="020B0604020202020204" pitchFamily="34" charset="0"/>
                      </a:endParaRPr>
                    </a:p>
                  </a:txBody>
                  <a:tcPr marT="9144" marB="9144"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166881129"/>
                  </a:ext>
                </a:extLst>
              </a:tr>
            </a:tbl>
          </a:graphicData>
        </a:graphic>
      </p:graphicFrame>
      <p:sp>
        <p:nvSpPr>
          <p:cNvPr id="4" name="Text Placeholder 2">
            <a:extLst>
              <a:ext uri="{FF2B5EF4-FFF2-40B4-BE49-F238E27FC236}">
                <a16:creationId xmlns:a16="http://schemas.microsoft.com/office/drawing/2014/main" id="{E290B8C1-7091-2DEC-2E9D-ECEC723D0051}"/>
              </a:ext>
            </a:extLst>
          </p:cNvPr>
          <p:cNvSpPr txBox="1">
            <a:spLocks/>
          </p:cNvSpPr>
          <p:nvPr/>
        </p:nvSpPr>
        <p:spPr>
          <a:xfrm>
            <a:off x="6293289" y="5354281"/>
            <a:ext cx="2746488" cy="392415"/>
          </a:xfrm>
          <a:prstGeom prst="rect">
            <a:avLst/>
          </a:prstGeom>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55">
              <a:lnSpc>
                <a:spcPct val="100000"/>
              </a:lnSpc>
              <a:spcBef>
                <a:spcPts val="0"/>
              </a:spcBef>
              <a:buNone/>
              <a:defRPr/>
            </a:pPr>
            <a:r>
              <a:rPr lang="en-US" sz="801">
                <a:solidFill>
                  <a:prstClr val="black"/>
                </a:solidFill>
                <a:latin typeface="Arial"/>
                <a:cs typeface="Arial"/>
              </a:rPr>
              <a:t>CI=confidence interval; ET=endocrine therapy; HER2=human epidermal growth factor receptor 2; </a:t>
            </a:r>
            <a:r>
              <a:rPr lang="en-US" sz="801" err="1">
                <a:solidFill>
                  <a:prstClr val="black"/>
                </a:solidFill>
                <a:latin typeface="Arial"/>
                <a:cs typeface="Arial"/>
              </a:rPr>
              <a:t>palbo</a:t>
            </a:r>
            <a:r>
              <a:rPr lang="en-US" sz="801">
                <a:solidFill>
                  <a:prstClr val="black"/>
                </a:solidFill>
                <a:latin typeface="Arial"/>
                <a:cs typeface="Arial"/>
              </a:rPr>
              <a:t>=palbociclib.</a:t>
            </a:r>
          </a:p>
        </p:txBody>
      </p:sp>
      <p:sp>
        <p:nvSpPr>
          <p:cNvPr id="3" name="Rectangle 2">
            <a:extLst>
              <a:ext uri="{FF2B5EF4-FFF2-40B4-BE49-F238E27FC236}">
                <a16:creationId xmlns:a16="http://schemas.microsoft.com/office/drawing/2014/main" id="{75C45EEB-F5A0-A7B4-9575-CDC4B8A66B06}"/>
              </a:ext>
            </a:extLst>
          </p:cNvPr>
          <p:cNvSpPr/>
          <p:nvPr/>
        </p:nvSpPr>
        <p:spPr>
          <a:xfrm rot="16200000">
            <a:off x="-269959" y="3495253"/>
            <a:ext cx="2653824" cy="4074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defRPr/>
            </a:pPr>
            <a:r>
              <a:rPr lang="en-US" sz="1200" b="1">
                <a:solidFill>
                  <a:prstClr val="black"/>
                </a:solidFill>
                <a:latin typeface="Arial" panose="020B0604020202020204" pitchFamily="34" charset="0"/>
                <a:cs typeface="Arial" panose="020B0604020202020204" pitchFamily="34" charset="0"/>
              </a:rPr>
              <a:t>Percent alive and disease-free</a:t>
            </a:r>
          </a:p>
        </p:txBody>
      </p:sp>
      <p:sp>
        <p:nvSpPr>
          <p:cNvPr id="6" name="Rectangle 5">
            <a:extLst>
              <a:ext uri="{FF2B5EF4-FFF2-40B4-BE49-F238E27FC236}">
                <a16:creationId xmlns:a16="http://schemas.microsoft.com/office/drawing/2014/main" id="{C89B5B7B-0FB2-F432-A01E-917FD14A45BA}"/>
              </a:ext>
            </a:extLst>
          </p:cNvPr>
          <p:cNvSpPr/>
          <p:nvPr/>
        </p:nvSpPr>
        <p:spPr>
          <a:xfrm>
            <a:off x="2479338" y="5354280"/>
            <a:ext cx="2653824" cy="1448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defRPr/>
            </a:pPr>
            <a:r>
              <a:rPr lang="en-US" sz="1200" b="1">
                <a:solidFill>
                  <a:prstClr val="black"/>
                </a:solidFill>
                <a:latin typeface="Arial" panose="020B0604020202020204" pitchFamily="34" charset="0"/>
                <a:cs typeface="Arial" panose="020B0604020202020204" pitchFamily="34" charset="0"/>
              </a:rPr>
              <a:t>Time (months)</a:t>
            </a:r>
          </a:p>
        </p:txBody>
      </p:sp>
      <p:sp>
        <p:nvSpPr>
          <p:cNvPr id="5" name="TextBox 4">
            <a:extLst>
              <a:ext uri="{FF2B5EF4-FFF2-40B4-BE49-F238E27FC236}">
                <a16:creationId xmlns:a16="http://schemas.microsoft.com/office/drawing/2014/main" id="{2DC11D3E-642E-69B4-D8A3-1716D1E0FE43}"/>
              </a:ext>
            </a:extLst>
          </p:cNvPr>
          <p:cNvSpPr txBox="1"/>
          <p:nvPr/>
        </p:nvSpPr>
        <p:spPr>
          <a:xfrm>
            <a:off x="6373898" y="3823597"/>
            <a:ext cx="2542311" cy="415498"/>
          </a:xfrm>
          <a:prstGeom prst="rect">
            <a:avLst/>
          </a:prstGeom>
          <a:noFill/>
          <a:ln w="12700">
            <a:solidFill>
              <a:schemeClr val="bg1">
                <a:lumMod val="65000"/>
              </a:schemeClr>
            </a:solidFill>
          </a:ln>
        </p:spPr>
        <p:txBody>
          <a:bodyPr wrap="square" rtlCol="0">
            <a:spAutoFit/>
          </a:bodyPr>
          <a:lstStyle/>
          <a:p>
            <a:pPr algn="ctr" defTabSz="457178">
              <a:defRPr/>
            </a:pPr>
            <a:r>
              <a:rPr lang="en-US" sz="1050" dirty="0">
                <a:solidFill>
                  <a:prstClr val="black"/>
                </a:solidFill>
                <a:ea typeface="MS PGothic" panose="020B0600070205080204" pitchFamily="34" charset="-128"/>
                <a:cs typeface="Arial" panose="020B0604020202020204" pitchFamily="34" charset="0"/>
              </a:rPr>
              <a:t>Median follow-up on patients who are alive and disease-free, 52.6 months</a:t>
            </a:r>
          </a:p>
        </p:txBody>
      </p:sp>
    </p:spTree>
    <p:extLst>
      <p:ext uri="{BB962C8B-B14F-4D97-AF65-F5344CB8AC3E}">
        <p14:creationId xmlns:p14="http://schemas.microsoft.com/office/powerpoint/2010/main" val="1447446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72CC4DD-1BC7-4C8A-12E6-6232BAB2C238}"/>
              </a:ext>
            </a:extLst>
          </p:cNvPr>
          <p:cNvSpPr>
            <a:spLocks noGrp="1"/>
          </p:cNvSpPr>
          <p:nvPr>
            <p:ph type="title"/>
          </p:nvPr>
        </p:nvSpPr>
        <p:spPr>
          <a:xfrm>
            <a:off x="184445" y="484682"/>
            <a:ext cx="6964593" cy="712236"/>
          </a:xfrm>
        </p:spPr>
        <p:txBody>
          <a:bodyPr vert="horz" lIns="91440" tIns="45720" rIns="91440" bIns="45720" rtlCol="0" anchor="ctr">
            <a:noAutofit/>
          </a:bodyPr>
          <a:lstStyle/>
          <a:p>
            <a:pPr algn="ctr"/>
            <a:r>
              <a:rPr lang="en-GB" b="1" dirty="0">
                <a:solidFill>
                  <a:srgbClr val="7030A0"/>
                </a:solidFill>
                <a:latin typeface="Arial"/>
                <a:cs typeface="Arial"/>
              </a:rPr>
              <a:t>Secondary Endpoint: Overall Survival </a:t>
            </a:r>
            <a:br>
              <a:rPr lang="en-GB" b="1" dirty="0">
                <a:solidFill>
                  <a:srgbClr val="7030A0"/>
                </a:solidFill>
              </a:rPr>
            </a:br>
            <a:r>
              <a:rPr lang="en-GB" b="1" dirty="0">
                <a:solidFill>
                  <a:srgbClr val="7030A0"/>
                </a:solidFill>
                <a:latin typeface="Arial"/>
                <a:cs typeface="Arial"/>
              </a:rPr>
              <a:t>(Interim Analysis)</a:t>
            </a:r>
            <a:endParaRPr lang="en-US" dirty="0">
              <a:solidFill>
                <a:srgbClr val="7030A0"/>
              </a:solidFill>
              <a:latin typeface="Arial"/>
              <a:cs typeface="Arial"/>
            </a:endParaRPr>
          </a:p>
        </p:txBody>
      </p:sp>
      <p:pic>
        <p:nvPicPr>
          <p:cNvPr id="9" name="Picture 8" descr="A graph with red and blue lines&#10;&#10;Description automatically generated">
            <a:extLst>
              <a:ext uri="{FF2B5EF4-FFF2-40B4-BE49-F238E27FC236}">
                <a16:creationId xmlns:a16="http://schemas.microsoft.com/office/drawing/2014/main" id="{94C17929-C42C-4C38-7C21-69A08E03A2E9}"/>
              </a:ext>
            </a:extLst>
          </p:cNvPr>
          <p:cNvPicPr>
            <a:picLocks noChangeAspect="1"/>
          </p:cNvPicPr>
          <p:nvPr/>
        </p:nvPicPr>
        <p:blipFill>
          <a:blip r:embed="rId3"/>
          <a:stretch>
            <a:fillRect/>
          </a:stretch>
        </p:blipFill>
        <p:spPr>
          <a:xfrm>
            <a:off x="466346" y="1810514"/>
            <a:ext cx="6928137" cy="4073689"/>
          </a:xfrm>
          <a:prstGeom prst="rect">
            <a:avLst/>
          </a:prstGeom>
        </p:spPr>
      </p:pic>
      <p:graphicFrame>
        <p:nvGraphicFramePr>
          <p:cNvPr id="10" name="Table 10">
            <a:extLst>
              <a:ext uri="{FF2B5EF4-FFF2-40B4-BE49-F238E27FC236}">
                <a16:creationId xmlns:a16="http://schemas.microsoft.com/office/drawing/2014/main" id="{3750AA61-DC05-B173-1FAA-BB4BF3A53F15}"/>
              </a:ext>
            </a:extLst>
          </p:cNvPr>
          <p:cNvGraphicFramePr>
            <a:graphicFrameLocks noGrp="1"/>
          </p:cNvGraphicFramePr>
          <p:nvPr/>
        </p:nvGraphicFramePr>
        <p:xfrm>
          <a:off x="1983423" y="3619889"/>
          <a:ext cx="3678544" cy="1585800"/>
        </p:xfrm>
        <a:graphic>
          <a:graphicData uri="http://schemas.openxmlformats.org/drawingml/2006/table">
            <a:tbl>
              <a:tblPr firstRow="1" bandRow="1"/>
              <a:tblGrid>
                <a:gridCol w="1574941">
                  <a:extLst>
                    <a:ext uri="{9D8B030D-6E8A-4147-A177-3AD203B41FA5}">
                      <a16:colId xmlns:a16="http://schemas.microsoft.com/office/drawing/2014/main" val="1675947710"/>
                    </a:ext>
                  </a:extLst>
                </a:gridCol>
                <a:gridCol w="1073337">
                  <a:extLst>
                    <a:ext uri="{9D8B030D-6E8A-4147-A177-3AD203B41FA5}">
                      <a16:colId xmlns:a16="http://schemas.microsoft.com/office/drawing/2014/main" val="1269547977"/>
                    </a:ext>
                  </a:extLst>
                </a:gridCol>
                <a:gridCol w="1030266">
                  <a:extLst>
                    <a:ext uri="{9D8B030D-6E8A-4147-A177-3AD203B41FA5}">
                      <a16:colId xmlns:a16="http://schemas.microsoft.com/office/drawing/2014/main" val="2716469778"/>
                    </a:ext>
                  </a:extLst>
                </a:gridCol>
              </a:tblGrid>
              <a:tr h="5029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sz="90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900">
                          <a:latin typeface="Arial"/>
                          <a:cs typeface="Arial"/>
                        </a:rPr>
                        <a:t>Palbo + </a:t>
                      </a:r>
                      <a:br>
                        <a:rPr lang="en-US" sz="900">
                          <a:latin typeface="Arial"/>
                          <a:cs typeface="Arial"/>
                        </a:rPr>
                      </a:br>
                      <a:r>
                        <a:rPr lang="en-US" sz="900">
                          <a:latin typeface="Arial"/>
                          <a:cs typeface="Arial"/>
                        </a:rPr>
                        <a:t>Anti-HER2 and ET</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900">
                          <a:latin typeface="Arial"/>
                          <a:cs typeface="Arial"/>
                        </a:rPr>
                        <a:t>Anti-HER2 and ET</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432FF"/>
                    </a:solidFill>
                  </a:tcPr>
                </a:tc>
                <a:extLst>
                  <a:ext uri="{0D108BD9-81ED-4DB2-BD59-A6C34878D82A}">
                    <a16:rowId xmlns:a16="http://schemas.microsoft.com/office/drawing/2014/main" val="614161708"/>
                  </a:ext>
                </a:extLst>
              </a:tr>
              <a:tr h="197568">
                <a:tc>
                  <a:txBody>
                    <a:bodyPr/>
                    <a:lstStyle/>
                    <a:p>
                      <a:pPr marL="0" algn="l" defTabSz="914400" rtl="0" eaLnBrk="1" fontAlgn="b" latinLnBrk="0" hangingPunct="1"/>
                      <a:r>
                        <a:rPr lang="en-US" sz="900" b="1" i="0" u="none" strike="noStrike" kern="1200">
                          <a:solidFill>
                            <a:schemeClr val="tx1"/>
                          </a:solidFill>
                          <a:effectLst/>
                          <a:latin typeface="Arial" panose="020B0604020202020204" pitchFamily="34" charset="0"/>
                          <a:ea typeface="+mn-ea"/>
                          <a:cs typeface="Arial" panose="020B0604020202020204" pitchFamily="34" charset="0"/>
                        </a:rPr>
                        <a:t>Events</a:t>
                      </a:r>
                    </a:p>
                  </a:txBody>
                  <a:tcPr marT="9144" marB="9144"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fontAlgn="b" latinLnBrk="0" hangingPunct="1"/>
                      <a:r>
                        <a:rPr lang="en-US" sz="900" b="0" i="0" u="none" strike="noStrike" kern="1200">
                          <a:solidFill>
                            <a:schemeClr val="tx1"/>
                          </a:solidFill>
                          <a:effectLst/>
                          <a:latin typeface="Arial" panose="020B0604020202020204" pitchFamily="34" charset="0"/>
                          <a:ea typeface="+mn-ea"/>
                          <a:cs typeface="Arial" panose="020B0604020202020204" pitchFamily="34" charset="0"/>
                        </a:rPr>
                        <a:t>58/261</a:t>
                      </a:r>
                    </a:p>
                  </a:txBody>
                  <a:tcPr marT="9144" marB="9144"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fontAlgn="b" latinLnBrk="0" hangingPunct="1"/>
                      <a:r>
                        <a:rPr lang="en-US" sz="900" b="0" i="0" u="none" strike="noStrike" kern="1200">
                          <a:solidFill>
                            <a:schemeClr val="tx1"/>
                          </a:solidFill>
                          <a:effectLst/>
                          <a:latin typeface="Arial" panose="020B0604020202020204" pitchFamily="34" charset="0"/>
                          <a:ea typeface="+mn-ea"/>
                          <a:cs typeface="Arial" panose="020B0604020202020204" pitchFamily="34" charset="0"/>
                        </a:rPr>
                        <a:t>61/257</a:t>
                      </a:r>
                    </a:p>
                  </a:txBody>
                  <a:tcPr marT="9144" marB="9144"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04324337"/>
                  </a:ext>
                </a:extLst>
              </a:tr>
              <a:tr h="29260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a:latin typeface="Arial"/>
                          <a:cs typeface="Arial"/>
                        </a:rPr>
                        <a:t>Median OS, months (95% CI)</a:t>
                      </a:r>
                    </a:p>
                  </a:txBody>
                  <a:tcPr marT="9144" marB="9144"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fontAlgn="b" latinLnBrk="0" hangingPunct="1"/>
                      <a:r>
                        <a:rPr lang="en-US" sz="900" b="0" i="0" u="none" strike="noStrike" kern="1200">
                          <a:solidFill>
                            <a:schemeClr val="tx1"/>
                          </a:solidFill>
                          <a:effectLst/>
                          <a:latin typeface="Arial"/>
                          <a:ea typeface="+mn-ea"/>
                          <a:cs typeface="Arial"/>
                        </a:rPr>
                        <a:t>NE (71.6-NE)</a:t>
                      </a:r>
                    </a:p>
                  </a:txBody>
                  <a:tcPr marT="9144" marB="9144"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fontAlgn="b" latinLnBrk="0" hangingPunct="1"/>
                      <a:r>
                        <a:rPr lang="en-US" sz="900" b="0" i="0" u="none" strike="noStrike" kern="1200">
                          <a:solidFill>
                            <a:schemeClr val="tx1"/>
                          </a:solidFill>
                          <a:effectLst/>
                          <a:latin typeface="Arial" panose="020B0604020202020204" pitchFamily="34" charset="0"/>
                          <a:ea typeface="+mn-ea"/>
                          <a:cs typeface="Arial" panose="020B0604020202020204" pitchFamily="34" charset="0"/>
                        </a:rPr>
                        <a:t>77 (72-NE)</a:t>
                      </a:r>
                    </a:p>
                  </a:txBody>
                  <a:tcPr marT="9144" marB="9144"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93510069"/>
                  </a:ext>
                </a:extLst>
              </a:tr>
              <a:tr h="197568">
                <a:tc>
                  <a:txBody>
                    <a:bodyPr/>
                    <a:lstStyle/>
                    <a:p>
                      <a:pPr marL="0" algn="l" rtl="0" eaLnBrk="1" latinLnBrk="0" hangingPunct="1"/>
                      <a:r>
                        <a:rPr lang="en-US" sz="900" b="1" kern="1200">
                          <a:solidFill>
                            <a:schemeClr val="dk1"/>
                          </a:solidFill>
                          <a:latin typeface="Arial"/>
                          <a:ea typeface="+mn-ea"/>
                          <a:cs typeface="Arial"/>
                        </a:rPr>
                        <a:t>3-yr OS, % (95% CI)*</a:t>
                      </a:r>
                    </a:p>
                  </a:txBody>
                  <a:tcPr marT="9144" marB="9144"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fontAlgn="b" latinLnBrk="0" hangingPunct="1"/>
                      <a:r>
                        <a:rPr lang="en-US" sz="900" b="0" i="0" u="none" strike="noStrike" kern="1200">
                          <a:solidFill>
                            <a:schemeClr val="tx1"/>
                          </a:solidFill>
                          <a:effectLst/>
                          <a:latin typeface="Arial"/>
                          <a:ea typeface="+mn-ea"/>
                          <a:cs typeface="Arial"/>
                        </a:rPr>
                        <a:t>87.0 (82.8-91.2)</a:t>
                      </a:r>
                    </a:p>
                  </a:txBody>
                  <a:tcPr marT="9144" marB="9144"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fontAlgn="b" latinLnBrk="0" hangingPunct="1"/>
                      <a:r>
                        <a:rPr lang="en-US" sz="900" b="0" i="0" u="none" strike="noStrike" kern="1200">
                          <a:solidFill>
                            <a:schemeClr val="tx1"/>
                          </a:solidFill>
                          <a:effectLst/>
                          <a:latin typeface="Arial"/>
                          <a:ea typeface="+mn-ea"/>
                          <a:cs typeface="Arial"/>
                        </a:rPr>
                        <a:t>84.7 (80-89.3)</a:t>
                      </a:r>
                    </a:p>
                  </a:txBody>
                  <a:tcPr marT="9144" marB="9144"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42149123"/>
                  </a:ext>
                </a:extLst>
              </a:tr>
              <a:tr h="1975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a:solidFill>
                            <a:schemeClr val="dk1"/>
                          </a:solidFill>
                          <a:latin typeface="Arial"/>
                          <a:ea typeface="+mn-ea"/>
                          <a:cs typeface="Arial"/>
                        </a:rPr>
                        <a:t>5-yr OS, % (95% CI)*</a:t>
                      </a:r>
                    </a:p>
                  </a:txBody>
                  <a:tcPr marT="9144" marB="9144"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fontAlgn="b" latinLnBrk="0" hangingPunct="1"/>
                      <a:r>
                        <a:rPr lang="en-US" sz="900" b="0" i="0" u="none" strike="noStrike" kern="1200">
                          <a:solidFill>
                            <a:schemeClr val="tx1"/>
                          </a:solidFill>
                          <a:effectLst/>
                          <a:latin typeface="Arial"/>
                          <a:ea typeface="+mn-ea"/>
                          <a:cs typeface="Arial"/>
                        </a:rPr>
                        <a:t>74.3 (67.7-80.9)</a:t>
                      </a:r>
                    </a:p>
                  </a:txBody>
                  <a:tcPr marT="9144" marB="9144"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fontAlgn="b" latinLnBrk="0" hangingPunct="1"/>
                      <a:r>
                        <a:rPr lang="en-US" sz="900" b="0" i="0" u="none" strike="noStrike" kern="1200">
                          <a:solidFill>
                            <a:schemeClr val="tx1"/>
                          </a:solidFill>
                          <a:effectLst/>
                          <a:latin typeface="Arial" panose="020B0604020202020204" pitchFamily="34" charset="0"/>
                          <a:ea typeface="+mn-ea"/>
                          <a:cs typeface="Arial" panose="020B0604020202020204" pitchFamily="34" charset="0"/>
                        </a:rPr>
                        <a:t>69.8 (62.4-77.2)</a:t>
                      </a:r>
                    </a:p>
                  </a:txBody>
                  <a:tcPr marT="9144" marB="9144"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84774186"/>
                  </a:ext>
                </a:extLst>
              </a:tr>
              <a:tr h="19756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900" b="1" kern="1200">
                          <a:solidFill>
                            <a:schemeClr val="dk1"/>
                          </a:solidFill>
                          <a:latin typeface="Arial" panose="020B0604020202020204" pitchFamily="34" charset="0"/>
                          <a:ea typeface="+mn-ea"/>
                          <a:cs typeface="Arial" panose="020B0604020202020204" pitchFamily="34" charset="0"/>
                        </a:rPr>
                        <a:t>Hazard ratio (95% CI)</a:t>
                      </a:r>
                      <a:r>
                        <a:rPr lang="en-US" sz="900" baseline="30000">
                          <a:latin typeface="Arial"/>
                          <a:cs typeface="Arial"/>
                        </a:rPr>
                        <a:t>†</a:t>
                      </a:r>
                      <a:endParaRPr lang="en-US" sz="900" b="1" kern="1200">
                        <a:solidFill>
                          <a:schemeClr val="dk1"/>
                        </a:solidFill>
                        <a:latin typeface="Arial" panose="020B0604020202020204" pitchFamily="34" charset="0"/>
                        <a:ea typeface="+mn-ea"/>
                        <a:cs typeface="Arial" panose="020B0604020202020204" pitchFamily="34" charset="0"/>
                      </a:endParaRPr>
                    </a:p>
                  </a:txBody>
                  <a:tcPr marT="9144" marB="9144"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900" b="0" i="0" u="none" strike="noStrike" kern="1200">
                          <a:solidFill>
                            <a:schemeClr val="tx1"/>
                          </a:solidFill>
                          <a:effectLst/>
                          <a:latin typeface="Arial"/>
                          <a:ea typeface="+mn-ea"/>
                          <a:cs typeface="Arial"/>
                        </a:rPr>
                        <a:t>0.86 (0.6-1.24)</a:t>
                      </a:r>
                    </a:p>
                  </a:txBody>
                  <a:tcPr marT="9144" marB="914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h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fontAlgn="b" latinLnBrk="0" hangingPunct="1"/>
                      <a:endParaRPr lang="en-US" sz="1400" b="0" i="0" u="none" strike="noStrike" kern="1200">
                        <a:solidFill>
                          <a:schemeClr val="tx1"/>
                        </a:solidFill>
                        <a:effectLst/>
                        <a:latin typeface="Calibri" panose="020F0502020204030204" pitchFamily="34" charset="0"/>
                        <a:ea typeface="+mn-ea"/>
                        <a:cs typeface="+mn-cs"/>
                      </a:endParaRPr>
                    </a:p>
                  </a:txBody>
                  <a:tcPr marT="9144" marB="914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98149293"/>
                  </a:ext>
                </a:extLst>
              </a:tr>
            </a:tbl>
          </a:graphicData>
        </a:graphic>
      </p:graphicFrame>
      <p:sp>
        <p:nvSpPr>
          <p:cNvPr id="11" name="Text Placeholder 2">
            <a:extLst>
              <a:ext uri="{FF2B5EF4-FFF2-40B4-BE49-F238E27FC236}">
                <a16:creationId xmlns:a16="http://schemas.microsoft.com/office/drawing/2014/main" id="{9CF72A0B-117F-299A-894C-41F2B03DFB30}"/>
              </a:ext>
            </a:extLst>
          </p:cNvPr>
          <p:cNvSpPr txBox="1">
            <a:spLocks/>
          </p:cNvSpPr>
          <p:nvPr/>
        </p:nvSpPr>
        <p:spPr>
          <a:xfrm>
            <a:off x="7394481" y="5029722"/>
            <a:ext cx="1749520" cy="854478"/>
          </a:xfrm>
          <a:prstGeom prst="rect">
            <a:avLst/>
          </a:prstGeom>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55">
              <a:lnSpc>
                <a:spcPct val="100000"/>
              </a:lnSpc>
              <a:spcBef>
                <a:spcPts val="0"/>
              </a:spcBef>
              <a:buNone/>
              <a:defRPr/>
            </a:pPr>
            <a:r>
              <a:rPr lang="en-US" sz="801">
                <a:solidFill>
                  <a:prstClr val="black"/>
                </a:solidFill>
                <a:latin typeface="Arial"/>
                <a:cs typeface="Arial"/>
              </a:rPr>
              <a:t>*Kaplan-Meier method. </a:t>
            </a:r>
            <a:br>
              <a:rPr lang="en-US" sz="801">
                <a:solidFill>
                  <a:prstClr val="black"/>
                </a:solidFill>
                <a:latin typeface="Arial"/>
                <a:cs typeface="Arial"/>
              </a:rPr>
            </a:br>
            <a:r>
              <a:rPr lang="en-US" sz="801" baseline="30000">
                <a:solidFill>
                  <a:prstClr val="black"/>
                </a:solidFill>
                <a:latin typeface="Arial"/>
                <a:cs typeface="Arial"/>
              </a:rPr>
              <a:t>†</a:t>
            </a:r>
            <a:r>
              <a:rPr lang="en-US" sz="801">
                <a:solidFill>
                  <a:prstClr val="black"/>
                </a:solidFill>
                <a:latin typeface="Arial"/>
                <a:cs typeface="Arial"/>
              </a:rPr>
              <a:t>Unstratified Cox model.</a:t>
            </a:r>
            <a:br>
              <a:rPr lang="en-US" sz="801">
                <a:solidFill>
                  <a:prstClr val="black"/>
                </a:solidFill>
                <a:latin typeface="Arial"/>
                <a:cs typeface="Arial"/>
              </a:rPr>
            </a:br>
            <a:r>
              <a:rPr lang="en-US" sz="801">
                <a:solidFill>
                  <a:prstClr val="black"/>
                </a:solidFill>
                <a:latin typeface="Arial"/>
                <a:cs typeface="Arial"/>
              </a:rPr>
              <a:t>CI=confidence interval; ET=endocrine therapy; HER2=human epidermal growth factor receptor 2; NE=not evaluable; OS=overall survival; palbo=palbociclib.</a:t>
            </a:r>
          </a:p>
        </p:txBody>
      </p:sp>
      <p:sp>
        <p:nvSpPr>
          <p:cNvPr id="2" name="Rectangle 1">
            <a:extLst>
              <a:ext uri="{FF2B5EF4-FFF2-40B4-BE49-F238E27FC236}">
                <a16:creationId xmlns:a16="http://schemas.microsoft.com/office/drawing/2014/main" id="{564D511E-65C3-A823-BD66-3E958B70C361}"/>
              </a:ext>
            </a:extLst>
          </p:cNvPr>
          <p:cNvSpPr/>
          <p:nvPr/>
        </p:nvSpPr>
        <p:spPr>
          <a:xfrm rot="16200000">
            <a:off x="197626" y="3582620"/>
            <a:ext cx="2657655" cy="23655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defRPr/>
            </a:pPr>
            <a:r>
              <a:rPr lang="en-US" sz="1200" b="1">
                <a:solidFill>
                  <a:prstClr val="black"/>
                </a:solidFill>
                <a:latin typeface="Arial" panose="020B0604020202020204" pitchFamily="34" charset="0"/>
                <a:cs typeface="Arial" panose="020B0604020202020204" pitchFamily="34" charset="0"/>
              </a:rPr>
              <a:t>Percent alive</a:t>
            </a:r>
          </a:p>
        </p:txBody>
      </p:sp>
      <p:sp>
        <p:nvSpPr>
          <p:cNvPr id="4" name="Rectangle 3">
            <a:extLst>
              <a:ext uri="{FF2B5EF4-FFF2-40B4-BE49-F238E27FC236}">
                <a16:creationId xmlns:a16="http://schemas.microsoft.com/office/drawing/2014/main" id="{CCE3A8D5-3576-32A4-C111-8F697127CFD6}"/>
              </a:ext>
            </a:extLst>
          </p:cNvPr>
          <p:cNvSpPr/>
          <p:nvPr/>
        </p:nvSpPr>
        <p:spPr>
          <a:xfrm>
            <a:off x="3263377" y="5342821"/>
            <a:ext cx="2653824" cy="1448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defRPr/>
            </a:pPr>
            <a:r>
              <a:rPr lang="en-US" sz="1200" b="1">
                <a:solidFill>
                  <a:prstClr val="black"/>
                </a:solidFill>
                <a:latin typeface="Arial" panose="020B0604020202020204" pitchFamily="34" charset="0"/>
                <a:cs typeface="Arial" panose="020B0604020202020204" pitchFamily="34" charset="0"/>
              </a:rPr>
              <a:t>Time (months)</a:t>
            </a:r>
          </a:p>
        </p:txBody>
      </p:sp>
    </p:spTree>
    <p:extLst>
      <p:ext uri="{BB962C8B-B14F-4D97-AF65-F5344CB8AC3E}">
        <p14:creationId xmlns:p14="http://schemas.microsoft.com/office/powerpoint/2010/main" val="241126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
          <p:cNvSpPr>
            <a:spLocks noGrp="1"/>
          </p:cNvSpPr>
          <p:nvPr>
            <p:ph type="title"/>
          </p:nvPr>
        </p:nvSpPr>
        <p:spPr>
          <a:xfrm>
            <a:off x="270877" y="588727"/>
            <a:ext cx="8599281" cy="710298"/>
          </a:xfrm>
        </p:spPr>
        <p:txBody>
          <a:bodyPr/>
          <a:lstStyle/>
          <a:p>
            <a:pPr algn="ctr" eaLnBrk="1" hangingPunct="1"/>
            <a:r>
              <a:rPr lang="en-GB" altLang="en-US" sz="2400" dirty="0">
                <a:solidFill>
                  <a:srgbClr val="7030A0"/>
                </a:solidFill>
              </a:rPr>
              <a:t>Ongoing trials</a:t>
            </a:r>
            <a:br>
              <a:rPr lang="en-GB" altLang="en-US" sz="2100" dirty="0">
                <a:solidFill>
                  <a:srgbClr val="7030A0"/>
                </a:solidFill>
                <a:latin typeface="Calibri" panose="020F0502020204030204" pitchFamily="34" charset="0"/>
                <a:cs typeface="Calibri" panose="020F0502020204030204" pitchFamily="34" charset="0"/>
              </a:rPr>
            </a:br>
            <a:endParaRPr lang="en-GB" altLang="en-US" sz="2100" i="1" dirty="0">
              <a:solidFill>
                <a:srgbClr val="7030A0"/>
              </a:solidFill>
              <a:latin typeface="Calibri" panose="020F0502020204030204" pitchFamily="34" charset="0"/>
              <a:cs typeface="Calibri" panose="020F0502020204030204" pitchFamily="34" charset="0"/>
            </a:endParaRPr>
          </a:p>
        </p:txBody>
      </p:sp>
      <p:pic>
        <p:nvPicPr>
          <p:cNvPr id="22" name="Imagen 3">
            <a:extLst>
              <a:ext uri="{FF2B5EF4-FFF2-40B4-BE49-F238E27FC236}">
                <a16:creationId xmlns:a16="http://schemas.microsoft.com/office/drawing/2014/main" id="{AEE53E05-2285-479E-BF35-EEDF74E69CD9}"/>
              </a:ext>
            </a:extLst>
          </p:cNvPr>
          <p:cNvPicPr>
            <a:picLocks noChangeAspect="1"/>
          </p:cNvPicPr>
          <p:nvPr/>
        </p:nvPicPr>
        <p:blipFill rotWithShape="1">
          <a:blip r:embed="rId3"/>
          <a:srcRect l="-1540" t="49122" r="-1"/>
          <a:stretch/>
        </p:blipFill>
        <p:spPr>
          <a:xfrm>
            <a:off x="585677" y="1215622"/>
            <a:ext cx="7381361" cy="2491789"/>
          </a:xfrm>
          <a:prstGeom prst="rect">
            <a:avLst/>
          </a:prstGeom>
        </p:spPr>
      </p:pic>
      <p:pic>
        <p:nvPicPr>
          <p:cNvPr id="23" name="Imagen 2">
            <a:extLst>
              <a:ext uri="{FF2B5EF4-FFF2-40B4-BE49-F238E27FC236}">
                <a16:creationId xmlns:a16="http://schemas.microsoft.com/office/drawing/2014/main" id="{0A13CFEA-1976-42BF-9D69-6A20F5952FAF}"/>
              </a:ext>
            </a:extLst>
          </p:cNvPr>
          <p:cNvPicPr>
            <a:picLocks noChangeAspect="1"/>
          </p:cNvPicPr>
          <p:nvPr/>
        </p:nvPicPr>
        <p:blipFill rotWithShape="1">
          <a:blip r:embed="rId4"/>
          <a:srcRect l="-1" r="-3838" b="49292"/>
          <a:stretch/>
        </p:blipFill>
        <p:spPr>
          <a:xfrm>
            <a:off x="875742" y="3624007"/>
            <a:ext cx="7389550" cy="2491789"/>
          </a:xfrm>
          <a:prstGeom prst="rect">
            <a:avLst/>
          </a:prstGeom>
        </p:spPr>
      </p:pic>
    </p:spTree>
    <p:extLst>
      <p:ext uri="{BB962C8B-B14F-4D97-AF65-F5344CB8AC3E}">
        <p14:creationId xmlns:p14="http://schemas.microsoft.com/office/powerpoint/2010/main" val="16115906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226902" y="724817"/>
            <a:ext cx="8599281" cy="710298"/>
          </a:xfrm>
        </p:spPr>
        <p:txBody>
          <a:bodyPr/>
          <a:lstStyle/>
          <a:p>
            <a:pPr algn="ctr" eaLnBrk="1" hangingPunct="1"/>
            <a:r>
              <a:rPr lang="en-GB" altLang="en-US" sz="2400" dirty="0">
                <a:solidFill>
                  <a:srgbClr val="7030A0"/>
                </a:solidFill>
              </a:rPr>
              <a:t>Ongoing trials</a:t>
            </a:r>
            <a:br>
              <a:rPr lang="en-GB" altLang="en-US" sz="2100" dirty="0">
                <a:solidFill>
                  <a:srgbClr val="7030A0"/>
                </a:solidFill>
                <a:latin typeface="Calibri" panose="020F0502020204030204" pitchFamily="34" charset="0"/>
                <a:cs typeface="Calibri" panose="020F0502020204030204" pitchFamily="34" charset="0"/>
              </a:rPr>
            </a:br>
            <a:endParaRPr lang="en-GB" altLang="en-US" sz="2100" i="1" dirty="0">
              <a:solidFill>
                <a:srgbClr val="7030A0"/>
              </a:solidFill>
              <a:latin typeface="Calibri" panose="020F0502020204030204" pitchFamily="34" charset="0"/>
              <a:cs typeface="Calibri" panose="020F0502020204030204" pitchFamily="34" charset="0"/>
            </a:endParaRPr>
          </a:p>
        </p:txBody>
      </p:sp>
      <p:pic>
        <p:nvPicPr>
          <p:cNvPr id="3" name="Imagen 3">
            <a:extLst>
              <a:ext uri="{FF2B5EF4-FFF2-40B4-BE49-F238E27FC236}">
                <a16:creationId xmlns:a16="http://schemas.microsoft.com/office/drawing/2014/main" id="{27A1116A-4E6F-4ED1-BE2C-482308D424B8}"/>
              </a:ext>
            </a:extLst>
          </p:cNvPr>
          <p:cNvPicPr>
            <a:picLocks noChangeAspect="1"/>
          </p:cNvPicPr>
          <p:nvPr/>
        </p:nvPicPr>
        <p:blipFill>
          <a:blip r:embed="rId3"/>
          <a:stretch>
            <a:fillRect/>
          </a:stretch>
        </p:blipFill>
        <p:spPr>
          <a:xfrm>
            <a:off x="1050710" y="1639287"/>
            <a:ext cx="4255666" cy="2328451"/>
          </a:xfrm>
          <a:prstGeom prst="rect">
            <a:avLst/>
          </a:prstGeom>
        </p:spPr>
      </p:pic>
      <p:sp>
        <p:nvSpPr>
          <p:cNvPr id="28" name="CasellaDiTesto 27">
            <a:extLst>
              <a:ext uri="{FF2B5EF4-FFF2-40B4-BE49-F238E27FC236}">
                <a16:creationId xmlns:a16="http://schemas.microsoft.com/office/drawing/2014/main" id="{7DD919F4-25EC-4C0B-BF98-3603C7B7CE87}"/>
              </a:ext>
            </a:extLst>
          </p:cNvPr>
          <p:cNvSpPr txBox="1"/>
          <p:nvPr/>
        </p:nvSpPr>
        <p:spPr>
          <a:xfrm>
            <a:off x="5837229" y="3799004"/>
            <a:ext cx="1794081" cy="230832"/>
          </a:xfrm>
          <a:prstGeom prst="rect">
            <a:avLst/>
          </a:prstGeom>
          <a:noFill/>
        </p:spPr>
        <p:txBody>
          <a:bodyPr wrap="square" rtlCol="0">
            <a:spAutoFit/>
          </a:bodyPr>
          <a:lstStyle/>
          <a:p>
            <a:pPr defTabSz="457189"/>
            <a:r>
              <a:rPr lang="it-IT" sz="900" b="1" dirty="0">
                <a:solidFill>
                  <a:prstClr val="black"/>
                </a:solidFill>
                <a:cs typeface="Arial" panose="020B0604020202020204" pitchFamily="34" charset="0"/>
              </a:rPr>
              <a:t>DEMETHER: T-DXd </a:t>
            </a:r>
            <a:r>
              <a:rPr lang="it-IT" sz="900" b="1" dirty="0" err="1">
                <a:solidFill>
                  <a:prstClr val="black"/>
                </a:solidFill>
                <a:cs typeface="Arial" panose="020B0604020202020204" pitchFamily="34" charset="0"/>
              </a:rPr>
              <a:t>induction</a:t>
            </a:r>
            <a:endParaRPr lang="it-IT" sz="900" b="1" dirty="0">
              <a:solidFill>
                <a:prstClr val="black"/>
              </a:solidFill>
              <a:cs typeface="Arial" panose="020B0604020202020204" pitchFamily="34" charset="0"/>
            </a:endParaRPr>
          </a:p>
        </p:txBody>
      </p:sp>
      <p:sp>
        <p:nvSpPr>
          <p:cNvPr id="31" name="CasellaDiTesto 30">
            <a:extLst>
              <a:ext uri="{FF2B5EF4-FFF2-40B4-BE49-F238E27FC236}">
                <a16:creationId xmlns:a16="http://schemas.microsoft.com/office/drawing/2014/main" id="{4B5BA7C8-C56D-4F86-A89D-1A93016EDD3D}"/>
              </a:ext>
            </a:extLst>
          </p:cNvPr>
          <p:cNvSpPr txBox="1"/>
          <p:nvPr/>
        </p:nvSpPr>
        <p:spPr>
          <a:xfrm>
            <a:off x="4095792" y="4541335"/>
            <a:ext cx="657792" cy="430887"/>
          </a:xfrm>
          <a:prstGeom prst="rect">
            <a:avLst/>
          </a:prstGeom>
          <a:solidFill>
            <a:srgbClr val="C1EFB1"/>
          </a:solidFill>
        </p:spPr>
        <p:txBody>
          <a:bodyPr wrap="square" rtlCol="0">
            <a:spAutoFit/>
          </a:bodyPr>
          <a:lstStyle/>
          <a:p>
            <a:pPr defTabSz="457189"/>
            <a:r>
              <a:rPr lang="it-IT" sz="550" b="1" dirty="0" err="1">
                <a:solidFill>
                  <a:prstClr val="black"/>
                </a:solidFill>
                <a:latin typeface="Calibri" panose="020F0502020204030204"/>
              </a:rPr>
              <a:t>Elegibility</a:t>
            </a:r>
            <a:r>
              <a:rPr lang="it-IT" sz="550" b="1" dirty="0">
                <a:solidFill>
                  <a:prstClr val="black"/>
                </a:solidFill>
                <a:latin typeface="Calibri" panose="020F0502020204030204"/>
              </a:rPr>
              <a:t> </a:t>
            </a:r>
            <a:r>
              <a:rPr lang="it-IT" sz="550" b="1" dirty="0" err="1">
                <a:solidFill>
                  <a:prstClr val="black"/>
                </a:solidFill>
                <a:latin typeface="Calibri" panose="020F0502020204030204"/>
              </a:rPr>
              <a:t>criteria</a:t>
            </a:r>
            <a:endParaRPr lang="it-IT" sz="550" b="1" dirty="0">
              <a:solidFill>
                <a:prstClr val="black"/>
              </a:solidFill>
              <a:latin typeface="Calibri" panose="020F0502020204030204"/>
            </a:endParaRPr>
          </a:p>
          <a:p>
            <a:pPr marL="88105" indent="-88105" defTabSz="457189">
              <a:buFont typeface="Arial"/>
              <a:buChar char="•"/>
            </a:pPr>
            <a:r>
              <a:rPr lang="it-IT" sz="550" dirty="0">
                <a:solidFill>
                  <a:prstClr val="black"/>
                </a:solidFill>
                <a:latin typeface="Calibri" panose="020F0502020204030204"/>
              </a:rPr>
              <a:t>HER2+ </a:t>
            </a:r>
            <a:r>
              <a:rPr lang="it-IT" sz="550" dirty="0" err="1">
                <a:solidFill>
                  <a:prstClr val="black"/>
                </a:solidFill>
                <a:latin typeface="Calibri" panose="020F0502020204030204"/>
              </a:rPr>
              <a:t>aBC</a:t>
            </a:r>
            <a:endParaRPr lang="it-IT" sz="550" dirty="0">
              <a:solidFill>
                <a:prstClr val="black"/>
              </a:solidFill>
              <a:latin typeface="Calibri" panose="020F0502020204030204"/>
            </a:endParaRPr>
          </a:p>
          <a:p>
            <a:pPr marL="88105" indent="-88105" defTabSz="457189">
              <a:buFont typeface="Arial"/>
              <a:buChar char="•"/>
            </a:pPr>
            <a:r>
              <a:rPr lang="it-IT" sz="550" dirty="0">
                <a:solidFill>
                  <a:prstClr val="black"/>
                </a:solidFill>
                <a:latin typeface="Calibri" panose="020F0502020204030204"/>
              </a:rPr>
              <a:t>1L setting</a:t>
            </a:r>
          </a:p>
        </p:txBody>
      </p:sp>
      <p:pic>
        <p:nvPicPr>
          <p:cNvPr id="40" name="Immagine 39">
            <a:extLst>
              <a:ext uri="{FF2B5EF4-FFF2-40B4-BE49-F238E27FC236}">
                <a16:creationId xmlns:a16="http://schemas.microsoft.com/office/drawing/2014/main" id="{16E672FD-23C9-47AD-AFBE-31BB191E42B4}"/>
              </a:ext>
            </a:extLst>
          </p:cNvPr>
          <p:cNvPicPr>
            <a:picLocks noChangeAspect="1"/>
          </p:cNvPicPr>
          <p:nvPr/>
        </p:nvPicPr>
        <p:blipFill>
          <a:blip r:embed="rId4"/>
          <a:stretch>
            <a:fillRect/>
          </a:stretch>
        </p:blipFill>
        <p:spPr>
          <a:xfrm>
            <a:off x="5131873" y="4137446"/>
            <a:ext cx="3106082" cy="1188702"/>
          </a:xfrm>
          <a:prstGeom prst="rect">
            <a:avLst/>
          </a:prstGeom>
        </p:spPr>
      </p:pic>
      <p:sp>
        <p:nvSpPr>
          <p:cNvPr id="41" name="CasellaDiTesto 40">
            <a:extLst>
              <a:ext uri="{FF2B5EF4-FFF2-40B4-BE49-F238E27FC236}">
                <a16:creationId xmlns:a16="http://schemas.microsoft.com/office/drawing/2014/main" id="{CAC9B1B6-2F76-4B95-87C8-339B7E55CD29}"/>
              </a:ext>
            </a:extLst>
          </p:cNvPr>
          <p:cNvSpPr txBox="1"/>
          <p:nvPr/>
        </p:nvSpPr>
        <p:spPr>
          <a:xfrm>
            <a:off x="4397186" y="5568961"/>
            <a:ext cx="1469375" cy="176972"/>
          </a:xfrm>
          <a:prstGeom prst="rect">
            <a:avLst/>
          </a:prstGeom>
          <a:noFill/>
        </p:spPr>
        <p:txBody>
          <a:bodyPr wrap="square" rtlCol="0">
            <a:spAutoFit/>
          </a:bodyPr>
          <a:lstStyle/>
          <a:p>
            <a:pPr defTabSz="457189"/>
            <a:r>
              <a:rPr lang="it-IT" sz="550" dirty="0" err="1">
                <a:solidFill>
                  <a:prstClr val="black"/>
                </a:solidFill>
                <a:latin typeface="Calibri" panose="020F0502020204030204"/>
              </a:rPr>
              <a:t>Primary</a:t>
            </a:r>
            <a:r>
              <a:rPr lang="it-IT" sz="550" dirty="0">
                <a:solidFill>
                  <a:prstClr val="black"/>
                </a:solidFill>
                <a:latin typeface="Calibri" panose="020F0502020204030204"/>
              </a:rPr>
              <a:t> endpoints: </a:t>
            </a:r>
            <a:r>
              <a:rPr lang="it-IT" sz="550" b="1" dirty="0">
                <a:solidFill>
                  <a:prstClr val="black"/>
                </a:solidFill>
                <a:latin typeface="Calibri" panose="020F0502020204030204"/>
              </a:rPr>
              <a:t>1yPFS; 3yOS</a:t>
            </a:r>
          </a:p>
        </p:txBody>
      </p:sp>
      <p:cxnSp>
        <p:nvCxnSpPr>
          <p:cNvPr id="42" name="Connettore 2 41">
            <a:extLst>
              <a:ext uri="{FF2B5EF4-FFF2-40B4-BE49-F238E27FC236}">
                <a16:creationId xmlns:a16="http://schemas.microsoft.com/office/drawing/2014/main" id="{A9519F9B-513A-4E03-BD54-42F69F352B4B}"/>
              </a:ext>
            </a:extLst>
          </p:cNvPr>
          <p:cNvCxnSpPr>
            <a:cxnSpLocks/>
          </p:cNvCxnSpPr>
          <p:nvPr/>
        </p:nvCxnSpPr>
        <p:spPr>
          <a:xfrm>
            <a:off x="4929318" y="4766826"/>
            <a:ext cx="20255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703121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itle 1">
            <a:extLst>
              <a:ext uri="{FF2B5EF4-FFF2-40B4-BE49-F238E27FC236}">
                <a16:creationId xmlns:a16="http://schemas.microsoft.com/office/drawing/2014/main" id="{D26A2E2A-A754-2039-DE36-57E7AC2410C4}"/>
              </a:ext>
            </a:extLst>
          </p:cNvPr>
          <p:cNvSpPr>
            <a:spLocks noGrp="1"/>
          </p:cNvSpPr>
          <p:nvPr>
            <p:ph type="title" idx="4294967295"/>
          </p:nvPr>
        </p:nvSpPr>
        <p:spPr>
          <a:xfrm>
            <a:off x="0" y="487968"/>
            <a:ext cx="9144000" cy="496589"/>
          </a:xfrm>
        </p:spPr>
        <p:txBody>
          <a:bodyPr>
            <a:normAutofit fontScale="90000"/>
          </a:bodyPr>
          <a:lstStyle/>
          <a:p>
            <a:r>
              <a:rPr lang="en-US" altLang="en-US" sz="3600" b="1" dirty="0">
                <a:solidFill>
                  <a:srgbClr val="7030A0"/>
                </a:solidFill>
              </a:rPr>
              <a:t>Summary</a:t>
            </a:r>
          </a:p>
        </p:txBody>
      </p:sp>
      <p:sp>
        <p:nvSpPr>
          <p:cNvPr id="312323" name="Content Placeholder 2">
            <a:extLst>
              <a:ext uri="{FF2B5EF4-FFF2-40B4-BE49-F238E27FC236}">
                <a16:creationId xmlns:a16="http://schemas.microsoft.com/office/drawing/2014/main" id="{C2459D86-5B9B-D161-B5EF-86DCDA5CC079}"/>
              </a:ext>
            </a:extLst>
          </p:cNvPr>
          <p:cNvSpPr>
            <a:spLocks noGrp="1"/>
          </p:cNvSpPr>
          <p:nvPr>
            <p:ph idx="4294967295"/>
          </p:nvPr>
        </p:nvSpPr>
        <p:spPr>
          <a:xfrm>
            <a:off x="511176" y="1125869"/>
            <a:ext cx="7711550" cy="4449763"/>
          </a:xfrm>
        </p:spPr>
        <p:txBody>
          <a:bodyPr>
            <a:normAutofit/>
          </a:bodyPr>
          <a:lstStyle/>
          <a:p>
            <a:r>
              <a:rPr lang="en-US" altLang="en-US" sz="2800" dirty="0"/>
              <a:t>Gold standard of care 1</a:t>
            </a:r>
            <a:r>
              <a:rPr lang="en-US" altLang="en-US" sz="2800" baseline="30000" dirty="0"/>
              <a:t>st</a:t>
            </a:r>
            <a:r>
              <a:rPr lang="en-US" altLang="en-US" sz="2800" dirty="0"/>
              <a:t> line: THP…T-</a:t>
            </a:r>
            <a:r>
              <a:rPr lang="en-US" altLang="en-US" sz="2800" dirty="0" err="1"/>
              <a:t>DXd</a:t>
            </a:r>
            <a:r>
              <a:rPr lang="en-US" altLang="en-US" sz="2800" dirty="0"/>
              <a:t> coming</a:t>
            </a:r>
          </a:p>
          <a:p>
            <a:pPr lvl="1"/>
            <a:r>
              <a:rPr lang="en-US" altLang="en-US" sz="1600" dirty="0"/>
              <a:t>Endocrine therapy plus HER2-targeted therapy if HR+; would still do induction chemo in most</a:t>
            </a:r>
          </a:p>
          <a:p>
            <a:r>
              <a:rPr lang="en-US" altLang="en-US" sz="2800" dirty="0"/>
              <a:t>2</a:t>
            </a:r>
            <a:r>
              <a:rPr lang="en-US" altLang="en-US" sz="2800" baseline="30000" dirty="0"/>
              <a:t>nd</a:t>
            </a:r>
            <a:r>
              <a:rPr lang="en-US" altLang="en-US" sz="2800" dirty="0"/>
              <a:t> line: T-</a:t>
            </a:r>
            <a:r>
              <a:rPr lang="en-US" altLang="en-US" sz="2800" dirty="0" err="1"/>
              <a:t>DXd</a:t>
            </a:r>
            <a:r>
              <a:rPr lang="en-US" altLang="en-US" sz="2800" dirty="0"/>
              <a:t>;  tucatinib for some</a:t>
            </a:r>
          </a:p>
          <a:p>
            <a:r>
              <a:rPr lang="en-US" altLang="en-US" sz="2800" dirty="0"/>
              <a:t>New 3</a:t>
            </a:r>
            <a:r>
              <a:rPr lang="en-US" altLang="en-US" sz="2800" baseline="30000" dirty="0"/>
              <a:t>rd</a:t>
            </a:r>
            <a:r>
              <a:rPr lang="en-US" altLang="en-US" sz="2800" dirty="0"/>
              <a:t> line options</a:t>
            </a:r>
          </a:p>
          <a:p>
            <a:pPr lvl="1"/>
            <a:r>
              <a:rPr lang="en-US" altLang="en-US" dirty="0"/>
              <a:t>T-</a:t>
            </a:r>
            <a:r>
              <a:rPr lang="en-US" altLang="en-US" dirty="0" err="1"/>
              <a:t>DXd</a:t>
            </a:r>
            <a:r>
              <a:rPr lang="en-US" altLang="en-US" dirty="0"/>
              <a:t> (T-DM1 after T-</a:t>
            </a:r>
            <a:r>
              <a:rPr lang="en-US" altLang="en-US" dirty="0" err="1"/>
              <a:t>DXd</a:t>
            </a:r>
            <a:r>
              <a:rPr lang="en-US" altLang="en-US" dirty="0"/>
              <a:t>?)</a:t>
            </a:r>
          </a:p>
          <a:p>
            <a:pPr lvl="1"/>
            <a:r>
              <a:rPr lang="en-US" altLang="en-US" dirty="0"/>
              <a:t>Tucatinib/capecitabine/trastuzumab</a:t>
            </a:r>
          </a:p>
          <a:p>
            <a:pPr lvl="1"/>
            <a:r>
              <a:rPr lang="en-US" altLang="en-US" dirty="0"/>
              <a:t>Neratinib/capecitabine (benefit after tucatinib??)</a:t>
            </a:r>
          </a:p>
          <a:p>
            <a:pPr lvl="1"/>
            <a:r>
              <a:rPr lang="en-US" altLang="en-US" dirty="0"/>
              <a:t>Combinations with targeted agents and I/O</a:t>
            </a:r>
          </a:p>
          <a:p>
            <a:pPr marL="342900" lvl="1" indent="0">
              <a:buNone/>
            </a:pPr>
            <a:endParaRPr lang="en-US" altLang="en-US" sz="1600" dirty="0"/>
          </a:p>
          <a:p>
            <a:pPr marL="0" indent="0">
              <a:buNone/>
            </a:pPr>
            <a:endParaRPr lang="en-US" altLang="en-US" sz="2000" dirty="0"/>
          </a:p>
        </p:txBody>
      </p:sp>
      <p:sp>
        <p:nvSpPr>
          <p:cNvPr id="2" name="Rectangle 1">
            <a:extLst>
              <a:ext uri="{FF2B5EF4-FFF2-40B4-BE49-F238E27FC236}">
                <a16:creationId xmlns:a16="http://schemas.microsoft.com/office/drawing/2014/main" id="{04394A0C-FF94-3B13-9976-B8D7DF1D461E}"/>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itle 2">
            <a:extLst>
              <a:ext uri="{FF2B5EF4-FFF2-40B4-BE49-F238E27FC236}">
                <a16:creationId xmlns:a16="http://schemas.microsoft.com/office/drawing/2014/main" id="{60A82F2F-AE0D-3F68-9DE1-4EA8DB396B50}"/>
              </a:ext>
            </a:extLst>
          </p:cNvPr>
          <p:cNvSpPr>
            <a:spLocks noGrp="1"/>
          </p:cNvSpPr>
          <p:nvPr>
            <p:ph type="title" idx="4294967295"/>
          </p:nvPr>
        </p:nvSpPr>
        <p:spPr>
          <a:xfrm>
            <a:off x="0" y="274638"/>
            <a:ext cx="8229600" cy="1143000"/>
          </a:xfrm>
        </p:spPr>
        <p:txBody>
          <a:bodyPr/>
          <a:lstStyle/>
          <a:p>
            <a:r>
              <a:rPr lang="en-US" altLang="en-US">
                <a:solidFill>
                  <a:srgbClr val="7030A0"/>
                </a:solidFill>
              </a:rPr>
              <a:t>Take Home Messages/Conclusions</a:t>
            </a:r>
          </a:p>
        </p:txBody>
      </p:sp>
      <p:sp>
        <p:nvSpPr>
          <p:cNvPr id="314371" name="Content Placeholder 3">
            <a:extLst>
              <a:ext uri="{FF2B5EF4-FFF2-40B4-BE49-F238E27FC236}">
                <a16:creationId xmlns:a16="http://schemas.microsoft.com/office/drawing/2014/main" id="{C5F3EC9C-C78C-8FFE-7BB4-5657DCAF762A}"/>
              </a:ext>
            </a:extLst>
          </p:cNvPr>
          <p:cNvSpPr>
            <a:spLocks noGrp="1"/>
          </p:cNvSpPr>
          <p:nvPr>
            <p:ph idx="4294967295"/>
          </p:nvPr>
        </p:nvSpPr>
        <p:spPr>
          <a:xfrm>
            <a:off x="859398" y="1600200"/>
            <a:ext cx="7370202" cy="4525963"/>
          </a:xfrm>
        </p:spPr>
        <p:txBody>
          <a:bodyPr/>
          <a:lstStyle/>
          <a:p>
            <a:r>
              <a:rPr lang="en-US" altLang="en-US" sz="2800"/>
              <a:t>Multiple HER2-targeting agents are available with more on the horizon</a:t>
            </a:r>
          </a:p>
          <a:p>
            <a:r>
              <a:rPr lang="en-US" altLang="en-US" sz="2800"/>
              <a:t>Treatment strategy for HER2 disease should continue to utilize HER2 agents even after progression</a:t>
            </a:r>
          </a:p>
          <a:p>
            <a:r>
              <a:rPr lang="en-US" altLang="en-US" sz="2800"/>
              <a:t>Strategies to overcome resistance to HER2 therapy are being explored</a:t>
            </a:r>
          </a:p>
        </p:txBody>
      </p:sp>
      <p:sp>
        <p:nvSpPr>
          <p:cNvPr id="2" name="Rectangle 1">
            <a:extLst>
              <a:ext uri="{FF2B5EF4-FFF2-40B4-BE49-F238E27FC236}">
                <a16:creationId xmlns:a16="http://schemas.microsoft.com/office/drawing/2014/main" id="{B99F2D18-F0B3-78B1-F92E-7AF9816A1F55}"/>
              </a:ext>
            </a:extLst>
          </p:cNvPr>
          <p:cNvSpPr/>
          <p:nvPr/>
        </p:nvSpPr>
        <p:spPr>
          <a:xfrm>
            <a:off x="1338263" y="0"/>
            <a:ext cx="1452071" cy="374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61B1FA-F45B-9E0A-F2FF-4EB8D95F674F}"/>
              </a:ext>
            </a:extLst>
          </p:cNvPr>
          <p:cNvSpPr>
            <a:spLocks noGrp="1"/>
          </p:cNvSpPr>
          <p:nvPr>
            <p:ph type="sldNum" sz="quarter" idx="12"/>
          </p:nvPr>
        </p:nvSpPr>
        <p:spPr/>
        <p:txBody>
          <a:bodyPr/>
          <a:lstStyle/>
          <a:p>
            <a:pPr defTabSz="685823" fontAlgn="auto">
              <a:defRPr/>
            </a:pPr>
            <a:fld id="{F8E47D07-9D1E-4FE9-B31A-2F5863681021}" type="slidenum">
              <a:rPr lang="en-GB">
                <a:solidFill>
                  <a:srgbClr val="3F4444"/>
                </a:solidFill>
                <a:latin typeface="Calibri"/>
              </a:rPr>
              <a:pPr defTabSz="685823" fontAlgn="auto">
                <a:defRPr/>
              </a:pPr>
              <a:t>9</a:t>
            </a:fld>
            <a:endParaRPr lang="en-GB">
              <a:solidFill>
                <a:srgbClr val="3F4444"/>
              </a:solidFill>
              <a:latin typeface="Calibri"/>
            </a:endParaRPr>
          </a:p>
        </p:txBody>
      </p:sp>
      <p:sp>
        <p:nvSpPr>
          <p:cNvPr id="3" name="Text Placeholder 2">
            <a:extLst>
              <a:ext uri="{FF2B5EF4-FFF2-40B4-BE49-F238E27FC236}">
                <a16:creationId xmlns:a16="http://schemas.microsoft.com/office/drawing/2014/main" id="{A780688A-74F3-51D2-3896-F2DB787C0039}"/>
              </a:ext>
            </a:extLst>
          </p:cNvPr>
          <p:cNvSpPr>
            <a:spLocks noGrp="1"/>
          </p:cNvSpPr>
          <p:nvPr>
            <p:ph type="body" sz="quarter" idx="111"/>
          </p:nvPr>
        </p:nvSpPr>
        <p:spPr/>
        <p:txBody>
          <a:bodyPr/>
          <a:lstStyle/>
          <a:p>
            <a:endParaRPr lang="en-US"/>
          </a:p>
        </p:txBody>
      </p:sp>
      <p:sp>
        <p:nvSpPr>
          <p:cNvPr id="4" name="Date Placeholder 3">
            <a:extLst>
              <a:ext uri="{FF2B5EF4-FFF2-40B4-BE49-F238E27FC236}">
                <a16:creationId xmlns:a16="http://schemas.microsoft.com/office/drawing/2014/main" id="{0472FE33-FC44-CBC7-BFA3-0266394767B1}"/>
              </a:ext>
            </a:extLst>
          </p:cNvPr>
          <p:cNvSpPr>
            <a:spLocks noGrp="1"/>
          </p:cNvSpPr>
          <p:nvPr>
            <p:ph type="dt" sz="half" idx="10"/>
          </p:nvPr>
        </p:nvSpPr>
        <p:spPr/>
        <p:txBody>
          <a:bodyPr/>
          <a:lstStyle/>
          <a:p>
            <a:pPr defTabSz="685823" fontAlgn="auto">
              <a:defRPr/>
            </a:pPr>
            <a:endParaRPr lang="en-GB">
              <a:solidFill>
                <a:srgbClr val="3F4444"/>
              </a:solidFill>
              <a:latin typeface="Calibri"/>
            </a:endParaRPr>
          </a:p>
        </p:txBody>
      </p:sp>
      <p:sp>
        <p:nvSpPr>
          <p:cNvPr id="5" name="Rectangle 4">
            <a:extLst>
              <a:ext uri="{FF2B5EF4-FFF2-40B4-BE49-F238E27FC236}">
                <a16:creationId xmlns:a16="http://schemas.microsoft.com/office/drawing/2014/main" id="{F4B661D2-90AB-2D61-F510-5ED40596EEA8}"/>
              </a:ext>
            </a:extLst>
          </p:cNvPr>
          <p:cNvSpPr/>
          <p:nvPr/>
        </p:nvSpPr>
        <p:spPr>
          <a:xfrm>
            <a:off x="0" y="857251"/>
            <a:ext cx="9144000" cy="857250"/>
          </a:xfrm>
          <a:prstGeom prst="rect">
            <a:avLst/>
          </a:prstGeom>
          <a:solidFill>
            <a:schemeClr val="accent2">
              <a:alpha val="50000"/>
            </a:schemeClr>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685823" fontAlgn="auto">
              <a:spcBef>
                <a:spcPts val="0"/>
              </a:spcBef>
              <a:spcAft>
                <a:spcPts val="0"/>
              </a:spcAft>
              <a:defRPr/>
            </a:pPr>
            <a:endParaRPr lang="en-US" sz="1350">
              <a:solidFill>
                <a:srgbClr val="830051"/>
              </a:solidFill>
              <a:latin typeface="Calibri"/>
            </a:endParaRPr>
          </a:p>
        </p:txBody>
      </p:sp>
      <p:cxnSp>
        <p:nvCxnSpPr>
          <p:cNvPr id="6" name="Straight Connector 5">
            <a:extLst>
              <a:ext uri="{FF2B5EF4-FFF2-40B4-BE49-F238E27FC236}">
                <a16:creationId xmlns:a16="http://schemas.microsoft.com/office/drawing/2014/main" id="{2DEA214A-8A50-B70B-7945-625751A84CBC}"/>
              </a:ext>
            </a:extLst>
          </p:cNvPr>
          <p:cNvCxnSpPr/>
          <p:nvPr/>
        </p:nvCxnSpPr>
        <p:spPr>
          <a:xfrm>
            <a:off x="628650" y="888424"/>
            <a:ext cx="0" cy="794698"/>
          </a:xfrm>
          <a:prstGeom prst="line">
            <a:avLst/>
          </a:prstGeom>
          <a:ln>
            <a:solidFill>
              <a:srgbClr val="634075"/>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951629A-0DC6-5EC5-490D-28764770E30D}"/>
              </a:ext>
            </a:extLst>
          </p:cNvPr>
          <p:cNvPicPr>
            <a:picLocks noChangeAspect="1"/>
          </p:cNvPicPr>
          <p:nvPr/>
        </p:nvPicPr>
        <p:blipFill>
          <a:blip r:embed="rId3"/>
          <a:stretch>
            <a:fillRect/>
          </a:stretch>
        </p:blipFill>
        <p:spPr>
          <a:xfrm>
            <a:off x="193627" y="1910528"/>
            <a:ext cx="4527750" cy="2141596"/>
          </a:xfrm>
          <a:prstGeom prst="rect">
            <a:avLst/>
          </a:prstGeom>
        </p:spPr>
      </p:pic>
      <p:pic>
        <p:nvPicPr>
          <p:cNvPr id="8" name="Picture 7">
            <a:extLst>
              <a:ext uri="{FF2B5EF4-FFF2-40B4-BE49-F238E27FC236}">
                <a16:creationId xmlns:a16="http://schemas.microsoft.com/office/drawing/2014/main" id="{BFB06DA8-8133-3822-17BC-96A81024E691}"/>
              </a:ext>
            </a:extLst>
          </p:cNvPr>
          <p:cNvPicPr>
            <a:picLocks noChangeAspect="1"/>
          </p:cNvPicPr>
          <p:nvPr/>
        </p:nvPicPr>
        <p:blipFill>
          <a:blip r:embed="rId4"/>
          <a:srcRect l="2569" t="-1" r="8479" b="48989"/>
          <a:stretch/>
        </p:blipFill>
        <p:spPr>
          <a:xfrm>
            <a:off x="4928820" y="1959754"/>
            <a:ext cx="3777271" cy="1788766"/>
          </a:xfrm>
          <a:prstGeom prst="rect">
            <a:avLst/>
          </a:prstGeom>
        </p:spPr>
      </p:pic>
      <p:sp>
        <p:nvSpPr>
          <p:cNvPr id="9" name="Title 29">
            <a:extLst>
              <a:ext uri="{FF2B5EF4-FFF2-40B4-BE49-F238E27FC236}">
                <a16:creationId xmlns:a16="http://schemas.microsoft.com/office/drawing/2014/main" id="{085CABFF-050F-A356-F103-FCA0992E99B3}"/>
              </a:ext>
            </a:extLst>
          </p:cNvPr>
          <p:cNvSpPr txBox="1">
            <a:spLocks/>
          </p:cNvSpPr>
          <p:nvPr/>
        </p:nvSpPr>
        <p:spPr>
          <a:xfrm>
            <a:off x="742950" y="971300"/>
            <a:ext cx="8225751" cy="657225"/>
          </a:xfrm>
          <a:prstGeom prst="rect">
            <a:avLst/>
          </a:prstGeom>
        </p:spPr>
        <p:txBody>
          <a:bodyPr vert="horz" lIns="68580" tIns="34290" rIns="68580" bIns="34290" rtlCol="0" anchor="ctr">
            <a:noAutofit/>
          </a:bodyPr>
          <a:lstStyle>
            <a:defPPr>
              <a:defRPr kern="0"/>
            </a:defPPr>
            <a:lvl1pPr>
              <a:lnSpc>
                <a:spcPct val="90000"/>
              </a:lnSpc>
              <a:spcBef>
                <a:spcPct val="0"/>
              </a:spcBef>
              <a:buNone/>
              <a:defRPr sz="2800" b="1" spc="100">
                <a:solidFill>
                  <a:srgbClr val="830051"/>
                </a:solidFill>
                <a:latin typeface="Georgia" panose="02040502050405020303" pitchFamily="18" charset="0"/>
                <a:ea typeface="Calibri" panose="020F0502020204030204" pitchFamily="34" charset="0"/>
                <a:cs typeface="Calibri" panose="020F0502020204030204" pitchFamily="34" charset="0"/>
              </a:defRPr>
            </a:lvl1pPr>
          </a:lstStyle>
          <a:p>
            <a:pPr defTabSz="685823" fontAlgn="auto">
              <a:spcAft>
                <a:spcPts val="0"/>
              </a:spcAft>
              <a:defRPr/>
            </a:pPr>
            <a:r>
              <a:rPr lang="en-US" sz="2100"/>
              <a:t>March 2025</a:t>
            </a:r>
            <a:r>
              <a:rPr lang="en-US" sz="2100" b="0"/>
              <a:t>: updated CAP reporting template with HER2 null and ultralow definition</a:t>
            </a:r>
          </a:p>
        </p:txBody>
      </p:sp>
      <p:sp>
        <p:nvSpPr>
          <p:cNvPr id="10" name="Rectangle 9">
            <a:extLst>
              <a:ext uri="{FF2B5EF4-FFF2-40B4-BE49-F238E27FC236}">
                <a16:creationId xmlns:a16="http://schemas.microsoft.com/office/drawing/2014/main" id="{1686BCF5-D210-836D-EE81-DB5F1044D649}"/>
              </a:ext>
            </a:extLst>
          </p:cNvPr>
          <p:cNvSpPr/>
          <p:nvPr/>
        </p:nvSpPr>
        <p:spPr>
          <a:xfrm>
            <a:off x="294940" y="1959754"/>
            <a:ext cx="4412806" cy="2141596"/>
          </a:xfrm>
          <a:prstGeom prst="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endParaRPr lang="en-US" sz="1350">
              <a:solidFill>
                <a:srgbClr val="FFFFFF"/>
              </a:solidFill>
              <a:latin typeface="Calibri"/>
            </a:endParaRPr>
          </a:p>
        </p:txBody>
      </p:sp>
      <p:sp>
        <p:nvSpPr>
          <p:cNvPr id="11" name="Rectangle 10">
            <a:extLst>
              <a:ext uri="{FF2B5EF4-FFF2-40B4-BE49-F238E27FC236}">
                <a16:creationId xmlns:a16="http://schemas.microsoft.com/office/drawing/2014/main" id="{DA3B648B-0557-9270-BAFD-FE2BB779AA26}"/>
              </a:ext>
            </a:extLst>
          </p:cNvPr>
          <p:cNvSpPr/>
          <p:nvPr/>
        </p:nvSpPr>
        <p:spPr>
          <a:xfrm>
            <a:off x="4928820" y="1959755"/>
            <a:ext cx="3777271" cy="1843319"/>
          </a:xfrm>
          <a:prstGeom prst="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endParaRPr lang="en-US" sz="1350">
              <a:solidFill>
                <a:srgbClr val="FFFFFF"/>
              </a:solidFill>
              <a:latin typeface="Calibri"/>
            </a:endParaRPr>
          </a:p>
        </p:txBody>
      </p:sp>
      <p:sp>
        <p:nvSpPr>
          <p:cNvPr id="12" name="TextBox 11">
            <a:extLst>
              <a:ext uri="{FF2B5EF4-FFF2-40B4-BE49-F238E27FC236}">
                <a16:creationId xmlns:a16="http://schemas.microsoft.com/office/drawing/2014/main" id="{DF2688F0-B1C3-602B-F518-FBA62AD9BCDD}"/>
              </a:ext>
            </a:extLst>
          </p:cNvPr>
          <p:cNvSpPr txBox="1"/>
          <p:nvPr/>
        </p:nvSpPr>
        <p:spPr>
          <a:xfrm>
            <a:off x="5059143" y="3816062"/>
            <a:ext cx="3606741" cy="1754326"/>
          </a:xfrm>
          <a:prstGeom prst="rect">
            <a:avLst/>
          </a:prstGeom>
          <a:noFill/>
        </p:spPr>
        <p:txBody>
          <a:bodyPr wrap="square">
            <a:spAutoFit/>
          </a:bodyPr>
          <a:lstStyle>
            <a:defPPr>
              <a:defRPr kern="0"/>
            </a:defPPr>
            <a:lvl1pPr>
              <a:defRPr sz="1200" b="1" i="0" u="none" strike="noStrike" baseline="0">
                <a:solidFill>
                  <a:srgbClr val="000000"/>
                </a:solidFill>
                <a:latin typeface="Arial" panose="020B0604020202020204" pitchFamily="34" charset="0"/>
              </a:defRPr>
            </a:lvl1pPr>
          </a:lstStyle>
          <a:p>
            <a:pPr defTabSz="685823" fontAlgn="auto">
              <a:spcBef>
                <a:spcPts val="0"/>
              </a:spcBef>
              <a:spcAft>
                <a:spcPts val="0"/>
              </a:spcAft>
              <a:defRPr/>
            </a:pPr>
            <a:endParaRPr lang="en-US" sz="900"/>
          </a:p>
          <a:p>
            <a:pPr defTabSz="685823" fontAlgn="auto">
              <a:spcBef>
                <a:spcPts val="0"/>
              </a:spcBef>
              <a:spcAft>
                <a:spcPts val="0"/>
              </a:spcAft>
              <a:defRPr/>
            </a:pPr>
            <a:r>
              <a:rPr lang="en-US" sz="900"/>
              <a:t>Summary of changes :</a:t>
            </a:r>
          </a:p>
          <a:p>
            <a:pPr defTabSz="685823" fontAlgn="auto">
              <a:spcBef>
                <a:spcPts val="0"/>
              </a:spcBef>
              <a:spcAft>
                <a:spcPts val="0"/>
              </a:spcAft>
              <a:defRPr/>
            </a:pPr>
            <a:r>
              <a:rPr lang="en-US" sz="900"/>
              <a:t>"Specimen / Block tested” moved to the top of the report and testing methodology details moved to the bottom of the report </a:t>
            </a:r>
          </a:p>
          <a:p>
            <a:pPr defTabSz="685823" fontAlgn="auto">
              <a:spcBef>
                <a:spcPts val="0"/>
              </a:spcBef>
              <a:spcAft>
                <a:spcPts val="0"/>
              </a:spcAft>
              <a:defRPr/>
            </a:pPr>
            <a:r>
              <a:rPr lang="en-US" sz="900"/>
              <a:t>• HER2 IHC and ISH reporting updated to include detailed characteristics of result categories including IHC staining pattern in each Score, ISH Groups, and heterogeneity details </a:t>
            </a:r>
          </a:p>
          <a:p>
            <a:pPr defTabSz="685823" fontAlgn="auto">
              <a:spcBef>
                <a:spcPts val="0"/>
              </a:spcBef>
              <a:spcAft>
                <a:spcPts val="0"/>
              </a:spcAft>
              <a:defRPr/>
            </a:pPr>
            <a:r>
              <a:rPr lang="en-US" sz="900"/>
              <a:t>• Standardized report comments added as options to include in reports with specific ER and HER2 results (e.g., ER low, HER2 ISH groups 2-4, definitions of HER2 “low” and “ultralow” used in clinical trials and their relevance to HER2 IHC reporting categories) </a:t>
            </a:r>
          </a:p>
        </p:txBody>
      </p:sp>
      <p:sp>
        <p:nvSpPr>
          <p:cNvPr id="13" name="TextBox 12">
            <a:extLst>
              <a:ext uri="{FF2B5EF4-FFF2-40B4-BE49-F238E27FC236}">
                <a16:creationId xmlns:a16="http://schemas.microsoft.com/office/drawing/2014/main" id="{BDED9EEA-2224-6CD9-5C10-9E36F8072C5C}"/>
              </a:ext>
            </a:extLst>
          </p:cNvPr>
          <p:cNvSpPr txBox="1"/>
          <p:nvPr/>
        </p:nvSpPr>
        <p:spPr>
          <a:xfrm>
            <a:off x="288773" y="4537398"/>
            <a:ext cx="4193520" cy="900246"/>
          </a:xfrm>
          <a:prstGeom prst="rect">
            <a:avLst/>
          </a:prstGeom>
          <a:noFill/>
        </p:spPr>
        <p:txBody>
          <a:bodyPr wrap="square">
            <a:spAutoFit/>
          </a:bodyPr>
          <a:lstStyle>
            <a:defPPr>
              <a:defRPr kern="0"/>
            </a:defPPr>
            <a:lvl1pPr>
              <a:defRPr sz="1000" b="0" i="0" u="none" strike="noStrike" baseline="0">
                <a:solidFill>
                  <a:srgbClr val="000000"/>
                </a:solidFill>
                <a:latin typeface="Arial" panose="020B0604020202020204" pitchFamily="34" charset="0"/>
              </a:defRPr>
            </a:lvl1pPr>
          </a:lstStyle>
          <a:p>
            <a:pPr defTabSz="685823" fontAlgn="auto">
              <a:spcBef>
                <a:spcPts val="0"/>
              </a:spcBef>
              <a:spcAft>
                <a:spcPts val="0"/>
              </a:spcAft>
              <a:defRPr/>
            </a:pPr>
            <a:r>
              <a:rPr lang="en-US" sz="750"/>
              <a:t># An optional standardized reporting comment for HER2 0, 0+, 1+ or 2+ IHC results can be included as follows: “In the DESTINY-Breast 04 and 06 trials, “HER2 low” was considered IHC Score 1+ or 2+/ISH negative, and “HER2 ultralow” was HER2 IHC Score of 0 (pattern 0+) with membrane staining that is incomplete and faint/barely perceptible in less than or equal to 10% of tumor cells. Breast cancers with these staining patterns may be eligible for treatment with trastuzumab-</a:t>
            </a:r>
            <a:r>
              <a:rPr lang="en-US" sz="750" err="1"/>
              <a:t>deruxtecan</a:t>
            </a:r>
            <a:r>
              <a:rPr lang="en-US" sz="750"/>
              <a:t> in the metastatic setting (but those with no staining, IHC 0, are currently excluded).” </a:t>
            </a:r>
          </a:p>
        </p:txBody>
      </p:sp>
      <p:sp>
        <p:nvSpPr>
          <p:cNvPr id="14" name="Rectangle 13">
            <a:extLst>
              <a:ext uri="{FF2B5EF4-FFF2-40B4-BE49-F238E27FC236}">
                <a16:creationId xmlns:a16="http://schemas.microsoft.com/office/drawing/2014/main" id="{DD9AAA6C-3EDC-7B4E-614A-9E269BD1FF9D}"/>
              </a:ext>
            </a:extLst>
          </p:cNvPr>
          <p:cNvSpPr/>
          <p:nvPr/>
        </p:nvSpPr>
        <p:spPr>
          <a:xfrm>
            <a:off x="4928820" y="3885825"/>
            <a:ext cx="3777271" cy="1595438"/>
          </a:xfrm>
          <a:prstGeom prst="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endParaRPr lang="en-US" sz="1350">
              <a:solidFill>
                <a:srgbClr val="FFFFFF"/>
              </a:solidFill>
              <a:latin typeface="Calibri"/>
            </a:endParaRPr>
          </a:p>
        </p:txBody>
      </p:sp>
      <p:sp>
        <p:nvSpPr>
          <p:cNvPr id="15" name="Rectangle 14">
            <a:extLst>
              <a:ext uri="{FF2B5EF4-FFF2-40B4-BE49-F238E27FC236}">
                <a16:creationId xmlns:a16="http://schemas.microsoft.com/office/drawing/2014/main" id="{11DEC718-ACD0-0CE5-4634-C135A10F9C7C}"/>
              </a:ext>
            </a:extLst>
          </p:cNvPr>
          <p:cNvSpPr/>
          <p:nvPr/>
        </p:nvSpPr>
        <p:spPr>
          <a:xfrm>
            <a:off x="288773" y="4480384"/>
            <a:ext cx="4425140" cy="934177"/>
          </a:xfrm>
          <a:prstGeom prst="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23" fontAlgn="auto">
              <a:spcBef>
                <a:spcPts val="0"/>
              </a:spcBef>
              <a:spcAft>
                <a:spcPts val="0"/>
              </a:spcAft>
              <a:defRPr/>
            </a:pPr>
            <a:endParaRPr lang="en-US" sz="1350">
              <a:solidFill>
                <a:srgbClr val="FFFFFF"/>
              </a:solidFill>
              <a:latin typeface="Calibri"/>
            </a:endParaRPr>
          </a:p>
        </p:txBody>
      </p:sp>
    </p:spTree>
    <p:extLst>
      <p:ext uri="{BB962C8B-B14F-4D97-AF65-F5344CB8AC3E}">
        <p14:creationId xmlns:p14="http://schemas.microsoft.com/office/powerpoint/2010/main" val="3465172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9&quot;/&gt;&lt;lineCharCount val=&quot;32&quot;/&gt;&lt;lineCharCount val=&quot;30&quot;/&gt;&lt;lineCharCount val=&quot;9&quot;/&gt;&lt;/TableIndex&gt;&lt;/ShapeTextInfo&gt;"/>
  <p:tag name="PRESENTER_SHAPEINFO" val="&lt;ThreeDShapeInfo&gt;&lt;uuid val=&quot;{28D141F8-DEE7-4FDE-8EA2-E799C1660116}&quot;/&gt;&lt;isInvalidForFieldText val=&quot;1&quot;/&gt;&lt;Image&gt;&lt;filename val=&quot;C:\DOCUME~1\QAV\LOCALS~1\Temp\PR\data\asimages\{28D141F8-DEE7-4FDE-8EA2-E799C1660116}_47_S.png&quot;/&gt;&lt;left val=&quot;147&quot;/&gt;&lt;top val=&quot;289&quot;/&gt;&lt;width val=&quot;224&quot;/&gt;&lt;height val=&quot;86&quot;/&gt;&lt;hasText val=&quot;0&quot;/&gt;&lt;/Image&gt;&lt;Image&gt;&lt;filename val=&quot;C:\DOCUME~1\QAV\LOCALS~1\Temp\PR\data\asimages\{28D141F8-DEE7-4FDE-8EA2-E799C1660116}_47_T.png&quot;/&gt;&lt;left val=&quot;151&quot;/&gt;&lt;top val=&quot;291&quot;/&gt;&lt;width val=&quot;217&quot;/&gt;&lt;height val=&quot;79&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1&quot;/&gt;&lt;lineCharCount val=&quot;33&quot;/&gt;&lt;lineCharCount val=&quot;30&quot;/&gt;&lt;lineCharCount val=&quot;9&quot;/&gt;&lt;/TableIndex&gt;&lt;/ShapeTextInfo&gt;"/>
  <p:tag name="PRESENTER_SHAPEINFO" val="&lt;ThreeDShapeInfo&gt;&lt;uuid val=&quot;{C80C5485-3591-449B-A2B4-4917F6701AF1}&quot;/&gt;&lt;isInvalidForFieldText val=&quot;1&quot;/&gt;&lt;Image&gt;&lt;filename val=&quot;C:\DOCUME~1\QAV\LOCALS~1\Temp\PR\data\asimages\{C80C5485-3591-449B-A2B4-4917F6701AF1}_47_S.png&quot;/&gt;&lt;left val=&quot;147&quot;/&gt;&lt;top val=&quot;409&quot;/&gt;&lt;width val=&quot;224&quot;/&gt;&lt;height val=&quot;86&quot;/&gt;&lt;hasText val=&quot;0&quot;/&gt;&lt;/Image&gt;&lt;Image&gt;&lt;filename val=&quot;C:\DOCUME~1\QAV\LOCALS~1\Temp\PR\data\asimages\{C80C5485-3591-449B-A2B4-4917F6701AF1}_47_T.png&quot;/&gt;&lt;left val=&quot;151&quot;/&gt;&lt;top val=&quot;411&quot;/&gt;&lt;width val=&quot;217&quot;/&gt;&lt;height val=&quot;79&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1&quot;/&gt;&lt;lineCharCount val=&quot;33&quot;/&gt;&lt;lineCharCount val=&quot;30&quot;/&gt;&lt;lineCharCount val=&quot;9&quot;/&gt;&lt;/TableIndex&gt;&lt;/ShapeTextInfo&gt;"/>
  <p:tag name="PRESENTER_SHAPEINFO" val="&lt;ThreeDShapeInfo&gt;&lt;uuid val=&quot;{C80C5485-3591-449B-A2B4-4917F6701AF1}&quot;/&gt;&lt;isInvalidForFieldText val=&quot;1&quot;/&gt;&lt;Image&gt;&lt;filename val=&quot;C:\DOCUME~1\QAV\LOCALS~1\Temp\PR\data\asimages\{C80C5485-3591-449B-A2B4-4917F6701AF1}_47_S.png&quot;/&gt;&lt;left val=&quot;147&quot;/&gt;&lt;top val=&quot;409&quot;/&gt;&lt;width val=&quot;224&quot;/&gt;&lt;height val=&quot;86&quot;/&gt;&lt;hasText val=&quot;0&quot;/&gt;&lt;/Image&gt;&lt;Image&gt;&lt;filename val=&quot;C:\DOCUME~1\QAV\LOCALS~1\Temp\PR\data\asimages\{C80C5485-3591-449B-A2B4-4917F6701AF1}_47_T.png&quot;/&gt;&lt;left val=&quot;151&quot;/&gt;&lt;top val=&quot;411&quot;/&gt;&lt;width val=&quot;217&quot;/&gt;&lt;height val=&quot;79&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VISIBLE" val="0"/>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0&quot;/&gt;&lt;/TableIndex&gt;&lt;/ShapeTextInfo&gt;"/>
</p:tagLst>
</file>

<file path=ppt/theme/theme1.xml><?xml version="1.0" encoding="utf-8"?>
<a:theme xmlns:a="http://schemas.openxmlformats.org/drawingml/2006/main" name="1_Office Theme">
  <a:themeElements>
    <a:clrScheme name="Custom 55">
      <a:dk1>
        <a:sysClr val="windowText" lastClr="000000"/>
      </a:dk1>
      <a:lt1>
        <a:sysClr val="window" lastClr="FFFFFF"/>
      </a:lt1>
      <a:dk2>
        <a:srgbClr val="1F497D"/>
      </a:dk2>
      <a:lt2>
        <a:srgbClr val="EEECE1"/>
      </a:lt2>
      <a:accent1>
        <a:srgbClr val="23ACA0"/>
      </a:accent1>
      <a:accent2>
        <a:srgbClr val="9FD5DC"/>
      </a:accent2>
      <a:accent3>
        <a:srgbClr val="76D369"/>
      </a:accent3>
      <a:accent4>
        <a:srgbClr val="4A7737"/>
      </a:accent4>
      <a:accent5>
        <a:srgbClr val="807F83"/>
      </a:accent5>
      <a:accent6>
        <a:srgbClr val="8064A2"/>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Office Theme">
  <a:themeElements>
    <a:clrScheme name="APO THEME">
      <a:dk1>
        <a:srgbClr val="002557"/>
      </a:dk1>
      <a:lt1>
        <a:sysClr val="window" lastClr="FFFFFF"/>
      </a:lt1>
      <a:dk2>
        <a:srgbClr val="44546A"/>
      </a:dk2>
      <a:lt2>
        <a:srgbClr val="E7E6E6"/>
      </a:lt2>
      <a:accent1>
        <a:srgbClr val="008764"/>
      </a:accent1>
      <a:accent2>
        <a:srgbClr val="1C81B0"/>
      </a:accent2>
      <a:accent3>
        <a:srgbClr val="002985"/>
      </a:accent3>
      <a:accent4>
        <a:srgbClr val="6E6E6E"/>
      </a:accent4>
      <a:accent5>
        <a:srgbClr val="C6DFEB"/>
      </a:accent5>
      <a:accent6>
        <a:srgbClr val="EBEEF5"/>
      </a:accent6>
      <a:hlink>
        <a:srgbClr val="0000FF"/>
      </a:hlink>
      <a:folHlink>
        <a:srgbClr val="66CC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ctr" defTabSz="914171">
          <a:defRPr sz="2200" b="1" dirty="0">
            <a:solidFill>
              <a:schemeClr val="accent1"/>
            </a:solidFill>
            <a:latin typeface="Arial" panose="020B0604020202020204" pitchFamily="34" charset="0"/>
            <a:ea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9_Cougar Biotechnology Inc.">
  <a:themeElements>
    <a:clrScheme name="">
      <a:dk1>
        <a:srgbClr val="FFFFFF"/>
      </a:dk1>
      <a:lt1>
        <a:srgbClr val="FFFFFF"/>
      </a:lt1>
      <a:dk2>
        <a:srgbClr val="FFFF00"/>
      </a:dk2>
      <a:lt2>
        <a:srgbClr val="FF0000"/>
      </a:lt2>
      <a:accent1>
        <a:srgbClr val="80DAFF"/>
      </a:accent1>
      <a:accent2>
        <a:srgbClr val="0000FF"/>
      </a:accent2>
      <a:accent3>
        <a:srgbClr val="FFFFFF"/>
      </a:accent3>
      <a:accent4>
        <a:srgbClr val="DADADA"/>
      </a:accent4>
      <a:accent5>
        <a:srgbClr val="C0EAFF"/>
      </a:accent5>
      <a:accent6>
        <a:srgbClr val="0000E7"/>
      </a:accent6>
      <a:hlink>
        <a:srgbClr val="FF0000"/>
      </a:hlink>
      <a:folHlink>
        <a:srgbClr val="CECECE"/>
      </a:folHlink>
    </a:clrScheme>
    <a:fontScheme name="Cougar Biotechnology Inc.">
      <a:majorFont>
        <a:latin typeface="Arial Unicode MS"/>
        <a:ea typeface=""/>
        <a:cs typeface="Arial"/>
      </a:majorFont>
      <a:minorFont>
        <a:latin typeface="Arial Unicode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ougar Biotechnology In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ugar Biotechnology In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ugar Biotechnology In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ugar Biotechnology In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ugar Biotechnology In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ugar Biotechnology In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ugar Biotechnology In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ougar Biotechnology Inc. 8">
        <a:dk1>
          <a:srgbClr val="AA0008"/>
        </a:dk1>
        <a:lt1>
          <a:srgbClr val="00FF78"/>
        </a:lt1>
        <a:dk2>
          <a:srgbClr val="0000FF"/>
        </a:dk2>
        <a:lt2>
          <a:srgbClr val="FFBB00"/>
        </a:lt2>
        <a:accent1>
          <a:srgbClr val="80DAFF"/>
        </a:accent1>
        <a:accent2>
          <a:srgbClr val="000000"/>
        </a:accent2>
        <a:accent3>
          <a:srgbClr val="AAAAFF"/>
        </a:accent3>
        <a:accent4>
          <a:srgbClr val="00DA65"/>
        </a:accent4>
        <a:accent5>
          <a:srgbClr val="C0EAFF"/>
        </a:accent5>
        <a:accent6>
          <a:srgbClr val="000000"/>
        </a:accent6>
        <a:hlink>
          <a:srgbClr val="FF0000"/>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Cougar Biotechnology Inc.">
  <a:themeElements>
    <a:clrScheme name="">
      <a:dk1>
        <a:srgbClr val="FFFFFF"/>
      </a:dk1>
      <a:lt1>
        <a:srgbClr val="FFFFFF"/>
      </a:lt1>
      <a:dk2>
        <a:srgbClr val="FFFF00"/>
      </a:dk2>
      <a:lt2>
        <a:srgbClr val="FF0000"/>
      </a:lt2>
      <a:accent1>
        <a:srgbClr val="80DAFF"/>
      </a:accent1>
      <a:accent2>
        <a:srgbClr val="0000FF"/>
      </a:accent2>
      <a:accent3>
        <a:srgbClr val="FFFFFF"/>
      </a:accent3>
      <a:accent4>
        <a:srgbClr val="DADADA"/>
      </a:accent4>
      <a:accent5>
        <a:srgbClr val="C0EAFF"/>
      </a:accent5>
      <a:accent6>
        <a:srgbClr val="0000E7"/>
      </a:accent6>
      <a:hlink>
        <a:srgbClr val="FF0000"/>
      </a:hlink>
      <a:folHlink>
        <a:srgbClr val="CECECE"/>
      </a:folHlink>
    </a:clrScheme>
    <a:fontScheme name="Cougar Biotechnology Inc.">
      <a:majorFont>
        <a:latin typeface="Arial Unicode MS"/>
        <a:ea typeface=""/>
        <a:cs typeface="Arial"/>
      </a:majorFont>
      <a:minorFont>
        <a:latin typeface="Arial Unicode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ougar Biotechnology In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ugar Biotechnology In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ugar Biotechnology In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ugar Biotechnology In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ugar Biotechnology In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ugar Biotechnology In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ugar Biotechnology In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ougar Biotechnology Inc. 8">
        <a:dk1>
          <a:srgbClr val="AA0008"/>
        </a:dk1>
        <a:lt1>
          <a:srgbClr val="00FF78"/>
        </a:lt1>
        <a:dk2>
          <a:srgbClr val="0000FF"/>
        </a:dk2>
        <a:lt2>
          <a:srgbClr val="FFBB00"/>
        </a:lt2>
        <a:accent1>
          <a:srgbClr val="80DAFF"/>
        </a:accent1>
        <a:accent2>
          <a:srgbClr val="000000"/>
        </a:accent2>
        <a:accent3>
          <a:srgbClr val="AAAAFF"/>
        </a:accent3>
        <a:accent4>
          <a:srgbClr val="00DA65"/>
        </a:accent4>
        <a:accent5>
          <a:srgbClr val="C0EAFF"/>
        </a:accent5>
        <a:accent6>
          <a:srgbClr val="000000"/>
        </a:accent6>
        <a:hlink>
          <a:srgbClr val="FF0000"/>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Cougar Biotechnology Inc.">
  <a:themeElements>
    <a:clrScheme name="">
      <a:dk1>
        <a:srgbClr val="FFFFFF"/>
      </a:dk1>
      <a:lt1>
        <a:srgbClr val="FFFFFF"/>
      </a:lt1>
      <a:dk2>
        <a:srgbClr val="FFFF00"/>
      </a:dk2>
      <a:lt2>
        <a:srgbClr val="FF0000"/>
      </a:lt2>
      <a:accent1>
        <a:srgbClr val="80DAFF"/>
      </a:accent1>
      <a:accent2>
        <a:srgbClr val="0000FF"/>
      </a:accent2>
      <a:accent3>
        <a:srgbClr val="FFFFFF"/>
      </a:accent3>
      <a:accent4>
        <a:srgbClr val="DADADA"/>
      </a:accent4>
      <a:accent5>
        <a:srgbClr val="C0EAFF"/>
      </a:accent5>
      <a:accent6>
        <a:srgbClr val="0000E7"/>
      </a:accent6>
      <a:hlink>
        <a:srgbClr val="FF0000"/>
      </a:hlink>
      <a:folHlink>
        <a:srgbClr val="CECECE"/>
      </a:folHlink>
    </a:clrScheme>
    <a:fontScheme name="Cougar Biotechnology Inc.">
      <a:majorFont>
        <a:latin typeface="Arial Unicode MS"/>
        <a:ea typeface=""/>
        <a:cs typeface="Arial"/>
      </a:majorFont>
      <a:minorFont>
        <a:latin typeface="Arial Unicode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ougar Biotechnology In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ugar Biotechnology In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ugar Biotechnology In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ugar Biotechnology In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ugar Biotechnology In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ugar Biotechnology In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ugar Biotechnology In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ougar Biotechnology Inc. 8">
        <a:dk1>
          <a:srgbClr val="AA0008"/>
        </a:dk1>
        <a:lt1>
          <a:srgbClr val="00FF78"/>
        </a:lt1>
        <a:dk2>
          <a:srgbClr val="0000FF"/>
        </a:dk2>
        <a:lt2>
          <a:srgbClr val="FFBB00"/>
        </a:lt2>
        <a:accent1>
          <a:srgbClr val="80DAFF"/>
        </a:accent1>
        <a:accent2>
          <a:srgbClr val="000000"/>
        </a:accent2>
        <a:accent3>
          <a:srgbClr val="AAAAFF"/>
        </a:accent3>
        <a:accent4>
          <a:srgbClr val="00DA65"/>
        </a:accent4>
        <a:accent5>
          <a:srgbClr val="C0EAFF"/>
        </a:accent5>
        <a:accent6>
          <a:srgbClr val="000000"/>
        </a:accent6>
        <a:hlink>
          <a:srgbClr val="FF0000"/>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2_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Cougar Biotechnology Inc.">
  <a:themeElements>
    <a:clrScheme name="">
      <a:dk1>
        <a:srgbClr val="FFFFFF"/>
      </a:dk1>
      <a:lt1>
        <a:srgbClr val="FFFFFF"/>
      </a:lt1>
      <a:dk2>
        <a:srgbClr val="FFFF00"/>
      </a:dk2>
      <a:lt2>
        <a:srgbClr val="FF0000"/>
      </a:lt2>
      <a:accent1>
        <a:srgbClr val="80DAFF"/>
      </a:accent1>
      <a:accent2>
        <a:srgbClr val="0000FF"/>
      </a:accent2>
      <a:accent3>
        <a:srgbClr val="FFFFFF"/>
      </a:accent3>
      <a:accent4>
        <a:srgbClr val="DADADA"/>
      </a:accent4>
      <a:accent5>
        <a:srgbClr val="C0EAFF"/>
      </a:accent5>
      <a:accent6>
        <a:srgbClr val="0000E7"/>
      </a:accent6>
      <a:hlink>
        <a:srgbClr val="FF0000"/>
      </a:hlink>
      <a:folHlink>
        <a:srgbClr val="CECECE"/>
      </a:folHlink>
    </a:clrScheme>
    <a:fontScheme name="Cougar Biotechnology Inc.">
      <a:majorFont>
        <a:latin typeface="Arial Unicode MS"/>
        <a:ea typeface=""/>
        <a:cs typeface="Arial"/>
      </a:majorFont>
      <a:minorFont>
        <a:latin typeface="Arial Unicode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ougar Biotechnology In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ugar Biotechnology In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ugar Biotechnology In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ugar Biotechnology In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ugar Biotechnology In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ugar Biotechnology In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ugar Biotechnology In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ougar Biotechnology Inc. 8">
        <a:dk1>
          <a:srgbClr val="AA0008"/>
        </a:dk1>
        <a:lt1>
          <a:srgbClr val="00FF78"/>
        </a:lt1>
        <a:dk2>
          <a:srgbClr val="0000FF"/>
        </a:dk2>
        <a:lt2>
          <a:srgbClr val="FFBB00"/>
        </a:lt2>
        <a:accent1>
          <a:srgbClr val="80DAFF"/>
        </a:accent1>
        <a:accent2>
          <a:srgbClr val="000000"/>
        </a:accent2>
        <a:accent3>
          <a:srgbClr val="AAAAFF"/>
        </a:accent3>
        <a:accent4>
          <a:srgbClr val="00DA65"/>
        </a:accent4>
        <a:accent5>
          <a:srgbClr val="C0EAFF"/>
        </a:accent5>
        <a:accent6>
          <a:srgbClr val="000000"/>
        </a:accent6>
        <a:hlink>
          <a:srgbClr val="FF0000"/>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6_Default Design 12">
      <a:dk1>
        <a:srgbClr val="00FF00"/>
      </a:dk1>
      <a:lt1>
        <a:srgbClr val="FFFFFF"/>
      </a:lt1>
      <a:dk2>
        <a:srgbClr val="030374"/>
      </a:dk2>
      <a:lt2>
        <a:srgbClr val="537CFF"/>
      </a:lt2>
      <a:accent1>
        <a:srgbClr val="DDDDDD"/>
      </a:accent1>
      <a:accent2>
        <a:srgbClr val="28CAB7"/>
      </a:accent2>
      <a:accent3>
        <a:srgbClr val="AAAABC"/>
      </a:accent3>
      <a:accent4>
        <a:srgbClr val="DADADA"/>
      </a:accent4>
      <a:accent5>
        <a:srgbClr val="EBEBEB"/>
      </a:accent5>
      <a:accent6>
        <a:srgbClr val="23B7A6"/>
      </a:accent6>
      <a:hlink>
        <a:srgbClr val="B27BDF"/>
      </a:hlink>
      <a:folHlink>
        <a:srgbClr val="FFEA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6_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6_Default Design 8">
        <a:dk1>
          <a:srgbClr val="919191"/>
        </a:dk1>
        <a:lt1>
          <a:srgbClr val="FFFFFF"/>
        </a:lt1>
        <a:dk2>
          <a:srgbClr val="030374"/>
        </a:dk2>
        <a:lt2>
          <a:srgbClr val="EBE114"/>
        </a:lt2>
        <a:accent1>
          <a:srgbClr val="618FFD"/>
        </a:accent1>
        <a:accent2>
          <a:srgbClr val="00AE00"/>
        </a:accent2>
        <a:accent3>
          <a:srgbClr val="AAAABC"/>
        </a:accent3>
        <a:accent4>
          <a:srgbClr val="DADADA"/>
        </a:accent4>
        <a:accent5>
          <a:srgbClr val="B7C6FE"/>
        </a:accent5>
        <a:accent6>
          <a:srgbClr val="009D00"/>
        </a:accent6>
        <a:hlink>
          <a:srgbClr val="FC0128"/>
        </a:hlink>
        <a:folHlink>
          <a:srgbClr val="CECECE"/>
        </a:folHlink>
      </a:clrScheme>
      <a:clrMap bg1="dk2" tx1="lt1" bg2="dk1" tx2="lt2" accent1="accent1" accent2="accent2" accent3="accent3" accent4="accent4" accent5="accent5" accent6="accent6" hlink="hlink" folHlink="folHlink"/>
    </a:extraClrScheme>
    <a:extraClrScheme>
      <a:clrScheme name="6_Default Design 9">
        <a:dk1>
          <a:srgbClr val="919191"/>
        </a:dk1>
        <a:lt1>
          <a:srgbClr val="FFFFFF"/>
        </a:lt1>
        <a:dk2>
          <a:srgbClr val="030374"/>
        </a:dk2>
        <a:lt2>
          <a:srgbClr val="EBE114"/>
        </a:lt2>
        <a:accent1>
          <a:srgbClr val="618FFD"/>
        </a:accent1>
        <a:accent2>
          <a:srgbClr val="00AE00"/>
        </a:accent2>
        <a:accent3>
          <a:srgbClr val="AAAABC"/>
        </a:accent3>
        <a:accent4>
          <a:srgbClr val="DADADA"/>
        </a:accent4>
        <a:accent5>
          <a:srgbClr val="B7C6FE"/>
        </a:accent5>
        <a:accent6>
          <a:srgbClr val="009D00"/>
        </a:accent6>
        <a:hlink>
          <a:srgbClr val="28CAB7"/>
        </a:hlink>
        <a:folHlink>
          <a:srgbClr val="B27BDF"/>
        </a:folHlink>
      </a:clrScheme>
      <a:clrMap bg1="dk2" tx1="lt1" bg2="dk1" tx2="lt2" accent1="accent1" accent2="accent2" accent3="accent3" accent4="accent4" accent5="accent5" accent6="accent6" hlink="hlink" folHlink="folHlink"/>
    </a:extraClrScheme>
    <a:extraClrScheme>
      <a:clrScheme name="6_Default Design 10">
        <a:dk1>
          <a:srgbClr val="919191"/>
        </a:dk1>
        <a:lt1>
          <a:srgbClr val="FFFFFF"/>
        </a:lt1>
        <a:dk2>
          <a:srgbClr val="030374"/>
        </a:dk2>
        <a:lt2>
          <a:srgbClr val="EBE114"/>
        </a:lt2>
        <a:accent1>
          <a:srgbClr val="DDDDDD"/>
        </a:accent1>
        <a:accent2>
          <a:srgbClr val="537CFF"/>
        </a:accent2>
        <a:accent3>
          <a:srgbClr val="AAAABC"/>
        </a:accent3>
        <a:accent4>
          <a:srgbClr val="DADADA"/>
        </a:accent4>
        <a:accent5>
          <a:srgbClr val="EBEBEB"/>
        </a:accent5>
        <a:accent6>
          <a:srgbClr val="4A70E7"/>
        </a:accent6>
        <a:hlink>
          <a:srgbClr val="28CAB7"/>
        </a:hlink>
        <a:folHlink>
          <a:srgbClr val="B27BDF"/>
        </a:folHlink>
      </a:clrScheme>
      <a:clrMap bg1="dk2" tx1="lt1" bg2="dk1" tx2="lt2" accent1="accent1" accent2="accent2" accent3="accent3" accent4="accent4" accent5="accent5" accent6="accent6" hlink="hlink" folHlink="folHlink"/>
    </a:extraClrScheme>
    <a:extraClrScheme>
      <a:clrScheme name="6_Default Design 11">
        <a:dk1>
          <a:srgbClr val="C18243"/>
        </a:dk1>
        <a:lt1>
          <a:srgbClr val="FFFFFF"/>
        </a:lt1>
        <a:dk2>
          <a:srgbClr val="030374"/>
        </a:dk2>
        <a:lt2>
          <a:srgbClr val="FF8F95"/>
        </a:lt2>
        <a:accent1>
          <a:srgbClr val="DDDDDD"/>
        </a:accent1>
        <a:accent2>
          <a:srgbClr val="537CFF"/>
        </a:accent2>
        <a:accent3>
          <a:srgbClr val="AAAABC"/>
        </a:accent3>
        <a:accent4>
          <a:srgbClr val="DADADA"/>
        </a:accent4>
        <a:accent5>
          <a:srgbClr val="EBEBEB"/>
        </a:accent5>
        <a:accent6>
          <a:srgbClr val="4A70E7"/>
        </a:accent6>
        <a:hlink>
          <a:srgbClr val="28CAB7"/>
        </a:hlink>
        <a:folHlink>
          <a:srgbClr val="B27BDF"/>
        </a:folHlink>
      </a:clrScheme>
      <a:clrMap bg1="dk2" tx1="lt1" bg2="dk1" tx2="lt2" accent1="accent1" accent2="accent2" accent3="accent3" accent4="accent4" accent5="accent5" accent6="accent6" hlink="hlink" folHlink="folHlink"/>
    </a:extraClrScheme>
    <a:extraClrScheme>
      <a:clrScheme name="6_Default Design 12">
        <a:dk1>
          <a:srgbClr val="00FF00"/>
        </a:dk1>
        <a:lt1>
          <a:srgbClr val="FFFFFF"/>
        </a:lt1>
        <a:dk2>
          <a:srgbClr val="030374"/>
        </a:dk2>
        <a:lt2>
          <a:srgbClr val="537CFF"/>
        </a:lt2>
        <a:accent1>
          <a:srgbClr val="DDDDDD"/>
        </a:accent1>
        <a:accent2>
          <a:srgbClr val="28CAB7"/>
        </a:accent2>
        <a:accent3>
          <a:srgbClr val="AAAABC"/>
        </a:accent3>
        <a:accent4>
          <a:srgbClr val="DADADA"/>
        </a:accent4>
        <a:accent5>
          <a:srgbClr val="EBEBEB"/>
        </a:accent5>
        <a:accent6>
          <a:srgbClr val="23B7A6"/>
        </a:accent6>
        <a:hlink>
          <a:srgbClr val="B27BDF"/>
        </a:hlink>
        <a:folHlink>
          <a:srgbClr val="FFEA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boSlideLibraryMaster0708" id="{DD3C033B-F9DA-4449-A10A-41414DC3F02E}" vid="{6F88A1AF-7BB8-9444-B68F-5E584693898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13369</TotalTime>
  <Words>11713</Words>
  <Application>Microsoft Office PowerPoint</Application>
  <PresentationFormat>On-screen Show (4:3)</PresentationFormat>
  <Paragraphs>1641</Paragraphs>
  <Slides>85</Slides>
  <Notes>52</Notes>
  <HiddenSlides>14</HiddenSlides>
  <MMClips>0</MMClips>
  <ScaleCrop>false</ScaleCrop>
  <HeadingPairs>
    <vt:vector size="8" baseType="variant">
      <vt:variant>
        <vt:lpstr>Fonts Used</vt:lpstr>
      </vt:variant>
      <vt:variant>
        <vt:i4>22</vt:i4>
      </vt:variant>
      <vt:variant>
        <vt:lpstr>Theme</vt:lpstr>
      </vt:variant>
      <vt:variant>
        <vt:i4>11</vt:i4>
      </vt:variant>
      <vt:variant>
        <vt:lpstr>Embedded OLE Servers</vt:lpstr>
      </vt:variant>
      <vt:variant>
        <vt:i4>1</vt:i4>
      </vt:variant>
      <vt:variant>
        <vt:lpstr>Slide Titles</vt:lpstr>
      </vt:variant>
      <vt:variant>
        <vt:i4>85</vt:i4>
      </vt:variant>
    </vt:vector>
  </HeadingPairs>
  <TitlesOfParts>
    <vt:vector size="119" baseType="lpstr">
      <vt:lpstr>ＭＳ Ｐゴシック</vt:lpstr>
      <vt:lpstr>ＭＳ Ｐゴシック</vt:lpstr>
      <vt:lpstr>Aptos</vt:lpstr>
      <vt:lpstr>Arial</vt:lpstr>
      <vt:lpstr>Arial Narrow</vt:lpstr>
      <vt:lpstr>Arial Unicode MS</vt:lpstr>
      <vt:lpstr>ArialMT</vt:lpstr>
      <vt:lpstr>Avenir Next</vt:lpstr>
      <vt:lpstr>Calibri</vt:lpstr>
      <vt:lpstr>Calibri Light</vt:lpstr>
      <vt:lpstr>Calisto MT</vt:lpstr>
      <vt:lpstr>Courier New</vt:lpstr>
      <vt:lpstr>Franklin Gothic Book</vt:lpstr>
      <vt:lpstr>Helvetica</vt:lpstr>
      <vt:lpstr>Lucida Grande</vt:lpstr>
      <vt:lpstr>Merriweather Sans</vt:lpstr>
      <vt:lpstr>Noto Sans Symbols</vt:lpstr>
      <vt:lpstr>ScalaLancetPro-Bold</vt:lpstr>
      <vt:lpstr>Segoe UI</vt:lpstr>
      <vt:lpstr>StarSymbol</vt:lpstr>
      <vt:lpstr>Times New Roman</vt:lpstr>
      <vt:lpstr>Wingdings</vt:lpstr>
      <vt:lpstr>1_Office Theme</vt:lpstr>
      <vt:lpstr>9_Cougar Biotechnology Inc.</vt:lpstr>
      <vt:lpstr>5_Cougar Biotechnology Inc.</vt:lpstr>
      <vt:lpstr>7_Cougar Biotechnology Inc.</vt:lpstr>
      <vt:lpstr>6_Default Design</vt:lpstr>
      <vt:lpstr>10_Cougar Biotechnology Inc.</vt:lpstr>
      <vt:lpstr>7_Default Design</vt:lpstr>
      <vt:lpstr>DUKE OPTION B INSIDE PAGE</vt:lpstr>
      <vt:lpstr>3_Office Theme</vt:lpstr>
      <vt:lpstr>Custom Design</vt:lpstr>
      <vt:lpstr>4_Office Theme</vt:lpstr>
      <vt:lpstr>Chart</vt:lpstr>
      <vt:lpstr>PowerPoint Presentation</vt:lpstr>
      <vt:lpstr>Disclosures</vt:lpstr>
      <vt:lpstr>Outline</vt:lpstr>
      <vt:lpstr>HER2 is commonly overexpressed in a subset of BC</vt:lpstr>
      <vt:lpstr>Expression of HER2 is Continuous</vt:lpstr>
      <vt:lpstr>ASCO/CAP Guidelines: Histopathologic Discordance and When to Order a New HER2 Test</vt:lpstr>
      <vt:lpstr>Algorithm for evaluation of HER2 gene amplification by ISH assay using dual-probe (HER2 gene) assay</vt:lpstr>
      <vt:lpstr>PowerPoint Presentation</vt:lpstr>
      <vt:lpstr>PowerPoint Presentation</vt:lpstr>
      <vt:lpstr>Definition of HER2-Low Breast Cancer</vt:lpstr>
      <vt:lpstr>Prevalence of HER2-Low Breast Cancer</vt:lpstr>
      <vt:lpstr> HER2 “low” (i.e., “not positive”) and HER2 “heterogeneity” (i.e., observed within HER2+ tumors) mean different things …</vt:lpstr>
      <vt:lpstr>PowerPoint Presentation</vt:lpstr>
      <vt:lpstr>FDA Approved HER2-Targeted Therapeutics for HER2+ Metastatic Breast Cancer</vt:lpstr>
      <vt:lpstr>NCCN Guidelines Version 5.2025 Invasive Breast Cancer</vt:lpstr>
      <vt:lpstr>PowerPoint Presentation</vt:lpstr>
      <vt:lpstr>Phase 3 EMILIA: T-DM1 in HER2+ MBC</vt:lpstr>
      <vt:lpstr>ADC Characteristic Differences Between T-DXd and T-DM1</vt:lpstr>
      <vt:lpstr>DESTINY-Breast01 Study Design: An Open-Label, Multicenter, Phase 2 Study</vt:lpstr>
      <vt:lpstr>Modi S, et al. N Engl J Med. 2020;382(7):610-621.</vt:lpstr>
      <vt:lpstr> December 20, 2019: Trastuzumab Deruxtecan granted accelerated approval by the FDA based on DESTINY-Breast01 Trial </vt:lpstr>
      <vt:lpstr>DESTINY-Breast01: Updated OS </vt:lpstr>
      <vt:lpstr>PowerPoint Presentation</vt:lpstr>
      <vt:lpstr>PowerPoint Presentation</vt:lpstr>
      <vt:lpstr>PowerPoint Presentation</vt:lpstr>
      <vt:lpstr>PowerPoint Presentation</vt:lpstr>
      <vt:lpstr>PowerPoint Presentation</vt:lpstr>
      <vt:lpstr>Trastuzumab deruxtecan (T-DXd) + pertuzumab vs taxane  + trastuzumab + pertuzumab (THP) for first-line treatment  of patients with human epidermal growth factor  receptor 2–positive (HER2+) advanced/metastatic breast cancer: interim results from DESTINY-Breast09</vt:lpstr>
      <vt:lpstr>Evolution of T-DXd in HER2+ a/mBC</vt:lpstr>
      <vt:lpstr>DESTINY-Breast09 study design</vt:lpstr>
      <vt:lpstr>Patient demographics and key baseline characteristics</vt:lpstr>
      <vt:lpstr>PFS (BICR): primary endpoint</vt:lpstr>
      <vt:lpstr>PFS (BICR): subgroup analyses</vt:lpstr>
      <vt:lpstr>ORR and DOR (BICR)</vt:lpstr>
      <vt:lpstr>PFS2 (investigator assessment) and post-trial treatments</vt:lpstr>
      <vt:lpstr>Possibly treatment-related (investigator assessed) TEAEs in ≥20% of patients (either arm)</vt:lpstr>
      <vt:lpstr>Conclusions</vt:lpstr>
      <vt:lpstr>PowerPoint Presentation</vt:lpstr>
      <vt:lpstr>PowerPoint Presentation</vt:lpstr>
      <vt:lpstr>PowerPoint Presentation</vt:lpstr>
      <vt:lpstr>Results (1) : Patients characteristics</vt:lpstr>
      <vt:lpstr>Results (2) : clinical and radiological data</vt:lpstr>
      <vt:lpstr>Results (3) : risk factors and management</vt:lpstr>
      <vt:lpstr>Let’s go inside…the TKIs</vt:lpstr>
      <vt:lpstr>PowerPoint Presentation</vt:lpstr>
      <vt:lpstr>Neratinib: CNS protection</vt:lpstr>
      <vt:lpstr>Neratinib: Toxicity and NCCN Update</vt:lpstr>
      <vt:lpstr>Brain Metastases May Go Undetected </vt:lpstr>
      <vt:lpstr>HER2CLIMB Pivotal Trial Design: Capecitabine/Trastuzumab +/- Tucatinib</vt:lpstr>
      <vt:lpstr>Progression-Free Survival with Tucatinib Added to Capecitabine and Trastuzumab in HER2+ MBC (Including with Brain Metastases): HER2CLIMB Study Results</vt:lpstr>
      <vt:lpstr>Overall Survival with Tucatinib Added to Capecitabine and Trastuzumab in HER2+ MBC (Including with Brain Metastases): HER2CLIMB Study Results</vt:lpstr>
      <vt:lpstr>PowerPoint Presentation</vt:lpstr>
      <vt:lpstr>Time to New Brain Lesions or Death in All HER2CLIMB Patients</vt:lpstr>
      <vt:lpstr>HER2Climb Safety: It’s mostly the cape…</vt:lpstr>
      <vt:lpstr>HER2CLIMB-02</vt:lpstr>
      <vt:lpstr>HER2CLIMB-02: Prior Systemic Therapies</vt:lpstr>
      <vt:lpstr>HER2CLIMB-02: Progression-Free Survival</vt:lpstr>
      <vt:lpstr>HER2CLIMB-02: Adverse Events of Interest </vt:lpstr>
      <vt:lpstr>HER2CLIMB-05</vt:lpstr>
      <vt:lpstr>Current evidence base for T-DXd benefit in  patients with HER2+ mBC and BMs</vt:lpstr>
      <vt:lpstr>CNS Activity of T-DXd in MBC1-3</vt:lpstr>
      <vt:lpstr>DESTINY-Breast01, 02, and 03: Pooled Analysis  of T-DXd in HER2+ MBC With Brain Metastases1</vt:lpstr>
      <vt:lpstr>Pooled Analysis of DESTINY-Breast01, 02, and 03: Exploratory Best IC Response, ORR, and DOR per BICR1</vt:lpstr>
      <vt:lpstr>Pooled Analysis DESTINY Breast-01/02/03  CNS-ORR for T-DXd vs Control Arm</vt:lpstr>
      <vt:lpstr>Pooled Analysis DESTINY Breast-01/02/03 CNS-PFS Treated Stable (left) and Untreated/Active (right)</vt:lpstr>
      <vt:lpstr>Evidence of Activity T-DXd in Active CNS Metastases</vt:lpstr>
      <vt:lpstr>DESTINY-Breast12 study design</vt:lpstr>
      <vt:lpstr>DB-12: PFS and CNS-PFS in Patients With Baseline BMs</vt:lpstr>
      <vt:lpstr>DB-12: IC-ORR in Patients With Baseline Measurable BMs</vt:lpstr>
      <vt:lpstr>AEs of special interest</vt:lpstr>
      <vt:lpstr>Conclusions RE: QOL evaluations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AFT-38 PATINA Study Design</vt:lpstr>
      <vt:lpstr>Primary Endpoint: PFS (Investigator-Assessed)</vt:lpstr>
      <vt:lpstr>Secondary Endpoint: Overall Survival  (Interim Analysis)</vt:lpstr>
      <vt:lpstr>Ongoing trials </vt:lpstr>
      <vt:lpstr>Ongoing trials </vt:lpstr>
      <vt:lpstr>Summary</vt:lpstr>
      <vt:lpstr>Take Home Messages/Conclusions</vt:lpstr>
    </vt:vector>
  </TitlesOfParts>
  <Company>Northwestern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Gradishar</dc:creator>
  <cp:lastModifiedBy>Susan Peck</cp:lastModifiedBy>
  <cp:revision>121</cp:revision>
  <dcterms:created xsi:type="dcterms:W3CDTF">2012-10-19T19:17:27Z</dcterms:created>
  <dcterms:modified xsi:type="dcterms:W3CDTF">2025-11-08T12:03:58Z</dcterms:modified>
</cp:coreProperties>
</file>