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5"/>
  </p:notesMasterIdLst>
  <p:sldIdLst>
    <p:sldId id="444" r:id="rId5"/>
    <p:sldId id="1012" r:id="rId6"/>
    <p:sldId id="261" r:id="rId7"/>
    <p:sldId id="7060" r:id="rId8"/>
    <p:sldId id="270" r:id="rId9"/>
    <p:sldId id="271" r:id="rId10"/>
    <p:sldId id="7057" r:id="rId11"/>
    <p:sldId id="7056" r:id="rId12"/>
    <p:sldId id="7120" r:id="rId13"/>
    <p:sldId id="7099" r:id="rId14"/>
    <p:sldId id="266" r:id="rId15"/>
    <p:sldId id="793" r:id="rId16"/>
    <p:sldId id="7153" r:id="rId17"/>
    <p:sldId id="876" r:id="rId18"/>
    <p:sldId id="419" r:id="rId19"/>
    <p:sldId id="7160" r:id="rId20"/>
    <p:sldId id="429" r:id="rId21"/>
    <p:sldId id="7152" r:id="rId22"/>
    <p:sldId id="410" r:id="rId23"/>
    <p:sldId id="1029" r:id="rId24"/>
    <p:sldId id="262" r:id="rId25"/>
    <p:sldId id="7059" r:id="rId26"/>
    <p:sldId id="267" r:id="rId27"/>
    <p:sldId id="958" r:id="rId28"/>
    <p:sldId id="260" r:id="rId29"/>
    <p:sldId id="7161" r:id="rId30"/>
    <p:sldId id="272" r:id="rId31"/>
    <p:sldId id="905" r:id="rId32"/>
    <p:sldId id="7050" r:id="rId33"/>
    <p:sldId id="7054" r:id="rId34"/>
    <p:sldId id="7055" r:id="rId35"/>
    <p:sldId id="7053" r:id="rId36"/>
    <p:sldId id="257" r:id="rId37"/>
    <p:sldId id="7170" r:id="rId38"/>
    <p:sldId id="7174" r:id="rId39"/>
    <p:sldId id="7133" r:id="rId40"/>
    <p:sldId id="292" r:id="rId41"/>
    <p:sldId id="981" r:id="rId42"/>
    <p:sldId id="7121" r:id="rId43"/>
    <p:sldId id="7173" r:id="rId44"/>
  </p:sldIdLst>
  <p:sldSz cx="12192000" cy="7772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A360-C1DB-31E3-1ACC-518351D67F32}" name="Steven Nair" initials="SN" userId="S::snair@gotoper.com::634b8c3a-a10b-4010-857a-efd223460a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F0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45A0E7-E52D-4722-B90A-F0284F817562}" v="1" dt="2025-11-07T13:57:27.168"/>
    <p1510:client id="{53E614E1-8E7F-4E57-AB3F-954D37A2F541}" v="1" dt="2025-11-06T18:51:53.16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89"/>
    <p:restoredTop sz="84354"/>
  </p:normalViewPr>
  <p:slideViewPr>
    <p:cSldViewPr snapToGrid="0" snapToObjects="1">
      <p:cViewPr varScale="1">
        <p:scale>
          <a:sx n="59" d="100"/>
          <a:sy n="59" d="100"/>
        </p:scale>
        <p:origin x="715" y="274"/>
      </p:cViewPr>
      <p:guideLst/>
    </p:cSldViewPr>
  </p:slideViewPr>
  <p:notesTextViewPr>
    <p:cViewPr>
      <p:scale>
        <a:sx n="1" d="1"/>
        <a:sy n="1" d="1"/>
      </p:scale>
      <p:origin x="0" y="0"/>
    </p:cViewPr>
  </p:notesTextViewPr>
  <p:sorterViewPr>
    <p:cViewPr varScale="1">
      <p:scale>
        <a:sx n="1" d="1"/>
        <a:sy n="1" d="1"/>
      </p:scale>
      <p:origin x="0" y="-152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addSld modSld sldOrd">
      <pc:chgData name="Susan Peck" userId="904e0207acc3a1a6" providerId="LiveId" clId="{9603E2BD-8268-4A33-978C-48C504CB5CBC}" dt="2025-11-07T16:41:31.578" v="5"/>
      <pc:docMkLst>
        <pc:docMk/>
      </pc:docMkLst>
      <pc:sldChg chg="add modTransition">
        <pc:chgData name="Susan Peck" userId="904e0207acc3a1a6" providerId="LiveId" clId="{9603E2BD-8268-4A33-978C-48C504CB5CBC}" dt="2025-11-07T13:57:27.166" v="1"/>
        <pc:sldMkLst>
          <pc:docMk/>
          <pc:sldMk cId="529365579" sldId="257"/>
        </pc:sldMkLst>
      </pc:sldChg>
      <pc:sldChg chg="ord">
        <pc:chgData name="Susan Peck" userId="904e0207acc3a1a6" providerId="LiveId" clId="{9603E2BD-8268-4A33-978C-48C504CB5CBC}" dt="2025-11-07T16:41:05.756" v="3"/>
        <pc:sldMkLst>
          <pc:docMk/>
          <pc:sldMk cId="270931183" sldId="7170"/>
        </pc:sldMkLst>
      </pc:sldChg>
      <pc:sldChg chg="ord">
        <pc:chgData name="Susan Peck" userId="904e0207acc3a1a6" providerId="LiveId" clId="{9603E2BD-8268-4A33-978C-48C504CB5CBC}" dt="2025-11-07T16:41:31.578" v="5"/>
        <pc:sldMkLst>
          <pc:docMk/>
          <pc:sldMk cId="1180424305" sldId="7173"/>
        </pc:sldMkLst>
      </pc:sldChg>
      <pc:sldChg chg="add modTransition">
        <pc:chgData name="Susan Peck" userId="904e0207acc3a1a6" providerId="LiveId" clId="{9603E2BD-8268-4A33-978C-48C504CB5CBC}" dt="2025-11-06T18:51:53.158" v="0"/>
        <pc:sldMkLst>
          <pc:docMk/>
          <pc:sldMk cId="1924897183" sldId="71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739775" y="685800"/>
            <a:ext cx="537845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767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40BC0AD9-6B6F-0647-A63D-8873F8A19828}" type="slidenum">
              <a:rPr lang="en-US" sz="1200" i="0">
                <a:latin typeface="Times New Roman" charset="0"/>
              </a:rPr>
              <a:pPr eaLnBrk="1" hangingPunct="1"/>
              <a:t>15</a:t>
            </a:fld>
            <a:endParaRPr lang="en-US" sz="1200" i="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6BC33D18-2672-1640-B0AE-D7226B72AD02}" type="slidenum">
              <a:rPr lang="en-US" sz="1200" i="0">
                <a:latin typeface="Times New Roman" charset="0"/>
              </a:rPr>
              <a:pPr eaLnBrk="1" hangingPunct="1"/>
              <a:t>16</a:t>
            </a:fld>
            <a:endParaRPr lang="en-US" sz="1200" i="0">
              <a:latin typeface="Times New Roman" charset="0"/>
            </a:endParaRPr>
          </a:p>
        </p:txBody>
      </p:sp>
      <p:sp>
        <p:nvSpPr>
          <p:cNvPr id="66562" name="Rectangle 2"/>
          <p:cNvSpPr>
            <a:spLocks noGrp="1" noRot="1" noChangeAspect="1" noChangeArrowheads="1" noTextEdit="1"/>
          </p:cNvSpPr>
          <p:nvPr>
            <p:ph type="sldImg"/>
          </p:nvPr>
        </p:nvSpPr>
        <p:spPr>
          <a:xfrm>
            <a:off x="739775" y="685800"/>
            <a:ext cx="5380038" cy="3430588"/>
          </a:xfrm>
          <a:solidFill>
            <a:srgbClr val="FFFFFF"/>
          </a:solidFill>
          <a:ln/>
        </p:spPr>
      </p:sp>
      <p:sp>
        <p:nvSpPr>
          <p:cNvPr id="66563" name="Rectangle 3"/>
          <p:cNvSpPr>
            <a:spLocks noGrp="1" noChangeArrowheads="1"/>
          </p:cNvSpPr>
          <p:nvPr>
            <p:ph type="body" idx="1"/>
          </p:nvPr>
        </p:nvSpPr>
        <p:spPr>
          <a:xfrm>
            <a:off x="696913" y="4332288"/>
            <a:ext cx="5487987" cy="4111625"/>
          </a:xfrm>
          <a:solidFill>
            <a:srgbClr val="FFFFFF"/>
          </a:solidFill>
          <a:ln>
            <a:solidFill>
              <a:srgbClr val="000000"/>
            </a:solidFill>
          </a:ln>
        </p:spPr>
        <p:txBody>
          <a:bodyPr/>
          <a:lstStyle/>
          <a:p>
            <a:pPr eaLnBrk="1" hangingPunct="1"/>
            <a:r>
              <a:rPr lang="en-US">
                <a:ea typeface="ＭＳ Ｐゴシック" charset="0"/>
                <a:cs typeface="ＭＳ Ｐゴシック" charset="0"/>
              </a:rPr>
              <a:t>Evaluation of median OS according to IHC test results (2+/3+) determined that Herceptin</a:t>
            </a:r>
            <a:r>
              <a:rPr lang="en-US" baseline="30000">
                <a:ea typeface="ＭＳ Ｐゴシック" charset="0"/>
                <a:cs typeface="Arial" charset="0"/>
              </a:rPr>
              <a:t>®</a:t>
            </a:r>
            <a:r>
              <a:rPr lang="en-US" baseline="30000">
                <a:ea typeface="ＭＳ Ｐゴシック" charset="0"/>
                <a:cs typeface="ＭＳ Ｐゴシック" charset="0"/>
              </a:rPr>
              <a:t> </a:t>
            </a:r>
            <a:r>
              <a:rPr lang="en-US">
                <a:ea typeface="ＭＳ Ｐゴシック" charset="0"/>
                <a:cs typeface="ＭＳ Ｐゴシック" charset="0"/>
              </a:rPr>
              <a:t>plus CT improved median OS significantly compared with CT alone (25.1 vs 20.3 months, respectively; </a:t>
            </a:r>
            <a:r>
              <a:rPr lang="en-US" i="1">
                <a:ea typeface="ＭＳ Ｐゴシック" charset="0"/>
                <a:cs typeface="ＭＳ Ｐゴシック" charset="0"/>
              </a:rPr>
              <a:t>P</a:t>
            </a:r>
            <a:r>
              <a:rPr lang="en-US">
                <a:ea typeface="ＭＳ Ｐゴシック" charset="0"/>
                <a:cs typeface="ＭＳ Ｐゴシック" charset="0"/>
              </a:rPr>
              <a:t>=0.05).</a:t>
            </a:r>
            <a:r>
              <a:rPr lang="en-US" baseline="30000">
                <a:ea typeface="ＭＳ Ｐゴシック" charset="0"/>
                <a:cs typeface="ＭＳ Ｐゴシック" charset="0"/>
              </a:rPr>
              <a:t>1</a:t>
            </a:r>
          </a:p>
          <a:p>
            <a:pPr eaLnBrk="1" hangingPunct="1"/>
            <a:r>
              <a:rPr lang="en-US">
                <a:ea typeface="ＭＳ Ｐゴシック" charset="0"/>
                <a:cs typeface="ＭＳ Ｐゴシック" charset="0"/>
              </a:rPr>
              <a:t>Retrospective analyses of the pivotal Herceptin plus CT combination trial indicate that the median OS, estimated by Kaplan-Meier analysis, was significantly improved in both FISH-positive and IHC-positive (2+/3+) patients who received Herceptin plus CT, compared with patients who received CT only.</a:t>
            </a:r>
            <a:r>
              <a:rPr lang="en-US" baseline="30000">
                <a:ea typeface="ＭＳ Ｐゴシック" charset="0"/>
                <a:cs typeface="ＭＳ Ｐゴシック" charset="0"/>
              </a:rPr>
              <a:t>2</a:t>
            </a:r>
          </a:p>
          <a:p>
            <a:pPr lvl="1" eaLnBrk="1" hangingPunct="1"/>
            <a:r>
              <a:rPr lang="en-US">
                <a:ea typeface="ＭＳ Ｐゴシック" charset="0"/>
              </a:rPr>
              <a:t>Median survival was 26.2 months (H + CT) vs 20.0 months for CT alone in FISH-positive patients (</a:t>
            </a:r>
            <a:r>
              <a:rPr lang="en-US" i="1">
                <a:ea typeface="ＭＳ Ｐゴシック" charset="0"/>
              </a:rPr>
              <a:t>P</a:t>
            </a:r>
            <a:r>
              <a:rPr lang="en-US">
                <a:ea typeface="ＭＳ Ｐゴシック" charset="0"/>
              </a:rPr>
              <a:t>=0.007)</a:t>
            </a:r>
            <a:r>
              <a:rPr lang="en-US" i="1">
                <a:ea typeface="ＭＳ Ｐゴシック" charset="0"/>
              </a:rPr>
              <a:t>.</a:t>
            </a:r>
          </a:p>
          <a:p>
            <a:pPr lvl="1" eaLnBrk="1" hangingPunct="1"/>
            <a:r>
              <a:rPr lang="en-US">
                <a:ea typeface="ＭＳ Ｐゴシック" charset="0"/>
              </a:rPr>
              <a:t>The risk of mortality for FISH-positive patients receiving Herceptin plus CT was decreased by 29% compared with FISH-positive patients receiving CT alone; for IHC-positive patients, the decrease was 20%.</a:t>
            </a:r>
          </a:p>
          <a:p>
            <a:pPr eaLnBrk="1" hangingPunct="1"/>
            <a:r>
              <a:rPr lang="en-US">
                <a:ea typeface="ＭＳ Ｐゴシック" charset="0"/>
                <a:cs typeface="ＭＳ Ｐゴシック" charset="0"/>
              </a:rPr>
              <a:t>The majority of patients benefiting from Herceptin treatment were FISH-positive or</a:t>
            </a:r>
            <a:br>
              <a:rPr lang="en-US">
                <a:ea typeface="ＭＳ Ｐゴシック" charset="0"/>
                <a:cs typeface="ＭＳ Ｐゴシック" charset="0"/>
              </a:rPr>
            </a:br>
            <a:r>
              <a:rPr lang="en-US">
                <a:ea typeface="ＭＳ Ｐゴシック" charset="0"/>
                <a:cs typeface="ＭＳ Ｐゴシック" charset="0"/>
              </a:rPr>
              <a:t>IHC 3+.</a:t>
            </a:r>
            <a:r>
              <a:rPr lang="en-US" baseline="30000">
                <a:ea typeface="ＭＳ Ｐゴシック" charset="0"/>
                <a:cs typeface="ＭＳ Ｐゴシック" charset="0"/>
              </a:rPr>
              <a:t>1-3</a:t>
            </a:r>
            <a:endParaRPr lang="en-US">
              <a:ea typeface="ＭＳ Ｐゴシック" charset="0"/>
              <a:cs typeface="ＭＳ Ｐゴシック" charset="0"/>
            </a:endParaRPr>
          </a:p>
        </p:txBody>
      </p:sp>
      <p:sp>
        <p:nvSpPr>
          <p:cNvPr id="66564" name="Text Box 4"/>
          <p:cNvSpPr txBox="1">
            <a:spLocks noChangeArrowheads="1"/>
          </p:cNvSpPr>
          <p:nvPr/>
        </p:nvSpPr>
        <p:spPr bwMode="auto">
          <a:xfrm>
            <a:off x="881063" y="8462963"/>
            <a:ext cx="3486150" cy="49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943" tIns="44472" rIns="88943" bIns="44472" anchor="b">
            <a:spAutoFit/>
          </a:bodyPr>
          <a:lstStyle>
            <a:lvl1pPr marL="169863" indent="-169863" defTabSz="889000" eaLnBrk="0" hangingPunct="0">
              <a:defRPr sz="2400" i="1">
                <a:solidFill>
                  <a:schemeClr val="tx1"/>
                </a:solidFill>
                <a:latin typeface="Arial" charset="0"/>
                <a:ea typeface="ＭＳ Ｐゴシック" charset="0"/>
                <a:cs typeface="ＭＳ Ｐゴシック" charset="0"/>
              </a:defRPr>
            </a:lvl1pPr>
            <a:lvl2pPr marL="742950" indent="-285750" defTabSz="889000" eaLnBrk="0" hangingPunct="0">
              <a:defRPr sz="2400" i="1">
                <a:solidFill>
                  <a:schemeClr val="tx1"/>
                </a:solidFill>
                <a:latin typeface="Arial" charset="0"/>
                <a:ea typeface="ＭＳ Ｐゴシック" charset="0"/>
              </a:defRPr>
            </a:lvl2pPr>
            <a:lvl3pPr marL="1143000" indent="-228600" defTabSz="889000" eaLnBrk="0" hangingPunct="0">
              <a:defRPr sz="2400" i="1">
                <a:solidFill>
                  <a:schemeClr val="tx1"/>
                </a:solidFill>
                <a:latin typeface="Arial" charset="0"/>
                <a:ea typeface="ＭＳ Ｐゴシック" charset="0"/>
              </a:defRPr>
            </a:lvl3pPr>
            <a:lvl4pPr marL="1600200" indent="-228600" defTabSz="889000" eaLnBrk="0" hangingPunct="0">
              <a:defRPr sz="2400" i="1">
                <a:solidFill>
                  <a:schemeClr val="tx1"/>
                </a:solidFill>
                <a:latin typeface="Arial" charset="0"/>
                <a:ea typeface="ＭＳ Ｐゴシック" charset="0"/>
              </a:defRPr>
            </a:lvl4pPr>
            <a:lvl5pPr marL="2057400" indent="-228600" defTabSz="889000" eaLnBrk="0" hangingPunct="0">
              <a:defRPr sz="2400" i="1">
                <a:solidFill>
                  <a:schemeClr val="tx1"/>
                </a:solidFill>
                <a:latin typeface="Arial" charset="0"/>
                <a:ea typeface="ＭＳ Ｐゴシック" charset="0"/>
              </a:defRPr>
            </a:lvl5pPr>
            <a:lvl6pPr marL="2514600" indent="-228600" defTabSz="8890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defTabSz="8890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defTabSz="8890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defTabSz="8890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900" i="0"/>
              <a:t>1. Herceptin</a:t>
            </a:r>
            <a:r>
              <a:rPr lang="en-US" sz="900" i="0" baseline="30000"/>
              <a:t>®</a:t>
            </a:r>
            <a:r>
              <a:rPr lang="en-US" sz="900" i="0"/>
              <a:t> (Trastuzumab) PI, February 2005.</a:t>
            </a:r>
          </a:p>
          <a:p>
            <a:r>
              <a:rPr lang="en-US" sz="900" i="0"/>
              <a:t>2. Mass et al.</a:t>
            </a:r>
            <a:r>
              <a:rPr lang="en-US" sz="900"/>
              <a:t> Proc Am Soc Clin Oncol.</a:t>
            </a:r>
            <a:r>
              <a:rPr lang="en-US" sz="900" i="0"/>
              <a:t> 2001;20:22a. Abstract 85.</a:t>
            </a:r>
          </a:p>
          <a:p>
            <a:r>
              <a:rPr lang="en-US" sz="900" i="0"/>
              <a:t>3. Slamon et al. </a:t>
            </a:r>
            <a:r>
              <a:rPr lang="en-US" sz="900"/>
              <a:t>N Engl J Med</a:t>
            </a:r>
            <a:r>
              <a:rPr lang="en-US" sz="900" i="0"/>
              <a:t>. 2001;344:783.</a:t>
            </a:r>
          </a:p>
        </p:txBody>
      </p:sp>
    </p:spTree>
    <p:extLst>
      <p:ext uri="{BB962C8B-B14F-4D97-AF65-F5344CB8AC3E}">
        <p14:creationId xmlns:p14="http://schemas.microsoft.com/office/powerpoint/2010/main" val="3434223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331BEB2C-F2B8-4B48-914A-73F6561431B8}" type="slidenum">
              <a:rPr lang="en-US" sz="1200" i="0">
                <a:latin typeface="Times New Roman" charset="0"/>
              </a:rPr>
              <a:pPr eaLnBrk="1" hangingPunct="1"/>
              <a:t>17</a:t>
            </a:fld>
            <a:endParaRPr lang="en-US" sz="1200" i="0">
              <a:latin typeface="Times New Roman" charset="0"/>
            </a:endParaRPr>
          </a:p>
        </p:txBody>
      </p:sp>
      <p:sp>
        <p:nvSpPr>
          <p:cNvPr id="44034" name="Rectangle 2"/>
          <p:cNvSpPr>
            <a:spLocks noGrp="1" noRot="1" noChangeAspect="1" noChangeArrowheads="1"/>
          </p:cNvSpPr>
          <p:nvPr>
            <p:ph type="sldImg"/>
          </p:nvPr>
        </p:nvSpPr>
        <p:spPr>
          <a:xfrm>
            <a:off x="752475" y="690563"/>
            <a:ext cx="5364163" cy="3421062"/>
          </a:xfrm>
          <a:solidFill>
            <a:srgbClr val="FFFFFF"/>
          </a:solidFill>
          <a:ln/>
        </p:spPr>
      </p:sp>
      <p:sp>
        <p:nvSpPr>
          <p:cNvPr id="44035" name="Rectangle 3"/>
          <p:cNvSpPr>
            <a:spLocks noGrp="1" noChangeArrowheads="1"/>
          </p:cNvSpPr>
          <p:nvPr>
            <p:ph type="body" idx="1"/>
          </p:nvPr>
        </p:nvSpPr>
        <p:spPr>
          <a:xfrm>
            <a:off x="381000" y="4243388"/>
            <a:ext cx="5715000" cy="4291012"/>
          </a:xfrm>
          <a:solidFill>
            <a:srgbClr val="FFFFFF"/>
          </a:solidFill>
          <a:ln>
            <a:solidFill>
              <a:srgbClr val="000000"/>
            </a:solidFill>
          </a:ln>
        </p:spPr>
        <p:txBody>
          <a:bodyPr lIns="91147" tIns="45574" rIns="91147" bIns="45574"/>
          <a:lstStyle/>
          <a:p>
            <a:pPr eaLnBrk="1" hangingPunct="1">
              <a:spcBef>
                <a:spcPct val="0"/>
              </a:spcBef>
              <a:spcAft>
                <a:spcPct val="30000"/>
              </a:spcAft>
            </a:pPr>
            <a:r>
              <a:rPr lang="en-US" sz="1400">
                <a:latin typeface="Arial" charset="0"/>
                <a:ea typeface="ＭＳ Ｐゴシック" charset="0"/>
                <a:cs typeface="ＭＳ Ｐゴシック" charset="0"/>
              </a:rPr>
              <a:t>Many methods used to assess alteration in her2.  Discuss difference between solid matrix/grind and bind methods vs histochemistry -&gt; dilution issue provides explanation for sign. Numbers of earlier single copy overexpressors</a:t>
            </a:r>
          </a:p>
          <a:p>
            <a:pPr eaLnBrk="1" hangingPunct="1">
              <a:spcBef>
                <a:spcPct val="0"/>
              </a:spcBef>
              <a:spcAft>
                <a:spcPct val="30000"/>
              </a:spcAft>
            </a:pPr>
            <a:endParaRPr lang="en-US" sz="1400">
              <a:latin typeface="Arial" charset="0"/>
              <a:ea typeface="ＭＳ Ｐゴシック" charset="0"/>
              <a:cs typeface="ＭＳ Ｐゴシック" charset="0"/>
            </a:endParaRPr>
          </a:p>
          <a:p>
            <a:pPr eaLnBrk="1" hangingPunct="1">
              <a:spcBef>
                <a:spcPct val="0"/>
              </a:spcBef>
              <a:spcAft>
                <a:spcPct val="30000"/>
              </a:spcAft>
            </a:pPr>
            <a:r>
              <a:rPr lang="en-US" sz="1400">
                <a:latin typeface="Arial" charset="0"/>
                <a:ea typeface="ＭＳ Ｐゴシック" charset="0"/>
                <a:cs typeface="ＭＳ Ｐゴシック" charset="0"/>
              </a:rPr>
              <a:t>Use it to link amp and overexpression</a:t>
            </a:r>
          </a:p>
          <a:p>
            <a:pPr eaLnBrk="1" hangingPunct="1">
              <a:spcBef>
                <a:spcPct val="0"/>
              </a:spcBef>
              <a:spcAft>
                <a:spcPct val="30000"/>
              </a:spcAft>
            </a:pPr>
            <a:r>
              <a:rPr lang="en-US" sz="1400">
                <a:latin typeface="Arial" charset="0"/>
                <a:ea typeface="ＭＳ Ｐゴシック" charset="0"/>
                <a:cs typeface="ＭＳ Ｐゴシック" charset="0"/>
              </a:rPr>
              <a:t>follow on to this:</a:t>
            </a:r>
          </a:p>
          <a:p>
            <a:pPr eaLnBrk="1" hangingPunct="1">
              <a:spcBef>
                <a:spcPct val="0"/>
              </a:spcBef>
              <a:spcAft>
                <a:spcPct val="30000"/>
              </a:spcAft>
            </a:pPr>
            <a:r>
              <a:rPr lang="en-US" sz="1400">
                <a:latin typeface="Arial" charset="0"/>
                <a:ea typeface="ＭＳ Ｐゴシック" charset="0"/>
                <a:cs typeface="ＭＳ Ｐゴシック" charset="0"/>
              </a:rPr>
              <a:t>1. Show fish data on 10% that are single copy overexpressors</a:t>
            </a:r>
          </a:p>
          <a:p>
            <a:pPr eaLnBrk="1" hangingPunct="1">
              <a:spcBef>
                <a:spcPct val="0"/>
              </a:spcBef>
              <a:spcAft>
                <a:spcPct val="30000"/>
              </a:spcAft>
            </a:pPr>
            <a:r>
              <a:rPr lang="en-US" sz="1400">
                <a:latin typeface="Arial" charset="0"/>
                <a:ea typeface="ＭＳ Ｐゴシック" charset="0"/>
                <a:cs typeface="ＭＳ Ｐゴシック" charset="0"/>
              </a:rPr>
              <a:t>2. When these cases are processed and embedded in paraffin some of these lose their detectable overexpression - we will come back to this later</a:t>
            </a:r>
          </a:p>
          <a:p>
            <a:pPr eaLnBrk="1" hangingPunct="1">
              <a:spcBef>
                <a:spcPct val="0"/>
              </a:spcBef>
              <a:spcAft>
                <a:spcPct val="30000"/>
              </a:spcAft>
            </a:pPr>
            <a:r>
              <a:rPr lang="en-US" sz="1400">
                <a:latin typeface="Arial" charset="0"/>
                <a:ea typeface="ＭＳ Ｐゴシック" charset="0"/>
                <a:cs typeface="ＭＳ Ｐゴシック" charset="0"/>
              </a:rPr>
              <a:t>3. Solid matrix dilution issue</a:t>
            </a:r>
            <a:endParaRPr lang="en-US">
              <a:ea typeface="ＭＳ Ｐゴシック" charset="0"/>
              <a:cs typeface="ＭＳ Ｐゴシック" charset="0"/>
            </a:endParaRPr>
          </a:p>
          <a:p>
            <a:pPr eaLnBrk="1" hangingPunct="1">
              <a:spcBef>
                <a:spcPct val="0"/>
              </a:spcBef>
              <a:spcAft>
                <a:spcPct val="30000"/>
              </a:spcAft>
            </a:pPr>
            <a:endParaRPr lang="en-US" sz="1400">
              <a:latin typeface="Arial" charset="0"/>
              <a:ea typeface="ＭＳ Ｐゴシック" charset="0"/>
              <a:cs typeface="ＭＳ Ｐゴシック" charset="0"/>
            </a:endParaRPr>
          </a:p>
          <a:p>
            <a:pPr eaLnBrk="1" hangingPunct="1">
              <a:spcBef>
                <a:spcPct val="0"/>
              </a:spcBef>
              <a:spcAft>
                <a:spcPct val="30000"/>
              </a:spcAft>
            </a:pPr>
            <a:r>
              <a:rPr lang="en-US" sz="1400">
                <a:latin typeface="Arial" charset="0"/>
                <a:ea typeface="ＭＳ Ｐゴシック" charset="0"/>
                <a:cs typeface="ＭＳ Ｐゴシック" charset="0"/>
              </a:rPr>
              <a:t>Keypoints:</a:t>
            </a:r>
          </a:p>
          <a:p>
            <a:pPr eaLnBrk="1" hangingPunct="1"/>
            <a:r>
              <a:rPr lang="en-US" sz="1400">
                <a:latin typeface="Arial" charset="0"/>
                <a:ea typeface="ＭＳ Ｐゴシック" charset="0"/>
                <a:cs typeface="ＭＳ Ｐゴシック" charset="0"/>
              </a:rPr>
              <a:t>HER2 amplification is directly associated with HER2 protein overexpression</a:t>
            </a:r>
          </a:p>
          <a:p>
            <a:pPr eaLnBrk="1" hangingPunct="1"/>
            <a:r>
              <a:rPr lang="en-US" sz="1400">
                <a:latin typeface="Arial" charset="0"/>
                <a:ea typeface="ＭＳ Ｐゴシック" charset="0"/>
                <a:cs typeface="ＭＳ Ｐゴシック" charset="0"/>
              </a:rPr>
              <a:t>HER2 protein overexpression is directly associated with HER2 amplification</a:t>
            </a:r>
          </a:p>
          <a:p>
            <a:pPr eaLnBrk="1" hangingPunct="1"/>
            <a:r>
              <a:rPr lang="en-US" sz="1400">
                <a:solidFill>
                  <a:schemeClr val="accent2"/>
                </a:solidFill>
                <a:latin typeface="Arial" charset="0"/>
                <a:ea typeface="ＭＳ Ｐゴシック" charset="0"/>
                <a:cs typeface="ＭＳ Ｐゴシック" charset="0"/>
              </a:rPr>
              <a:t>Discordant results in clinical material due to assay errors rather than true biologic phenotypes  </a:t>
            </a:r>
          </a:p>
          <a:p>
            <a:pPr eaLnBrk="1" hangingPunct="1"/>
            <a:endParaRPr lang="en-US" sz="1400">
              <a:solidFill>
                <a:schemeClr val="accent2"/>
              </a:solidFill>
              <a:latin typeface="Arial" charset="0"/>
              <a:ea typeface="ＭＳ Ｐゴシック" charset="0"/>
              <a:cs typeface="ＭＳ Ｐゴシック" charset="0"/>
            </a:endParaRPr>
          </a:p>
          <a:p>
            <a:pPr eaLnBrk="1" hangingPunct="1"/>
            <a:r>
              <a:rPr lang="en-US">
                <a:latin typeface="Times" charset="0"/>
                <a:ea typeface="ＭＳ Ｐゴシック" charset="0"/>
                <a:cs typeface="ＭＳ Ｐゴシック" charset="0"/>
              </a:rPr>
              <a:t>Press MF, Pike MC, Chazin VR, Hung G, Udove JA, Markowicz M, Danyluk J, Godolphin W, Sliwkowski M, Akita R, Brandeis J, Paterson MC, Slamon DJ.  HER-2/</a:t>
            </a:r>
            <a:r>
              <a:rPr lang="en-US" i="1">
                <a:latin typeface="Times" charset="0"/>
                <a:ea typeface="ＭＳ Ｐゴシック" charset="0"/>
                <a:cs typeface="ＭＳ Ｐゴシック" charset="0"/>
              </a:rPr>
              <a:t>neu</a:t>
            </a:r>
            <a:r>
              <a:rPr lang="en-US">
                <a:latin typeface="Times" charset="0"/>
                <a:ea typeface="ＭＳ Ｐゴシック" charset="0"/>
                <a:cs typeface="ＭＳ Ｐゴシック" charset="0"/>
              </a:rPr>
              <a:t>  expression in node-negative breast cancers:  Direct tissue quantitation by computerized image analysis and association of overexpression with increased risk of recurrent disease.  </a:t>
            </a:r>
            <a:r>
              <a:rPr lang="en-US" i="1">
                <a:latin typeface="Times" charset="0"/>
                <a:ea typeface="ＭＳ Ｐゴシック" charset="0"/>
                <a:cs typeface="ＭＳ Ｐゴシック" charset="0"/>
              </a:rPr>
              <a:t>Cancer Research</a:t>
            </a:r>
            <a:r>
              <a:rPr lang="en-US">
                <a:latin typeface="Times" charset="0"/>
                <a:ea typeface="ＭＳ Ｐゴシック" charset="0"/>
                <a:cs typeface="ＭＳ Ｐゴシック" charset="0"/>
              </a:rPr>
              <a:t> 53: 4960-4970, 1993. </a:t>
            </a:r>
          </a:p>
          <a:p>
            <a:pPr eaLnBrk="1" hangingPunct="1"/>
            <a:r>
              <a:rPr lang="en-US">
                <a:latin typeface="Times" charset="0"/>
                <a:ea typeface="ＭＳ Ｐゴシック" charset="0"/>
                <a:cs typeface="ＭＳ Ｐゴシック" charset="0"/>
              </a:rPr>
              <a:t>Press MF, Hung G, Godolphin W, Slamon DJ.  Sensitivity of HER-2/</a:t>
            </a:r>
            <a:r>
              <a:rPr lang="en-US" i="1">
                <a:latin typeface="Times" charset="0"/>
                <a:ea typeface="ＭＳ Ｐゴシック" charset="0"/>
                <a:cs typeface="ＭＳ Ｐゴシック" charset="0"/>
              </a:rPr>
              <a:t>neu</a:t>
            </a:r>
            <a:r>
              <a:rPr lang="en-US">
                <a:latin typeface="Times" charset="0"/>
                <a:ea typeface="ＭＳ Ｐゴシック" charset="0"/>
                <a:cs typeface="ＭＳ Ｐゴシック" charset="0"/>
              </a:rPr>
              <a:t>  antibodies in archival tissue samples:  Potential source of error in immunohistochemical studies of expression.  </a:t>
            </a:r>
            <a:r>
              <a:rPr lang="en-US" i="1">
                <a:latin typeface="Times" charset="0"/>
                <a:ea typeface="ＭＳ Ｐゴシック" charset="0"/>
                <a:cs typeface="ＭＳ Ｐゴシック" charset="0"/>
              </a:rPr>
              <a:t>Cancer Research</a:t>
            </a:r>
            <a:r>
              <a:rPr lang="en-US">
                <a:latin typeface="Times" charset="0"/>
                <a:ea typeface="ＭＳ Ｐゴシック" charset="0"/>
                <a:cs typeface="ＭＳ Ｐゴシック" charset="0"/>
              </a:rPr>
              <a:t>  54: 2771-2777, 1994. </a:t>
            </a:r>
          </a:p>
          <a:p>
            <a:pPr eaLnBrk="1" hangingPunct="1"/>
            <a:r>
              <a:rPr lang="en-US">
                <a:latin typeface="Times" charset="0"/>
                <a:ea typeface="ＭＳ Ｐゴシック" charset="0"/>
                <a:cs typeface="ＭＳ Ｐゴシック" charset="0"/>
              </a:rPr>
              <a:t>Press MF, Slamon DJ, Flom</a:t>
            </a:r>
            <a:r>
              <a:rPr lang="en-US" baseline="30000">
                <a:latin typeface="Times" charset="0"/>
                <a:ea typeface="ＭＳ Ｐゴシック" charset="0"/>
                <a:cs typeface="ＭＳ Ｐゴシック" charset="0"/>
              </a:rPr>
              <a:t> </a:t>
            </a:r>
            <a:r>
              <a:rPr lang="en-US">
                <a:latin typeface="Times" charset="0"/>
                <a:ea typeface="ＭＳ Ｐゴシック" charset="0"/>
                <a:cs typeface="ＭＳ Ｐゴシック" charset="0"/>
              </a:rPr>
              <a:t>KJ, Park</a:t>
            </a:r>
            <a:r>
              <a:rPr lang="en-US" baseline="30000">
                <a:latin typeface="Times" charset="0"/>
                <a:ea typeface="ＭＳ Ｐゴシック" charset="0"/>
                <a:cs typeface="ＭＳ Ｐゴシック" charset="0"/>
              </a:rPr>
              <a:t> </a:t>
            </a:r>
            <a:r>
              <a:rPr lang="en-US">
                <a:latin typeface="Times" charset="0"/>
                <a:ea typeface="ＭＳ Ｐゴシック" charset="0"/>
                <a:cs typeface="ＭＳ Ｐゴシック" charset="0"/>
              </a:rPr>
              <a:t>J, Zhou J-Y, </a:t>
            </a:r>
            <a:r>
              <a:rPr lang="en-US" baseline="30000">
                <a:latin typeface="Times" charset="0"/>
                <a:ea typeface="ＭＳ Ｐゴシック" charset="0"/>
                <a:cs typeface="ＭＳ Ｐゴシック" charset="0"/>
              </a:rPr>
              <a:t> </a:t>
            </a:r>
            <a:r>
              <a:rPr lang="en-US">
                <a:latin typeface="Times" charset="0"/>
                <a:ea typeface="ＭＳ Ｐゴシック" charset="0"/>
                <a:cs typeface="ＭＳ Ｐゴシック" charset="0"/>
              </a:rPr>
              <a:t>Bernstein L.  Evaluation of HER-2/</a:t>
            </a:r>
            <a:r>
              <a:rPr lang="en-US" i="1">
                <a:latin typeface="Times" charset="0"/>
                <a:ea typeface="ＭＳ Ｐゴシック" charset="0"/>
                <a:cs typeface="ＭＳ Ｐゴシック" charset="0"/>
              </a:rPr>
              <a:t>neu</a:t>
            </a:r>
            <a:r>
              <a:rPr lang="en-US">
                <a:latin typeface="Times" charset="0"/>
                <a:ea typeface="ＭＳ Ｐゴシック" charset="0"/>
                <a:cs typeface="ＭＳ Ｐゴシック" charset="0"/>
              </a:rPr>
              <a:t>  Gene Amplification and Overexpression:  Comparison of Frequently Used Assay Methods in a Molecularly Characterized Cohort of Breast Cancer Specimens.  </a:t>
            </a:r>
            <a:r>
              <a:rPr lang="en-US" i="1">
                <a:latin typeface="Times" charset="0"/>
                <a:ea typeface="ＭＳ Ｐゴシック" charset="0"/>
                <a:cs typeface="ＭＳ Ｐゴシック" charset="0"/>
              </a:rPr>
              <a:t>Journal of Clinical Oncology</a:t>
            </a:r>
            <a:r>
              <a:rPr lang="en-US">
                <a:latin typeface="Times" charset="0"/>
                <a:ea typeface="ＭＳ Ｐゴシック" charset="0"/>
                <a:cs typeface="ＭＳ Ｐゴシック" charset="0"/>
              </a:rPr>
              <a:t> 20: 3095-3105, 2002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E1F5B01B-B9D8-D540-A7AE-5CC634A4A1D9}" type="slidenum">
              <a:rPr lang="en-US" sz="1200" i="0">
                <a:latin typeface="Times New Roman" charset="0"/>
              </a:rPr>
              <a:pPr eaLnBrk="1" hangingPunct="1"/>
              <a:t>18</a:t>
            </a:fld>
            <a:endParaRPr lang="en-US" sz="1200" i="0">
              <a:latin typeface="Times New Roman"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855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CB725898-61C9-CB40-A42B-3AF99A4F840F}" type="slidenum">
              <a:rPr lang="en-US" sz="1200" i="0">
                <a:latin typeface="Times New Roman" charset="0"/>
              </a:rPr>
              <a:pPr eaLnBrk="1" hangingPunct="1"/>
              <a:t>19</a:t>
            </a:fld>
            <a:endParaRPr lang="en-US" sz="1200" i="0">
              <a:latin typeface="Times New Roman" charset="0"/>
            </a:endParaRPr>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4984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5889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3743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882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685800"/>
            <a:ext cx="53784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1A2F10-48C9-4419-8F28-D3C639F6C78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0800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fld id="{521A874E-9BAE-4D4A-9D5E-2AAA8ADDE8FE}" type="slidenum">
              <a:rPr lang="en-US" altLang="x-none" sz="1200" i="0">
                <a:latin typeface="Times New Roman" charset="0"/>
              </a:rPr>
              <a:pPr eaLnBrk="1" hangingPunct="1"/>
              <a:t>38</a:t>
            </a:fld>
            <a:endParaRPr lang="en-US" altLang="x-none" sz="1200" i="0">
              <a:latin typeface="Times New Roman" charset="0"/>
            </a:endParaRPr>
          </a:p>
        </p:txBody>
      </p:sp>
      <p:sp>
        <p:nvSpPr>
          <p:cNvPr id="105474" name="Rectangle 2"/>
          <p:cNvSpPr>
            <a:spLocks noGrp="1" noRot="1" noChangeAspect="1" noChangeArrowheads="1"/>
          </p:cNvSpPr>
          <p:nvPr>
            <p:ph type="sldImg"/>
          </p:nvPr>
        </p:nvSpPr>
        <p:spPr>
          <a:xfrm>
            <a:off x="739775" y="685800"/>
            <a:ext cx="5378450" cy="3429000"/>
          </a:xfrm>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x-none"/>
              <a:t>The photomicrographs (IHC and FISH) are in preparation and are not yet available.  </a:t>
            </a:r>
          </a:p>
          <a:p>
            <a:pPr eaLnBrk="1" hangingPunct="1"/>
            <a:endParaRPr lang="en-US" altLang="x-none"/>
          </a:p>
          <a:p>
            <a:pPr eaLnBrk="1" hangingPunct="1"/>
            <a:r>
              <a:rPr lang="en-US" altLang="x-none" u="sng"/>
              <a:t>Case No</a:t>
            </a:r>
            <a:r>
              <a:rPr lang="en-US" altLang="x-none"/>
              <a:t>.  	</a:t>
            </a:r>
            <a:r>
              <a:rPr lang="en-US" altLang="x-none" u="sng"/>
              <a:t>FISH Ratios</a:t>
            </a:r>
            <a:r>
              <a:rPr lang="en-US" altLang="x-none"/>
              <a:t> 	</a:t>
            </a:r>
            <a:r>
              <a:rPr lang="en-US" altLang="x-none" u="sng"/>
              <a:t>ICH Scores</a:t>
            </a:r>
            <a:r>
              <a:rPr lang="en-US" altLang="x-none"/>
              <a:t> 	</a:t>
            </a:r>
            <a:r>
              <a:rPr lang="en-US" altLang="x-none" u="sng"/>
              <a:t>GSK Trial No</a:t>
            </a:r>
            <a:r>
              <a:rPr lang="en-US" altLang="x-none"/>
              <a:t>. </a:t>
            </a:r>
          </a:p>
          <a:p>
            <a:pPr eaLnBrk="1" hangingPunct="1"/>
            <a:endParaRPr lang="en-US" altLang="x-none"/>
          </a:p>
          <a:p>
            <a:pPr eaLnBrk="1" hangingPunct="1"/>
            <a:r>
              <a:rPr lang="en-US" altLang="x-none"/>
              <a:t>GSK 584 	9.90 	   1.	3+	0  	100151 </a:t>
            </a:r>
          </a:p>
          <a:p>
            <a:pPr eaLnBrk="1" hangingPunct="1"/>
            <a:endParaRPr lang="en-US" altLang="x-none"/>
          </a:p>
          <a:p>
            <a:pPr eaLnBrk="1" hangingPunct="1"/>
            <a:r>
              <a:rPr lang="en-US" altLang="x-none"/>
              <a:t>GSK 774 	1.07 	9.06 	0 	3+ 	100151 </a:t>
            </a:r>
          </a:p>
          <a:p>
            <a:pPr eaLnBrk="1" hangingPunct="1"/>
            <a:endParaRPr lang="en-US" altLang="x-none"/>
          </a:p>
          <a:p>
            <a:pPr eaLnBrk="1" hangingPunct="1"/>
            <a:r>
              <a:rPr lang="en-US" altLang="x-none"/>
              <a:t>GSK 373 	1.29 	3.93 	0 	2+ 	30001 </a:t>
            </a:r>
          </a:p>
          <a:p>
            <a:pPr eaLnBrk="1" hangingPunct="1"/>
            <a:endParaRPr lang="en-US" altLang="x-none"/>
          </a:p>
        </p:txBody>
      </p:sp>
    </p:spTree>
    <p:extLst>
      <p:ext uri="{BB962C8B-B14F-4D97-AF65-F5344CB8AC3E}">
        <p14:creationId xmlns:p14="http://schemas.microsoft.com/office/powerpoint/2010/main" val="68282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685800"/>
            <a:ext cx="537845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Approximately 25% of the heavily pretreated patients had stable disease, and disease stabilization was more probable among those patients with HER3 overexpression [as assessed by fluorescence in situ hybridization (FISH) and immunohistochemistry (IHC)] [62].</a:t>
            </a:r>
          </a:p>
          <a:p>
            <a:r>
              <a:rPr lang="en-US" sz="1200" kern="1200" dirty="0">
                <a:solidFill>
                  <a:schemeClr val="tx1"/>
                </a:solidFill>
                <a:effectLst/>
                <a:latin typeface="+mn-lt"/>
                <a:ea typeface="+mn-ea"/>
                <a:cs typeface="+mn-cs"/>
              </a:rPr>
              <a:t>62. </a:t>
            </a:r>
            <a:r>
              <a:rPr lang="en-US" sz="1200" kern="1200" dirty="0" err="1">
                <a:solidFill>
                  <a:schemeClr val="tx1"/>
                </a:solidFill>
                <a:effectLst/>
                <a:latin typeface="+mn-lt"/>
                <a:ea typeface="+mn-ea"/>
                <a:cs typeface="+mn-cs"/>
              </a:rPr>
              <a:t>LoRusso</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Janne</a:t>
            </a:r>
            <a:r>
              <a:rPr lang="en-US" sz="1200" kern="1200" dirty="0">
                <a:solidFill>
                  <a:schemeClr val="tx1"/>
                </a:solidFill>
                <a:effectLst/>
                <a:latin typeface="+mn-lt"/>
                <a:ea typeface="+mn-ea"/>
                <a:cs typeface="+mn-cs"/>
              </a:rPr>
              <a:t> PA, Oliveira M, Rizvi N, </a:t>
            </a:r>
            <a:r>
              <a:rPr lang="en-US" sz="1200" kern="1200" dirty="0" err="1">
                <a:solidFill>
                  <a:schemeClr val="tx1"/>
                </a:solidFill>
                <a:effectLst/>
                <a:latin typeface="+mn-lt"/>
                <a:ea typeface="+mn-ea"/>
                <a:cs typeface="+mn-cs"/>
              </a:rPr>
              <a:t>Malburg</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Keedy</a:t>
            </a:r>
            <a:r>
              <a:rPr lang="en-US" sz="1200" kern="1200" dirty="0">
                <a:solidFill>
                  <a:schemeClr val="tx1"/>
                </a:solidFill>
                <a:effectLst/>
                <a:latin typeface="+mn-lt"/>
                <a:ea typeface="+mn-ea"/>
                <a:cs typeface="+mn-cs"/>
              </a:rPr>
              <a:t> V, et al. Phase I study of U3-1287, a fully human anti-HER3 monoclonal antibody, in patients with advanced solid tumors. Clin Cancer Res. 2013;19(11):3078–87. doi:10.1158/1078-0432.CCR-12-3051.</a:t>
            </a:r>
          </a:p>
          <a:p>
            <a:endParaRPr lang="en-US" u="sng" dirty="0"/>
          </a:p>
          <a:p>
            <a:endParaRPr lang="en-US" u="sng" dirty="0"/>
          </a:p>
          <a:p>
            <a:r>
              <a:rPr lang="en-US" u="sng" dirty="0"/>
              <a:t>HER2 mutations in Lung Cancer</a:t>
            </a:r>
            <a:r>
              <a:rPr lang="en-US" dirty="0"/>
              <a:t>:  </a:t>
            </a:r>
          </a:p>
          <a:p>
            <a:r>
              <a:rPr lang="en-US" sz="1200" kern="1200" dirty="0" err="1">
                <a:solidFill>
                  <a:schemeClr val="tx1"/>
                </a:solidFill>
                <a:effectLst/>
                <a:latin typeface="+mn-lt"/>
                <a:ea typeface="+mn-ea"/>
                <a:cs typeface="+mn-cs"/>
              </a:rPr>
              <a:t>Shigematsu</a:t>
            </a:r>
            <a:r>
              <a:rPr lang="en-US" sz="1200" kern="1200" dirty="0">
                <a:solidFill>
                  <a:schemeClr val="tx1"/>
                </a:solidFill>
                <a:effectLst/>
                <a:latin typeface="+mn-lt"/>
                <a:ea typeface="+mn-ea"/>
                <a:cs typeface="+mn-cs"/>
              </a:rPr>
              <a:t> H, Takahashi T, Nomura M, et al. Somatic mutations of the HER2 kinase domain in lung adenocarcinomas. Cancer Res. 2005;65:1642-1646.</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Buttitta</a:t>
            </a:r>
            <a:r>
              <a:rPr lang="en-US" sz="1200" kern="1200" dirty="0">
                <a:solidFill>
                  <a:schemeClr val="tx1"/>
                </a:solidFill>
                <a:effectLst/>
                <a:latin typeface="+mn-lt"/>
                <a:ea typeface="+mn-ea"/>
                <a:cs typeface="+mn-cs"/>
              </a:rPr>
              <a:t> F, </a:t>
            </a:r>
            <a:r>
              <a:rPr lang="en-US" sz="1200" kern="1200" dirty="0" err="1">
                <a:solidFill>
                  <a:schemeClr val="tx1"/>
                </a:solidFill>
                <a:effectLst/>
                <a:latin typeface="+mn-lt"/>
                <a:ea typeface="+mn-ea"/>
                <a:cs typeface="+mn-cs"/>
              </a:rPr>
              <a:t>Barassi</a:t>
            </a:r>
            <a:r>
              <a:rPr lang="en-US" sz="1200" kern="1200" dirty="0">
                <a:solidFill>
                  <a:schemeClr val="tx1"/>
                </a:solidFill>
                <a:effectLst/>
                <a:latin typeface="+mn-lt"/>
                <a:ea typeface="+mn-ea"/>
                <a:cs typeface="+mn-cs"/>
              </a:rPr>
              <a:t> F, </a:t>
            </a:r>
            <a:r>
              <a:rPr lang="en-US" sz="1200" kern="1200" dirty="0" err="1">
                <a:solidFill>
                  <a:schemeClr val="tx1"/>
                </a:solidFill>
                <a:effectLst/>
                <a:latin typeface="+mn-lt"/>
                <a:ea typeface="+mn-ea"/>
                <a:cs typeface="+mn-cs"/>
              </a:rPr>
              <a:t>Fresu</a:t>
            </a:r>
            <a:r>
              <a:rPr lang="en-US" sz="1200" kern="1200" dirty="0">
                <a:solidFill>
                  <a:schemeClr val="tx1"/>
                </a:solidFill>
                <a:effectLst/>
                <a:latin typeface="+mn-lt"/>
                <a:ea typeface="+mn-ea"/>
                <a:cs typeface="+mn-cs"/>
              </a:rPr>
              <a:t> G, et al. Mutational analysis of the HER2 gene in lung tumors from Caucasian patients: mutations are mainly present in adenocarcinomas with bronchioloalveolar features.  Int J Cancer. 2006;119:2586-2591.</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Greulich</a:t>
            </a:r>
            <a:r>
              <a:rPr lang="en-US" sz="1200" kern="1200" dirty="0">
                <a:solidFill>
                  <a:schemeClr val="tx1"/>
                </a:solidFill>
                <a:effectLst/>
                <a:latin typeface="+mn-lt"/>
                <a:ea typeface="+mn-ea"/>
                <a:cs typeface="+mn-cs"/>
              </a:rPr>
              <a:t> H, Kaplan B, </a:t>
            </a:r>
            <a:r>
              <a:rPr lang="en-US" sz="1200" kern="1200" dirty="0" err="1">
                <a:solidFill>
                  <a:schemeClr val="tx1"/>
                </a:solidFill>
                <a:effectLst/>
                <a:latin typeface="+mn-lt"/>
                <a:ea typeface="+mn-ea"/>
                <a:cs typeface="+mn-cs"/>
              </a:rPr>
              <a:t>Mertins</a:t>
            </a:r>
            <a:r>
              <a:rPr lang="en-US" sz="1200" kern="1200" dirty="0">
                <a:solidFill>
                  <a:schemeClr val="tx1"/>
                </a:solidFill>
                <a:effectLst/>
                <a:latin typeface="+mn-lt"/>
                <a:ea typeface="+mn-ea"/>
                <a:cs typeface="+mn-cs"/>
              </a:rPr>
              <a:t> P, et al. Functional analysis of receptor tyrosine kinase mutations in lung cancer identifies oncogenic extracellular domain mutations of ERBB2. Proc Natl </a:t>
            </a:r>
            <a:r>
              <a:rPr lang="en-US" sz="1200" kern="1200" dirty="0" err="1">
                <a:solidFill>
                  <a:schemeClr val="tx1"/>
                </a:solidFill>
                <a:effectLst/>
                <a:latin typeface="+mn-lt"/>
                <a:ea typeface="+mn-ea"/>
                <a:cs typeface="+mn-cs"/>
              </a:rPr>
              <a:t>Acad</a:t>
            </a:r>
            <a:r>
              <a:rPr lang="en-US" sz="1200" kern="1200" dirty="0">
                <a:solidFill>
                  <a:schemeClr val="tx1"/>
                </a:solidFill>
                <a:effectLst/>
                <a:latin typeface="+mn-lt"/>
                <a:ea typeface="+mn-ea"/>
                <a:cs typeface="+mn-cs"/>
              </a:rPr>
              <a:t> Sci USA. 2012;109:14476-14481.</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Alterations in </a:t>
            </a:r>
            <a:r>
              <a:rPr lang="en-US" sz="1200" kern="1200" dirty="0">
                <a:solidFill>
                  <a:schemeClr val="tx1"/>
                </a:solidFill>
                <a:effectLst/>
                <a:latin typeface="+mn-lt"/>
                <a:ea typeface="+mn-ea"/>
                <a:cs typeface="+mn-cs"/>
              </a:rPr>
              <a:t>the HER2 dimerization partner </a:t>
            </a:r>
            <a:r>
              <a:rPr lang="en-US" sz="1200" u="sng" kern="1200" dirty="0">
                <a:solidFill>
                  <a:schemeClr val="tx1"/>
                </a:solidFill>
                <a:effectLst/>
                <a:latin typeface="+mn-lt"/>
                <a:ea typeface="+mn-ea"/>
                <a:cs typeface="+mn-cs"/>
              </a:rPr>
              <a:t>HER3</a:t>
            </a:r>
            <a:r>
              <a:rPr lang="en-US" sz="1200" kern="1200" dirty="0">
                <a:solidFill>
                  <a:schemeClr val="tx1"/>
                </a:solidFill>
                <a:effectLst/>
                <a:latin typeface="+mn-lt"/>
                <a:ea typeface="+mn-ea"/>
                <a:cs typeface="+mn-cs"/>
              </a:rPr>
              <a:t>, encoded by ERBB3, can also activate HER2 signaling and underlie sensitivity to targeted therapies.11,26-28</a:t>
            </a:r>
          </a:p>
          <a:p>
            <a:r>
              <a:rPr lang="en-US" sz="1200" kern="1200" dirty="0">
                <a:solidFill>
                  <a:schemeClr val="tx1"/>
                </a:solidFill>
                <a:effectLst/>
                <a:latin typeface="+mn-lt"/>
                <a:ea typeface="+mn-ea"/>
                <a:cs typeface="+mn-cs"/>
              </a:rPr>
              <a:t>11. Tebbutt N, Pedersen MW, Johns TG. Targeting the ERBB family in cancer: couples therapy. Nat Rev Cancer. 2013;13:663-673.</a:t>
            </a:r>
          </a:p>
          <a:p>
            <a:r>
              <a:rPr lang="en-US" sz="1200" kern="1200" dirty="0">
                <a:solidFill>
                  <a:schemeClr val="tx1"/>
                </a:solidFill>
                <a:effectLst/>
                <a:latin typeface="+mn-lt"/>
                <a:ea typeface="+mn-ea"/>
                <a:cs typeface="+mn-cs"/>
              </a:rPr>
              <a:t>26. Jaiswal BS, </a:t>
            </a:r>
            <a:r>
              <a:rPr lang="en-US" sz="1200" kern="1200" dirty="0" err="1">
                <a:solidFill>
                  <a:schemeClr val="tx1"/>
                </a:solidFill>
                <a:effectLst/>
                <a:latin typeface="+mn-lt"/>
                <a:ea typeface="+mn-ea"/>
                <a:cs typeface="+mn-cs"/>
              </a:rPr>
              <a:t>Kljavin</a:t>
            </a:r>
            <a:r>
              <a:rPr lang="en-US" sz="1200" kern="1200" dirty="0">
                <a:solidFill>
                  <a:schemeClr val="tx1"/>
                </a:solidFill>
                <a:effectLst/>
                <a:latin typeface="+mn-lt"/>
                <a:ea typeface="+mn-ea"/>
                <a:cs typeface="+mn-cs"/>
              </a:rPr>
              <a:t> NM, </a:t>
            </a:r>
            <a:r>
              <a:rPr lang="en-US" sz="1200" kern="1200" dirty="0" err="1">
                <a:solidFill>
                  <a:schemeClr val="tx1"/>
                </a:solidFill>
                <a:effectLst/>
                <a:latin typeface="+mn-lt"/>
                <a:ea typeface="+mn-ea"/>
                <a:cs typeface="+mn-cs"/>
              </a:rPr>
              <a:t>Stawiski</a:t>
            </a:r>
            <a:r>
              <a:rPr lang="en-US" sz="1200" kern="1200" dirty="0">
                <a:solidFill>
                  <a:schemeClr val="tx1"/>
                </a:solidFill>
                <a:effectLst/>
                <a:latin typeface="+mn-lt"/>
                <a:ea typeface="+mn-ea"/>
                <a:cs typeface="+mn-cs"/>
              </a:rPr>
              <a:t> EW, et al. Oncogenic ERBB3 mutations in human cancers. Cancer Cell. 2013;23:603-617.</a:t>
            </a:r>
          </a:p>
          <a:p>
            <a:r>
              <a:rPr lang="en-US" sz="1200" kern="1200" dirty="0">
                <a:solidFill>
                  <a:schemeClr val="tx1"/>
                </a:solidFill>
                <a:effectLst/>
                <a:latin typeface="+mn-lt"/>
                <a:ea typeface="+mn-ea"/>
                <a:cs typeface="+mn-cs"/>
              </a:rPr>
              <a:t>27. </a:t>
            </a:r>
            <a:r>
              <a:rPr lang="en-US" sz="1200" kern="1200" dirty="0" err="1">
                <a:solidFill>
                  <a:schemeClr val="tx1"/>
                </a:solidFill>
                <a:effectLst/>
                <a:latin typeface="+mn-lt"/>
                <a:ea typeface="+mn-ea"/>
                <a:cs typeface="+mn-cs"/>
              </a:rPr>
              <a:t>Karachaliou</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Lazzari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Verlicchi</a:t>
            </a:r>
            <a:r>
              <a:rPr lang="en-US" sz="1200" kern="1200" dirty="0">
                <a:solidFill>
                  <a:schemeClr val="tx1"/>
                </a:solidFill>
                <a:effectLst/>
                <a:latin typeface="+mn-lt"/>
                <a:ea typeface="+mn-ea"/>
                <a:cs typeface="+mn-cs"/>
              </a:rPr>
              <a:t> A, Sosa AE, </a:t>
            </a:r>
            <a:r>
              <a:rPr lang="en-US" sz="1200" kern="1200" dirty="0" err="1">
                <a:solidFill>
                  <a:schemeClr val="tx1"/>
                </a:solidFill>
                <a:effectLst/>
                <a:latin typeface="+mn-lt"/>
                <a:ea typeface="+mn-ea"/>
                <a:cs typeface="+mn-cs"/>
              </a:rPr>
              <a:t>Rosell</a:t>
            </a:r>
            <a:r>
              <a:rPr lang="en-US" sz="1200" kern="1200" dirty="0">
                <a:solidFill>
                  <a:schemeClr val="tx1"/>
                </a:solidFill>
                <a:effectLst/>
                <a:latin typeface="+mn-lt"/>
                <a:ea typeface="+mn-ea"/>
                <a:cs typeface="+mn-cs"/>
              </a:rPr>
              <a:t> R. HER3 as a therapeutic target in cancer. </a:t>
            </a:r>
            <a:r>
              <a:rPr lang="en-US" sz="1200" kern="1200" dirty="0" err="1">
                <a:solidFill>
                  <a:schemeClr val="tx1"/>
                </a:solidFill>
                <a:effectLst/>
                <a:latin typeface="+mn-lt"/>
                <a:ea typeface="+mn-ea"/>
                <a:cs typeface="+mn-cs"/>
              </a:rPr>
              <a:t>BioDrugs</a:t>
            </a:r>
            <a:r>
              <a:rPr lang="en-US" sz="1200" kern="1200" dirty="0">
                <a:solidFill>
                  <a:schemeClr val="tx1"/>
                </a:solidFill>
                <a:effectLst/>
                <a:latin typeface="+mn-lt"/>
                <a:ea typeface="+mn-ea"/>
                <a:cs typeface="+mn-cs"/>
              </a:rPr>
              <a:t>. 2017;31:63-73.</a:t>
            </a:r>
          </a:p>
          <a:p>
            <a:r>
              <a:rPr lang="en-US" sz="1200" kern="1200" dirty="0">
                <a:solidFill>
                  <a:schemeClr val="tx1"/>
                </a:solidFill>
                <a:effectLst/>
                <a:latin typeface="+mn-lt"/>
                <a:ea typeface="+mn-ea"/>
                <a:cs typeface="+mn-cs"/>
              </a:rPr>
              <a:t>28. Gala K, </a:t>
            </a:r>
            <a:r>
              <a:rPr lang="en-US" sz="1200" kern="1200" dirty="0" err="1">
                <a:solidFill>
                  <a:schemeClr val="tx1"/>
                </a:solidFill>
                <a:effectLst/>
                <a:latin typeface="+mn-lt"/>
                <a:ea typeface="+mn-ea"/>
                <a:cs typeface="+mn-cs"/>
              </a:rPr>
              <a:t>Chandarlapaty</a:t>
            </a:r>
            <a:r>
              <a:rPr lang="en-US" sz="1200" kern="1200" dirty="0">
                <a:solidFill>
                  <a:schemeClr val="tx1"/>
                </a:solidFill>
                <a:effectLst/>
                <a:latin typeface="+mn-lt"/>
                <a:ea typeface="+mn-ea"/>
                <a:cs typeface="+mn-cs"/>
              </a:rPr>
              <a:t> S. Molecular pathways: HER3 targeted therapy. Clin Cancer Res. 2014;20:1410-1416.</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ERBB2 amplification and sequence mutations in colorectal cancer (CRC) suggest that HER2 is a therapy target in this disease</a:t>
            </a:r>
            <a:r>
              <a:rPr lang="en-US" sz="1200" kern="1200" dirty="0">
                <a:solidFill>
                  <a:schemeClr val="tx1"/>
                </a:solidFill>
                <a:effectLst/>
                <a:latin typeface="+mn-lt"/>
                <a:ea typeface="+mn-ea"/>
                <a:cs typeface="+mn-cs"/>
              </a:rPr>
              <a:t>,29-33</a:t>
            </a:r>
          </a:p>
          <a:p>
            <a:r>
              <a:rPr lang="en-US" sz="1200" kern="1200" dirty="0">
                <a:solidFill>
                  <a:schemeClr val="tx1"/>
                </a:solidFill>
                <a:effectLst/>
                <a:latin typeface="+mn-lt"/>
                <a:ea typeface="+mn-ea"/>
                <a:cs typeface="+mn-cs"/>
              </a:rPr>
              <a:t>29. Bai J, Gao J, Mao Z, et al. Genetic mutations in human rectal cancers detected by targeted sequencing. J Hum Genet. 2015;60:589-596.</a:t>
            </a:r>
          </a:p>
          <a:p>
            <a:r>
              <a:rPr lang="en-US" sz="1200" kern="1200" dirty="0">
                <a:solidFill>
                  <a:schemeClr val="tx1"/>
                </a:solidFill>
                <a:effectLst/>
                <a:latin typeface="+mn-lt"/>
                <a:ea typeface="+mn-ea"/>
                <a:cs typeface="+mn-cs"/>
              </a:rPr>
              <a:t>30. El-</a:t>
            </a:r>
            <a:r>
              <a:rPr lang="en-US" sz="1200" kern="1200" dirty="0" err="1">
                <a:solidFill>
                  <a:schemeClr val="tx1"/>
                </a:solidFill>
                <a:effectLst/>
                <a:latin typeface="+mn-lt"/>
                <a:ea typeface="+mn-ea"/>
                <a:cs typeface="+mn-cs"/>
              </a:rPr>
              <a:t>Deiry</a:t>
            </a:r>
            <a:r>
              <a:rPr lang="en-US" sz="1200" kern="1200" dirty="0">
                <a:solidFill>
                  <a:schemeClr val="tx1"/>
                </a:solidFill>
                <a:effectLst/>
                <a:latin typeface="+mn-lt"/>
                <a:ea typeface="+mn-ea"/>
                <a:cs typeface="+mn-cs"/>
              </a:rPr>
              <a:t> WS, </a:t>
            </a:r>
            <a:r>
              <a:rPr lang="en-US" sz="1200" kern="1200" dirty="0" err="1">
                <a:solidFill>
                  <a:schemeClr val="tx1"/>
                </a:solidFill>
                <a:effectLst/>
                <a:latin typeface="+mn-lt"/>
                <a:ea typeface="+mn-ea"/>
                <a:cs typeface="+mn-cs"/>
              </a:rPr>
              <a:t>Vijayvergia</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Xiu</a:t>
            </a:r>
            <a:r>
              <a:rPr lang="en-US" sz="1200" kern="1200" dirty="0">
                <a:solidFill>
                  <a:schemeClr val="tx1"/>
                </a:solidFill>
                <a:effectLst/>
                <a:latin typeface="+mn-lt"/>
                <a:ea typeface="+mn-ea"/>
                <a:cs typeface="+mn-cs"/>
              </a:rPr>
              <a:t> J, et al. Molecular profiling of 6,892 colorectal cancer samples suggests different possible treatment options specific to metastatic sites. Cancer Biol </a:t>
            </a:r>
            <a:r>
              <a:rPr lang="en-US" sz="1200" kern="1200" dirty="0" err="1">
                <a:solidFill>
                  <a:schemeClr val="tx1"/>
                </a:solidFill>
                <a:effectLst/>
                <a:latin typeface="+mn-lt"/>
                <a:ea typeface="+mn-ea"/>
                <a:cs typeface="+mn-cs"/>
              </a:rPr>
              <a:t>Ther</a:t>
            </a:r>
            <a:r>
              <a:rPr lang="en-US" sz="1200" kern="1200" dirty="0">
                <a:solidFill>
                  <a:schemeClr val="tx1"/>
                </a:solidFill>
                <a:effectLst/>
                <a:latin typeface="+mn-lt"/>
                <a:ea typeface="+mn-ea"/>
                <a:cs typeface="+mn-cs"/>
              </a:rPr>
              <a:t>. 2015;16:1726- 1737.</a:t>
            </a:r>
          </a:p>
          <a:p>
            <a:r>
              <a:rPr lang="en-US" sz="1200" kern="1200" dirty="0">
                <a:solidFill>
                  <a:schemeClr val="tx1"/>
                </a:solidFill>
                <a:effectLst/>
                <a:latin typeface="+mn-lt"/>
                <a:ea typeface="+mn-ea"/>
                <a:cs typeface="+mn-cs"/>
              </a:rPr>
              <a:t>31. Richman SD, Southward K, Chambers P, et al. HER2 overexpression and amplification as a potential therapeutic target in colorectal cancer: analysis of 3256 patients enrolled in the QUASAR, FOCUS and PICCOLO colorectal cancer trials. J </a:t>
            </a:r>
            <a:r>
              <a:rPr lang="en-US" sz="1200" kern="1200" dirty="0" err="1">
                <a:solidFill>
                  <a:schemeClr val="tx1"/>
                </a:solidFill>
                <a:effectLst/>
                <a:latin typeface="+mn-lt"/>
                <a:ea typeface="+mn-ea"/>
                <a:cs typeface="+mn-cs"/>
              </a:rPr>
              <a:t>Pathol</a:t>
            </a:r>
            <a:r>
              <a:rPr lang="en-US" sz="1200" kern="1200" dirty="0">
                <a:solidFill>
                  <a:schemeClr val="tx1"/>
                </a:solidFill>
                <a:effectLst/>
                <a:latin typeface="+mn-lt"/>
                <a:ea typeface="+mn-ea"/>
                <a:cs typeface="+mn-cs"/>
              </a:rPr>
              <a:t>. 2016;238:562-570.</a:t>
            </a:r>
          </a:p>
          <a:p>
            <a:r>
              <a:rPr lang="en-US" sz="1200" kern="1200" dirty="0">
                <a:solidFill>
                  <a:schemeClr val="tx1"/>
                </a:solidFill>
                <a:effectLst/>
                <a:latin typeface="+mn-lt"/>
                <a:ea typeface="+mn-ea"/>
                <a:cs typeface="+mn-cs"/>
              </a:rPr>
              <a:t>32. </a:t>
            </a:r>
            <a:r>
              <a:rPr lang="en-US" sz="1200" kern="1200" dirty="0" err="1">
                <a:solidFill>
                  <a:schemeClr val="tx1"/>
                </a:solidFill>
                <a:effectLst/>
                <a:latin typeface="+mn-lt"/>
                <a:ea typeface="+mn-ea"/>
                <a:cs typeface="+mn-cs"/>
              </a:rPr>
              <a:t>Jauhri</a:t>
            </a:r>
            <a:r>
              <a:rPr lang="en-US" sz="1200" kern="1200" dirty="0">
                <a:solidFill>
                  <a:schemeClr val="tx1"/>
                </a:solidFill>
                <a:effectLst/>
                <a:latin typeface="+mn-lt"/>
                <a:ea typeface="+mn-ea"/>
                <a:cs typeface="+mn-cs"/>
              </a:rPr>
              <a:t> M, Bhatnagar A, Gupta S, </a:t>
            </a:r>
            <a:r>
              <a:rPr lang="en-US" sz="1200" kern="1200" dirty="0" err="1">
                <a:solidFill>
                  <a:schemeClr val="tx1"/>
                </a:solidFill>
                <a:effectLst/>
                <a:latin typeface="+mn-lt"/>
                <a:ea typeface="+mn-ea"/>
                <a:cs typeface="+mn-cs"/>
              </a:rPr>
              <a:t>Shokeen</a:t>
            </a:r>
            <a:r>
              <a:rPr lang="en-US" sz="1200" kern="1200" dirty="0">
                <a:solidFill>
                  <a:schemeClr val="tx1"/>
                </a:solidFill>
                <a:effectLst/>
                <a:latin typeface="+mn-lt"/>
                <a:ea typeface="+mn-ea"/>
                <a:cs typeface="+mn-cs"/>
              </a:rPr>
              <a:t> Y, Minhas S, Aggarwal S. Targeted molecular profiling of rare genetic alterations in colorectal cancer using next-generation sequencing. Med Oncol. 2016;33:106.</a:t>
            </a:r>
          </a:p>
          <a:p>
            <a:r>
              <a:rPr lang="en-US" sz="1200" kern="1200" dirty="0">
                <a:solidFill>
                  <a:schemeClr val="tx1"/>
                </a:solidFill>
                <a:effectLst/>
                <a:latin typeface="+mn-lt"/>
                <a:ea typeface="+mn-ea"/>
                <a:cs typeface="+mn-cs"/>
              </a:rPr>
              <a:t>33. </a:t>
            </a:r>
            <a:r>
              <a:rPr lang="en-US" sz="1200" kern="1200" dirty="0" err="1">
                <a:solidFill>
                  <a:schemeClr val="tx1"/>
                </a:solidFill>
                <a:effectLst/>
                <a:latin typeface="+mn-lt"/>
                <a:ea typeface="+mn-ea"/>
                <a:cs typeface="+mn-cs"/>
              </a:rPr>
              <a:t>Dienstmann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Tabernero</a:t>
            </a:r>
            <a:r>
              <a:rPr lang="en-US" sz="1200" kern="1200" dirty="0">
                <a:solidFill>
                  <a:schemeClr val="tx1"/>
                </a:solidFill>
                <a:effectLst/>
                <a:latin typeface="+mn-lt"/>
                <a:ea typeface="+mn-ea"/>
                <a:cs typeface="+mn-cs"/>
              </a:rPr>
              <a:t> J. Spectrum of gene mutations in colorectal cancer: implications for treatment. Cancer J. 2016;22:149-155.</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high-level ERBB3 amplification being a negative prognostic factor within the context of CRC suggest that HER3 may also be a target in this tumor type</a:t>
            </a:r>
            <a:r>
              <a:rPr lang="en-US" sz="1200" kern="1200" dirty="0">
                <a:solidFill>
                  <a:schemeClr val="tx1"/>
                </a:solidFill>
                <a:effectLst/>
                <a:latin typeface="+mn-lt"/>
                <a:ea typeface="+mn-ea"/>
                <a:cs typeface="+mn-cs"/>
              </a:rPr>
              <a:t>.27,39,40</a:t>
            </a:r>
          </a:p>
          <a:p>
            <a:r>
              <a:rPr lang="en-US" sz="1200" kern="1200" dirty="0">
                <a:solidFill>
                  <a:schemeClr val="tx1"/>
                </a:solidFill>
                <a:effectLst/>
                <a:latin typeface="+mn-lt"/>
                <a:ea typeface="+mn-ea"/>
                <a:cs typeface="+mn-cs"/>
              </a:rPr>
              <a:t>27. </a:t>
            </a:r>
            <a:r>
              <a:rPr lang="en-US" sz="1200" kern="1200" dirty="0" err="1">
                <a:solidFill>
                  <a:schemeClr val="tx1"/>
                </a:solidFill>
                <a:effectLst/>
                <a:latin typeface="+mn-lt"/>
                <a:ea typeface="+mn-ea"/>
                <a:cs typeface="+mn-cs"/>
              </a:rPr>
              <a:t>Karachaliou</a:t>
            </a:r>
            <a:r>
              <a:rPr lang="en-US" sz="1200" kern="1200" dirty="0">
                <a:solidFill>
                  <a:schemeClr val="tx1"/>
                </a:solidFill>
                <a:effectLst/>
                <a:latin typeface="+mn-lt"/>
                <a:ea typeface="+mn-ea"/>
                <a:cs typeface="+mn-cs"/>
              </a:rPr>
              <a:t> N, </a:t>
            </a:r>
            <a:r>
              <a:rPr lang="en-US" sz="1200" kern="1200" dirty="0" err="1">
                <a:solidFill>
                  <a:schemeClr val="tx1"/>
                </a:solidFill>
                <a:effectLst/>
                <a:latin typeface="+mn-lt"/>
                <a:ea typeface="+mn-ea"/>
                <a:cs typeface="+mn-cs"/>
              </a:rPr>
              <a:t>Lazzari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Verlicchi</a:t>
            </a:r>
            <a:r>
              <a:rPr lang="en-US" sz="1200" kern="1200" dirty="0">
                <a:solidFill>
                  <a:schemeClr val="tx1"/>
                </a:solidFill>
                <a:effectLst/>
                <a:latin typeface="+mn-lt"/>
                <a:ea typeface="+mn-ea"/>
                <a:cs typeface="+mn-cs"/>
              </a:rPr>
              <a:t> A, Sosa AE, </a:t>
            </a:r>
            <a:r>
              <a:rPr lang="en-US" sz="1200" kern="1200" dirty="0" err="1">
                <a:solidFill>
                  <a:schemeClr val="tx1"/>
                </a:solidFill>
                <a:effectLst/>
                <a:latin typeface="+mn-lt"/>
                <a:ea typeface="+mn-ea"/>
                <a:cs typeface="+mn-cs"/>
              </a:rPr>
              <a:t>Rosell</a:t>
            </a:r>
            <a:r>
              <a:rPr lang="en-US" sz="1200" kern="1200" dirty="0">
                <a:solidFill>
                  <a:schemeClr val="tx1"/>
                </a:solidFill>
                <a:effectLst/>
                <a:latin typeface="+mn-lt"/>
                <a:ea typeface="+mn-ea"/>
                <a:cs typeface="+mn-cs"/>
              </a:rPr>
              <a:t> R. HER3 as a therapeutic target in cancer. </a:t>
            </a:r>
            <a:r>
              <a:rPr lang="en-US" sz="1200" kern="1200" dirty="0" err="1">
                <a:solidFill>
                  <a:schemeClr val="tx1"/>
                </a:solidFill>
                <a:effectLst/>
                <a:latin typeface="+mn-lt"/>
                <a:ea typeface="+mn-ea"/>
                <a:cs typeface="+mn-cs"/>
              </a:rPr>
              <a:t>BioDrugs</a:t>
            </a:r>
            <a:r>
              <a:rPr lang="en-US" sz="1200" kern="1200" dirty="0">
                <a:solidFill>
                  <a:schemeClr val="tx1"/>
                </a:solidFill>
                <a:effectLst/>
                <a:latin typeface="+mn-lt"/>
                <a:ea typeface="+mn-ea"/>
                <a:cs typeface="+mn-cs"/>
              </a:rPr>
              <a:t>. 2017;31:63-73.</a:t>
            </a:r>
          </a:p>
          <a:p>
            <a:r>
              <a:rPr lang="en-US" sz="1200" kern="1200" dirty="0">
                <a:solidFill>
                  <a:schemeClr val="tx1"/>
                </a:solidFill>
                <a:effectLst/>
                <a:latin typeface="+mn-lt"/>
                <a:ea typeface="+mn-ea"/>
                <a:cs typeface="+mn-cs"/>
              </a:rPr>
              <a:t>39. Bai JW, </a:t>
            </a:r>
            <a:r>
              <a:rPr lang="en-US" sz="1200" kern="1200" dirty="0" err="1">
                <a:solidFill>
                  <a:schemeClr val="tx1"/>
                </a:solidFill>
                <a:effectLst/>
                <a:latin typeface="+mn-lt"/>
                <a:ea typeface="+mn-ea"/>
                <a:cs typeface="+mn-cs"/>
              </a:rPr>
              <a:t>Xue</a:t>
            </a:r>
            <a:r>
              <a:rPr lang="en-US" sz="1200" kern="1200" dirty="0">
                <a:solidFill>
                  <a:schemeClr val="tx1"/>
                </a:solidFill>
                <a:effectLst/>
                <a:latin typeface="+mn-lt"/>
                <a:ea typeface="+mn-ea"/>
                <a:cs typeface="+mn-cs"/>
              </a:rPr>
              <a:t> HZ, Zhang C. Down-regulation of microRNA-143 is associated with colorectal cancer progression. Eur Rev Med </a:t>
            </a:r>
            <a:r>
              <a:rPr lang="en-US" sz="1200" kern="1200" dirty="0" err="1">
                <a:solidFill>
                  <a:schemeClr val="tx1"/>
                </a:solidFill>
                <a:effectLst/>
                <a:latin typeface="+mn-lt"/>
                <a:ea typeface="+mn-ea"/>
                <a:cs typeface="+mn-cs"/>
              </a:rPr>
              <a:t>Pharmacol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Sci. 2016;20:4682-4687.</a:t>
            </a:r>
          </a:p>
          <a:p>
            <a:r>
              <a:rPr lang="en-US" sz="1200" kern="1200" dirty="0">
                <a:solidFill>
                  <a:schemeClr val="tx1"/>
                </a:solidFill>
                <a:effectLst/>
                <a:latin typeface="+mn-lt"/>
                <a:ea typeface="+mn-ea"/>
                <a:cs typeface="+mn-cs"/>
              </a:rPr>
              <a:t>40. </a:t>
            </a:r>
            <a:r>
              <a:rPr lang="en-US" sz="1200" kern="1200" dirty="0" err="1">
                <a:solidFill>
                  <a:schemeClr val="tx1"/>
                </a:solidFill>
                <a:effectLst/>
                <a:latin typeface="+mn-lt"/>
                <a:ea typeface="+mn-ea"/>
                <a:cs typeface="+mn-cs"/>
              </a:rPr>
              <a:t>Ledel</a:t>
            </a:r>
            <a:r>
              <a:rPr lang="en-US" sz="1200" kern="1200" dirty="0">
                <a:solidFill>
                  <a:schemeClr val="tx1"/>
                </a:solidFill>
                <a:effectLst/>
                <a:latin typeface="+mn-lt"/>
                <a:ea typeface="+mn-ea"/>
                <a:cs typeface="+mn-cs"/>
              </a:rPr>
              <a:t> F, Hallstrom M, </a:t>
            </a:r>
            <a:r>
              <a:rPr lang="en-US" sz="1200" kern="1200" dirty="0" err="1">
                <a:solidFill>
                  <a:schemeClr val="tx1"/>
                </a:solidFill>
                <a:effectLst/>
                <a:latin typeface="+mn-lt"/>
                <a:ea typeface="+mn-ea"/>
                <a:cs typeface="+mn-cs"/>
              </a:rPr>
              <a:t>Ragnhammar</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Ohrling</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Edler</a:t>
            </a:r>
            <a:r>
              <a:rPr lang="en-US" sz="1200" kern="1200" dirty="0">
                <a:solidFill>
                  <a:schemeClr val="tx1"/>
                </a:solidFill>
                <a:effectLst/>
                <a:latin typeface="+mn-lt"/>
                <a:ea typeface="+mn-ea"/>
                <a:cs typeface="+mn-cs"/>
              </a:rPr>
              <a:t> D. HER3 expression in patients with primary colorectal cancer and corresponding lymph node metastases related to clinical outcome. Eur J Cancer. 2014;50:656-662.</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F174114-DC1E-084E-A2C7-4B12B3F4A95D}" type="slidenum">
              <a:rPr lang="en-US" smtClean="0"/>
              <a:t>3</a:t>
            </a:fld>
            <a:endParaRPr lang="en-US"/>
          </a:p>
        </p:txBody>
      </p:sp>
    </p:spTree>
    <p:extLst>
      <p:ext uri="{BB962C8B-B14F-4D97-AF65-F5344CB8AC3E}">
        <p14:creationId xmlns:p14="http://schemas.microsoft.com/office/powerpoint/2010/main" val="2069335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308A668-4F37-AE43-8696-9D274FCD5CB7}" type="slidenum">
              <a:rPr lang="en-US" altLang="en-US" sz="1200"/>
              <a:pPr/>
              <a:t>39</a:t>
            </a:fld>
            <a:endParaRPr lang="en-US" alt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dirty="0"/>
          </a:p>
        </p:txBody>
      </p:sp>
    </p:spTree>
    <p:extLst>
      <p:ext uri="{BB962C8B-B14F-4D97-AF65-F5344CB8AC3E}">
        <p14:creationId xmlns:p14="http://schemas.microsoft.com/office/powerpoint/2010/main" val="104726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02C21EA3-20A0-3743-8280-F5ADEB6A41F4}" type="slidenum">
              <a:rPr lang="en-US" sz="1200" i="0">
                <a:latin typeface="Times New Roman" charset="0"/>
              </a:rPr>
              <a:pPr eaLnBrk="1" hangingPunct="1"/>
              <a:t>5</a:t>
            </a:fld>
            <a:endParaRPr lang="en-US" sz="1200" i="0">
              <a:latin typeface="Times New Roman" charset="0"/>
            </a:endParaRPr>
          </a:p>
        </p:txBody>
      </p:sp>
      <p:sp>
        <p:nvSpPr>
          <p:cNvPr id="19458" name="Rectangle 2"/>
          <p:cNvSpPr>
            <a:spLocks noGrp="1" noRot="1" noChangeAspect="1" noChangeArrowheads="1"/>
          </p:cNvSpPr>
          <p:nvPr>
            <p:ph type="sldImg"/>
          </p:nvPr>
        </p:nvSpPr>
        <p:spPr>
          <a:xfrm>
            <a:off x="752475" y="690563"/>
            <a:ext cx="5364163" cy="3421062"/>
          </a:xfrm>
          <a:solidFill>
            <a:srgbClr val="FFFFFF"/>
          </a:solidFill>
          <a:ln/>
        </p:spPr>
      </p:sp>
      <p:sp>
        <p:nvSpPr>
          <p:cNvPr id="19459" name="Rectangle 3"/>
          <p:cNvSpPr>
            <a:spLocks noGrp="1" noChangeArrowheads="1"/>
          </p:cNvSpPr>
          <p:nvPr>
            <p:ph type="body" idx="1"/>
          </p:nvPr>
        </p:nvSpPr>
        <p:spPr>
          <a:xfrm>
            <a:off x="381000" y="4243388"/>
            <a:ext cx="5715000" cy="4291012"/>
          </a:xfrm>
          <a:solidFill>
            <a:srgbClr val="FFFFFF"/>
          </a:solidFill>
          <a:ln>
            <a:solidFill>
              <a:srgbClr val="000000"/>
            </a:solidFill>
          </a:ln>
        </p:spPr>
        <p:txBody>
          <a:bodyPr lIns="91147" tIns="45574" rIns="91147" bIns="45574"/>
          <a:lstStyle/>
          <a:p>
            <a:pPr>
              <a:spcBef>
                <a:spcPct val="0"/>
              </a:spcBef>
              <a:spcAft>
                <a:spcPct val="30000"/>
              </a:spcAft>
            </a:pPr>
            <a:r>
              <a:rPr lang="en-US" sz="1400">
                <a:latin typeface="Arial" charset="0"/>
                <a:ea typeface="ＭＳ Ｐゴシック" charset="0"/>
                <a:cs typeface="ＭＳ Ｐゴシック" charset="0"/>
              </a:rPr>
              <a:t>Many methods used to assess alteration in her2.  Discuss difference between solid matrix/grind and bind methods vs histochemistry -&gt; dilution issue provides explanation for sign. Numbers of earlier single copy overexpressors</a:t>
            </a:r>
          </a:p>
          <a:p>
            <a:pPr>
              <a:spcBef>
                <a:spcPct val="0"/>
              </a:spcBef>
              <a:spcAft>
                <a:spcPct val="30000"/>
              </a:spcAft>
            </a:pPr>
            <a:endParaRPr lang="en-US" sz="1400">
              <a:latin typeface="Arial" charset="0"/>
              <a:ea typeface="ＭＳ Ｐゴシック" charset="0"/>
              <a:cs typeface="ＭＳ Ｐゴシック" charset="0"/>
            </a:endParaRPr>
          </a:p>
          <a:p>
            <a:pPr>
              <a:spcBef>
                <a:spcPct val="0"/>
              </a:spcBef>
              <a:spcAft>
                <a:spcPct val="30000"/>
              </a:spcAft>
            </a:pPr>
            <a:r>
              <a:rPr lang="en-US" sz="1400">
                <a:latin typeface="Arial" charset="0"/>
                <a:ea typeface="ＭＳ Ｐゴシック" charset="0"/>
                <a:cs typeface="ＭＳ Ｐゴシック" charset="0"/>
              </a:rPr>
              <a:t>Use it to link amp and overexpression</a:t>
            </a:r>
          </a:p>
          <a:p>
            <a:pPr>
              <a:spcBef>
                <a:spcPct val="0"/>
              </a:spcBef>
              <a:spcAft>
                <a:spcPct val="30000"/>
              </a:spcAft>
            </a:pPr>
            <a:r>
              <a:rPr lang="en-US" sz="1400">
                <a:latin typeface="Arial" charset="0"/>
                <a:ea typeface="ＭＳ Ｐゴシック" charset="0"/>
                <a:cs typeface="ＭＳ Ｐゴシック" charset="0"/>
              </a:rPr>
              <a:t>follow on to this:</a:t>
            </a:r>
          </a:p>
          <a:p>
            <a:pPr>
              <a:spcBef>
                <a:spcPct val="0"/>
              </a:spcBef>
              <a:spcAft>
                <a:spcPct val="30000"/>
              </a:spcAft>
            </a:pPr>
            <a:r>
              <a:rPr lang="en-US" sz="1400">
                <a:latin typeface="Arial" charset="0"/>
                <a:ea typeface="ＭＳ Ｐゴシック" charset="0"/>
                <a:cs typeface="ＭＳ Ｐゴシック" charset="0"/>
              </a:rPr>
              <a:t>1. Show fish data on 10% that are single copy overexpressors</a:t>
            </a:r>
          </a:p>
          <a:p>
            <a:pPr>
              <a:spcBef>
                <a:spcPct val="0"/>
              </a:spcBef>
              <a:spcAft>
                <a:spcPct val="30000"/>
              </a:spcAft>
            </a:pPr>
            <a:r>
              <a:rPr lang="en-US" sz="1400">
                <a:latin typeface="Arial" charset="0"/>
                <a:ea typeface="ＭＳ Ｐゴシック" charset="0"/>
                <a:cs typeface="ＭＳ Ｐゴシック" charset="0"/>
              </a:rPr>
              <a:t>2. When these cases are processed and embedded in paraffin some of these lose their detectable overexpression - we will come back to this later</a:t>
            </a:r>
          </a:p>
          <a:p>
            <a:pPr>
              <a:spcBef>
                <a:spcPct val="0"/>
              </a:spcBef>
              <a:spcAft>
                <a:spcPct val="30000"/>
              </a:spcAft>
            </a:pPr>
            <a:r>
              <a:rPr lang="en-US" sz="1400">
                <a:latin typeface="Arial" charset="0"/>
                <a:ea typeface="ＭＳ Ｐゴシック" charset="0"/>
                <a:cs typeface="ＭＳ Ｐゴシック" charset="0"/>
              </a:rPr>
              <a:t>3. Solid matrix dilution issue</a:t>
            </a:r>
            <a:endParaRPr lang="en-US">
              <a:ea typeface="ＭＳ Ｐゴシック" charset="0"/>
              <a:cs typeface="ＭＳ Ｐゴシック" charset="0"/>
            </a:endParaRPr>
          </a:p>
          <a:p>
            <a:pPr>
              <a:spcBef>
                <a:spcPct val="0"/>
              </a:spcBef>
              <a:spcAft>
                <a:spcPct val="30000"/>
              </a:spcAft>
            </a:pPr>
            <a:endParaRPr lang="en-US" sz="1400">
              <a:latin typeface="Arial" charset="0"/>
              <a:ea typeface="ＭＳ Ｐゴシック" charset="0"/>
              <a:cs typeface="ＭＳ Ｐゴシック" charset="0"/>
            </a:endParaRPr>
          </a:p>
          <a:p>
            <a:pPr>
              <a:spcBef>
                <a:spcPct val="0"/>
              </a:spcBef>
              <a:spcAft>
                <a:spcPct val="30000"/>
              </a:spcAft>
            </a:pPr>
            <a:r>
              <a:rPr lang="en-US" sz="1400">
                <a:latin typeface="Arial" charset="0"/>
                <a:ea typeface="ＭＳ Ｐゴシック" charset="0"/>
                <a:cs typeface="ＭＳ Ｐゴシック" charset="0"/>
              </a:rPr>
              <a:t>Keypoints:</a:t>
            </a:r>
          </a:p>
          <a:p>
            <a:r>
              <a:rPr lang="en-US" sz="1400">
                <a:latin typeface="Arial" charset="0"/>
                <a:ea typeface="ＭＳ Ｐゴシック" charset="0"/>
                <a:cs typeface="ＭＳ Ｐゴシック" charset="0"/>
              </a:rPr>
              <a:t>HER2 amplification is directly associated with HER2 protein overexpression</a:t>
            </a:r>
          </a:p>
          <a:p>
            <a:r>
              <a:rPr lang="en-US" sz="1400">
                <a:latin typeface="Arial" charset="0"/>
                <a:ea typeface="ＭＳ Ｐゴシック" charset="0"/>
                <a:cs typeface="ＭＳ Ｐゴシック" charset="0"/>
              </a:rPr>
              <a:t>HER2 protein overexpression is directly associated with HER2 amplification</a:t>
            </a:r>
          </a:p>
          <a:p>
            <a:r>
              <a:rPr lang="en-US" sz="1400">
                <a:solidFill>
                  <a:schemeClr val="accent2"/>
                </a:solidFill>
                <a:latin typeface="Arial" charset="0"/>
                <a:ea typeface="ＭＳ Ｐゴシック" charset="0"/>
                <a:cs typeface="ＭＳ Ｐゴシック" charset="0"/>
              </a:rPr>
              <a:t>Discordant results in clinical material due to assay errors rather than true biologic phenotypes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54C5361D-B360-F346-8942-515935DB31A2}" type="slidenum">
              <a:rPr lang="en-US" sz="1200" i="0">
                <a:latin typeface="Times New Roman" charset="0"/>
              </a:rPr>
              <a:pPr eaLnBrk="1" hangingPunct="1"/>
              <a:t>6</a:t>
            </a:fld>
            <a:endParaRPr lang="en-US" sz="1200" i="0">
              <a:latin typeface="Times New Roman" charset="0"/>
            </a:endParaRPr>
          </a:p>
        </p:txBody>
      </p:sp>
      <p:sp>
        <p:nvSpPr>
          <p:cNvPr id="21506" name="Rectangle 2"/>
          <p:cNvSpPr>
            <a:spLocks noGrp="1" noRot="1" noChangeAspect="1" noChangeArrowheads="1"/>
          </p:cNvSpPr>
          <p:nvPr>
            <p:ph type="sldImg"/>
          </p:nvPr>
        </p:nvSpPr>
        <p:spPr>
          <a:solidFill>
            <a:srgbClr val="FFFFFF"/>
          </a:solidFill>
          <a:ln/>
        </p:spPr>
      </p:sp>
      <p:sp>
        <p:nvSpPr>
          <p:cNvPr id="21507" name="Rectangle 3"/>
          <p:cNvSpPr>
            <a:spLocks noGrp="1" noChangeArrowheads="1"/>
          </p:cNvSpPr>
          <p:nvPr>
            <p:ph type="body" idx="1"/>
          </p:nvPr>
        </p:nvSpPr>
        <p:spPr>
          <a:solidFill>
            <a:srgbClr val="FFFFFF"/>
          </a:solidFill>
          <a:ln>
            <a:solidFill>
              <a:srgbClr val="000000"/>
            </a:solidFill>
          </a:ln>
        </p:spPr>
        <p:txBody>
          <a:bodyPr/>
          <a:lstStyle/>
          <a:p>
            <a:r>
              <a:rPr lang="en-US" sz="1400">
                <a:latin typeface="Arial" charset="0"/>
                <a:ea typeface="ＭＳ Ｐゴシック" charset="0"/>
                <a:cs typeface="ＭＳ Ｐゴシック" charset="0"/>
              </a:rPr>
              <a:t>Show break down of previous slides single copy overexpressors when evaluated by FISH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428FBA7-C6BF-5646-B382-0A67B24F19DA}" type="slidenum">
              <a:rPr lang="en-US" altLang="en-US" sz="1200"/>
              <a:pPr/>
              <a:t>9</a:t>
            </a:fld>
            <a:endParaRPr lang="en-US" alt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t>Figure 1.  Normal adult breast.  All normal breast specimens had at least weak membrane immunostaining in frozen tissue sections.  This illustrative case, obtained at reduction mammoplasty, had the strongest HER-2/</a:t>
            </a:r>
            <a:r>
              <a:rPr lang="en-US" altLang="en-US" dirty="0" err="1"/>
              <a:t>neu</a:t>
            </a:r>
            <a:r>
              <a:rPr lang="en-US" altLang="en-US" dirty="0"/>
              <a:t> membrane immunostaining (2+) in our series of 21 normal breast samples.  (A.) Hematoxylin-and-eosin</a:t>
            </a:r>
            <a:r>
              <a:rPr lang="en-US" altLang="en-US" baseline="0" dirty="0"/>
              <a:t> stained section showing normal breast lobules and ducts.  Magnification, 150x.  (B.) </a:t>
            </a:r>
            <a:r>
              <a:rPr lang="en-US" altLang="en-US" baseline="0" dirty="0" err="1"/>
              <a:t>Immunohistochemical</a:t>
            </a:r>
            <a:r>
              <a:rPr lang="en-US" altLang="en-US" baseline="0" dirty="0"/>
              <a:t> localization of HER-2/</a:t>
            </a:r>
            <a:r>
              <a:rPr lang="en-US" altLang="en-US" baseline="0" dirty="0" err="1"/>
              <a:t>neu</a:t>
            </a:r>
            <a:r>
              <a:rPr lang="en-US" altLang="en-US" baseline="0" dirty="0"/>
              <a:t> demonstrates immunostaining throughout the ductal and lobular epithelial cells in a frozen tissue section.  Magnification, 150x.  (C.) Immunostaining of epithelial cell membranes in a terminal duct lobular unit.  Frozen tissue section.  Magnification, 1450 x.  (D.) Negative control section in which pre-immune serum was used instead of HER-2/</a:t>
            </a:r>
            <a:r>
              <a:rPr lang="en-US" altLang="en-US" i="1" baseline="0" dirty="0" err="1"/>
              <a:t>neu</a:t>
            </a:r>
            <a:r>
              <a:rPr lang="en-US" altLang="en-US" baseline="0" dirty="0"/>
              <a:t>-immune serum.  Frozen tissue section.  Magnification, 1450x.  (E.) A portion of the same-specimen, fixed in formalin and processed for paraffin-embedding, was sectioned and processed for HER-2/</a:t>
            </a:r>
            <a:r>
              <a:rPr lang="en-US" altLang="en-US" baseline="0" dirty="0" err="1"/>
              <a:t>neu</a:t>
            </a:r>
            <a:r>
              <a:rPr lang="en-US" altLang="en-US" baseline="0" dirty="0"/>
              <a:t> localization as in C.  Note the relative lack of immunostaining.  Magnification, 1450x.  (F.) A breast carcinoma know to have 5 to 20-fold amplification and overexpression of the HER-2/</a:t>
            </a:r>
            <a:r>
              <a:rPr lang="en-US" altLang="en-US" i="1" baseline="0" dirty="0" err="1"/>
              <a:t>neu</a:t>
            </a:r>
            <a:r>
              <a:rPr lang="en-US" altLang="en-US" baseline="0" dirty="0"/>
              <a:t> gene demonstrates strong (3+) membrane staining for comparison with C and E.  Frozen tissue section.  Magnification, 1450x.   </a:t>
            </a:r>
            <a:endParaRPr lang="en-US" altLang="en-US" dirty="0"/>
          </a:p>
        </p:txBody>
      </p:sp>
    </p:spTree>
    <p:extLst>
      <p:ext uri="{BB962C8B-B14F-4D97-AF65-F5344CB8AC3E}">
        <p14:creationId xmlns:p14="http://schemas.microsoft.com/office/powerpoint/2010/main" val="224746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76BCC19D-4913-A90A-093E-C1C811112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i="1">
                <a:solidFill>
                  <a:schemeClr val="tx1"/>
                </a:solidFill>
                <a:latin typeface="Arial" panose="020B0604020202020204" pitchFamily="34" charset="0"/>
                <a:ea typeface="ＭＳ Ｐゴシック" panose="020B0600070205080204" pitchFamily="34" charset="-128"/>
              </a:defRPr>
            </a:lvl2pPr>
            <a:lvl3pPr eaLnBrk="0" hangingPunct="0">
              <a:defRPr sz="2400" i="1">
                <a:solidFill>
                  <a:schemeClr val="tx1"/>
                </a:solidFill>
                <a:latin typeface="Arial" panose="020B0604020202020204" pitchFamily="34" charset="0"/>
                <a:ea typeface="ＭＳ Ｐゴシック" panose="020B0600070205080204" pitchFamily="34" charset="-128"/>
              </a:defRPr>
            </a:lvl3pPr>
            <a:lvl4pPr eaLnBrk="0" hangingPunct="0">
              <a:defRPr sz="2400" i="1">
                <a:solidFill>
                  <a:schemeClr val="tx1"/>
                </a:solidFill>
                <a:latin typeface="Arial" panose="020B0604020202020204" pitchFamily="34" charset="0"/>
                <a:ea typeface="ＭＳ Ｐゴシック" panose="020B0600070205080204" pitchFamily="34" charset="-128"/>
              </a:defRPr>
            </a:lvl4pPr>
            <a:lvl5pPr eaLnBrk="0" hangingPunct="0">
              <a:defRPr sz="2400" i="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fld id="{1E69F2CA-064A-5545-B5AD-8F34572F7255}" type="slidenum">
              <a:rPr lang="en-US" altLang="en-US" sz="1200" i="0">
                <a:latin typeface="Times New Roman" panose="02020603050405020304" pitchFamily="18" charset="0"/>
              </a:rPr>
              <a:pPr eaLnBrk="1" hangingPunct="1"/>
              <a:t>10</a:t>
            </a:fld>
            <a:endParaRPr lang="en-US" altLang="en-US" sz="1200" i="0">
              <a:latin typeface="Times New Roman" panose="02020603050405020304" pitchFamily="18" charset="0"/>
            </a:endParaRPr>
          </a:p>
        </p:txBody>
      </p:sp>
      <p:sp>
        <p:nvSpPr>
          <p:cNvPr id="98307" name="Rectangle 2">
            <a:extLst>
              <a:ext uri="{FF2B5EF4-FFF2-40B4-BE49-F238E27FC236}">
                <a16:creationId xmlns:a16="http://schemas.microsoft.com/office/drawing/2014/main" id="{5658C7A4-2062-E6E5-4B42-B0A017707E2D}"/>
              </a:ext>
            </a:extLst>
          </p:cNvPr>
          <p:cNvSpPr>
            <a:spLocks noGrp="1" noRot="1" noChangeAspect="1" noChangeArrowheads="1"/>
          </p:cNvSpPr>
          <p:nvPr>
            <p:ph type="sldImg"/>
          </p:nvPr>
        </p:nvSpPr>
        <p:spPr>
          <a:solidFill>
            <a:srgbClr val="FFFFFF"/>
          </a:solidFill>
          <a:ln/>
        </p:spPr>
      </p:sp>
      <p:sp>
        <p:nvSpPr>
          <p:cNvPr id="98308" name="Rectangle 3">
            <a:extLst>
              <a:ext uri="{FF2B5EF4-FFF2-40B4-BE49-F238E27FC236}">
                <a16:creationId xmlns:a16="http://schemas.microsoft.com/office/drawing/2014/main" id="{74E97E84-3A45-26FB-106D-225007B59EBF}"/>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5198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fld id="{D9526EC9-0CD1-EB42-A430-113861B04CB2}" type="slidenum">
              <a:rPr lang="en-US" sz="1200" i="0">
                <a:latin typeface="Times New Roman" charset="0"/>
              </a:rPr>
              <a:pPr eaLnBrk="1" hangingPunct="1"/>
              <a:t>12</a:t>
            </a:fld>
            <a:endParaRPr lang="en-US" sz="1200" i="0">
              <a:latin typeface="Times New Roman" charset="0"/>
            </a:endParaRPr>
          </a:p>
        </p:txBody>
      </p:sp>
      <p:sp>
        <p:nvSpPr>
          <p:cNvPr id="25602" name="Rectangle 2"/>
          <p:cNvSpPr>
            <a:spLocks noGrp="1" noRot="1" noChangeAspect="1" noChangeArrowheads="1"/>
          </p:cNvSpPr>
          <p:nvPr>
            <p:ph type="sldImg"/>
          </p:nvPr>
        </p:nvSpPr>
        <p:spPr>
          <a:xfrm>
            <a:off x="739775" y="685800"/>
            <a:ext cx="5378450" cy="3429000"/>
          </a:xfrm>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r>
              <a:rPr lang="en-US" sz="1400">
                <a:latin typeface="Arial" charset="0"/>
                <a:ea typeface="ＭＳ Ｐゴシック" charset="0"/>
                <a:cs typeface="ＭＳ Ｐゴシック" charset="0"/>
              </a:rPr>
              <a:t>Role in normal biological processes</a:t>
            </a:r>
          </a:p>
          <a:p>
            <a:endParaRPr lang="en-US" sz="1400">
              <a:latin typeface="Arial" charset="0"/>
              <a:ea typeface="ＭＳ Ｐゴシック" charset="0"/>
              <a:cs typeface="ＭＳ Ｐゴシック" charset="0"/>
            </a:endParaRPr>
          </a:p>
          <a:p>
            <a:r>
              <a:rPr lang="en-US" sz="1400">
                <a:latin typeface="Arial" charset="0"/>
                <a:ea typeface="ＭＳ Ｐゴシック" charset="0"/>
                <a:cs typeface="ＭＳ Ｐゴシック" charset="0"/>
              </a:rPr>
              <a:t>Key POINT:</a:t>
            </a:r>
          </a:p>
          <a:p>
            <a:endParaRPr lang="en-US" sz="1400">
              <a:latin typeface="Arial" charset="0"/>
              <a:ea typeface="ＭＳ Ｐゴシック" charset="0"/>
              <a:cs typeface="ＭＳ Ｐゴシック" charset="0"/>
            </a:endParaRPr>
          </a:p>
          <a:p>
            <a:r>
              <a:rPr lang="en-US" sz="1400">
                <a:latin typeface="Arial" charset="0"/>
                <a:ea typeface="ＭＳ Ｐゴシック" charset="0"/>
                <a:cs typeface="ＭＳ Ｐゴシック" charset="0"/>
              </a:rPr>
              <a:t>amplification = overexpression</a:t>
            </a:r>
            <a:endParaRPr lang="en-US">
              <a:ea typeface="ＭＳ Ｐゴシック" charset="0"/>
              <a:cs typeface="ＭＳ Ｐゴシック" charset="0"/>
            </a:endParaRPr>
          </a:p>
        </p:txBody>
      </p:sp>
    </p:spTree>
    <p:extLst>
      <p:ext uri="{BB962C8B-B14F-4D97-AF65-F5344CB8AC3E}">
        <p14:creationId xmlns:p14="http://schemas.microsoft.com/office/powerpoint/2010/main" val="325513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472022-ABF5-CA5B-3BAF-AEC8C225B494}"/>
              </a:ext>
            </a:extLst>
          </p:cNvPr>
          <p:cNvSpPr>
            <a:spLocks noGrp="1" noChangeArrowheads="1"/>
          </p:cNvSpPr>
          <p:nvPr>
            <p:ph type="sldNum" sz="quarter" idx="5"/>
          </p:nvPr>
        </p:nvSpPr>
        <p:spPr>
          <a:ln/>
        </p:spPr>
        <p:txBody>
          <a:bodyPr/>
          <a:lstStyle/>
          <a:p>
            <a:fld id="{3FEB52A1-AB58-6544-BF0C-94B1D1FE465C}" type="slidenum">
              <a:rPr lang="en-US" altLang="en-US"/>
              <a:pPr/>
              <a:t>13</a:t>
            </a:fld>
            <a:endParaRPr lang="en-US" altLang="en-US"/>
          </a:p>
        </p:txBody>
      </p:sp>
      <p:sp>
        <p:nvSpPr>
          <p:cNvPr id="406530" name="Rectangle 2">
            <a:extLst>
              <a:ext uri="{FF2B5EF4-FFF2-40B4-BE49-F238E27FC236}">
                <a16:creationId xmlns:a16="http://schemas.microsoft.com/office/drawing/2014/main" id="{EE05C0F7-36EA-93D2-1629-3097FD82FE4F}"/>
              </a:ext>
            </a:extLst>
          </p:cNvPr>
          <p:cNvSpPr>
            <a:spLocks noGrp="1" noRot="1" noChangeAspect="1" noChangeArrowheads="1"/>
          </p:cNvSpPr>
          <p:nvPr>
            <p:ph type="sldImg"/>
          </p:nvPr>
        </p:nvSpPr>
        <p:spPr bwMode="auto">
          <a:xfrm>
            <a:off x="739775" y="685800"/>
            <a:ext cx="5378450" cy="3429000"/>
          </a:xfrm>
          <a:prstGeom prst="rect">
            <a:avLst/>
          </a:prstGeom>
          <a:solidFill>
            <a:srgbClr val="FFFFFF"/>
          </a:solidFill>
          <a:ln>
            <a:solidFill>
              <a:srgbClr val="000000"/>
            </a:solidFill>
            <a:miter lim="800000"/>
            <a:headEnd/>
            <a:tailEnd/>
          </a:ln>
        </p:spPr>
      </p:sp>
      <p:sp>
        <p:nvSpPr>
          <p:cNvPr id="406531" name="Rectangle 3">
            <a:extLst>
              <a:ext uri="{FF2B5EF4-FFF2-40B4-BE49-F238E27FC236}">
                <a16:creationId xmlns:a16="http://schemas.microsoft.com/office/drawing/2014/main" id="{90F9CB17-2EF0-6A2F-2F47-5596547493E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sz="1400">
                <a:latin typeface="Arial" panose="020B0604020202020204" pitchFamily="34" charset="0"/>
              </a:rPr>
              <a:t>Noel needs to discuss cartoon w/Jim Ligos - </a:t>
            </a:r>
          </a:p>
          <a:p>
            <a:r>
              <a:rPr lang="en-US" altLang="en-US" sz="1400">
                <a:latin typeface="Arial" panose="020B0604020202020204" pitchFamily="34" charset="0"/>
              </a:rPr>
              <a:t>delete ‘herceptin’</a:t>
            </a:r>
          </a:p>
          <a:p>
            <a:r>
              <a:rPr lang="en-US" altLang="en-US" sz="1400">
                <a:latin typeface="Arial" panose="020B0604020202020204" pitchFamily="34" charset="0"/>
              </a:rPr>
              <a:t>delete aa sequence for 4D5 epitope</a:t>
            </a:r>
          </a:p>
          <a:p>
            <a:endParaRPr lang="en-US" altLang="en-US" sz="1400">
              <a:latin typeface="Arial" panose="020B0604020202020204" pitchFamily="34" charset="0"/>
            </a:endParaRPr>
          </a:p>
          <a:p>
            <a:r>
              <a:rPr lang="en-US" altLang="en-US" sz="1400">
                <a:latin typeface="Arial" panose="020B0604020202020204" pitchFamily="34" charset="0"/>
              </a:rPr>
              <a:t>show secondary antibodies as different colors (two different secondaries are used)</a:t>
            </a:r>
          </a:p>
          <a:p>
            <a:r>
              <a:rPr lang="en-US" altLang="en-US" sz="1400">
                <a:latin typeface="Arial" panose="020B0604020202020204" pitchFamily="34" charset="0"/>
              </a:rPr>
              <a:t>show biotin ‘balloons’ all the same color on both secondary antibodies</a:t>
            </a: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p:cNvSpPr>
          <p:nvPr>
            <p:ph type="sldImg"/>
          </p:nvPr>
        </p:nvSpPr>
        <p:spPr>
          <a:xfrm>
            <a:off x="920750" y="758825"/>
            <a:ext cx="5016500" cy="3198813"/>
          </a:xfrm>
          <a:ln w="12699" cap="flat">
            <a:solidFill>
              <a:schemeClr val="tx1"/>
            </a:solidFill>
          </a:ln>
        </p:spPr>
      </p:sp>
      <p:sp>
        <p:nvSpPr>
          <p:cNvPr id="56322" name="Rectangle 3"/>
          <p:cNvSpPr>
            <a:spLocks noGrp="1" noChangeArrowheads="1"/>
          </p:cNvSpPr>
          <p:nvPr>
            <p:ph type="body" idx="1"/>
          </p:nvPr>
        </p:nvSpPr>
        <p:spPr>
          <a:xfrm>
            <a:off x="674688" y="4349750"/>
            <a:ext cx="5062537" cy="4117975"/>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0" tIns="45674" rIns="91350" bIns="45674"/>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418381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extLst>
    <p:ext uri="{DCECCB84-F9BA-43D5-87BE-67443E8EF086}">
      <p15:sldGuideLst xmlns:p15="http://schemas.microsoft.com/office/powerpoint/2012/main">
        <p15:guide id="1" orient="horz" pos="2448"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over Tex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78367" y="739459"/>
            <a:ext cx="10363200" cy="1036321"/>
          </a:xfrm>
          <a:prstGeom prst="rect">
            <a:avLst/>
          </a:prstGeom>
        </p:spPr>
        <p:txBody>
          <a:bodyPr/>
          <a:lstStyle/>
          <a:p>
            <a:r>
              <a:t>Title Text</a:t>
            </a:r>
          </a:p>
        </p:txBody>
      </p:sp>
      <p:sp>
        <p:nvSpPr>
          <p:cNvPr id="111" name="Body Level One…"/>
          <p:cNvSpPr txBox="1">
            <a:spLocks noGrp="1"/>
          </p:cNvSpPr>
          <p:nvPr>
            <p:ph type="body" sz="half" idx="1"/>
          </p:nvPr>
        </p:nvSpPr>
        <p:spPr>
          <a:xfrm>
            <a:off x="914400" y="2245360"/>
            <a:ext cx="10363200" cy="2245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Text Placeholder 3"/>
          <p:cNvSpPr>
            <a:spLocks noGrp="1"/>
          </p:cNvSpPr>
          <p:nvPr>
            <p:ph type="body" sz="half" idx="13"/>
          </p:nvPr>
        </p:nvSpPr>
        <p:spPr>
          <a:xfrm>
            <a:off x="914400" y="4663440"/>
            <a:ext cx="10363200" cy="2245360"/>
          </a:xfrm>
          <a:prstGeom prst="rect">
            <a:avLst/>
          </a:prstGeom>
        </p:spPr>
        <p:txBody>
          <a:bodyPr/>
          <a:lstStyle/>
          <a:p>
            <a:endParaRPr/>
          </a:p>
        </p:txBody>
      </p:sp>
      <p:sp>
        <p:nvSpPr>
          <p:cNvPr id="113" name="Slide Number"/>
          <p:cNvSpPr txBox="1">
            <a:spLocks noGrp="1"/>
          </p:cNvSpPr>
          <p:nvPr>
            <p:ph type="sldNum" sz="quarter" idx="2"/>
          </p:nvPr>
        </p:nvSpPr>
        <p:spPr>
          <a:xfrm>
            <a:off x="8462528" y="7065366"/>
            <a:ext cx="275073" cy="27699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1_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8367" y="739458"/>
            <a:ext cx="10363200" cy="1036320"/>
          </a:xfrm>
        </p:spPr>
        <p:txBody>
          <a:bodyPr/>
          <a:lstStyle/>
          <a:p>
            <a:r>
              <a:rPr lang="en-US"/>
              <a:t>Click to edit Master title style</a:t>
            </a:r>
          </a:p>
        </p:txBody>
      </p:sp>
      <p:sp>
        <p:nvSpPr>
          <p:cNvPr id="3" name="Content Placeholder 2"/>
          <p:cNvSpPr>
            <a:spLocks noGrp="1"/>
          </p:cNvSpPr>
          <p:nvPr>
            <p:ph sz="half" idx="1"/>
          </p:nvPr>
        </p:nvSpPr>
        <p:spPr>
          <a:xfrm>
            <a:off x="914400" y="2245360"/>
            <a:ext cx="103632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663440"/>
            <a:ext cx="103632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28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704886"/>
            <a:ext cx="10972320" cy="507831"/>
          </a:xfrm>
          <a:prstGeom prst="rect">
            <a:avLst/>
          </a:prstGeom>
        </p:spPr>
        <p:txBody>
          <a:bodyPr lIns="0" tIns="0" rIns="0" bIns="0" anchor="ctr">
            <a:spAutoFit/>
          </a:bodyPr>
          <a:lstStyle/>
          <a:p>
            <a:pPr algn="ctr"/>
            <a:endParaRPr lang="en-US" sz="3300" b="0" strike="noStrike" spc="-1">
              <a:latin typeface="Arial"/>
            </a:endParaRPr>
          </a:p>
        </p:txBody>
      </p:sp>
      <p:sp>
        <p:nvSpPr>
          <p:cNvPr id="3" name="PlaceHolder 2"/>
          <p:cNvSpPr>
            <a:spLocks noGrp="1"/>
          </p:cNvSpPr>
          <p:nvPr>
            <p:ph type="subTitle"/>
          </p:nvPr>
        </p:nvSpPr>
        <p:spPr>
          <a:xfrm>
            <a:off x="609600" y="3887582"/>
            <a:ext cx="10972320" cy="369332"/>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2802490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6C844-28A3-4FB2-7D7D-E616A1F81D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1875"/>
            <a:ext cx="12191999" cy="518698"/>
          </a:xfrm>
          <a:prstGeom prst="rect">
            <a:avLst/>
          </a:prstGeom>
        </p:spPr>
      </p:pic>
      <p:sp>
        <p:nvSpPr>
          <p:cNvPr id="3" name="Rectangle 2">
            <a:extLst>
              <a:ext uri="{FF2B5EF4-FFF2-40B4-BE49-F238E27FC236}">
                <a16:creationId xmlns:a16="http://schemas.microsoft.com/office/drawing/2014/main" id="{35388ECE-58F5-1D0E-2493-6170F4E0B226}"/>
              </a:ext>
            </a:extLst>
          </p:cNvPr>
          <p:cNvSpPr/>
          <p:nvPr userDrawn="1"/>
        </p:nvSpPr>
        <p:spPr>
          <a:xfrm>
            <a:off x="1790700" y="0"/>
            <a:ext cx="7950200" cy="530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18096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9" y="150185"/>
            <a:ext cx="10752667" cy="93916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9" y="1444567"/>
            <a:ext cx="10752667" cy="5740585"/>
          </a:xfrm>
          <a:prstGeom prst="rect">
            <a:avLst/>
          </a:prstGeom>
        </p:spPr>
        <p:txBody>
          <a:bodyPr/>
          <a:lstStyle>
            <a:lvl1pPr>
              <a:spcBef>
                <a:spcPts val="1020"/>
              </a:spcBef>
              <a:spcAft>
                <a:spcPts val="1020"/>
              </a:spcAft>
              <a:defRPr/>
            </a:lvl1pPr>
            <a:lvl2pPr marL="214194" indent="-214194">
              <a:defRPr/>
            </a:lvl2pPr>
            <a:lvl3pPr marL="428387" indent="-214194">
              <a:defRPr/>
            </a:lvl3pPr>
            <a:lvl4pPr marL="642581" indent="-214194">
              <a:defRPr/>
            </a:lvl4pPr>
            <a:lvl5pPr marL="856775" indent="-2141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2" y="7364783"/>
            <a:ext cx="12191999" cy="252940"/>
          </a:xfrm>
          <a:noFill/>
        </p:spPr>
        <p:txBody>
          <a:bodyPr wrap="square" lIns="180000" tIns="36000" rIns="180000" bIns="72000" anchor="b" anchorCtr="0">
            <a:spAutoFit/>
          </a:bodyPr>
          <a:lstStyle>
            <a:lvl1pPr>
              <a:lnSpc>
                <a:spcPct val="100000"/>
              </a:lnSpc>
              <a:spcAft>
                <a:spcPts val="510"/>
              </a:spcAft>
              <a:defRPr sz="935" b="0" i="0"/>
            </a:lvl1pPr>
          </a:lstStyle>
          <a:p>
            <a:pPr lvl="0"/>
            <a:r>
              <a:rPr lang="en-US"/>
              <a:t>Reference</a:t>
            </a:r>
          </a:p>
        </p:txBody>
      </p:sp>
    </p:spTree>
    <p:extLst>
      <p:ext uri="{BB962C8B-B14F-4D97-AF65-F5344CB8AC3E}">
        <p14:creationId xmlns:p14="http://schemas.microsoft.com/office/powerpoint/2010/main" val="81384749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13560"/>
            <a:ext cx="5384800" cy="5129425"/>
          </a:xfrm>
        </p:spPr>
        <p:txBody>
          <a:bodyPr/>
          <a:lstStyle>
            <a:lvl1pPr>
              <a:defRPr sz="3173"/>
            </a:lvl1pPr>
            <a:lvl2pPr>
              <a:defRPr sz="2720"/>
            </a:lvl2pPr>
            <a:lvl3pPr>
              <a:defRPr sz="2267"/>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13560"/>
            <a:ext cx="5384800" cy="5129425"/>
          </a:xfrm>
        </p:spPr>
        <p:txBody>
          <a:bodyPr/>
          <a:lstStyle>
            <a:lvl1pPr>
              <a:defRPr sz="3173"/>
            </a:lvl1pPr>
            <a:lvl2pPr>
              <a:defRPr sz="2720"/>
            </a:lvl2pPr>
            <a:lvl3pPr>
              <a:defRPr sz="2267"/>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06101B-26F7-2E45-9432-494CF79D621E}"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16988-2398-4A40-950D-4A1E431E182A}" type="slidenum">
              <a:rPr lang="en-US" smtClean="0"/>
              <a:t>‹#›</a:t>
            </a:fld>
            <a:endParaRPr lang="en-US"/>
          </a:p>
        </p:txBody>
      </p:sp>
    </p:spTree>
    <p:extLst>
      <p:ext uri="{BB962C8B-B14F-4D97-AF65-F5344CB8AC3E}">
        <p14:creationId xmlns:p14="http://schemas.microsoft.com/office/powerpoint/2010/main" val="194440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5" y="4994488"/>
            <a:ext cx="10363201" cy="154368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963085" y="3294275"/>
            <a:ext cx="10363201" cy="1700213"/>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813562"/>
            <a:ext cx="5384800" cy="5129425"/>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1" y="1739794"/>
            <a:ext cx="5386917" cy="725065"/>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9" y="1739794"/>
            <a:ext cx="5389033" cy="725065"/>
          </a:xfrm>
          <a:prstGeom prst="rect">
            <a:avLst/>
          </a:prstGeom>
        </p:spPr>
        <p:txBody>
          <a:bodyPr anchor="b"/>
          <a:lstStyle>
            <a:lvl1pPr marL="0" indent="0">
              <a:spcBef>
                <a:spcPts val="500"/>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1" y="309457"/>
            <a:ext cx="4011085" cy="131699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4766734" y="309458"/>
            <a:ext cx="6815667" cy="6633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0" y="1626448"/>
            <a:ext cx="4011087" cy="5316538"/>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311257"/>
            <a:ext cx="2743200" cy="6631729"/>
          </a:xfrm>
          <a:prstGeom prst="rect">
            <a:avLst/>
          </a:prstGeom>
        </p:spPr>
        <p:txBody>
          <a:bodyPr/>
          <a:lstStyle/>
          <a:p>
            <a:r>
              <a:t>Title Text</a:t>
            </a:r>
          </a:p>
        </p:txBody>
      </p:sp>
      <p:sp>
        <p:nvSpPr>
          <p:cNvPr id="102" name="Body Level One…"/>
          <p:cNvSpPr txBox="1">
            <a:spLocks noGrp="1"/>
          </p:cNvSpPr>
          <p:nvPr>
            <p:ph type="body" idx="1"/>
          </p:nvPr>
        </p:nvSpPr>
        <p:spPr>
          <a:xfrm>
            <a:off x="609600" y="311257"/>
            <a:ext cx="8026400" cy="663172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478629"/>
            <a:ext cx="10972800" cy="1138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813562"/>
            <a:ext cx="10972800" cy="5129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7330" y="7272269"/>
            <a:ext cx="275073"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pic>
        <p:nvPicPr>
          <p:cNvPr id="5" name="Picture 4">
            <a:extLst>
              <a:ext uri="{FF2B5EF4-FFF2-40B4-BE49-F238E27FC236}">
                <a16:creationId xmlns:a16="http://schemas.microsoft.com/office/drawing/2014/main" id="{55D070A5-1D23-60B0-7EF8-401E9E3F6A9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10477"/>
            <a:ext cx="12191999" cy="457675"/>
          </a:xfrm>
          <a:prstGeom prst="rect">
            <a:avLst/>
          </a:prstGeom>
        </p:spPr>
      </p:pic>
      <p:sp>
        <p:nvSpPr>
          <p:cNvPr id="6" name="Rectangle 5">
            <a:extLst>
              <a:ext uri="{FF2B5EF4-FFF2-40B4-BE49-F238E27FC236}">
                <a16:creationId xmlns:a16="http://schemas.microsoft.com/office/drawing/2014/main" id="{0E72E6A6-D543-8127-D424-4AC799764C95}"/>
              </a:ext>
            </a:extLst>
          </p:cNvPr>
          <p:cNvSpPr/>
          <p:nvPr userDrawn="1"/>
        </p:nvSpPr>
        <p:spPr>
          <a:xfrm>
            <a:off x="1788607" y="0"/>
            <a:ext cx="7958294" cy="46815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3" r:id="rId11"/>
    <p:sldLayoutId id="2147483664" r:id="rId12"/>
    <p:sldLayoutId id="2147483665" r:id="rId13"/>
    <p:sldLayoutId id="2147483666" r:id="rId14"/>
    <p:sldLayoutId id="2147483667" r:id="rId15"/>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nul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5.(nul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0.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3"/>
          <a:stretch>
            <a:fillRect/>
          </a:stretch>
        </p:blipFill>
        <p:spPr>
          <a:xfrm>
            <a:off x="-65222" y="383826"/>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6" y="6261463"/>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4"/>
          <a:stretch>
            <a:fillRect/>
          </a:stretch>
        </p:blipFill>
        <p:spPr>
          <a:xfrm>
            <a:off x="3870187" y="4701209"/>
            <a:ext cx="2354190" cy="1102415"/>
          </a:xfrm>
          <a:prstGeom prst="rect">
            <a:avLst/>
          </a:prstGeom>
        </p:spPr>
      </p:pic>
      <p:sp>
        <p:nvSpPr>
          <p:cNvPr id="2" name="Rectangle 2">
            <a:extLst>
              <a:ext uri="{FF2B5EF4-FFF2-40B4-BE49-F238E27FC236}">
                <a16:creationId xmlns:a16="http://schemas.microsoft.com/office/drawing/2014/main" id="{C9D7D9C6-09A2-1225-199E-9E3E4FFB96F5}"/>
              </a:ext>
            </a:extLst>
          </p:cNvPr>
          <p:cNvSpPr txBox="1">
            <a:spLocks noChangeArrowheads="1"/>
          </p:cNvSpPr>
          <p:nvPr/>
        </p:nvSpPr>
        <p:spPr>
          <a:xfrm>
            <a:off x="496313" y="2361593"/>
            <a:ext cx="9860039" cy="2353283"/>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799" dirty="0"/>
              <a:t>HER2 Testing Considerations</a:t>
            </a:r>
            <a:endParaRPr lang="en-US" sz="1799" dirty="0">
              <a:solidFill>
                <a:schemeClr val="tx1"/>
              </a:solidFill>
              <a:sym typeface="Symbol" charset="2"/>
            </a:endParaRPr>
          </a:p>
          <a:p>
            <a:pPr algn="l">
              <a:defRPr/>
            </a:pPr>
            <a:endParaRPr lang="en-US" sz="1799" dirty="0">
              <a:solidFill>
                <a:schemeClr val="tx1"/>
              </a:solidFill>
            </a:endParaRPr>
          </a:p>
          <a:p>
            <a:pPr algn="l">
              <a:defRPr/>
            </a:pPr>
            <a:r>
              <a:rPr lang="en-US" sz="1799" dirty="0">
                <a:solidFill>
                  <a:schemeClr val="tx1"/>
                </a:solidFill>
              </a:rPr>
              <a:t>Michael F. Press, MD, PhD</a:t>
            </a:r>
          </a:p>
          <a:p>
            <a:pPr algn="l">
              <a:defRPr/>
            </a:pPr>
            <a:r>
              <a:rPr lang="en-US" sz="1799" b="0" dirty="0">
                <a:solidFill>
                  <a:schemeClr val="tx1"/>
                </a:solidFill>
              </a:rPr>
              <a:t>Professor</a:t>
            </a:r>
          </a:p>
          <a:p>
            <a:pPr algn="l">
              <a:defRPr/>
            </a:pPr>
            <a:r>
              <a:rPr lang="en-US" sz="1799" b="0" dirty="0">
                <a:solidFill>
                  <a:schemeClr val="tx1"/>
                </a:solidFill>
              </a:rPr>
              <a:t>Harold E. Lee Chair for Cancer Research</a:t>
            </a:r>
          </a:p>
          <a:p>
            <a:pPr algn="l">
              <a:defRPr/>
            </a:pPr>
            <a:r>
              <a:rPr lang="en-US" sz="1799" b="0" dirty="0">
                <a:solidFill>
                  <a:schemeClr val="tx1"/>
                </a:solidFill>
              </a:rPr>
              <a:t>Department of Pathology</a:t>
            </a:r>
          </a:p>
          <a:p>
            <a:pPr algn="l">
              <a:defRPr/>
            </a:pPr>
            <a:r>
              <a:rPr lang="en-US" sz="1799" b="0" dirty="0">
                <a:solidFill>
                  <a:schemeClr val="tx1"/>
                </a:solidFill>
              </a:rPr>
              <a:t>Norris Comprehensive Cancer Institute</a:t>
            </a:r>
          </a:p>
          <a:p>
            <a:pPr algn="l">
              <a:defRPr/>
            </a:pPr>
            <a:r>
              <a:rPr lang="en-US" sz="1799" b="0" dirty="0">
                <a:solidFill>
                  <a:schemeClr val="tx1"/>
                </a:solidFill>
              </a:rPr>
              <a:t>University of Southern California</a:t>
            </a:r>
          </a:p>
          <a:p>
            <a:pPr algn="l">
              <a:defRPr/>
            </a:pPr>
            <a:endParaRPr lang="en-US" sz="1799" b="0" dirty="0"/>
          </a:p>
          <a:p>
            <a:pPr algn="l">
              <a:defRPr/>
            </a:pPr>
            <a:endParaRPr lang="en-US" sz="1799" dirty="0">
              <a:solidFill>
                <a:schemeClr val="tx1"/>
              </a:solidFill>
            </a:endParaRPr>
          </a:p>
          <a:p>
            <a:pPr algn="l">
              <a:defRPr/>
            </a:pPr>
            <a:endParaRPr lang="en-US" sz="1600" i="1" dirty="0">
              <a:solidFill>
                <a:schemeClr val="accent2"/>
              </a:solidFill>
              <a:effectLst>
                <a:outerShdw blurRad="38100" dist="38100" dir="2700000" algn="tl">
                  <a:srgbClr val="000000"/>
                </a:outerShdw>
              </a:effectLst>
              <a:cs typeface="+mj-cs"/>
            </a:endParaRPr>
          </a:p>
        </p:txBody>
      </p:sp>
      <p:pic>
        <p:nvPicPr>
          <p:cNvPr id="4" name="Picture 3" descr="A yellow and red logo&#10;&#10;Description automatically generated with medium confidence">
            <a:extLst>
              <a:ext uri="{FF2B5EF4-FFF2-40B4-BE49-F238E27FC236}">
                <a16:creationId xmlns:a16="http://schemas.microsoft.com/office/drawing/2014/main" id="{098B6931-0D84-2C3A-8B69-983551294F4A}"/>
              </a:ext>
            </a:extLst>
          </p:cNvPr>
          <p:cNvPicPr>
            <a:picLocks noChangeAspect="1"/>
          </p:cNvPicPr>
          <p:nvPr/>
        </p:nvPicPr>
        <p:blipFill rotWithShape="1">
          <a:blip r:embed="rId3"/>
          <a:srcRect b="97446"/>
          <a:stretch/>
        </p:blipFill>
        <p:spPr>
          <a:xfrm>
            <a:off x="-27019" y="-99"/>
            <a:ext cx="12322444" cy="378052"/>
          </a:xfrm>
          <a:prstGeom prst="rect">
            <a:avLst/>
          </a:prstGeom>
        </p:spPr>
      </p:pic>
      <p:pic>
        <p:nvPicPr>
          <p:cNvPr id="7" name="Picture 6" descr="A yellow and red logo&#10;&#10;Description automatically generated with medium confidence">
            <a:extLst>
              <a:ext uri="{FF2B5EF4-FFF2-40B4-BE49-F238E27FC236}">
                <a16:creationId xmlns:a16="http://schemas.microsoft.com/office/drawing/2014/main" id="{8903E942-F9FC-89BE-6C91-160C013DF180}"/>
              </a:ext>
            </a:extLst>
          </p:cNvPr>
          <p:cNvPicPr>
            <a:picLocks noChangeAspect="1"/>
          </p:cNvPicPr>
          <p:nvPr/>
        </p:nvPicPr>
        <p:blipFill rotWithShape="1">
          <a:blip r:embed="rId3"/>
          <a:srcRect t="96949"/>
          <a:stretch/>
        </p:blipFill>
        <p:spPr>
          <a:xfrm>
            <a:off x="-65222" y="7227132"/>
            <a:ext cx="12322444" cy="545267"/>
          </a:xfrm>
          <a:prstGeom prst="rect">
            <a:avLst/>
          </a:prstGeom>
        </p:spPr>
      </p:pic>
    </p:spTree>
    <p:extLst>
      <p:ext uri="{BB962C8B-B14F-4D97-AF65-F5344CB8AC3E}">
        <p14:creationId xmlns:p14="http://schemas.microsoft.com/office/powerpoint/2010/main" val="195319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2E36E26-7C8C-55D1-A832-B9CB60DE80CC}"/>
              </a:ext>
            </a:extLst>
          </p:cNvPr>
          <p:cNvSpPr>
            <a:spLocks noGrp="1"/>
          </p:cNvSpPr>
          <p:nvPr>
            <p:ph sz="quarter" idx="11"/>
          </p:nvPr>
        </p:nvSpPr>
        <p:spPr>
          <a:xfrm>
            <a:off x="914399" y="1895873"/>
            <a:ext cx="3627008" cy="4675079"/>
          </a:xfrm>
          <a:solidFill>
            <a:schemeClr val="bg1">
              <a:lumMod val="95000"/>
            </a:schemeClr>
          </a:solidFill>
        </p:spPr>
        <p:txBody>
          <a:bodyPr wrap="none" lIns="233172" tIns="233172" rIns="233172" bIns="233172" anchor="ctr" anchorCtr="0">
            <a:noAutofit/>
          </a:bodyPr>
          <a:lstStyle/>
          <a:p>
            <a:r>
              <a:rPr lang="en-US" altLang="en-US" b="1" dirty="0">
                <a:latin typeface="Arial" panose="020B0604020202020204" pitchFamily="34" charset="0"/>
                <a:cs typeface="Arial" panose="020B0604020202020204" pitchFamily="34" charset="0"/>
              </a:rPr>
              <a:t>Key Features:</a:t>
            </a:r>
          </a:p>
          <a:p>
            <a:r>
              <a:rPr lang="en-US" altLang="en-US" dirty="0">
                <a:latin typeface="Arial" panose="020B0604020202020204" pitchFamily="34" charset="0"/>
                <a:cs typeface="Arial" panose="020B0604020202020204" pitchFamily="34" charset="0"/>
              </a:rPr>
              <a:t>Probes</a:t>
            </a:r>
          </a:p>
          <a:p>
            <a:pPr lvl="1"/>
            <a:r>
              <a:rPr lang="en-US" altLang="en-US" sz="1530" dirty="0">
                <a:latin typeface="Arial" panose="020B0604020202020204" pitchFamily="34" charset="0"/>
                <a:cs typeface="Arial" panose="020B0604020202020204" pitchFamily="34" charset="0"/>
              </a:rPr>
              <a:t>Directly labeled with fluorescence </a:t>
            </a:r>
          </a:p>
          <a:p>
            <a:pPr lvl="1"/>
            <a:r>
              <a:rPr lang="en-US" altLang="en-US" sz="1530" dirty="0">
                <a:latin typeface="Arial" panose="020B0604020202020204" pitchFamily="34" charset="0"/>
                <a:cs typeface="Arial" panose="020B0604020202020204" pitchFamily="34" charset="0"/>
              </a:rPr>
              <a:t>HER2 sequence (red) </a:t>
            </a:r>
          </a:p>
          <a:p>
            <a:pPr lvl="1"/>
            <a:r>
              <a:rPr lang="en-US" altLang="en-US" sz="1530" dirty="0">
                <a:latin typeface="Arial" panose="020B0604020202020204" pitchFamily="34" charset="0"/>
                <a:cs typeface="Arial" panose="020B0604020202020204" pitchFamily="34" charset="0"/>
              </a:rPr>
              <a:t>Chromosome 17 centromere (green)</a:t>
            </a:r>
          </a:p>
          <a:p>
            <a:r>
              <a:rPr lang="en-US" altLang="en-US" dirty="0">
                <a:latin typeface="Arial" panose="020B0604020202020204" pitchFamily="34" charset="0"/>
                <a:cs typeface="Arial" panose="020B0604020202020204" pitchFamily="34" charset="0"/>
              </a:rPr>
              <a:t>Interpretation</a:t>
            </a:r>
          </a:p>
          <a:p>
            <a:pPr lvl="1"/>
            <a:r>
              <a:rPr lang="en-US" altLang="en-US" sz="1530" dirty="0">
                <a:latin typeface="Arial" panose="020B0604020202020204" pitchFamily="34" charset="0"/>
                <a:cs typeface="Arial" panose="020B0604020202020204" pitchFamily="34" charset="0"/>
              </a:rPr>
              <a:t>Signal enumeration</a:t>
            </a:r>
          </a:p>
          <a:p>
            <a:pPr lvl="1"/>
            <a:r>
              <a:rPr lang="en-US" altLang="en-US" sz="1530" dirty="0">
                <a:latin typeface="Arial" panose="020B0604020202020204" pitchFamily="34" charset="0"/>
                <a:cs typeface="Arial" panose="020B0604020202020204" pitchFamily="34" charset="0"/>
              </a:rPr>
              <a:t>Ratio of HER2: Chr 17 signals</a:t>
            </a:r>
            <a:endParaRPr lang="en-GB" sz="1530" dirty="0">
              <a:latin typeface="Arial" panose="020B0604020202020204" pitchFamily="34" charset="0"/>
              <a:cs typeface="Arial" panose="020B0604020202020204" pitchFamily="34" charset="0"/>
            </a:endParaRPr>
          </a:p>
        </p:txBody>
      </p:sp>
      <p:sp>
        <p:nvSpPr>
          <p:cNvPr id="97282" name="Rectangle 2">
            <a:extLst>
              <a:ext uri="{FF2B5EF4-FFF2-40B4-BE49-F238E27FC236}">
                <a16:creationId xmlns:a16="http://schemas.microsoft.com/office/drawing/2014/main" id="{49183EED-2130-4CE5-D0FA-2143E66DDE0C}"/>
              </a:ext>
            </a:extLst>
          </p:cNvPr>
          <p:cNvSpPr>
            <a:spLocks noChangeArrowheads="1"/>
          </p:cNvSpPr>
          <p:nvPr/>
        </p:nvSpPr>
        <p:spPr bwMode="auto">
          <a:xfrm>
            <a:off x="2663190" y="1101090"/>
            <a:ext cx="660654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263" tIns="39133" rIns="78263" bIns="39133" anchor="ctr"/>
          <a:lstStyle>
            <a:lvl1pPr eaLnBrk="0" hangingPunct="0">
              <a:defRPr sz="2400" i="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i="1">
                <a:solidFill>
                  <a:schemeClr val="tx1"/>
                </a:solidFill>
                <a:latin typeface="Arial" panose="020B0604020202020204" pitchFamily="34" charset="0"/>
                <a:ea typeface="ＭＳ Ｐゴシック" panose="020B0600070205080204" pitchFamily="34" charset="-128"/>
              </a:defRPr>
            </a:lvl2pPr>
            <a:lvl3pPr eaLnBrk="0" hangingPunct="0">
              <a:defRPr sz="2400" i="1">
                <a:solidFill>
                  <a:schemeClr val="tx1"/>
                </a:solidFill>
                <a:latin typeface="Arial" panose="020B0604020202020204" pitchFamily="34" charset="0"/>
                <a:ea typeface="ＭＳ Ｐゴシック" panose="020B0600070205080204" pitchFamily="34" charset="-128"/>
              </a:defRPr>
            </a:lvl3pPr>
            <a:lvl4pPr eaLnBrk="0" hangingPunct="0">
              <a:defRPr sz="2400" i="1">
                <a:solidFill>
                  <a:schemeClr val="tx1"/>
                </a:solidFill>
                <a:latin typeface="Arial" panose="020B0604020202020204" pitchFamily="34" charset="0"/>
                <a:ea typeface="ＭＳ Ｐゴシック" panose="020B0600070205080204" pitchFamily="34" charset="-128"/>
              </a:defRPr>
            </a:lvl4pPr>
            <a:lvl5pPr eaLnBrk="0" hangingPunct="0">
              <a:defRPr sz="2400" i="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15000"/>
              </a:spcBef>
              <a:spcAft>
                <a:spcPct val="20000"/>
              </a:spcAft>
            </a:pPr>
            <a:br>
              <a:rPr lang="en-US" altLang="en-US" sz="2720" i="0">
                <a:solidFill>
                  <a:schemeClr val="tx2"/>
                </a:solidFill>
              </a:rPr>
            </a:br>
            <a:endParaRPr lang="en-US" altLang="en-US" sz="2720" i="0">
              <a:solidFill>
                <a:schemeClr val="tx2"/>
              </a:solidFill>
            </a:endParaRPr>
          </a:p>
        </p:txBody>
      </p:sp>
      <p:sp>
        <p:nvSpPr>
          <p:cNvPr id="97284" name="Text Box 4">
            <a:extLst>
              <a:ext uri="{FF2B5EF4-FFF2-40B4-BE49-F238E27FC236}">
                <a16:creationId xmlns:a16="http://schemas.microsoft.com/office/drawing/2014/main" id="{073344CF-A6DA-E0AC-469E-8705BA8106C6}"/>
              </a:ext>
            </a:extLst>
          </p:cNvPr>
          <p:cNvSpPr txBox="1">
            <a:spLocks noChangeArrowheads="1"/>
          </p:cNvSpPr>
          <p:nvPr/>
        </p:nvSpPr>
        <p:spPr bwMode="auto">
          <a:xfrm>
            <a:off x="9430307" y="971552"/>
            <a:ext cx="1847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i="1">
                <a:solidFill>
                  <a:schemeClr val="tx1"/>
                </a:solidFill>
                <a:latin typeface="Arial" panose="020B0604020202020204" pitchFamily="34" charset="0"/>
                <a:ea typeface="ＭＳ Ｐゴシック" panose="020B0600070205080204" pitchFamily="34" charset="-128"/>
              </a:defRPr>
            </a:lvl2pPr>
            <a:lvl3pPr eaLnBrk="0" hangingPunct="0">
              <a:defRPr sz="2400" i="1">
                <a:solidFill>
                  <a:schemeClr val="tx1"/>
                </a:solidFill>
                <a:latin typeface="Arial" panose="020B0604020202020204" pitchFamily="34" charset="0"/>
                <a:ea typeface="ＭＳ Ｐゴシック" panose="020B0600070205080204" pitchFamily="34" charset="-128"/>
              </a:defRPr>
            </a:lvl3pPr>
            <a:lvl4pPr eaLnBrk="0" hangingPunct="0">
              <a:defRPr sz="2400" i="1">
                <a:solidFill>
                  <a:schemeClr val="tx1"/>
                </a:solidFill>
                <a:latin typeface="Arial" panose="020B0604020202020204" pitchFamily="34" charset="0"/>
                <a:ea typeface="ＭＳ Ｐゴシック" panose="020B0600070205080204" pitchFamily="34" charset="-128"/>
              </a:defRPr>
            </a:lvl4pPr>
            <a:lvl5pPr eaLnBrk="0" hangingPunct="0">
              <a:defRPr sz="2400" i="1">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endParaRPr lang="en-US" altLang="en-US" sz="3400" b="1" i="0">
              <a:solidFill>
                <a:schemeClr val="accent2"/>
              </a:solidFill>
            </a:endParaRPr>
          </a:p>
        </p:txBody>
      </p:sp>
      <p:sp>
        <p:nvSpPr>
          <p:cNvPr id="771077" name="Rectangle 5">
            <a:extLst>
              <a:ext uri="{FF2B5EF4-FFF2-40B4-BE49-F238E27FC236}">
                <a16:creationId xmlns:a16="http://schemas.microsoft.com/office/drawing/2014/main" id="{8A3D369A-DB00-BF8E-4489-44D86FA92966}"/>
              </a:ext>
            </a:extLst>
          </p:cNvPr>
          <p:cNvSpPr>
            <a:spLocks noGrp="1" noChangeArrowheads="1"/>
          </p:cNvSpPr>
          <p:nvPr>
            <p:ph type="title"/>
          </p:nvPr>
        </p:nvSpPr>
        <p:spPr>
          <a:xfrm>
            <a:off x="719669" y="564713"/>
            <a:ext cx="10752667" cy="939165"/>
          </a:xfrm>
        </p:spPr>
        <p:txBody>
          <a:bodyPr>
            <a:normAutofit fontScale="90000"/>
          </a:bodyPr>
          <a:lstStyle/>
          <a:p>
            <a:r>
              <a:rPr lang="en-US" altLang="en-US" b="1" dirty="0">
                <a:solidFill>
                  <a:srgbClr val="0070C0"/>
                </a:solidFill>
                <a:latin typeface="Arial" panose="020B0604020202020204" pitchFamily="34" charset="0"/>
                <a:cs typeface="Arial" panose="020B0604020202020204" pitchFamily="34" charset="0"/>
              </a:rPr>
              <a:t>FISH Assay Method:</a:t>
            </a:r>
            <a:br>
              <a:rPr lang="en-US" altLang="en-US" b="1" dirty="0">
                <a:solidFill>
                  <a:srgbClr val="0070C0"/>
                </a:solidFill>
                <a:latin typeface="Arial" panose="020B0604020202020204" pitchFamily="34" charset="0"/>
                <a:cs typeface="Arial" panose="020B0604020202020204" pitchFamily="34" charset="0"/>
              </a:rPr>
            </a:br>
            <a:r>
              <a:rPr lang="en-US" altLang="en-US" sz="2635" i="1" dirty="0">
                <a:latin typeface="Arial" panose="020B0604020202020204" pitchFamily="34" charset="0"/>
                <a:cs typeface="Arial" panose="020B0604020202020204" pitchFamily="34" charset="0"/>
              </a:rPr>
              <a:t>Schematic Fluorescence In Situ Hybridization </a:t>
            </a:r>
          </a:p>
        </p:txBody>
      </p:sp>
      <p:sp>
        <p:nvSpPr>
          <p:cNvPr id="5" name="Text Placeholder 3">
            <a:extLst>
              <a:ext uri="{FF2B5EF4-FFF2-40B4-BE49-F238E27FC236}">
                <a16:creationId xmlns:a16="http://schemas.microsoft.com/office/drawing/2014/main" id="{50589461-39DC-9F7A-E94B-60541E54D2C2}"/>
              </a:ext>
            </a:extLst>
          </p:cNvPr>
          <p:cNvSpPr>
            <a:spLocks noGrp="1"/>
          </p:cNvSpPr>
          <p:nvPr>
            <p:ph type="body" sz="quarter" idx="14"/>
          </p:nvPr>
        </p:nvSpPr>
        <p:spPr>
          <a:xfrm>
            <a:off x="914401" y="6933749"/>
            <a:ext cx="10363199" cy="318343"/>
          </a:xfrm>
        </p:spPr>
        <p:txBody>
          <a:bodyPr/>
          <a:lstStyle/>
          <a:p>
            <a:r>
              <a:rPr lang="en-US" sz="1360" dirty="0">
                <a:latin typeface="Arial" panose="020B0604020202020204" pitchFamily="34" charset="0"/>
                <a:cs typeface="Arial" panose="020B0604020202020204" pitchFamily="34" charset="0"/>
              </a:rPr>
              <a:t>Courtesy: MF Press in collaboration with Medscape. </a:t>
            </a:r>
          </a:p>
        </p:txBody>
      </p:sp>
      <p:grpSp>
        <p:nvGrpSpPr>
          <p:cNvPr id="97300" name="Group 97299">
            <a:extLst>
              <a:ext uri="{FF2B5EF4-FFF2-40B4-BE49-F238E27FC236}">
                <a16:creationId xmlns:a16="http://schemas.microsoft.com/office/drawing/2014/main" id="{ACA37599-A110-E5AF-E1A7-419C0528CFD7}"/>
              </a:ext>
            </a:extLst>
          </p:cNvPr>
          <p:cNvGrpSpPr/>
          <p:nvPr/>
        </p:nvGrpSpPr>
        <p:grpSpPr>
          <a:xfrm>
            <a:off x="4478807" y="2142573"/>
            <a:ext cx="6469531" cy="4186800"/>
            <a:chOff x="4193420" y="1377673"/>
            <a:chExt cx="7611213" cy="4925648"/>
          </a:xfrm>
        </p:grpSpPr>
        <p:grpSp>
          <p:nvGrpSpPr>
            <p:cNvPr id="97298" name="Group 97297">
              <a:extLst>
                <a:ext uri="{FF2B5EF4-FFF2-40B4-BE49-F238E27FC236}">
                  <a16:creationId xmlns:a16="http://schemas.microsoft.com/office/drawing/2014/main" id="{C9534BE8-C650-9E2D-2CB4-69E181A0794B}"/>
                </a:ext>
              </a:extLst>
            </p:cNvPr>
            <p:cNvGrpSpPr/>
            <p:nvPr/>
          </p:nvGrpSpPr>
          <p:grpSpPr>
            <a:xfrm>
              <a:off x="4193420" y="1377673"/>
              <a:ext cx="7611213" cy="4925648"/>
              <a:chOff x="3904662" y="1522508"/>
              <a:chExt cx="7611213" cy="4925648"/>
            </a:xfrm>
          </p:grpSpPr>
          <p:grpSp>
            <p:nvGrpSpPr>
              <p:cNvPr id="36" name="Group 35">
                <a:extLst>
                  <a:ext uri="{FF2B5EF4-FFF2-40B4-BE49-F238E27FC236}">
                    <a16:creationId xmlns:a16="http://schemas.microsoft.com/office/drawing/2014/main" id="{A29FDBD4-ED02-B8CB-64CA-9AD4DDCD7251}"/>
                  </a:ext>
                </a:extLst>
              </p:cNvPr>
              <p:cNvGrpSpPr/>
              <p:nvPr/>
            </p:nvGrpSpPr>
            <p:grpSpPr>
              <a:xfrm flipH="1">
                <a:off x="6637095" y="4817428"/>
                <a:ext cx="811171" cy="995973"/>
                <a:chOff x="8323610" y="4813679"/>
                <a:chExt cx="1041837" cy="1279190"/>
              </a:xfrm>
            </p:grpSpPr>
            <p:pic>
              <p:nvPicPr>
                <p:cNvPr id="33" name="Picture 32" descr="Shape, arrow&#10;&#10;Description automatically generated">
                  <a:extLst>
                    <a:ext uri="{FF2B5EF4-FFF2-40B4-BE49-F238E27FC236}">
                      <a16:creationId xmlns:a16="http://schemas.microsoft.com/office/drawing/2014/main" id="{D6EB7FEB-2DF2-3501-2B3A-7507046C596E}"/>
                    </a:ext>
                  </a:extLst>
                </p:cNvPr>
                <p:cNvPicPr>
                  <a:picLocks noChangeAspect="1"/>
                </p:cNvPicPr>
                <p:nvPr/>
              </p:nvPicPr>
              <p:blipFill>
                <a:blip r:embed="rId3"/>
                <a:stretch>
                  <a:fillRect/>
                </a:stretch>
              </p:blipFill>
              <p:spPr>
                <a:xfrm rot="16200000">
                  <a:off x="8277763" y="5666533"/>
                  <a:ext cx="472183" cy="380489"/>
                </a:xfrm>
                <a:prstGeom prst="rect">
                  <a:avLst/>
                </a:prstGeom>
              </p:spPr>
            </p:pic>
            <p:pic>
              <p:nvPicPr>
                <p:cNvPr id="34" name="Picture 33" descr="Shape, arrow&#10;&#10;Description automatically generated">
                  <a:extLst>
                    <a:ext uri="{FF2B5EF4-FFF2-40B4-BE49-F238E27FC236}">
                      <a16:creationId xmlns:a16="http://schemas.microsoft.com/office/drawing/2014/main" id="{C218F79E-3917-E521-E85F-1CC40175F6B9}"/>
                    </a:ext>
                  </a:extLst>
                </p:cNvPr>
                <p:cNvPicPr>
                  <a:picLocks noChangeAspect="1"/>
                </p:cNvPicPr>
                <p:nvPr/>
              </p:nvPicPr>
              <p:blipFill>
                <a:blip r:embed="rId3"/>
                <a:stretch>
                  <a:fillRect/>
                </a:stretch>
              </p:blipFill>
              <p:spPr>
                <a:xfrm rot="16200000">
                  <a:off x="8650296" y="5294000"/>
                  <a:ext cx="472183" cy="380489"/>
                </a:xfrm>
                <a:prstGeom prst="rect">
                  <a:avLst/>
                </a:prstGeom>
              </p:spPr>
            </p:pic>
            <p:pic>
              <p:nvPicPr>
                <p:cNvPr id="35" name="Picture 34" descr="Shape, arrow&#10;&#10;Description automatically generated">
                  <a:extLst>
                    <a:ext uri="{FF2B5EF4-FFF2-40B4-BE49-F238E27FC236}">
                      <a16:creationId xmlns:a16="http://schemas.microsoft.com/office/drawing/2014/main" id="{C950A03A-AB77-DF45-4F38-4E3854671849}"/>
                    </a:ext>
                  </a:extLst>
                </p:cNvPr>
                <p:cNvPicPr>
                  <a:picLocks noChangeAspect="1"/>
                </p:cNvPicPr>
                <p:nvPr/>
              </p:nvPicPr>
              <p:blipFill>
                <a:blip r:embed="rId3"/>
                <a:stretch>
                  <a:fillRect/>
                </a:stretch>
              </p:blipFill>
              <p:spPr>
                <a:xfrm rot="15094944">
                  <a:off x="8939111" y="4859527"/>
                  <a:ext cx="472183" cy="380488"/>
                </a:xfrm>
                <a:prstGeom prst="rect">
                  <a:avLst/>
                </a:prstGeom>
              </p:spPr>
            </p:pic>
          </p:grpSp>
          <p:sp>
            <p:nvSpPr>
              <p:cNvPr id="13" name="TextBox 12">
                <a:extLst>
                  <a:ext uri="{FF2B5EF4-FFF2-40B4-BE49-F238E27FC236}">
                    <a16:creationId xmlns:a16="http://schemas.microsoft.com/office/drawing/2014/main" id="{24B9E1C2-E856-97AE-D1D0-24AF1A4A21F3}"/>
                  </a:ext>
                </a:extLst>
              </p:cNvPr>
              <p:cNvSpPr txBox="1"/>
              <p:nvPr/>
            </p:nvSpPr>
            <p:spPr>
              <a:xfrm>
                <a:off x="6392930" y="5908642"/>
                <a:ext cx="2110684" cy="539514"/>
              </a:xfrm>
              <a:prstGeom prst="rect">
                <a:avLst/>
              </a:prstGeom>
              <a:noFill/>
            </p:spPr>
            <p:txBody>
              <a:bodyPr wrap="none" rtlCol="0">
                <a:spAutoFit/>
              </a:bodyPr>
              <a:lstStyle/>
              <a:p>
                <a:pPr algn="ctr"/>
                <a:r>
                  <a:rPr lang="en-US" sz="1190" dirty="0"/>
                  <a:t>Magnified view of portion</a:t>
                </a:r>
                <a:br>
                  <a:rPr lang="en-US" sz="1190" dirty="0"/>
                </a:br>
                <a:r>
                  <a:rPr lang="en-US" sz="1190" dirty="0"/>
                  <a:t>of DNA chromosome</a:t>
                </a:r>
              </a:p>
            </p:txBody>
          </p:sp>
          <p:pic>
            <p:nvPicPr>
              <p:cNvPr id="29" name="Picture 28" descr="A picture containing text&#10;&#10;Description automatically generated">
                <a:extLst>
                  <a:ext uri="{FF2B5EF4-FFF2-40B4-BE49-F238E27FC236}">
                    <a16:creationId xmlns:a16="http://schemas.microsoft.com/office/drawing/2014/main" id="{C3258187-5C3E-95DF-B8F4-38AC8E825390}"/>
                  </a:ext>
                </a:extLst>
              </p:cNvPr>
              <p:cNvPicPr>
                <a:picLocks noChangeAspect="1"/>
              </p:cNvPicPr>
              <p:nvPr/>
            </p:nvPicPr>
            <p:blipFill rotWithShape="1">
              <a:blip r:embed="rId4"/>
              <a:srcRect l="23214" t="-109452" r="14855" b="-78061"/>
              <a:stretch/>
            </p:blipFill>
            <p:spPr>
              <a:xfrm rot="16200000">
                <a:off x="6550881" y="4508318"/>
                <a:ext cx="1589281" cy="1248892"/>
              </a:xfrm>
              <a:prstGeom prst="ellipse">
                <a:avLst/>
              </a:prstGeom>
            </p:spPr>
          </p:pic>
          <p:sp>
            <p:nvSpPr>
              <p:cNvPr id="18" name="TextBox 17">
                <a:extLst>
                  <a:ext uri="{FF2B5EF4-FFF2-40B4-BE49-F238E27FC236}">
                    <a16:creationId xmlns:a16="http://schemas.microsoft.com/office/drawing/2014/main" id="{950CD6A6-FAC5-8974-4733-55E03477A65C}"/>
                  </a:ext>
                </a:extLst>
              </p:cNvPr>
              <p:cNvSpPr txBox="1"/>
              <p:nvPr/>
            </p:nvSpPr>
            <p:spPr>
              <a:xfrm>
                <a:off x="3904662" y="4927280"/>
                <a:ext cx="2208750" cy="539514"/>
              </a:xfrm>
              <a:prstGeom prst="rect">
                <a:avLst/>
              </a:prstGeom>
              <a:noFill/>
            </p:spPr>
            <p:txBody>
              <a:bodyPr wrap="none" rtlCol="0">
                <a:spAutoFit/>
              </a:bodyPr>
              <a:lstStyle/>
              <a:p>
                <a:pPr algn="ctr"/>
                <a:r>
                  <a:rPr lang="en-US" sz="1190" dirty="0"/>
                  <a:t>FISH probe attaching</a:t>
                </a:r>
                <a:br>
                  <a:rPr lang="en-US" sz="1190" dirty="0"/>
                </a:br>
                <a:r>
                  <a:rPr lang="en-US" sz="1190" dirty="0"/>
                  <a:t>to section of DNA molecule</a:t>
                </a:r>
              </a:p>
            </p:txBody>
          </p:sp>
          <p:grpSp>
            <p:nvGrpSpPr>
              <p:cNvPr id="27" name="Group 26">
                <a:extLst>
                  <a:ext uri="{FF2B5EF4-FFF2-40B4-BE49-F238E27FC236}">
                    <a16:creationId xmlns:a16="http://schemas.microsoft.com/office/drawing/2014/main" id="{DC860F2D-C583-8EF9-1C8E-F47845D68D00}"/>
                  </a:ext>
                </a:extLst>
              </p:cNvPr>
              <p:cNvGrpSpPr/>
              <p:nvPr/>
            </p:nvGrpSpPr>
            <p:grpSpPr>
              <a:xfrm>
                <a:off x="4321588" y="2358451"/>
                <a:ext cx="1389972" cy="1389972"/>
                <a:chOff x="4714786" y="3027920"/>
                <a:chExt cx="1389972" cy="1389972"/>
              </a:xfrm>
            </p:grpSpPr>
            <p:sp>
              <p:nvSpPr>
                <p:cNvPr id="25" name="Oval 24">
                  <a:extLst>
                    <a:ext uri="{FF2B5EF4-FFF2-40B4-BE49-F238E27FC236}">
                      <a16:creationId xmlns:a16="http://schemas.microsoft.com/office/drawing/2014/main" id="{245B282C-069A-B877-5FFA-CF3CB61B276C}"/>
                    </a:ext>
                  </a:extLst>
                </p:cNvPr>
                <p:cNvSpPr/>
                <p:nvPr/>
              </p:nvSpPr>
              <p:spPr>
                <a:xfrm>
                  <a:off x="4714786" y="3027920"/>
                  <a:ext cx="1389972" cy="1389972"/>
                </a:xfrm>
                <a:prstGeom prst="ellipse">
                  <a:avLst/>
                </a:prstGeom>
                <a:solidFill>
                  <a:srgbClr val="EAF2F7"/>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grpSp>
              <p:nvGrpSpPr>
                <p:cNvPr id="26" name="Group 25">
                  <a:extLst>
                    <a:ext uri="{FF2B5EF4-FFF2-40B4-BE49-F238E27FC236}">
                      <a16:creationId xmlns:a16="http://schemas.microsoft.com/office/drawing/2014/main" id="{D9C28BCE-E504-85E7-94A8-E774812B754A}"/>
                    </a:ext>
                  </a:extLst>
                </p:cNvPr>
                <p:cNvGrpSpPr/>
                <p:nvPr/>
              </p:nvGrpSpPr>
              <p:grpSpPr>
                <a:xfrm>
                  <a:off x="5086631" y="3282903"/>
                  <a:ext cx="711109" cy="853671"/>
                  <a:chOff x="7707924" y="2156424"/>
                  <a:chExt cx="711109" cy="853671"/>
                </a:xfrm>
              </p:grpSpPr>
              <p:pic>
                <p:nvPicPr>
                  <p:cNvPr id="20" name="Picture 19" descr="Icon&#10;&#10;Description automatically generated">
                    <a:extLst>
                      <a:ext uri="{FF2B5EF4-FFF2-40B4-BE49-F238E27FC236}">
                        <a16:creationId xmlns:a16="http://schemas.microsoft.com/office/drawing/2014/main" id="{550564FA-9732-77DE-8E27-AB726205D8DD}"/>
                      </a:ext>
                    </a:extLst>
                  </p:cNvPr>
                  <p:cNvPicPr>
                    <a:picLocks noChangeAspect="1"/>
                  </p:cNvPicPr>
                  <p:nvPr/>
                </p:nvPicPr>
                <p:blipFill>
                  <a:blip r:embed="rId5"/>
                  <a:stretch>
                    <a:fillRect/>
                  </a:stretch>
                </p:blipFill>
                <p:spPr>
                  <a:xfrm>
                    <a:off x="7707924" y="2156424"/>
                    <a:ext cx="309727" cy="595398"/>
                  </a:xfrm>
                  <a:prstGeom prst="rect">
                    <a:avLst/>
                  </a:prstGeom>
                </p:spPr>
              </p:pic>
              <p:pic>
                <p:nvPicPr>
                  <p:cNvPr id="21" name="Picture 20" descr="Icon&#10;&#10;Description automatically generated">
                    <a:extLst>
                      <a:ext uri="{FF2B5EF4-FFF2-40B4-BE49-F238E27FC236}">
                        <a16:creationId xmlns:a16="http://schemas.microsoft.com/office/drawing/2014/main" id="{3A2A6699-06F5-C1CA-F2A5-43881FD4CCF1}"/>
                      </a:ext>
                    </a:extLst>
                  </p:cNvPr>
                  <p:cNvPicPr>
                    <a:picLocks noChangeAspect="1"/>
                  </p:cNvPicPr>
                  <p:nvPr/>
                </p:nvPicPr>
                <p:blipFill>
                  <a:blip r:embed="rId5"/>
                  <a:stretch>
                    <a:fillRect/>
                  </a:stretch>
                </p:blipFill>
                <p:spPr>
                  <a:xfrm>
                    <a:off x="8109306" y="2414697"/>
                    <a:ext cx="309727" cy="595398"/>
                  </a:xfrm>
                  <a:prstGeom prst="rect">
                    <a:avLst/>
                  </a:prstGeom>
                </p:spPr>
              </p:pic>
            </p:grpSp>
          </p:grpSp>
          <p:pic>
            <p:nvPicPr>
              <p:cNvPr id="3" name="Picture 2" descr="A picture containing text, knife&#10;&#10;Description automatically generated">
                <a:extLst>
                  <a:ext uri="{FF2B5EF4-FFF2-40B4-BE49-F238E27FC236}">
                    <a16:creationId xmlns:a16="http://schemas.microsoft.com/office/drawing/2014/main" id="{E01BA8BE-CFCB-BDB9-AB4D-56B5125EAE45}"/>
                  </a:ext>
                </a:extLst>
              </p:cNvPr>
              <p:cNvPicPr>
                <a:picLocks noChangeAspect="1"/>
              </p:cNvPicPr>
              <p:nvPr/>
            </p:nvPicPr>
            <p:blipFill>
              <a:blip r:embed="rId6"/>
              <a:stretch>
                <a:fillRect/>
              </a:stretch>
            </p:blipFill>
            <p:spPr>
              <a:xfrm>
                <a:off x="6242591" y="1647760"/>
                <a:ext cx="2391204" cy="426024"/>
              </a:xfrm>
              <a:prstGeom prst="rect">
                <a:avLst/>
              </a:prstGeom>
            </p:spPr>
          </p:pic>
          <p:sp>
            <p:nvSpPr>
              <p:cNvPr id="37" name="Oval 36">
                <a:extLst>
                  <a:ext uri="{FF2B5EF4-FFF2-40B4-BE49-F238E27FC236}">
                    <a16:creationId xmlns:a16="http://schemas.microsoft.com/office/drawing/2014/main" id="{263DA65F-0A97-409B-922F-A1A16B34ED13}"/>
                  </a:ext>
                </a:extLst>
              </p:cNvPr>
              <p:cNvSpPr/>
              <p:nvPr/>
            </p:nvSpPr>
            <p:spPr>
              <a:xfrm>
                <a:off x="6580392" y="4350633"/>
                <a:ext cx="1559246" cy="155924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38" name="Oval 37">
                <a:extLst>
                  <a:ext uri="{FF2B5EF4-FFF2-40B4-BE49-F238E27FC236}">
                    <a16:creationId xmlns:a16="http://schemas.microsoft.com/office/drawing/2014/main" id="{19C1BB4C-5802-0806-93A3-D169898D0911}"/>
                  </a:ext>
                </a:extLst>
              </p:cNvPr>
              <p:cNvSpPr/>
              <p:nvPr/>
            </p:nvSpPr>
            <p:spPr>
              <a:xfrm flipV="1">
                <a:off x="7088450" y="1635651"/>
                <a:ext cx="596170" cy="30777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40" name="Straight Connector 39">
                <a:extLst>
                  <a:ext uri="{FF2B5EF4-FFF2-40B4-BE49-F238E27FC236}">
                    <a16:creationId xmlns:a16="http://schemas.microsoft.com/office/drawing/2014/main" id="{CDF31B1B-276A-2770-0115-95422418E38E}"/>
                  </a:ext>
                </a:extLst>
              </p:cNvPr>
              <p:cNvCxnSpPr>
                <a:stCxn id="25" idx="5"/>
                <a:endCxn id="38" idx="7"/>
              </p:cNvCxnSpPr>
              <p:nvPr/>
            </p:nvCxnSpPr>
            <p:spPr>
              <a:xfrm flipV="1">
                <a:off x="5508003" y="1898355"/>
                <a:ext cx="2089310" cy="16465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01F952-583E-3648-E8A9-49228F50D418}"/>
                  </a:ext>
                </a:extLst>
              </p:cNvPr>
              <p:cNvCxnSpPr>
                <a:cxnSpLocks/>
                <a:endCxn id="38" idx="3"/>
              </p:cNvCxnSpPr>
              <p:nvPr/>
            </p:nvCxnSpPr>
            <p:spPr>
              <a:xfrm flipV="1">
                <a:off x="4725579" y="1680724"/>
                <a:ext cx="2450178" cy="72349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63AE0C-4556-CB3B-D399-BCB46FE74A39}"/>
                  </a:ext>
                </a:extLst>
              </p:cNvPr>
              <p:cNvCxnSpPr>
                <a:cxnSpLocks/>
              </p:cNvCxnSpPr>
              <p:nvPr/>
            </p:nvCxnSpPr>
            <p:spPr>
              <a:xfrm>
                <a:off x="5418096" y="3090411"/>
                <a:ext cx="2357972" cy="13576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D3D2134-86CB-5501-814A-4CA7BE076C6B}"/>
                  </a:ext>
                </a:extLst>
              </p:cNvPr>
              <p:cNvSpPr/>
              <p:nvPr/>
            </p:nvSpPr>
            <p:spPr>
              <a:xfrm>
                <a:off x="5110004" y="3000193"/>
                <a:ext cx="300263" cy="30026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48" name="Straight Connector 47">
                <a:extLst>
                  <a:ext uri="{FF2B5EF4-FFF2-40B4-BE49-F238E27FC236}">
                    <a16:creationId xmlns:a16="http://schemas.microsoft.com/office/drawing/2014/main" id="{AD970599-E847-18FC-0FFB-D0448C45F5EE}"/>
                  </a:ext>
                </a:extLst>
              </p:cNvPr>
              <p:cNvCxnSpPr>
                <a:cxnSpLocks/>
                <a:stCxn id="45" idx="2"/>
                <a:endCxn id="37" idx="3"/>
              </p:cNvCxnSpPr>
              <p:nvPr/>
            </p:nvCxnSpPr>
            <p:spPr>
              <a:xfrm>
                <a:off x="5110004" y="3150325"/>
                <a:ext cx="1698734" cy="25312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548CD7-C083-9FB2-FB8A-DDDB58563B4E}"/>
                  </a:ext>
                </a:extLst>
              </p:cNvPr>
              <p:cNvSpPr txBox="1"/>
              <p:nvPr/>
            </p:nvSpPr>
            <p:spPr>
              <a:xfrm>
                <a:off x="3952747" y="3854036"/>
                <a:ext cx="2127655" cy="539514"/>
              </a:xfrm>
              <a:prstGeom prst="rect">
                <a:avLst/>
              </a:prstGeom>
              <a:solidFill>
                <a:schemeClr val="bg1"/>
              </a:solidFill>
            </p:spPr>
            <p:txBody>
              <a:bodyPr wrap="none" rtlCol="0">
                <a:spAutoFit/>
              </a:bodyPr>
              <a:lstStyle/>
              <a:p>
                <a:pPr algn="ctr"/>
                <a:r>
                  <a:rPr lang="en-US" sz="1190" dirty="0"/>
                  <a:t>Magnified view of nucleus</a:t>
                </a:r>
                <a:br>
                  <a:rPr lang="en-US" sz="1190" dirty="0"/>
                </a:br>
                <a:r>
                  <a:rPr lang="en-US" sz="1190" dirty="0"/>
                  <a:t>with chromosomes </a:t>
                </a:r>
              </a:p>
            </p:txBody>
          </p:sp>
          <p:sp>
            <p:nvSpPr>
              <p:cNvPr id="10" name="TextBox 9">
                <a:extLst>
                  <a:ext uri="{FF2B5EF4-FFF2-40B4-BE49-F238E27FC236}">
                    <a16:creationId xmlns:a16="http://schemas.microsoft.com/office/drawing/2014/main" id="{F60C3C56-7FC4-7948-8F95-B5CCA1304F66}"/>
                  </a:ext>
                </a:extLst>
              </p:cNvPr>
              <p:cNvSpPr txBox="1"/>
              <p:nvPr/>
            </p:nvSpPr>
            <p:spPr>
              <a:xfrm>
                <a:off x="6453790" y="2167879"/>
                <a:ext cx="1841002" cy="324071"/>
              </a:xfrm>
              <a:prstGeom prst="rect">
                <a:avLst/>
              </a:prstGeom>
              <a:solidFill>
                <a:schemeClr val="bg1"/>
              </a:solidFill>
            </p:spPr>
            <p:txBody>
              <a:bodyPr wrap="none" rtlCol="0">
                <a:spAutoFit/>
              </a:bodyPr>
              <a:lstStyle/>
              <a:p>
                <a:r>
                  <a:rPr lang="en-US" sz="1190" dirty="0"/>
                  <a:t>Tissue sample on slide</a:t>
                </a:r>
              </a:p>
            </p:txBody>
          </p:sp>
          <p:cxnSp>
            <p:nvCxnSpPr>
              <p:cNvPr id="52" name="Straight Connector 51">
                <a:extLst>
                  <a:ext uri="{FF2B5EF4-FFF2-40B4-BE49-F238E27FC236}">
                    <a16:creationId xmlns:a16="http://schemas.microsoft.com/office/drawing/2014/main" id="{E887F1F5-891D-CBE2-9E18-E489EBC16841}"/>
                  </a:ext>
                </a:extLst>
              </p:cNvPr>
              <p:cNvCxnSpPr>
                <a:cxnSpLocks/>
              </p:cNvCxnSpPr>
              <p:nvPr/>
            </p:nvCxnSpPr>
            <p:spPr>
              <a:xfrm>
                <a:off x="6176182" y="5159573"/>
                <a:ext cx="698172" cy="0"/>
              </a:xfrm>
              <a:prstGeom prst="line">
                <a:avLst/>
              </a:prstGeom>
              <a:ln w="12700">
                <a:solidFill>
                  <a:schemeClr val="tx1"/>
                </a:solidFill>
                <a:prstDash val="solid"/>
                <a:tailEnd type="oval"/>
              </a:ln>
            </p:spPr>
            <p:style>
              <a:lnRef idx="1">
                <a:schemeClr val="accent1"/>
              </a:lnRef>
              <a:fillRef idx="0">
                <a:schemeClr val="accent1"/>
              </a:fillRef>
              <a:effectRef idx="0">
                <a:schemeClr val="accent1"/>
              </a:effectRef>
              <a:fontRef idx="minor">
                <a:schemeClr val="tx1"/>
              </a:fontRef>
            </p:style>
          </p:cxnSp>
          <p:grpSp>
            <p:nvGrpSpPr>
              <p:cNvPr id="97297" name="Group 97296">
                <a:extLst>
                  <a:ext uri="{FF2B5EF4-FFF2-40B4-BE49-F238E27FC236}">
                    <a16:creationId xmlns:a16="http://schemas.microsoft.com/office/drawing/2014/main" id="{9973617F-0068-4BBE-861C-6489CEE3ED21}"/>
                  </a:ext>
                </a:extLst>
              </p:cNvPr>
              <p:cNvGrpSpPr/>
              <p:nvPr/>
            </p:nvGrpSpPr>
            <p:grpSpPr>
              <a:xfrm>
                <a:off x="8143725" y="1522508"/>
                <a:ext cx="3372150" cy="4705629"/>
                <a:chOff x="8354228" y="1295400"/>
                <a:chExt cx="3372150" cy="4705629"/>
              </a:xfrm>
            </p:grpSpPr>
            <p:grpSp>
              <p:nvGrpSpPr>
                <p:cNvPr id="97296" name="Group 97295">
                  <a:extLst>
                    <a:ext uri="{FF2B5EF4-FFF2-40B4-BE49-F238E27FC236}">
                      <a16:creationId xmlns:a16="http://schemas.microsoft.com/office/drawing/2014/main" id="{B6790C83-4E2B-1CCB-64F6-3769F67DB730}"/>
                    </a:ext>
                  </a:extLst>
                </p:cNvPr>
                <p:cNvGrpSpPr/>
                <p:nvPr/>
              </p:nvGrpSpPr>
              <p:grpSpPr>
                <a:xfrm>
                  <a:off x="9918596" y="1295400"/>
                  <a:ext cx="1807782" cy="4705629"/>
                  <a:chOff x="9918596" y="1295400"/>
                  <a:chExt cx="1807782" cy="4705629"/>
                </a:xfrm>
              </p:grpSpPr>
              <p:grpSp>
                <p:nvGrpSpPr>
                  <p:cNvPr id="23" name="Group 22">
                    <a:extLst>
                      <a:ext uri="{FF2B5EF4-FFF2-40B4-BE49-F238E27FC236}">
                        <a16:creationId xmlns:a16="http://schemas.microsoft.com/office/drawing/2014/main" id="{1A8D4AA5-207F-45C2-0344-21344A8C7272}"/>
                      </a:ext>
                    </a:extLst>
                  </p:cNvPr>
                  <p:cNvGrpSpPr/>
                  <p:nvPr/>
                </p:nvGrpSpPr>
                <p:grpSpPr>
                  <a:xfrm flipH="1">
                    <a:off x="9918596" y="1295400"/>
                    <a:ext cx="1807782" cy="4705629"/>
                    <a:chOff x="8792703" y="1657285"/>
                    <a:chExt cx="2200476" cy="5727804"/>
                  </a:xfrm>
                </p:grpSpPr>
                <p:pic>
                  <p:nvPicPr>
                    <p:cNvPr id="16" name="Picture 15" descr="A picture containing logo&#10;&#10;Description automatically generated">
                      <a:extLst>
                        <a:ext uri="{FF2B5EF4-FFF2-40B4-BE49-F238E27FC236}">
                          <a16:creationId xmlns:a16="http://schemas.microsoft.com/office/drawing/2014/main" id="{1BFC20D9-6C2D-52B4-A362-85A324069B63}"/>
                        </a:ext>
                      </a:extLst>
                    </p:cNvPr>
                    <p:cNvPicPr>
                      <a:picLocks noChangeAspect="1"/>
                    </p:cNvPicPr>
                    <p:nvPr/>
                  </p:nvPicPr>
                  <p:blipFill>
                    <a:blip r:embed="rId7"/>
                    <a:stretch>
                      <a:fillRect/>
                    </a:stretch>
                  </p:blipFill>
                  <p:spPr>
                    <a:xfrm rot="18041598">
                      <a:off x="9783401" y="3952787"/>
                      <a:ext cx="740786" cy="1001433"/>
                    </a:xfrm>
                    <a:prstGeom prst="rect">
                      <a:avLst/>
                    </a:prstGeom>
                  </p:spPr>
                </p:pic>
                <p:pic>
                  <p:nvPicPr>
                    <p:cNvPr id="22" name="Picture 21" descr="Shape, arrow&#10;&#10;Description automatically generated">
                      <a:extLst>
                        <a:ext uri="{FF2B5EF4-FFF2-40B4-BE49-F238E27FC236}">
                          <a16:creationId xmlns:a16="http://schemas.microsoft.com/office/drawing/2014/main" id="{D307802E-8ADC-2D34-9BF6-6F54418B35C8}"/>
                        </a:ext>
                      </a:extLst>
                    </p:cNvPr>
                    <p:cNvPicPr>
                      <a:picLocks noChangeAspect="1"/>
                    </p:cNvPicPr>
                    <p:nvPr/>
                  </p:nvPicPr>
                  <p:blipFill rotWithShape="1">
                    <a:blip r:embed="rId3"/>
                    <a:srcRect l="37149" t="12428"/>
                    <a:stretch/>
                  </p:blipFill>
                  <p:spPr>
                    <a:xfrm rot="15992270">
                      <a:off x="9568141" y="3735444"/>
                      <a:ext cx="1342631" cy="1507444"/>
                    </a:xfrm>
                    <a:prstGeom prst="rect">
                      <a:avLst/>
                    </a:prstGeom>
                  </p:spPr>
                </p:pic>
                <p:pic>
                  <p:nvPicPr>
                    <p:cNvPr id="14" name="Picture 13" descr="A picture containing text, device, gauge&#10;&#10;Description automatically generated">
                      <a:extLst>
                        <a:ext uri="{FF2B5EF4-FFF2-40B4-BE49-F238E27FC236}">
                          <a16:creationId xmlns:a16="http://schemas.microsoft.com/office/drawing/2014/main" id="{CA2DBD5B-5F91-8E57-96EF-1C26460C5E61}"/>
                        </a:ext>
                      </a:extLst>
                    </p:cNvPr>
                    <p:cNvPicPr>
                      <a:picLocks noChangeAspect="1"/>
                    </p:cNvPicPr>
                    <p:nvPr/>
                  </p:nvPicPr>
                  <p:blipFill rotWithShape="1">
                    <a:blip r:embed="rId8"/>
                    <a:srcRect l="6756" r="19549"/>
                    <a:stretch/>
                  </p:blipFill>
                  <p:spPr>
                    <a:xfrm rot="16200000">
                      <a:off x="6724854" y="3725134"/>
                      <a:ext cx="5727804" cy="1592105"/>
                    </a:xfrm>
                    <a:prstGeom prst="rect">
                      <a:avLst/>
                    </a:prstGeom>
                  </p:spPr>
                </p:pic>
              </p:grpSp>
              <p:sp>
                <p:nvSpPr>
                  <p:cNvPr id="62" name="Oval 61">
                    <a:extLst>
                      <a:ext uri="{FF2B5EF4-FFF2-40B4-BE49-F238E27FC236}">
                        <a16:creationId xmlns:a16="http://schemas.microsoft.com/office/drawing/2014/main" id="{AF6A60F2-A9CA-3936-BD92-09F756CB2864}"/>
                      </a:ext>
                    </a:extLst>
                  </p:cNvPr>
                  <p:cNvSpPr/>
                  <p:nvPr/>
                </p:nvSpPr>
                <p:spPr>
                  <a:xfrm>
                    <a:off x="10354933" y="4077596"/>
                    <a:ext cx="147235" cy="1472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3" name="Oval 62">
                    <a:extLst>
                      <a:ext uri="{FF2B5EF4-FFF2-40B4-BE49-F238E27FC236}">
                        <a16:creationId xmlns:a16="http://schemas.microsoft.com/office/drawing/2014/main" id="{70E1FC35-8D7F-7EB1-F408-BAD1A239B1CC}"/>
                      </a:ext>
                    </a:extLst>
                  </p:cNvPr>
                  <p:cNvSpPr/>
                  <p:nvPr/>
                </p:nvSpPr>
                <p:spPr>
                  <a:xfrm>
                    <a:off x="10132703" y="3929665"/>
                    <a:ext cx="147235" cy="1472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97280" name="Oval 97279">
                    <a:extLst>
                      <a:ext uri="{FF2B5EF4-FFF2-40B4-BE49-F238E27FC236}">
                        <a16:creationId xmlns:a16="http://schemas.microsoft.com/office/drawing/2014/main" id="{8AB031AE-AFB8-CD83-AAC9-B730E713F5C5}"/>
                      </a:ext>
                    </a:extLst>
                  </p:cNvPr>
                  <p:cNvSpPr/>
                  <p:nvPr/>
                </p:nvSpPr>
                <p:spPr>
                  <a:xfrm>
                    <a:off x="9954472" y="3743686"/>
                    <a:ext cx="147235" cy="14723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cxnSp>
                <p:nvCxnSpPr>
                  <p:cNvPr id="97281" name="Straight Connector 97280">
                    <a:extLst>
                      <a:ext uri="{FF2B5EF4-FFF2-40B4-BE49-F238E27FC236}">
                        <a16:creationId xmlns:a16="http://schemas.microsoft.com/office/drawing/2014/main" id="{493D201E-A847-3DA8-3F09-9E593068E4BB}"/>
                      </a:ext>
                    </a:extLst>
                  </p:cNvPr>
                  <p:cNvCxnSpPr>
                    <a:cxnSpLocks/>
                  </p:cNvCxnSpPr>
                  <p:nvPr/>
                </p:nvCxnSpPr>
                <p:spPr>
                  <a:xfrm>
                    <a:off x="9991676" y="4151260"/>
                    <a:ext cx="378142" cy="0"/>
                  </a:xfrm>
                  <a:prstGeom prst="line">
                    <a:avLst/>
                  </a:prstGeom>
                  <a:ln w="12700">
                    <a:solidFill>
                      <a:schemeClr val="tx1"/>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97283" name="Straight Connector 97282">
                    <a:extLst>
                      <a:ext uri="{FF2B5EF4-FFF2-40B4-BE49-F238E27FC236}">
                        <a16:creationId xmlns:a16="http://schemas.microsoft.com/office/drawing/2014/main" id="{96C06814-9E2C-CEA2-6E40-F61F8DBBADE2}"/>
                      </a:ext>
                    </a:extLst>
                  </p:cNvPr>
                  <p:cNvCxnSpPr>
                    <a:cxnSpLocks/>
                  </p:cNvCxnSpPr>
                  <p:nvPr/>
                </p:nvCxnSpPr>
                <p:spPr>
                  <a:xfrm flipV="1">
                    <a:off x="10454539" y="4003241"/>
                    <a:ext cx="153196" cy="112404"/>
                  </a:xfrm>
                  <a:prstGeom prst="line">
                    <a:avLst/>
                  </a:prstGeom>
                  <a:ln w="12700">
                    <a:solidFill>
                      <a:schemeClr val="accent6"/>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7288" name="Straight Connector 97287">
                    <a:extLst>
                      <a:ext uri="{FF2B5EF4-FFF2-40B4-BE49-F238E27FC236}">
                        <a16:creationId xmlns:a16="http://schemas.microsoft.com/office/drawing/2014/main" id="{8A614EBE-F957-2CDE-8732-535E75E87992}"/>
                      </a:ext>
                    </a:extLst>
                  </p:cNvPr>
                  <p:cNvCxnSpPr>
                    <a:cxnSpLocks/>
                  </p:cNvCxnSpPr>
                  <p:nvPr/>
                </p:nvCxnSpPr>
                <p:spPr>
                  <a:xfrm flipV="1">
                    <a:off x="10217312" y="3873845"/>
                    <a:ext cx="153196" cy="112404"/>
                  </a:xfrm>
                  <a:prstGeom prst="line">
                    <a:avLst/>
                  </a:prstGeom>
                  <a:ln w="12700">
                    <a:solidFill>
                      <a:schemeClr val="accent6"/>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97289" name="Straight Connector 97288">
                    <a:extLst>
                      <a:ext uri="{FF2B5EF4-FFF2-40B4-BE49-F238E27FC236}">
                        <a16:creationId xmlns:a16="http://schemas.microsoft.com/office/drawing/2014/main" id="{ED1F532A-DF73-83F3-1698-08A6077234E5}"/>
                      </a:ext>
                    </a:extLst>
                  </p:cNvPr>
                  <p:cNvCxnSpPr>
                    <a:cxnSpLocks/>
                  </p:cNvCxnSpPr>
                  <p:nvPr/>
                </p:nvCxnSpPr>
                <p:spPr>
                  <a:xfrm flipV="1">
                    <a:off x="10014591" y="3714256"/>
                    <a:ext cx="153196" cy="112404"/>
                  </a:xfrm>
                  <a:prstGeom prst="line">
                    <a:avLst/>
                  </a:prstGeom>
                  <a:ln w="12700">
                    <a:solidFill>
                      <a:schemeClr val="accent6"/>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E963D145-0B10-A8BA-6DDE-0CC8E12BA256}"/>
                    </a:ext>
                  </a:extLst>
                </p:cNvPr>
                <p:cNvSpPr txBox="1"/>
                <p:nvPr/>
              </p:nvSpPr>
              <p:spPr>
                <a:xfrm>
                  <a:off x="8354228" y="3350574"/>
                  <a:ext cx="1014985" cy="324071"/>
                </a:xfrm>
                <a:prstGeom prst="rect">
                  <a:avLst/>
                </a:prstGeom>
                <a:noFill/>
              </p:spPr>
              <p:txBody>
                <a:bodyPr wrap="none" rtlCol="0">
                  <a:spAutoFit/>
                </a:bodyPr>
                <a:lstStyle/>
                <a:p>
                  <a:r>
                    <a:rPr lang="en-US" sz="1190" dirty="0"/>
                    <a:t>FISH probe</a:t>
                  </a:r>
                </a:p>
              </p:txBody>
            </p:sp>
            <p:sp>
              <p:nvSpPr>
                <p:cNvPr id="12" name="TextBox 11">
                  <a:extLst>
                    <a:ext uri="{FF2B5EF4-FFF2-40B4-BE49-F238E27FC236}">
                      <a16:creationId xmlns:a16="http://schemas.microsoft.com/office/drawing/2014/main" id="{6E9CB40F-AFED-6D44-8F6C-CCBDF03A50C9}"/>
                    </a:ext>
                  </a:extLst>
                </p:cNvPr>
                <p:cNvSpPr txBox="1"/>
                <p:nvPr/>
              </p:nvSpPr>
              <p:spPr>
                <a:xfrm>
                  <a:off x="8362064" y="3997372"/>
                  <a:ext cx="1571320" cy="324071"/>
                </a:xfrm>
                <a:prstGeom prst="rect">
                  <a:avLst/>
                </a:prstGeom>
                <a:noFill/>
              </p:spPr>
              <p:txBody>
                <a:bodyPr wrap="none" rtlCol="0">
                  <a:spAutoFit/>
                </a:bodyPr>
                <a:lstStyle/>
                <a:p>
                  <a:r>
                    <a:rPr lang="en-US" sz="1190" dirty="0"/>
                    <a:t>Fluorescent signal </a:t>
                  </a:r>
                </a:p>
              </p:txBody>
            </p:sp>
            <p:cxnSp>
              <p:nvCxnSpPr>
                <p:cNvPr id="58" name="Straight Connector 57">
                  <a:extLst>
                    <a:ext uri="{FF2B5EF4-FFF2-40B4-BE49-F238E27FC236}">
                      <a16:creationId xmlns:a16="http://schemas.microsoft.com/office/drawing/2014/main" id="{092E8F50-9757-9E01-5366-AAFD030D2290}"/>
                    </a:ext>
                  </a:extLst>
                </p:cNvPr>
                <p:cNvCxnSpPr>
                  <a:cxnSpLocks/>
                  <a:stCxn id="11" idx="3"/>
                </p:cNvCxnSpPr>
                <p:nvPr/>
              </p:nvCxnSpPr>
              <p:spPr>
                <a:xfrm flipV="1">
                  <a:off x="9369213" y="3504464"/>
                  <a:ext cx="711635" cy="8146"/>
                </a:xfrm>
                <a:prstGeom prst="line">
                  <a:avLst/>
                </a:prstGeom>
                <a:ln w="12700">
                  <a:solidFill>
                    <a:schemeClr val="tx1"/>
                  </a:solidFill>
                  <a:prstDash val="solid"/>
                  <a:tailEnd type="oval"/>
                </a:ln>
              </p:spPr>
              <p:style>
                <a:lnRef idx="1">
                  <a:schemeClr val="accent1"/>
                </a:lnRef>
                <a:fillRef idx="0">
                  <a:schemeClr val="accent1"/>
                </a:fillRef>
                <a:effectRef idx="0">
                  <a:schemeClr val="accent1"/>
                </a:effectRef>
                <a:fontRef idx="minor">
                  <a:schemeClr val="tx1"/>
                </a:fontRef>
              </p:style>
            </p:cxnSp>
          </p:grpSp>
          <p:cxnSp>
            <p:nvCxnSpPr>
              <p:cNvPr id="97291" name="Straight Connector 97290">
                <a:extLst>
                  <a:ext uri="{FF2B5EF4-FFF2-40B4-BE49-F238E27FC236}">
                    <a16:creationId xmlns:a16="http://schemas.microsoft.com/office/drawing/2014/main" id="{2D1296B2-56A1-B180-D914-149DBFA9CD8A}"/>
                  </a:ext>
                </a:extLst>
              </p:cNvPr>
              <p:cNvCxnSpPr>
                <a:cxnSpLocks/>
              </p:cNvCxnSpPr>
              <p:nvPr/>
            </p:nvCxnSpPr>
            <p:spPr>
              <a:xfrm>
                <a:off x="8536069" y="5159573"/>
                <a:ext cx="1219438" cy="0"/>
              </a:xfrm>
              <a:prstGeom prst="line">
                <a:avLst/>
              </a:prstGeom>
              <a:ln w="127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sp>
          <p:nvSpPr>
            <p:cNvPr id="97299" name="TextBox 97298">
              <a:extLst>
                <a:ext uri="{FF2B5EF4-FFF2-40B4-BE49-F238E27FC236}">
                  <a16:creationId xmlns:a16="http://schemas.microsoft.com/office/drawing/2014/main" id="{0CA00E43-66ED-0C93-9EB7-C49B18B70FB3}"/>
                </a:ext>
              </a:extLst>
            </p:cNvPr>
            <p:cNvSpPr txBox="1"/>
            <p:nvPr/>
          </p:nvSpPr>
          <p:spPr>
            <a:xfrm>
              <a:off x="10609392" y="5940637"/>
              <a:ext cx="924462" cy="231738"/>
            </a:xfrm>
            <a:prstGeom prst="rect">
              <a:avLst/>
            </a:prstGeom>
            <a:noFill/>
          </p:spPr>
          <p:txBody>
            <a:bodyPr wrap="none" rtlCol="0">
              <a:spAutoFit/>
            </a:bodyPr>
            <a:lstStyle/>
            <a:p>
              <a:r>
                <a:rPr lang="en-US" sz="680" dirty="0">
                  <a:solidFill>
                    <a:schemeClr val="bg1">
                      <a:lumMod val="75000"/>
                    </a:schemeClr>
                  </a:solidFill>
                </a:rPr>
                <a:t>©Medscape, LLC</a:t>
              </a:r>
            </a:p>
          </p:txBody>
        </p:sp>
      </p:grpSp>
    </p:spTree>
    <p:extLst>
      <p:ext uri="{BB962C8B-B14F-4D97-AF65-F5344CB8AC3E}">
        <p14:creationId xmlns:p14="http://schemas.microsoft.com/office/powerpoint/2010/main" val="416993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ctangle 2"/>
          <p:cNvSpPr txBox="1">
            <a:spLocks noGrp="1"/>
          </p:cNvSpPr>
          <p:nvPr>
            <p:ph type="title"/>
          </p:nvPr>
        </p:nvSpPr>
        <p:spPr>
          <a:xfrm>
            <a:off x="1879600" y="435433"/>
            <a:ext cx="8458200" cy="1143001"/>
          </a:xfrm>
          <a:prstGeom prst="rect">
            <a:avLst/>
          </a:prstGeom>
        </p:spPr>
        <p:txBody>
          <a:bodyPr>
            <a:normAutofit/>
          </a:bodyPr>
          <a:lstStyle/>
          <a:p>
            <a:pPr>
              <a:defRPr b="1">
                <a:solidFill>
                  <a:srgbClr val="0070C0"/>
                </a:solidFill>
              </a:defRPr>
            </a:pPr>
            <a:r>
              <a:rPr sz="3600" dirty="0">
                <a:latin typeface="Arial" panose="020B0604020202020204" pitchFamily="34" charset="0"/>
                <a:cs typeface="Arial" panose="020B0604020202020204" pitchFamily="34" charset="0"/>
              </a:rPr>
              <a:t>HER2 Gene Assessment by FISH</a:t>
            </a:r>
            <a:r>
              <a:rPr sz="3600" b="0" dirty="0">
                <a:solidFill>
                  <a:srgbClr val="000000"/>
                </a:solidFill>
                <a:latin typeface="Arial" panose="020B0604020202020204" pitchFamily="34" charset="0"/>
                <a:cs typeface="Arial" panose="020B0604020202020204" pitchFamily="34" charset="0"/>
              </a:rPr>
              <a:t>	</a:t>
            </a:r>
          </a:p>
        </p:txBody>
      </p:sp>
      <p:sp>
        <p:nvSpPr>
          <p:cNvPr id="222" name="Text Box 3"/>
          <p:cNvSpPr txBox="1"/>
          <p:nvPr/>
        </p:nvSpPr>
        <p:spPr>
          <a:xfrm>
            <a:off x="4062848" y="5648781"/>
            <a:ext cx="3144450" cy="735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ct val="95000"/>
              </a:lnSpc>
              <a:defRPr sz="2200"/>
            </a:pPr>
            <a:r>
              <a:rPr lang="en-US" sz="2200" dirty="0">
                <a:latin typeface="Arial" panose="020B0604020202020204" pitchFamily="34" charset="0"/>
                <a:cs typeface="Arial" panose="020B0604020202020204" pitchFamily="34" charset="0"/>
              </a:rPr>
              <a:t>Ratio </a:t>
            </a:r>
            <a:r>
              <a:rPr sz="2200" dirty="0">
                <a:latin typeface="Arial" panose="020B0604020202020204" pitchFamily="34" charset="0"/>
                <a:cs typeface="Arial" panose="020B0604020202020204" pitchFamily="34" charset="0"/>
              </a:rPr>
              <a:t>&lt;2.0 Not Amplified</a:t>
            </a:r>
          </a:p>
          <a:p>
            <a:pPr algn="ctr">
              <a:lnSpc>
                <a:spcPct val="95000"/>
              </a:lnSpc>
              <a:defRPr sz="2200"/>
            </a:pPr>
            <a:r>
              <a:rPr sz="2200" dirty="0">
                <a:latin typeface="Arial" panose="020B0604020202020204" pitchFamily="34" charset="0"/>
                <a:cs typeface="Arial" panose="020B0604020202020204" pitchFamily="34" charset="0"/>
              </a:rPr>
              <a:t>(FISH-)</a:t>
            </a:r>
          </a:p>
        </p:txBody>
      </p:sp>
      <p:pic>
        <p:nvPicPr>
          <p:cNvPr id="223" name="Picture 4" descr="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106848" y="1421272"/>
            <a:ext cx="3067051" cy="4222751"/>
          </a:xfrm>
          <a:prstGeom prst="rect">
            <a:avLst/>
          </a:prstGeom>
          <a:ln>
            <a:solidFill>
              <a:srgbClr val="AAAAAA"/>
            </a:solidFill>
            <a:miter/>
          </a:ln>
        </p:spPr>
      </p:pic>
      <p:pic>
        <p:nvPicPr>
          <p:cNvPr id="224" name="Picture 5" descr="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388209" y="1410159"/>
            <a:ext cx="3095626" cy="4232275"/>
          </a:xfrm>
          <a:prstGeom prst="rect">
            <a:avLst/>
          </a:prstGeom>
          <a:ln>
            <a:solidFill>
              <a:srgbClr val="AAAAAA"/>
            </a:solidFill>
            <a:miter/>
          </a:ln>
        </p:spPr>
      </p:pic>
      <p:sp>
        <p:nvSpPr>
          <p:cNvPr id="225" name="Text Box 6"/>
          <p:cNvSpPr txBox="1"/>
          <p:nvPr/>
        </p:nvSpPr>
        <p:spPr>
          <a:xfrm>
            <a:off x="7564740" y="5667831"/>
            <a:ext cx="2626679" cy="735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ct val="95000"/>
              </a:lnSpc>
              <a:defRPr sz="2200">
                <a:latin typeface="Symbol"/>
                <a:ea typeface="Symbol"/>
                <a:cs typeface="Symbol"/>
                <a:sym typeface="Symbol"/>
              </a:defRPr>
            </a:pPr>
            <a:r>
              <a:rPr lang="en-US" sz="2200" dirty="0">
                <a:latin typeface="Arial" panose="020B0604020202020204" pitchFamily="34" charset="0"/>
                <a:cs typeface="Arial" panose="020B0604020202020204" pitchFamily="34" charset="0"/>
              </a:rPr>
              <a:t>Ratio </a:t>
            </a:r>
            <a:r>
              <a:rPr lang="en-US" sz="2200" u="sng" dirty="0">
                <a:latin typeface="Arial" panose="020B0604020202020204" pitchFamily="34" charset="0"/>
                <a:cs typeface="Arial" panose="020B0604020202020204" pitchFamily="34" charset="0"/>
              </a:rPr>
              <a:t>&gt;</a:t>
            </a:r>
            <a:r>
              <a:rPr sz="2200" dirty="0">
                <a:latin typeface="Arial" panose="020B0604020202020204" pitchFamily="34" charset="0"/>
                <a:cs typeface="Arial" panose="020B0604020202020204" pitchFamily="34" charset="0"/>
              </a:rPr>
              <a:t>2.0 Amplified</a:t>
            </a:r>
          </a:p>
          <a:p>
            <a:pPr algn="ctr">
              <a:lnSpc>
                <a:spcPct val="95000"/>
              </a:lnSpc>
              <a:defRPr sz="2200"/>
            </a:pPr>
            <a:r>
              <a:rPr sz="2200" dirty="0">
                <a:latin typeface="Arial" panose="020B0604020202020204" pitchFamily="34" charset="0"/>
                <a:cs typeface="Arial" panose="020B0604020202020204" pitchFamily="34" charset="0"/>
              </a:rPr>
              <a:t>(FISH+)</a:t>
            </a:r>
          </a:p>
        </p:txBody>
      </p:sp>
      <p:sp>
        <p:nvSpPr>
          <p:cNvPr id="226" name="Rectangle 6"/>
          <p:cNvSpPr txBox="1"/>
          <p:nvPr/>
        </p:nvSpPr>
        <p:spPr>
          <a:xfrm>
            <a:off x="489369" y="1845005"/>
            <a:ext cx="3617479" cy="337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lnSpc>
                <a:spcPct val="80000"/>
              </a:lnSpc>
              <a:spcBef>
                <a:spcPts val="400"/>
              </a:spcBef>
              <a:defRPr sz="2000">
                <a:latin typeface="Arial"/>
                <a:ea typeface="Arial"/>
                <a:cs typeface="Arial"/>
                <a:sym typeface="Arial"/>
              </a:defRPr>
            </a:pPr>
            <a:r>
              <a:rPr sz="2000" dirty="0"/>
              <a:t>Key Features:</a:t>
            </a:r>
            <a:endParaRPr sz="3200" dirty="0"/>
          </a:p>
          <a:p>
            <a:pPr marL="342900" indent="-342900">
              <a:lnSpc>
                <a:spcPct val="80000"/>
              </a:lnSpc>
              <a:spcBef>
                <a:spcPts val="400"/>
              </a:spcBef>
              <a:spcAft>
                <a:spcPts val="600"/>
              </a:spcAft>
              <a:buSzPct val="100000"/>
              <a:buFont typeface="Arial"/>
              <a:buChar char="•"/>
              <a:defRPr sz="2000">
                <a:latin typeface="Arial"/>
                <a:ea typeface="Arial"/>
                <a:cs typeface="Arial"/>
                <a:sym typeface="Arial"/>
              </a:defRPr>
            </a:pPr>
            <a:r>
              <a:rPr sz="2000" dirty="0"/>
              <a:t>Probes</a:t>
            </a:r>
            <a:endParaRPr sz="3200" dirty="0"/>
          </a:p>
          <a:p>
            <a:pPr marL="742950" lvl="1" indent="-285750">
              <a:lnSpc>
                <a:spcPct val="80000"/>
              </a:lnSpc>
              <a:spcBef>
                <a:spcPts val="400"/>
              </a:spcBef>
              <a:spcAft>
                <a:spcPts val="600"/>
              </a:spcAft>
              <a:buSzPct val="100000"/>
              <a:buFont typeface="Arial"/>
              <a:buChar char="–"/>
              <a:defRPr sz="2000">
                <a:latin typeface="Arial"/>
                <a:ea typeface="Arial"/>
                <a:cs typeface="Arial"/>
                <a:sym typeface="Arial"/>
              </a:defRPr>
            </a:pPr>
            <a:r>
              <a:rPr sz="2000" dirty="0"/>
              <a:t>Direct labeled</a:t>
            </a:r>
            <a:endParaRPr sz="2800" dirty="0"/>
          </a:p>
          <a:p>
            <a:pPr marL="742950" lvl="1" indent="-285750">
              <a:lnSpc>
                <a:spcPct val="80000"/>
              </a:lnSpc>
              <a:spcBef>
                <a:spcPts val="400"/>
              </a:spcBef>
              <a:spcAft>
                <a:spcPts val="600"/>
              </a:spcAft>
              <a:buSzPct val="100000"/>
              <a:buFont typeface="Arial"/>
              <a:buChar char="–"/>
              <a:defRPr sz="2000">
                <a:latin typeface="Arial"/>
                <a:ea typeface="Arial"/>
                <a:cs typeface="Arial"/>
                <a:sym typeface="Arial"/>
              </a:defRPr>
            </a:pPr>
            <a:r>
              <a:rPr sz="2000" dirty="0"/>
              <a:t>HER2 sequence (red) </a:t>
            </a:r>
            <a:endParaRPr sz="2800" dirty="0"/>
          </a:p>
          <a:p>
            <a:pPr marL="742950" lvl="1" indent="-285750">
              <a:lnSpc>
                <a:spcPct val="80000"/>
              </a:lnSpc>
              <a:spcBef>
                <a:spcPts val="400"/>
              </a:spcBef>
              <a:spcAft>
                <a:spcPts val="600"/>
              </a:spcAft>
              <a:buSzPct val="100000"/>
              <a:buFont typeface="Arial"/>
              <a:buChar char="–"/>
              <a:defRPr sz="2000">
                <a:latin typeface="Arial"/>
                <a:ea typeface="Arial"/>
                <a:cs typeface="Arial"/>
                <a:sym typeface="Arial"/>
              </a:defRPr>
            </a:pPr>
            <a:r>
              <a:rPr sz="2000" dirty="0" err="1"/>
              <a:t>Chrom</a:t>
            </a:r>
            <a:r>
              <a:rPr sz="2000" dirty="0"/>
              <a:t> 17 centromere (green) </a:t>
            </a:r>
            <a:endParaRPr sz="2800" dirty="0"/>
          </a:p>
          <a:p>
            <a:pPr marL="342900" indent="-342900">
              <a:lnSpc>
                <a:spcPct val="80000"/>
              </a:lnSpc>
              <a:spcBef>
                <a:spcPts val="400"/>
              </a:spcBef>
              <a:spcAft>
                <a:spcPts val="600"/>
              </a:spcAft>
              <a:buSzPct val="100000"/>
              <a:buFont typeface="Arial"/>
              <a:buChar char="•"/>
              <a:defRPr sz="2000">
                <a:latin typeface="Arial"/>
                <a:ea typeface="Arial"/>
                <a:cs typeface="Arial"/>
                <a:sym typeface="Arial"/>
              </a:defRPr>
            </a:pPr>
            <a:r>
              <a:rPr sz="2000" dirty="0"/>
              <a:t>Interpretation</a:t>
            </a:r>
            <a:endParaRPr sz="3200" dirty="0"/>
          </a:p>
          <a:p>
            <a:pPr marL="742950" lvl="1" indent="-285750">
              <a:lnSpc>
                <a:spcPct val="80000"/>
              </a:lnSpc>
              <a:spcBef>
                <a:spcPts val="400"/>
              </a:spcBef>
              <a:spcAft>
                <a:spcPts val="600"/>
              </a:spcAft>
              <a:buSzPct val="100000"/>
              <a:buFont typeface="Arial"/>
              <a:buChar char="–"/>
              <a:defRPr sz="2000">
                <a:latin typeface="Arial"/>
                <a:ea typeface="Arial"/>
                <a:cs typeface="Arial"/>
                <a:sym typeface="Arial"/>
              </a:defRPr>
            </a:pPr>
            <a:r>
              <a:rPr sz="2000" dirty="0"/>
              <a:t>Signal enumeration</a:t>
            </a:r>
            <a:endParaRPr sz="2800" dirty="0"/>
          </a:p>
          <a:p>
            <a:pPr marL="742950" lvl="1" indent="-285750">
              <a:lnSpc>
                <a:spcPct val="80000"/>
              </a:lnSpc>
              <a:spcBef>
                <a:spcPts val="400"/>
              </a:spcBef>
              <a:spcAft>
                <a:spcPts val="600"/>
              </a:spcAft>
              <a:buSzPct val="100000"/>
              <a:buFont typeface="Arial"/>
              <a:buChar char="–"/>
              <a:defRPr sz="2000">
                <a:latin typeface="Arial"/>
                <a:ea typeface="Arial"/>
                <a:cs typeface="Arial"/>
                <a:sym typeface="Arial"/>
              </a:defRPr>
            </a:pPr>
            <a:r>
              <a:rPr sz="2000" dirty="0"/>
              <a:t>Ratio of HER2:Chr 17 signals</a:t>
            </a:r>
          </a:p>
        </p:txBody>
      </p:sp>
      <p:sp>
        <p:nvSpPr>
          <p:cNvPr id="2" name="TextBox 1">
            <a:extLst>
              <a:ext uri="{FF2B5EF4-FFF2-40B4-BE49-F238E27FC236}">
                <a16:creationId xmlns:a16="http://schemas.microsoft.com/office/drawing/2014/main" id="{C50AE8B5-6AED-6948-95EC-2054779B79E7}"/>
              </a:ext>
            </a:extLst>
          </p:cNvPr>
          <p:cNvSpPr txBox="1"/>
          <p:nvPr/>
        </p:nvSpPr>
        <p:spPr>
          <a:xfrm>
            <a:off x="4461675" y="6628273"/>
            <a:ext cx="549124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b="1" dirty="0">
                <a:solidFill>
                  <a:srgbClr val="FF0000"/>
                </a:solidFill>
                <a:latin typeface="Arial" panose="020B0604020202020204" pitchFamily="34" charset="0"/>
                <a:cs typeface="Arial" panose="020B0604020202020204" pitchFamily="34" charset="0"/>
              </a:rPr>
              <a:t>HER2 “positive”:  FISH ratio = </a:t>
            </a:r>
            <a:r>
              <a:rPr lang="en-US" b="1" i="1" dirty="0">
                <a:solidFill>
                  <a:srgbClr val="FF0000"/>
                </a:solidFill>
                <a:latin typeface="Arial" panose="020B0604020202020204" pitchFamily="34" charset="0"/>
                <a:cs typeface="Arial" panose="020B0604020202020204" pitchFamily="34" charset="0"/>
              </a:rPr>
              <a:t>HER2</a:t>
            </a:r>
            <a:r>
              <a:rPr lang="en-US" b="1" dirty="0">
                <a:solidFill>
                  <a:srgbClr val="FF0000"/>
                </a:solidFill>
                <a:latin typeface="Arial" panose="020B0604020202020204" pitchFamily="34" charset="0"/>
                <a:cs typeface="Arial" panose="020B0604020202020204" pitchFamily="34" charset="0"/>
              </a:rPr>
              <a:t> / CEP17 </a:t>
            </a:r>
            <a:r>
              <a:rPr lang="en-US" b="1" u="sng" dirty="0">
                <a:solidFill>
                  <a:srgbClr val="FF0000"/>
                </a:solidFill>
                <a:latin typeface="Arial" panose="020B0604020202020204" pitchFamily="34" charset="0"/>
                <a:cs typeface="Arial" panose="020B0604020202020204" pitchFamily="34" charset="0"/>
              </a:rPr>
              <a:t>&gt;</a:t>
            </a:r>
            <a:r>
              <a:rPr lang="en-US" b="1" dirty="0">
                <a:solidFill>
                  <a:srgbClr val="FF0000"/>
                </a:solidFill>
                <a:latin typeface="Arial" panose="020B0604020202020204" pitchFamily="34" charset="0"/>
                <a:cs typeface="Arial" panose="020B0604020202020204" pitchFamily="34" charset="0"/>
              </a:rPr>
              <a:t>2.0</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3" name="Rectangle 41"/>
          <p:cNvSpPr>
            <a:spLocks noGrp="1" noChangeArrowheads="1"/>
          </p:cNvSpPr>
          <p:nvPr>
            <p:ph type="title"/>
          </p:nvPr>
        </p:nvSpPr>
        <p:spPr>
          <a:xfrm>
            <a:off x="1612900" y="1249365"/>
            <a:ext cx="8839200" cy="914400"/>
          </a:xfrm>
        </p:spPr>
        <p:txBody>
          <a:bodyPr>
            <a:normAutofit fontScale="90000"/>
          </a:bodyPr>
          <a:lstStyle/>
          <a:p>
            <a:r>
              <a:rPr lang="en-US" sz="2800" b="1" dirty="0">
                <a:solidFill>
                  <a:srgbClr val="0070C0"/>
                </a:solidFill>
                <a:latin typeface="Arial" charset="0"/>
                <a:ea typeface="ＭＳ Ｐゴシック" charset="0"/>
                <a:cs typeface="ＭＳ Ｐゴシック" charset="0"/>
              </a:rPr>
              <a:t>Association with Poor Outcome in </a:t>
            </a:r>
            <a:br>
              <a:rPr lang="en-US" sz="2800" b="1" dirty="0">
                <a:solidFill>
                  <a:srgbClr val="0070C0"/>
                </a:solidFill>
                <a:latin typeface="Arial" charset="0"/>
                <a:ea typeface="ＭＳ Ｐゴシック" charset="0"/>
                <a:cs typeface="ＭＳ Ｐゴシック" charset="0"/>
              </a:rPr>
            </a:br>
            <a:r>
              <a:rPr lang="en-US" sz="2800" b="1" dirty="0">
                <a:solidFill>
                  <a:srgbClr val="0070C0"/>
                </a:solidFill>
                <a:latin typeface="Arial" charset="0"/>
                <a:ea typeface="ＭＳ Ｐゴシック" charset="0"/>
                <a:cs typeface="ＭＳ Ｐゴシック" charset="0"/>
              </a:rPr>
              <a:t>Node-Negative Breast Cancer Patients</a:t>
            </a:r>
            <a:endParaRPr lang="en-US" sz="4000" b="1" dirty="0">
              <a:solidFill>
                <a:srgbClr val="0070C0"/>
              </a:solidFill>
              <a:latin typeface="Arial" charset="0"/>
              <a:ea typeface="ＭＳ Ｐゴシック" charset="0"/>
              <a:cs typeface="ＭＳ Ｐゴシック" charset="0"/>
            </a:endParaRPr>
          </a:p>
        </p:txBody>
      </p:sp>
      <p:sp>
        <p:nvSpPr>
          <p:cNvPr id="24595" name="Text Box 43"/>
          <p:cNvSpPr txBox="1">
            <a:spLocks noChangeArrowheads="1"/>
          </p:cNvSpPr>
          <p:nvPr/>
        </p:nvSpPr>
        <p:spPr bwMode="auto">
          <a:xfrm>
            <a:off x="1701800" y="5906909"/>
            <a:ext cx="87884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2000" b="1" dirty="0">
                <a:solidFill>
                  <a:srgbClr val="FF0000"/>
                </a:solidFill>
              </a:rPr>
              <a:t>HER2</a:t>
            </a:r>
            <a:r>
              <a:rPr lang="en-US" sz="2000" b="1" i="0" dirty="0">
                <a:solidFill>
                  <a:srgbClr val="FF0000"/>
                </a:solidFill>
              </a:rPr>
              <a:t> “positive”:  </a:t>
            </a:r>
            <a:r>
              <a:rPr lang="en-US" sz="2000" b="1" dirty="0">
                <a:solidFill>
                  <a:srgbClr val="FF0000"/>
                </a:solidFill>
              </a:rPr>
              <a:t>FISH </a:t>
            </a:r>
            <a:r>
              <a:rPr lang="en-US" sz="2000" b="1" i="0" dirty="0">
                <a:solidFill>
                  <a:srgbClr val="FF0000"/>
                </a:solidFill>
              </a:rPr>
              <a:t>ratio = </a:t>
            </a:r>
            <a:r>
              <a:rPr lang="en-US" sz="2000" b="1" dirty="0">
                <a:solidFill>
                  <a:srgbClr val="FF0000"/>
                </a:solidFill>
              </a:rPr>
              <a:t>HER2</a:t>
            </a:r>
            <a:r>
              <a:rPr lang="en-US" sz="2000" b="1" i="0" dirty="0">
                <a:solidFill>
                  <a:srgbClr val="FF0000"/>
                </a:solidFill>
              </a:rPr>
              <a:t> / CEP17</a:t>
            </a:r>
            <a:r>
              <a:rPr lang="en-US" sz="2000" b="1" dirty="0">
                <a:solidFill>
                  <a:srgbClr val="FF0000"/>
                </a:solidFill>
              </a:rPr>
              <a:t> </a:t>
            </a:r>
            <a:r>
              <a:rPr lang="en-US" sz="2000" b="1" u="sng" dirty="0">
                <a:solidFill>
                  <a:srgbClr val="FF0000"/>
                </a:solidFill>
              </a:rPr>
              <a:t>&gt;</a:t>
            </a:r>
            <a:r>
              <a:rPr lang="en-US" sz="2000" b="1" dirty="0">
                <a:solidFill>
                  <a:srgbClr val="FF0000"/>
                </a:solidFill>
              </a:rPr>
              <a:t>2.0, </a:t>
            </a:r>
          </a:p>
          <a:p>
            <a:pPr algn="ctr">
              <a:spcBef>
                <a:spcPct val="50000"/>
              </a:spcBef>
            </a:pPr>
            <a:r>
              <a:rPr lang="en-US" sz="2000" b="1" i="0" dirty="0">
                <a:solidFill>
                  <a:srgbClr val="FF0000"/>
                </a:solidFill>
              </a:rPr>
              <a:t>Average</a:t>
            </a:r>
            <a:r>
              <a:rPr lang="en-US" sz="2000" b="1" dirty="0">
                <a:solidFill>
                  <a:srgbClr val="FF0000"/>
                </a:solidFill>
              </a:rPr>
              <a:t> HER2 </a:t>
            </a:r>
            <a:r>
              <a:rPr lang="en-US" sz="2000" b="1" i="0" dirty="0">
                <a:solidFill>
                  <a:srgbClr val="FF0000"/>
                </a:solidFill>
              </a:rPr>
              <a:t>gene copy number </a:t>
            </a:r>
            <a:r>
              <a:rPr lang="en-US" sz="2000" b="1" i="0" u="sng" dirty="0">
                <a:solidFill>
                  <a:srgbClr val="FF0000"/>
                </a:solidFill>
              </a:rPr>
              <a:t>&gt;</a:t>
            </a:r>
            <a:r>
              <a:rPr lang="en-US" sz="2000" b="1" i="0" dirty="0">
                <a:solidFill>
                  <a:srgbClr val="FF0000"/>
                </a:solidFill>
              </a:rPr>
              <a:t>4.0</a:t>
            </a:r>
            <a:endParaRPr lang="en-US" sz="2000" b="1" i="0" dirty="0">
              <a:solidFill>
                <a:srgbClr val="0000FF"/>
              </a:solidFill>
            </a:endParaRPr>
          </a:p>
        </p:txBody>
      </p:sp>
      <p:sp>
        <p:nvSpPr>
          <p:cNvPr id="24596" name="Line 44"/>
          <p:cNvSpPr>
            <a:spLocks noChangeShapeType="1"/>
          </p:cNvSpPr>
          <p:nvPr/>
        </p:nvSpPr>
        <p:spPr bwMode="auto">
          <a:xfrm>
            <a:off x="2006600" y="1206500"/>
            <a:ext cx="80518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 name="Group 3">
            <a:extLst>
              <a:ext uri="{FF2B5EF4-FFF2-40B4-BE49-F238E27FC236}">
                <a16:creationId xmlns:a16="http://schemas.microsoft.com/office/drawing/2014/main" id="{11025ACA-1259-8644-2AD0-958A017A4DBA}"/>
              </a:ext>
            </a:extLst>
          </p:cNvPr>
          <p:cNvGrpSpPr/>
          <p:nvPr/>
        </p:nvGrpSpPr>
        <p:grpSpPr>
          <a:xfrm>
            <a:off x="1883569" y="2177682"/>
            <a:ext cx="8424862" cy="3494085"/>
            <a:chOff x="1824040" y="2713040"/>
            <a:chExt cx="8424862" cy="3494085"/>
          </a:xfrm>
        </p:grpSpPr>
        <p:grpSp>
          <p:nvGrpSpPr>
            <p:cNvPr id="24577" name="Group 2"/>
            <p:cNvGrpSpPr>
              <a:grpSpLocks/>
            </p:cNvGrpSpPr>
            <p:nvPr/>
          </p:nvGrpSpPr>
          <p:grpSpPr bwMode="auto">
            <a:xfrm>
              <a:off x="2603500" y="2960688"/>
              <a:ext cx="4021138" cy="2671762"/>
              <a:chOff x="680" y="1753"/>
              <a:chExt cx="2533" cy="1507"/>
            </a:xfrm>
          </p:grpSpPr>
          <p:sp>
            <p:nvSpPr>
              <p:cNvPr id="24599" name="Rectangle 3"/>
              <p:cNvSpPr>
                <a:spLocks noChangeArrowheads="1"/>
              </p:cNvSpPr>
              <p:nvPr/>
            </p:nvSpPr>
            <p:spPr bwMode="auto">
              <a:xfrm>
                <a:off x="753" y="1754"/>
                <a:ext cx="2460" cy="1455"/>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24600" name="Text Box 4"/>
              <p:cNvSpPr txBox="1">
                <a:spLocks noChangeArrowheads="1"/>
              </p:cNvSpPr>
              <p:nvPr/>
            </p:nvSpPr>
            <p:spPr bwMode="auto">
              <a:xfrm>
                <a:off x="2574" y="1835"/>
                <a:ext cx="546"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1600" i="0">
                    <a:solidFill>
                      <a:schemeClr val="folHlink"/>
                    </a:solidFill>
                  </a:rPr>
                  <a:t>FISH-</a:t>
                </a:r>
              </a:p>
            </p:txBody>
          </p:sp>
          <p:sp>
            <p:nvSpPr>
              <p:cNvPr id="24601" name="Text Box 5"/>
              <p:cNvSpPr txBox="1">
                <a:spLocks noChangeArrowheads="1"/>
              </p:cNvSpPr>
              <p:nvPr/>
            </p:nvSpPr>
            <p:spPr bwMode="auto">
              <a:xfrm>
                <a:off x="1925" y="2275"/>
                <a:ext cx="698"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1600" i="0">
                    <a:solidFill>
                      <a:schemeClr val="tx2"/>
                    </a:solidFill>
                  </a:rPr>
                  <a:t>FISH+</a:t>
                </a:r>
              </a:p>
            </p:txBody>
          </p:sp>
          <p:sp>
            <p:nvSpPr>
              <p:cNvPr id="24602" name="Line 6"/>
              <p:cNvSpPr>
                <a:spLocks noChangeShapeType="1"/>
              </p:cNvSpPr>
              <p:nvPr/>
            </p:nvSpPr>
            <p:spPr bwMode="auto">
              <a:xfrm>
                <a:off x="1489"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3" name="Line 7"/>
              <p:cNvSpPr>
                <a:spLocks noChangeShapeType="1"/>
              </p:cNvSpPr>
              <p:nvPr/>
            </p:nvSpPr>
            <p:spPr bwMode="auto">
              <a:xfrm>
                <a:off x="1120"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4" name="Line 8"/>
              <p:cNvSpPr>
                <a:spLocks noChangeShapeType="1"/>
              </p:cNvSpPr>
              <p:nvPr/>
            </p:nvSpPr>
            <p:spPr bwMode="auto">
              <a:xfrm>
                <a:off x="1858"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5" name="Line 9"/>
              <p:cNvSpPr>
                <a:spLocks noChangeShapeType="1"/>
              </p:cNvSpPr>
              <p:nvPr/>
            </p:nvSpPr>
            <p:spPr bwMode="auto">
              <a:xfrm>
                <a:off x="2226"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6" name="Line 10"/>
              <p:cNvSpPr>
                <a:spLocks noChangeShapeType="1"/>
              </p:cNvSpPr>
              <p:nvPr/>
            </p:nvSpPr>
            <p:spPr bwMode="auto">
              <a:xfrm>
                <a:off x="2595"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7" name="Line 11"/>
              <p:cNvSpPr>
                <a:spLocks noChangeShapeType="1"/>
              </p:cNvSpPr>
              <p:nvPr/>
            </p:nvSpPr>
            <p:spPr bwMode="auto">
              <a:xfrm>
                <a:off x="2964" y="3209"/>
                <a:ext cx="0" cy="51"/>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8" name="Line 12"/>
              <p:cNvSpPr>
                <a:spLocks noChangeShapeType="1"/>
              </p:cNvSpPr>
              <p:nvPr/>
            </p:nvSpPr>
            <p:spPr bwMode="auto">
              <a:xfrm>
                <a:off x="751" y="3210"/>
                <a:ext cx="1" cy="40"/>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09" name="Line 13"/>
              <p:cNvSpPr>
                <a:spLocks noChangeShapeType="1"/>
              </p:cNvSpPr>
              <p:nvPr/>
            </p:nvSpPr>
            <p:spPr bwMode="auto">
              <a:xfrm flipH="1">
                <a:off x="707" y="3210"/>
                <a:ext cx="41" cy="0"/>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0" name="Line 14"/>
              <p:cNvSpPr>
                <a:spLocks noChangeShapeType="1"/>
              </p:cNvSpPr>
              <p:nvPr/>
            </p:nvSpPr>
            <p:spPr bwMode="auto">
              <a:xfrm flipH="1">
                <a:off x="707" y="2723"/>
                <a:ext cx="41" cy="1"/>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1" name="Line 15"/>
              <p:cNvSpPr>
                <a:spLocks noChangeShapeType="1"/>
              </p:cNvSpPr>
              <p:nvPr/>
            </p:nvSpPr>
            <p:spPr bwMode="auto">
              <a:xfrm flipH="1">
                <a:off x="707" y="2238"/>
                <a:ext cx="41" cy="1"/>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2" name="Line 16"/>
              <p:cNvSpPr>
                <a:spLocks noChangeShapeType="1"/>
              </p:cNvSpPr>
              <p:nvPr/>
            </p:nvSpPr>
            <p:spPr bwMode="auto">
              <a:xfrm flipH="1">
                <a:off x="728" y="2481"/>
                <a:ext cx="20" cy="0"/>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3" name="Line 17"/>
              <p:cNvSpPr>
                <a:spLocks noChangeShapeType="1"/>
              </p:cNvSpPr>
              <p:nvPr/>
            </p:nvSpPr>
            <p:spPr bwMode="auto">
              <a:xfrm flipH="1">
                <a:off x="728" y="1996"/>
                <a:ext cx="20" cy="0"/>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4" name="Line 18"/>
              <p:cNvSpPr>
                <a:spLocks noChangeShapeType="1"/>
              </p:cNvSpPr>
              <p:nvPr/>
            </p:nvSpPr>
            <p:spPr bwMode="auto">
              <a:xfrm flipH="1">
                <a:off x="707" y="1753"/>
                <a:ext cx="41" cy="1"/>
              </a:xfrm>
              <a:prstGeom prst="line">
                <a:avLst/>
              </a:prstGeom>
              <a:noFill/>
              <a:ln w="1428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5" name="Freeform 19"/>
              <p:cNvSpPr>
                <a:spLocks/>
              </p:cNvSpPr>
              <p:nvPr/>
            </p:nvSpPr>
            <p:spPr bwMode="auto">
              <a:xfrm>
                <a:off x="755" y="1779"/>
                <a:ext cx="2013" cy="741"/>
              </a:xfrm>
              <a:custGeom>
                <a:avLst/>
                <a:gdLst>
                  <a:gd name="T0" fmla="*/ 0 w 2013"/>
                  <a:gd name="T1" fmla="*/ 0 h 741"/>
                  <a:gd name="T2" fmla="*/ 237 w 2013"/>
                  <a:gd name="T3" fmla="*/ 0 h 741"/>
                  <a:gd name="T4" fmla="*/ 237 w 2013"/>
                  <a:gd name="T5" fmla="*/ 56 h 741"/>
                  <a:gd name="T6" fmla="*/ 368 w 2013"/>
                  <a:gd name="T7" fmla="*/ 56 h 741"/>
                  <a:gd name="T8" fmla="*/ 368 w 2013"/>
                  <a:gd name="T9" fmla="*/ 96 h 741"/>
                  <a:gd name="T10" fmla="*/ 485 w 2013"/>
                  <a:gd name="T11" fmla="*/ 96 h 741"/>
                  <a:gd name="T12" fmla="*/ 485 w 2013"/>
                  <a:gd name="T13" fmla="*/ 141 h 741"/>
                  <a:gd name="T14" fmla="*/ 541 w 2013"/>
                  <a:gd name="T15" fmla="*/ 141 h 741"/>
                  <a:gd name="T16" fmla="*/ 541 w 2013"/>
                  <a:gd name="T17" fmla="*/ 184 h 741"/>
                  <a:gd name="T18" fmla="*/ 680 w 2013"/>
                  <a:gd name="T19" fmla="*/ 184 h 741"/>
                  <a:gd name="T20" fmla="*/ 680 w 2013"/>
                  <a:gd name="T21" fmla="*/ 314 h 741"/>
                  <a:gd name="T22" fmla="*/ 757 w 2013"/>
                  <a:gd name="T23" fmla="*/ 314 h 741"/>
                  <a:gd name="T24" fmla="*/ 757 w 2013"/>
                  <a:gd name="T25" fmla="*/ 400 h 741"/>
                  <a:gd name="T26" fmla="*/ 840 w 2013"/>
                  <a:gd name="T27" fmla="*/ 400 h 741"/>
                  <a:gd name="T28" fmla="*/ 840 w 2013"/>
                  <a:gd name="T29" fmla="*/ 485 h 741"/>
                  <a:gd name="T30" fmla="*/ 1674 w 2013"/>
                  <a:gd name="T31" fmla="*/ 485 h 741"/>
                  <a:gd name="T32" fmla="*/ 1674 w 2013"/>
                  <a:gd name="T33" fmla="*/ 600 h 741"/>
                  <a:gd name="T34" fmla="*/ 1733 w 2013"/>
                  <a:gd name="T35" fmla="*/ 600 h 741"/>
                  <a:gd name="T36" fmla="*/ 1733 w 2013"/>
                  <a:gd name="T37" fmla="*/ 741 h 741"/>
                  <a:gd name="T38" fmla="*/ 2013 w 2013"/>
                  <a:gd name="T39" fmla="*/ 741 h 7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13"/>
                  <a:gd name="T61" fmla="*/ 0 h 741"/>
                  <a:gd name="T62" fmla="*/ 2013 w 2013"/>
                  <a:gd name="T63" fmla="*/ 741 h 7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13" h="741">
                    <a:moveTo>
                      <a:pt x="0" y="0"/>
                    </a:moveTo>
                    <a:lnTo>
                      <a:pt x="237" y="0"/>
                    </a:lnTo>
                    <a:lnTo>
                      <a:pt x="237" y="56"/>
                    </a:lnTo>
                    <a:lnTo>
                      <a:pt x="368" y="56"/>
                    </a:lnTo>
                    <a:lnTo>
                      <a:pt x="368" y="96"/>
                    </a:lnTo>
                    <a:lnTo>
                      <a:pt x="485" y="96"/>
                    </a:lnTo>
                    <a:lnTo>
                      <a:pt x="485" y="141"/>
                    </a:lnTo>
                    <a:lnTo>
                      <a:pt x="541" y="141"/>
                    </a:lnTo>
                    <a:lnTo>
                      <a:pt x="541" y="184"/>
                    </a:lnTo>
                    <a:lnTo>
                      <a:pt x="680" y="184"/>
                    </a:lnTo>
                    <a:lnTo>
                      <a:pt x="680" y="314"/>
                    </a:lnTo>
                    <a:lnTo>
                      <a:pt x="757" y="314"/>
                    </a:lnTo>
                    <a:lnTo>
                      <a:pt x="757" y="400"/>
                    </a:lnTo>
                    <a:lnTo>
                      <a:pt x="840" y="400"/>
                    </a:lnTo>
                    <a:lnTo>
                      <a:pt x="840" y="485"/>
                    </a:lnTo>
                    <a:lnTo>
                      <a:pt x="1674" y="485"/>
                    </a:lnTo>
                    <a:lnTo>
                      <a:pt x="1674" y="600"/>
                    </a:lnTo>
                    <a:lnTo>
                      <a:pt x="1733" y="600"/>
                    </a:lnTo>
                    <a:lnTo>
                      <a:pt x="1733" y="741"/>
                    </a:lnTo>
                    <a:lnTo>
                      <a:pt x="2013" y="741"/>
                    </a:lnTo>
                  </a:path>
                </a:pathLst>
              </a:custGeom>
              <a:noFill/>
              <a:ln w="1905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24616" name="Group 20"/>
              <p:cNvGrpSpPr>
                <a:grpSpLocks/>
              </p:cNvGrpSpPr>
              <p:nvPr/>
            </p:nvGrpSpPr>
            <p:grpSpPr bwMode="auto">
              <a:xfrm>
                <a:off x="756" y="1780"/>
                <a:ext cx="2450" cy="286"/>
                <a:chOff x="692" y="1876"/>
                <a:chExt cx="2450" cy="286"/>
              </a:xfrm>
            </p:grpSpPr>
            <p:sp>
              <p:nvSpPr>
                <p:cNvPr id="24620" name="Freeform 21"/>
                <p:cNvSpPr>
                  <a:spLocks/>
                </p:cNvSpPr>
                <p:nvPr/>
              </p:nvSpPr>
              <p:spPr bwMode="auto">
                <a:xfrm>
                  <a:off x="692" y="1876"/>
                  <a:ext cx="1046" cy="88"/>
                </a:xfrm>
                <a:custGeom>
                  <a:avLst/>
                  <a:gdLst>
                    <a:gd name="T0" fmla="*/ 0 w 1046"/>
                    <a:gd name="T1" fmla="*/ 0 h 88"/>
                    <a:gd name="T2" fmla="*/ 412 w 1046"/>
                    <a:gd name="T3" fmla="*/ 0 h 88"/>
                    <a:gd name="T4" fmla="*/ 412 w 1046"/>
                    <a:gd name="T5" fmla="*/ 18 h 88"/>
                    <a:gd name="T6" fmla="*/ 682 w 1046"/>
                    <a:gd name="T7" fmla="*/ 18 h 88"/>
                    <a:gd name="T8" fmla="*/ 682 w 1046"/>
                    <a:gd name="T9" fmla="*/ 46 h 88"/>
                    <a:gd name="T10" fmla="*/ 768 w 1046"/>
                    <a:gd name="T11" fmla="*/ 46 h 88"/>
                    <a:gd name="T12" fmla="*/ 768 w 1046"/>
                    <a:gd name="T13" fmla="*/ 58 h 88"/>
                    <a:gd name="T14" fmla="*/ 884 w 1046"/>
                    <a:gd name="T15" fmla="*/ 58 h 88"/>
                    <a:gd name="T16" fmla="*/ 884 w 1046"/>
                    <a:gd name="T17" fmla="*/ 70 h 88"/>
                    <a:gd name="T18" fmla="*/ 932 w 1046"/>
                    <a:gd name="T19" fmla="*/ 70 h 88"/>
                    <a:gd name="T20" fmla="*/ 932 w 1046"/>
                    <a:gd name="T21" fmla="*/ 88 h 88"/>
                    <a:gd name="T22" fmla="*/ 1046 w 1046"/>
                    <a:gd name="T23" fmla="*/ 88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6"/>
                    <a:gd name="T37" fmla="*/ 0 h 88"/>
                    <a:gd name="T38" fmla="*/ 1046 w 1046"/>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6" h="88">
                      <a:moveTo>
                        <a:pt x="0" y="0"/>
                      </a:moveTo>
                      <a:lnTo>
                        <a:pt x="412" y="0"/>
                      </a:lnTo>
                      <a:lnTo>
                        <a:pt x="412" y="18"/>
                      </a:lnTo>
                      <a:lnTo>
                        <a:pt x="682" y="18"/>
                      </a:lnTo>
                      <a:lnTo>
                        <a:pt x="682" y="46"/>
                      </a:lnTo>
                      <a:lnTo>
                        <a:pt x="768" y="46"/>
                      </a:lnTo>
                      <a:lnTo>
                        <a:pt x="768" y="58"/>
                      </a:lnTo>
                      <a:lnTo>
                        <a:pt x="884" y="58"/>
                      </a:lnTo>
                      <a:lnTo>
                        <a:pt x="884" y="70"/>
                      </a:lnTo>
                      <a:lnTo>
                        <a:pt x="932" y="70"/>
                      </a:lnTo>
                      <a:lnTo>
                        <a:pt x="932" y="88"/>
                      </a:lnTo>
                      <a:lnTo>
                        <a:pt x="1046" y="88"/>
                      </a:lnTo>
                    </a:path>
                  </a:pathLst>
                </a:custGeom>
                <a:noFill/>
                <a:ln w="1905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621" name="Freeform 22"/>
                <p:cNvSpPr>
                  <a:spLocks/>
                </p:cNvSpPr>
                <p:nvPr/>
              </p:nvSpPr>
              <p:spPr bwMode="auto">
                <a:xfrm>
                  <a:off x="1738" y="1964"/>
                  <a:ext cx="1404" cy="198"/>
                </a:xfrm>
                <a:custGeom>
                  <a:avLst/>
                  <a:gdLst>
                    <a:gd name="T0" fmla="*/ 0 w 1404"/>
                    <a:gd name="T1" fmla="*/ 0 h 198"/>
                    <a:gd name="T2" fmla="*/ 0 w 1404"/>
                    <a:gd name="T3" fmla="*/ 14 h 198"/>
                    <a:gd name="T4" fmla="*/ 54 w 1404"/>
                    <a:gd name="T5" fmla="*/ 14 h 198"/>
                    <a:gd name="T6" fmla="*/ 54 w 1404"/>
                    <a:gd name="T7" fmla="*/ 30 h 198"/>
                    <a:gd name="T8" fmla="*/ 88 w 1404"/>
                    <a:gd name="T9" fmla="*/ 30 h 198"/>
                    <a:gd name="T10" fmla="*/ 88 w 1404"/>
                    <a:gd name="T11" fmla="*/ 42 h 198"/>
                    <a:gd name="T12" fmla="*/ 106 w 1404"/>
                    <a:gd name="T13" fmla="*/ 42 h 198"/>
                    <a:gd name="T14" fmla="*/ 106 w 1404"/>
                    <a:gd name="T15" fmla="*/ 58 h 198"/>
                    <a:gd name="T16" fmla="*/ 148 w 1404"/>
                    <a:gd name="T17" fmla="*/ 58 h 198"/>
                    <a:gd name="T18" fmla="*/ 148 w 1404"/>
                    <a:gd name="T19" fmla="*/ 80 h 198"/>
                    <a:gd name="T20" fmla="*/ 258 w 1404"/>
                    <a:gd name="T21" fmla="*/ 80 h 198"/>
                    <a:gd name="T22" fmla="*/ 258 w 1404"/>
                    <a:gd name="T23" fmla="*/ 100 h 198"/>
                    <a:gd name="T24" fmla="*/ 304 w 1404"/>
                    <a:gd name="T25" fmla="*/ 100 h 198"/>
                    <a:gd name="T26" fmla="*/ 304 w 1404"/>
                    <a:gd name="T27" fmla="*/ 114 h 198"/>
                    <a:gd name="T28" fmla="*/ 436 w 1404"/>
                    <a:gd name="T29" fmla="*/ 114 h 198"/>
                    <a:gd name="T30" fmla="*/ 436 w 1404"/>
                    <a:gd name="T31" fmla="*/ 150 h 198"/>
                    <a:gd name="T32" fmla="*/ 744 w 1404"/>
                    <a:gd name="T33" fmla="*/ 150 h 198"/>
                    <a:gd name="T34" fmla="*/ 744 w 1404"/>
                    <a:gd name="T35" fmla="*/ 198 h 198"/>
                    <a:gd name="T36" fmla="*/ 1404 w 1404"/>
                    <a:gd name="T37" fmla="*/ 198 h 1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04"/>
                    <a:gd name="T58" fmla="*/ 0 h 198"/>
                    <a:gd name="T59" fmla="*/ 1404 w 1404"/>
                    <a:gd name="T60" fmla="*/ 198 h 1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04" h="198">
                      <a:moveTo>
                        <a:pt x="0" y="0"/>
                      </a:moveTo>
                      <a:lnTo>
                        <a:pt x="0" y="14"/>
                      </a:lnTo>
                      <a:lnTo>
                        <a:pt x="54" y="14"/>
                      </a:lnTo>
                      <a:lnTo>
                        <a:pt x="54" y="30"/>
                      </a:lnTo>
                      <a:lnTo>
                        <a:pt x="88" y="30"/>
                      </a:lnTo>
                      <a:lnTo>
                        <a:pt x="88" y="42"/>
                      </a:lnTo>
                      <a:lnTo>
                        <a:pt x="106" y="42"/>
                      </a:lnTo>
                      <a:lnTo>
                        <a:pt x="106" y="58"/>
                      </a:lnTo>
                      <a:lnTo>
                        <a:pt x="148" y="58"/>
                      </a:lnTo>
                      <a:lnTo>
                        <a:pt x="148" y="80"/>
                      </a:lnTo>
                      <a:lnTo>
                        <a:pt x="258" y="80"/>
                      </a:lnTo>
                      <a:lnTo>
                        <a:pt x="258" y="100"/>
                      </a:lnTo>
                      <a:lnTo>
                        <a:pt x="304" y="100"/>
                      </a:lnTo>
                      <a:lnTo>
                        <a:pt x="304" y="114"/>
                      </a:lnTo>
                      <a:lnTo>
                        <a:pt x="436" y="114"/>
                      </a:lnTo>
                      <a:lnTo>
                        <a:pt x="436" y="150"/>
                      </a:lnTo>
                      <a:lnTo>
                        <a:pt x="744" y="150"/>
                      </a:lnTo>
                      <a:lnTo>
                        <a:pt x="744" y="198"/>
                      </a:lnTo>
                      <a:lnTo>
                        <a:pt x="1404" y="198"/>
                      </a:lnTo>
                    </a:path>
                  </a:pathLst>
                </a:custGeom>
                <a:noFill/>
                <a:ln w="1905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4617" name="Line 23"/>
              <p:cNvSpPr>
                <a:spLocks noChangeShapeType="1"/>
              </p:cNvSpPr>
              <p:nvPr/>
            </p:nvSpPr>
            <p:spPr bwMode="auto">
              <a:xfrm>
                <a:off x="752" y="2920"/>
                <a:ext cx="0" cy="52"/>
              </a:xfrm>
              <a:prstGeom prst="line">
                <a:avLst/>
              </a:prstGeom>
              <a:noFill/>
              <a:ln w="127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8" name="Line 24"/>
              <p:cNvSpPr>
                <a:spLocks noChangeShapeType="1"/>
              </p:cNvSpPr>
              <p:nvPr/>
            </p:nvSpPr>
            <p:spPr bwMode="auto">
              <a:xfrm flipV="1">
                <a:off x="680" y="2940"/>
                <a:ext cx="131" cy="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9" name="Line 25"/>
              <p:cNvSpPr>
                <a:spLocks noChangeShapeType="1"/>
              </p:cNvSpPr>
              <p:nvPr/>
            </p:nvSpPr>
            <p:spPr bwMode="auto">
              <a:xfrm flipV="1">
                <a:off x="680" y="2888"/>
                <a:ext cx="131" cy="7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4578" name="Text Box 26"/>
            <p:cNvSpPr txBox="1">
              <a:spLocks noChangeArrowheads="1"/>
            </p:cNvSpPr>
            <p:nvPr/>
          </p:nvSpPr>
          <p:spPr bwMode="auto">
            <a:xfrm>
              <a:off x="3389313" y="5870575"/>
              <a:ext cx="24066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Time to Death (months)</a:t>
              </a:r>
            </a:p>
          </p:txBody>
        </p:sp>
        <p:sp>
          <p:nvSpPr>
            <p:cNvPr id="24579" name="Text Box 27"/>
            <p:cNvSpPr txBox="1">
              <a:spLocks noChangeArrowheads="1"/>
            </p:cNvSpPr>
            <p:nvPr/>
          </p:nvSpPr>
          <p:spPr bwMode="auto">
            <a:xfrm rot="-5400000">
              <a:off x="787402" y="4011615"/>
              <a:ext cx="2386013"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lnSpc>
                  <a:spcPct val="90000"/>
                </a:lnSpc>
                <a:spcBef>
                  <a:spcPct val="50000"/>
                </a:spcBef>
              </a:pPr>
              <a:r>
                <a:rPr lang="en-US" sz="1600" i="0"/>
                <a:t>Probability of survival</a:t>
              </a:r>
            </a:p>
          </p:txBody>
        </p:sp>
        <p:sp>
          <p:nvSpPr>
            <p:cNvPr id="24580" name="Text Box 28"/>
            <p:cNvSpPr txBox="1">
              <a:spLocks noChangeArrowheads="1"/>
            </p:cNvSpPr>
            <p:nvPr/>
          </p:nvSpPr>
          <p:spPr bwMode="auto">
            <a:xfrm>
              <a:off x="4822825" y="5618163"/>
              <a:ext cx="4508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96</a:t>
              </a:r>
            </a:p>
          </p:txBody>
        </p:sp>
        <p:sp>
          <p:nvSpPr>
            <p:cNvPr id="24581" name="Text Box 29"/>
            <p:cNvSpPr txBox="1">
              <a:spLocks noChangeArrowheads="1"/>
            </p:cNvSpPr>
            <p:nvPr/>
          </p:nvSpPr>
          <p:spPr bwMode="auto">
            <a:xfrm>
              <a:off x="4244977" y="5618163"/>
              <a:ext cx="4492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72</a:t>
              </a:r>
            </a:p>
          </p:txBody>
        </p:sp>
        <p:sp>
          <p:nvSpPr>
            <p:cNvPr id="24582" name="Text Box 30"/>
            <p:cNvSpPr txBox="1">
              <a:spLocks noChangeArrowheads="1"/>
            </p:cNvSpPr>
            <p:nvPr/>
          </p:nvSpPr>
          <p:spPr bwMode="auto">
            <a:xfrm>
              <a:off x="3656015" y="5618163"/>
              <a:ext cx="4587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48</a:t>
              </a:r>
            </a:p>
          </p:txBody>
        </p:sp>
        <p:sp>
          <p:nvSpPr>
            <p:cNvPr id="24583" name="Text Box 31"/>
            <p:cNvSpPr txBox="1">
              <a:spLocks noChangeArrowheads="1"/>
            </p:cNvSpPr>
            <p:nvPr/>
          </p:nvSpPr>
          <p:spPr bwMode="auto">
            <a:xfrm>
              <a:off x="2532063" y="5618163"/>
              <a:ext cx="3667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0</a:t>
              </a:r>
            </a:p>
          </p:txBody>
        </p:sp>
        <p:sp>
          <p:nvSpPr>
            <p:cNvPr id="24584" name="Text Box 32"/>
            <p:cNvSpPr txBox="1">
              <a:spLocks noChangeArrowheads="1"/>
            </p:cNvSpPr>
            <p:nvPr/>
          </p:nvSpPr>
          <p:spPr bwMode="auto">
            <a:xfrm>
              <a:off x="3078165" y="5618163"/>
              <a:ext cx="447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24</a:t>
              </a:r>
            </a:p>
          </p:txBody>
        </p:sp>
        <p:sp>
          <p:nvSpPr>
            <p:cNvPr id="24585" name="Text Box 33"/>
            <p:cNvSpPr txBox="1">
              <a:spLocks noChangeArrowheads="1"/>
            </p:cNvSpPr>
            <p:nvPr/>
          </p:nvSpPr>
          <p:spPr bwMode="auto">
            <a:xfrm>
              <a:off x="5946777" y="5618163"/>
              <a:ext cx="5746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144</a:t>
              </a:r>
            </a:p>
          </p:txBody>
        </p:sp>
        <p:sp>
          <p:nvSpPr>
            <p:cNvPr id="24586" name="Text Box 34"/>
            <p:cNvSpPr txBox="1">
              <a:spLocks noChangeArrowheads="1"/>
            </p:cNvSpPr>
            <p:nvPr/>
          </p:nvSpPr>
          <p:spPr bwMode="auto">
            <a:xfrm>
              <a:off x="5365750" y="5618163"/>
              <a:ext cx="5397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spcBef>
                  <a:spcPct val="50000"/>
                </a:spcBef>
              </a:pPr>
              <a:r>
                <a:rPr lang="en-US" sz="1600" i="0"/>
                <a:t>120</a:t>
              </a:r>
            </a:p>
          </p:txBody>
        </p:sp>
        <p:sp>
          <p:nvSpPr>
            <p:cNvPr id="24587" name="Rectangle 35"/>
            <p:cNvSpPr>
              <a:spLocks noChangeArrowheads="1"/>
            </p:cNvSpPr>
            <p:nvPr/>
          </p:nvSpPr>
          <p:spPr bwMode="auto">
            <a:xfrm>
              <a:off x="2321589" y="5454652"/>
              <a:ext cx="25968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600" dirty="0"/>
                <a:t>0.0</a:t>
              </a:r>
            </a:p>
          </p:txBody>
        </p:sp>
        <p:sp>
          <p:nvSpPr>
            <p:cNvPr id="24588" name="Rectangle 36"/>
            <p:cNvSpPr>
              <a:spLocks noChangeArrowheads="1"/>
            </p:cNvSpPr>
            <p:nvPr/>
          </p:nvSpPr>
          <p:spPr bwMode="auto">
            <a:xfrm>
              <a:off x="2258671" y="4568827"/>
              <a:ext cx="3638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600"/>
                <a:t>0.50</a:t>
              </a:r>
            </a:p>
          </p:txBody>
        </p:sp>
        <p:sp>
          <p:nvSpPr>
            <p:cNvPr id="24589" name="Rectangle 37"/>
            <p:cNvSpPr>
              <a:spLocks noChangeArrowheads="1"/>
            </p:cNvSpPr>
            <p:nvPr/>
          </p:nvSpPr>
          <p:spPr bwMode="auto">
            <a:xfrm>
              <a:off x="2258671" y="3683002"/>
              <a:ext cx="3638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600"/>
                <a:t>0.75</a:t>
              </a:r>
            </a:p>
          </p:txBody>
        </p:sp>
        <p:sp>
          <p:nvSpPr>
            <p:cNvPr id="24590" name="Rectangle 38"/>
            <p:cNvSpPr>
              <a:spLocks noChangeArrowheads="1"/>
            </p:cNvSpPr>
            <p:nvPr/>
          </p:nvSpPr>
          <p:spPr bwMode="auto">
            <a:xfrm>
              <a:off x="2258671" y="2836865"/>
              <a:ext cx="36388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r"/>
              <a:r>
                <a:rPr lang="en-US" sz="1600"/>
                <a:t>1.00</a:t>
              </a:r>
            </a:p>
          </p:txBody>
        </p:sp>
        <p:pic>
          <p:nvPicPr>
            <p:cNvPr id="24591" name="Picture 39" descr="!HER2NEU"/>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3877" y="4397375"/>
              <a:ext cx="3375025" cy="1531938"/>
            </a:xfrm>
            <a:prstGeom prst="rect">
              <a:avLst/>
            </a:prstGeom>
            <a:noFill/>
            <a:ln w="12700">
              <a:solidFill>
                <a:srgbClr val="AAAAAA"/>
              </a:solidFill>
              <a:miter lim="800000"/>
              <a:headEnd/>
              <a:tailEnd/>
            </a:ln>
            <a:extLst>
              <a:ext uri="{909E8E84-426E-40dd-AFC4-6F175D3DCCD1}">
                <a14:hiddenFill xmlns="" xmlns:a14="http://schemas.microsoft.com/office/drawing/2010/main">
                  <a:solidFill>
                    <a:srgbClr val="FFFFFF"/>
                  </a:solidFill>
                </a14:hiddenFill>
              </a:ext>
            </a:extLst>
          </p:spPr>
        </p:pic>
        <p:pic>
          <p:nvPicPr>
            <p:cNvPr id="24592" name="Picture 40" descr="1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5463" y="2713040"/>
              <a:ext cx="3371850" cy="1550987"/>
            </a:xfrm>
            <a:prstGeom prst="rect">
              <a:avLst/>
            </a:prstGeom>
            <a:noFill/>
            <a:ln w="9525">
              <a:solidFill>
                <a:srgbClr val="AAAAAA"/>
              </a:solidFill>
              <a:miter lim="800000"/>
              <a:headEnd/>
              <a:tailEnd/>
            </a:ln>
            <a:extLst>
              <a:ext uri="{909E8E84-426E-40dd-AFC4-6F175D3DCCD1}">
                <a14:hiddenFill xmlns="" xmlns:a14="http://schemas.microsoft.com/office/drawing/2010/main">
                  <a:solidFill>
                    <a:srgbClr val="FFFFFF"/>
                  </a:solidFill>
                </a14:hiddenFill>
              </a:ext>
            </a:extLst>
          </p:spPr>
        </p:pic>
        <p:sp>
          <p:nvSpPr>
            <p:cNvPr id="24597" name="Line 45"/>
            <p:cNvSpPr>
              <a:spLocks noChangeShapeType="1"/>
            </p:cNvSpPr>
            <p:nvPr/>
          </p:nvSpPr>
          <p:spPr bwMode="auto">
            <a:xfrm>
              <a:off x="6010277" y="4368800"/>
              <a:ext cx="1038225" cy="520700"/>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46"/>
            <p:cNvSpPr>
              <a:spLocks noChangeShapeType="1"/>
            </p:cNvSpPr>
            <p:nvPr/>
          </p:nvSpPr>
          <p:spPr bwMode="auto">
            <a:xfrm flipV="1">
              <a:off x="6629400" y="3467102"/>
              <a:ext cx="490538" cy="49213"/>
            </a:xfrm>
            <a:prstGeom prst="line">
              <a:avLst/>
            </a:prstGeom>
            <a:noFill/>
            <a:ln w="9525">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 name="TextBox 1"/>
          <p:cNvSpPr txBox="1"/>
          <p:nvPr/>
        </p:nvSpPr>
        <p:spPr>
          <a:xfrm>
            <a:off x="2006600" y="798160"/>
            <a:ext cx="4371710"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HER2</a:t>
            </a:r>
            <a:r>
              <a:rPr lang="en-US" sz="2000" b="1" dirty="0">
                <a:latin typeface="Arial" panose="020B0604020202020204" pitchFamily="34" charset="0"/>
                <a:cs typeface="Arial" panose="020B0604020202020204" pitchFamily="34" charset="0"/>
              </a:rPr>
              <a:t> Gene Amplification by FISH </a:t>
            </a:r>
          </a:p>
        </p:txBody>
      </p:sp>
      <p:sp>
        <p:nvSpPr>
          <p:cNvPr id="3" name="TextBox 2">
            <a:extLst>
              <a:ext uri="{FF2B5EF4-FFF2-40B4-BE49-F238E27FC236}">
                <a16:creationId xmlns:a16="http://schemas.microsoft.com/office/drawing/2014/main" id="{7C55F499-6F7D-5075-781D-2A0C31613D65}"/>
              </a:ext>
            </a:extLst>
          </p:cNvPr>
          <p:cNvSpPr txBox="1"/>
          <p:nvPr/>
        </p:nvSpPr>
        <p:spPr>
          <a:xfrm>
            <a:off x="4003129" y="7430230"/>
            <a:ext cx="4185761" cy="300082"/>
          </a:xfrm>
          <a:prstGeom prst="rect">
            <a:avLst/>
          </a:prstGeom>
          <a:noFill/>
        </p:spPr>
        <p:txBody>
          <a:bodyPr wrap="none" rtlCol="0">
            <a:spAutoFit/>
          </a:bodyPr>
          <a:lstStyle/>
          <a:p>
            <a:pPr algn="ctr"/>
            <a:r>
              <a:rPr lang="en-US" sz="1350" dirty="0">
                <a:latin typeface="Arial" panose="020B0604020202020204" pitchFamily="34" charset="0"/>
                <a:cs typeface="Arial" panose="020B0604020202020204" pitchFamily="34" charset="0"/>
              </a:rPr>
              <a:t>Press MF et al. </a:t>
            </a:r>
            <a:r>
              <a:rPr lang="en-US" sz="1350" i="1" dirty="0">
                <a:latin typeface="Arial" panose="020B0604020202020204" pitchFamily="34" charset="0"/>
                <a:cs typeface="Arial" panose="020B0604020202020204" pitchFamily="34" charset="0"/>
              </a:rPr>
              <a:t>J Clin Oncol</a:t>
            </a:r>
            <a:r>
              <a:rPr lang="en-US" sz="1350" dirty="0">
                <a:latin typeface="Arial" panose="020B0604020202020204" pitchFamily="34" charset="0"/>
                <a:cs typeface="Arial" panose="020B0604020202020204" pitchFamily="34" charset="0"/>
              </a:rPr>
              <a:t>. 1997;15(8):2894-2904.</a:t>
            </a:r>
          </a:p>
        </p:txBody>
      </p:sp>
    </p:spTree>
    <p:extLst>
      <p:ext uri="{BB962C8B-B14F-4D97-AF65-F5344CB8AC3E}">
        <p14:creationId xmlns:p14="http://schemas.microsoft.com/office/powerpoint/2010/main" val="1164704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a:extLst>
              <a:ext uri="{FF2B5EF4-FFF2-40B4-BE49-F238E27FC236}">
                <a16:creationId xmlns:a16="http://schemas.microsoft.com/office/drawing/2014/main" id="{2D9E4DD2-A0E8-A8BB-EA23-A660888B5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412" y="1655233"/>
            <a:ext cx="3591137" cy="569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5507" name="Rectangle 3">
            <a:extLst>
              <a:ext uri="{FF2B5EF4-FFF2-40B4-BE49-F238E27FC236}">
                <a16:creationId xmlns:a16="http://schemas.microsoft.com/office/drawing/2014/main" id="{E71B298F-46A3-4AA1-CCC4-59232077E888}"/>
              </a:ext>
            </a:extLst>
          </p:cNvPr>
          <p:cNvSpPr>
            <a:spLocks noGrp="1" noChangeArrowheads="1"/>
          </p:cNvSpPr>
          <p:nvPr>
            <p:ph type="title"/>
          </p:nvPr>
        </p:nvSpPr>
        <p:spPr>
          <a:xfrm>
            <a:off x="914400" y="833015"/>
            <a:ext cx="10363200" cy="822217"/>
          </a:xfrm>
        </p:spPr>
        <p:txBody>
          <a:bodyPr>
            <a:noAutofit/>
          </a:bodyPr>
          <a:lstStyle/>
          <a:p>
            <a:r>
              <a:rPr lang="en-US" altLang="en-US" sz="3627" b="1" dirty="0">
                <a:solidFill>
                  <a:srgbClr val="0070C0"/>
                </a:solidFill>
                <a:latin typeface="Arial" panose="020B0604020202020204" pitchFamily="34" charset="0"/>
                <a:cs typeface="Arial" panose="020B0604020202020204" pitchFamily="34" charset="0"/>
              </a:rPr>
              <a:t>Immunohistochemistry:  Clinical Trial Assay</a:t>
            </a:r>
          </a:p>
        </p:txBody>
      </p:sp>
      <p:sp>
        <p:nvSpPr>
          <p:cNvPr id="405509" name="Rectangle 5">
            <a:extLst>
              <a:ext uri="{FF2B5EF4-FFF2-40B4-BE49-F238E27FC236}">
                <a16:creationId xmlns:a16="http://schemas.microsoft.com/office/drawing/2014/main" id="{EDE73B14-5CF0-FCB6-9A24-C19611E8CC46}"/>
              </a:ext>
            </a:extLst>
          </p:cNvPr>
          <p:cNvSpPr>
            <a:spLocks noGrp="1" noChangeArrowheads="1"/>
          </p:cNvSpPr>
          <p:nvPr>
            <p:ph type="body" sz="half" idx="2"/>
          </p:nvPr>
        </p:nvSpPr>
        <p:spPr>
          <a:xfrm>
            <a:off x="1551305" y="1781175"/>
            <a:ext cx="5037667" cy="5167207"/>
          </a:xfrm>
        </p:spPr>
        <p:txBody>
          <a:bodyPr/>
          <a:lstStyle/>
          <a:p>
            <a:pPr>
              <a:lnSpc>
                <a:spcPct val="80000"/>
              </a:lnSpc>
              <a:spcBef>
                <a:spcPts val="600"/>
              </a:spcBef>
              <a:spcAft>
                <a:spcPts val="600"/>
              </a:spcAft>
              <a:buFontTx/>
              <a:buNone/>
            </a:pPr>
            <a:r>
              <a:rPr lang="en-US" altLang="en-US" sz="2493" dirty="0">
                <a:latin typeface="Arial" panose="020B0604020202020204" pitchFamily="34" charset="0"/>
                <a:cs typeface="Arial" panose="020B0604020202020204" pitchFamily="34" charset="0"/>
              </a:rPr>
              <a:t>Key Features:</a:t>
            </a:r>
          </a:p>
          <a:p>
            <a:pPr>
              <a:lnSpc>
                <a:spcPct val="80000"/>
              </a:lnSpc>
              <a:spcBef>
                <a:spcPts val="600"/>
              </a:spcBef>
              <a:spcAft>
                <a:spcPts val="600"/>
              </a:spcAft>
            </a:pPr>
            <a:r>
              <a:rPr lang="en-US" altLang="en-US" sz="2493" dirty="0">
                <a:latin typeface="Arial" panose="020B0604020202020204" pitchFamily="34" charset="0"/>
                <a:cs typeface="Arial" panose="020B0604020202020204" pitchFamily="34" charset="0"/>
              </a:rPr>
              <a:t>Primary antibody - two different monoclonals </a:t>
            </a:r>
          </a:p>
          <a:p>
            <a:pPr lvl="1">
              <a:lnSpc>
                <a:spcPct val="80000"/>
              </a:lnSpc>
              <a:spcBef>
                <a:spcPts val="0"/>
              </a:spcBef>
              <a:spcAft>
                <a:spcPts val="600"/>
              </a:spcAft>
            </a:pPr>
            <a:r>
              <a:rPr lang="en-US" altLang="en-US" sz="2493" dirty="0">
                <a:latin typeface="Arial" panose="020B0604020202020204" pitchFamily="34" charset="0"/>
                <a:cs typeface="Arial" panose="020B0604020202020204" pitchFamily="34" charset="0"/>
              </a:rPr>
              <a:t>4D5 and CB11</a:t>
            </a:r>
          </a:p>
          <a:p>
            <a:pPr>
              <a:lnSpc>
                <a:spcPct val="80000"/>
              </a:lnSpc>
              <a:spcBef>
                <a:spcPts val="600"/>
              </a:spcBef>
              <a:spcAft>
                <a:spcPts val="600"/>
              </a:spcAft>
            </a:pPr>
            <a:r>
              <a:rPr lang="en-US" altLang="en-US" sz="2493" dirty="0">
                <a:latin typeface="Arial" panose="020B0604020202020204" pitchFamily="34" charset="0"/>
                <a:cs typeface="Arial" panose="020B0604020202020204" pitchFamily="34" charset="0"/>
              </a:rPr>
              <a:t>Procedure - indirect avidin-biotin for each antibody</a:t>
            </a:r>
          </a:p>
          <a:p>
            <a:pPr>
              <a:lnSpc>
                <a:spcPct val="80000"/>
              </a:lnSpc>
              <a:spcBef>
                <a:spcPts val="600"/>
              </a:spcBef>
              <a:spcAft>
                <a:spcPts val="600"/>
              </a:spcAft>
            </a:pPr>
            <a:r>
              <a:rPr lang="en-US" altLang="en-US" sz="2493" dirty="0">
                <a:latin typeface="Arial" panose="020B0604020202020204" pitchFamily="34" charset="0"/>
                <a:cs typeface="Arial" panose="020B0604020202020204" pitchFamily="34" charset="0"/>
              </a:rPr>
              <a:t>Antigen retrieval</a:t>
            </a:r>
          </a:p>
          <a:p>
            <a:pPr lvl="1">
              <a:lnSpc>
                <a:spcPct val="80000"/>
              </a:lnSpc>
              <a:spcBef>
                <a:spcPts val="0"/>
              </a:spcBef>
              <a:spcAft>
                <a:spcPts val="600"/>
              </a:spcAft>
            </a:pPr>
            <a:r>
              <a:rPr lang="en-US" altLang="en-US" sz="2493" dirty="0">
                <a:latin typeface="Arial" panose="020B0604020202020204" pitchFamily="34" charset="0"/>
                <a:cs typeface="Arial" panose="020B0604020202020204" pitchFamily="34" charset="0"/>
              </a:rPr>
              <a:t>4D5 - protease digestion</a:t>
            </a:r>
          </a:p>
          <a:p>
            <a:pPr lvl="1">
              <a:lnSpc>
                <a:spcPct val="80000"/>
              </a:lnSpc>
              <a:spcBef>
                <a:spcPts val="0"/>
              </a:spcBef>
              <a:spcAft>
                <a:spcPts val="600"/>
              </a:spcAft>
            </a:pPr>
            <a:r>
              <a:rPr lang="en-US" altLang="en-US" sz="2493" dirty="0">
                <a:latin typeface="Arial" panose="020B0604020202020204" pitchFamily="34" charset="0"/>
                <a:cs typeface="Arial" panose="020B0604020202020204" pitchFamily="34" charset="0"/>
              </a:rPr>
              <a:t>CB11 - microwave</a:t>
            </a:r>
          </a:p>
          <a:p>
            <a:pPr>
              <a:lnSpc>
                <a:spcPct val="80000"/>
              </a:lnSpc>
            </a:pPr>
            <a:endParaRPr lang="en-US" altLang="en-US" sz="2493" dirty="0"/>
          </a:p>
        </p:txBody>
      </p:sp>
      <p:sp>
        <p:nvSpPr>
          <p:cNvPr id="405510" name="Text Box 6">
            <a:extLst>
              <a:ext uri="{FF2B5EF4-FFF2-40B4-BE49-F238E27FC236}">
                <a16:creationId xmlns:a16="http://schemas.microsoft.com/office/drawing/2014/main" id="{04E83973-2AFE-86EC-C37C-D06AFA1E2DC8}"/>
              </a:ext>
            </a:extLst>
          </p:cNvPr>
          <p:cNvSpPr txBox="1">
            <a:spLocks noChangeArrowheads="1"/>
          </p:cNvSpPr>
          <p:nvPr/>
        </p:nvSpPr>
        <p:spPr bwMode="auto">
          <a:xfrm>
            <a:off x="1317413" y="468546"/>
            <a:ext cx="4361180" cy="44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267" b="1">
                <a:solidFill>
                  <a:srgbClr val="AAAAAA"/>
                </a:solidFill>
              </a:rPr>
              <a:t>IHC</a:t>
            </a:r>
          </a:p>
        </p:txBody>
      </p:sp>
      <p:sp>
        <p:nvSpPr>
          <p:cNvPr id="405511" name="Line 7">
            <a:extLst>
              <a:ext uri="{FF2B5EF4-FFF2-40B4-BE49-F238E27FC236}">
                <a16:creationId xmlns:a16="http://schemas.microsoft.com/office/drawing/2014/main" id="{CDF93464-5E9E-07D0-A965-F5BD2932E0DA}"/>
              </a:ext>
            </a:extLst>
          </p:cNvPr>
          <p:cNvSpPr>
            <a:spLocks noChangeShapeType="1"/>
          </p:cNvSpPr>
          <p:nvPr/>
        </p:nvSpPr>
        <p:spPr bwMode="auto">
          <a:xfrm>
            <a:off x="1317413" y="970323"/>
            <a:ext cx="9647871" cy="0"/>
          </a:xfrm>
          <a:prstGeom prst="line">
            <a:avLst/>
          </a:prstGeom>
          <a:noFill/>
          <a:ln w="38100">
            <a:solidFill>
              <a:srgbClr val="AAAA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2" name="TextBox 1">
            <a:extLst>
              <a:ext uri="{FF2B5EF4-FFF2-40B4-BE49-F238E27FC236}">
                <a16:creationId xmlns:a16="http://schemas.microsoft.com/office/drawing/2014/main" id="{DED9DF5F-6C30-A34E-DD72-9DEDC2880C7C}"/>
              </a:ext>
            </a:extLst>
          </p:cNvPr>
          <p:cNvSpPr txBox="1"/>
          <p:nvPr/>
        </p:nvSpPr>
        <p:spPr>
          <a:xfrm>
            <a:off x="1317413" y="6941034"/>
            <a:ext cx="5290357" cy="348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altLang="en-US" sz="1587" dirty="0" err="1">
                <a:latin typeface="Arial" panose="020B0604020202020204" pitchFamily="34" charset="0"/>
                <a:cs typeface="Arial" panose="020B0604020202020204" pitchFamily="34" charset="0"/>
              </a:rPr>
              <a:t>Dybdal</a:t>
            </a:r>
            <a:r>
              <a:rPr lang="en-US" altLang="en-US" sz="1587" dirty="0">
                <a:latin typeface="Arial" panose="020B0604020202020204" pitchFamily="34" charset="0"/>
                <a:cs typeface="Arial" panose="020B0604020202020204" pitchFamily="34" charset="0"/>
              </a:rPr>
              <a:t> N et al. </a:t>
            </a:r>
            <a:r>
              <a:rPr lang="en-US" altLang="en-US" sz="1587" i="1" dirty="0">
                <a:latin typeface="Arial" panose="020B0604020202020204" pitchFamily="34" charset="0"/>
                <a:cs typeface="Arial" panose="020B0604020202020204" pitchFamily="34" charset="0"/>
              </a:rPr>
              <a:t>Breast Cancer Res Treat</a:t>
            </a:r>
            <a:r>
              <a:rPr lang="en-US" altLang="en-US" sz="1587" dirty="0">
                <a:latin typeface="Arial" panose="020B0604020202020204" pitchFamily="34" charset="0"/>
                <a:cs typeface="Arial" panose="020B0604020202020204" pitchFamily="34" charset="0"/>
              </a:rPr>
              <a:t>. 2005;93:3-11.</a:t>
            </a:r>
            <a:endParaRPr lang="en-US" sz="1587"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3300" y="1836139"/>
            <a:ext cx="3009900" cy="217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Rectangle 3"/>
          <p:cNvSpPr>
            <a:spLocks noChangeArrowheads="1"/>
          </p:cNvSpPr>
          <p:nvPr/>
        </p:nvSpPr>
        <p:spPr bwMode="auto">
          <a:xfrm>
            <a:off x="1993900" y="879477"/>
            <a:ext cx="3270250"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3556" name="Rectangle 4"/>
          <p:cNvSpPr>
            <a:spLocks noChangeArrowheads="1"/>
          </p:cNvSpPr>
          <p:nvPr/>
        </p:nvSpPr>
        <p:spPr bwMode="auto">
          <a:xfrm>
            <a:off x="1866900" y="1066310"/>
            <a:ext cx="8801100" cy="462455"/>
          </a:xfrm>
          <a:prstGeom prst="rect">
            <a:avLst/>
          </a:prstGeom>
          <a:noFill/>
          <a:ln w="9525">
            <a:noFill/>
            <a:miter lim="800000"/>
            <a:headEnd/>
            <a:tailEnd/>
          </a:ln>
          <a:effectLst/>
        </p:spPr>
        <p:txBody>
          <a:bodyPr lIns="95236" tIns="45917" rIns="95236" bIns="45917" anchor="ctr"/>
          <a:lstStyle/>
          <a:p>
            <a:pPr defTabSz="942975" eaLnBrk="0">
              <a:lnSpc>
                <a:spcPct val="85000"/>
              </a:lnSpc>
              <a:defRPr/>
            </a:pPr>
            <a:r>
              <a:rPr lang="en-US" sz="3000" b="1" dirty="0"/>
              <a:t>HER2 Overexpression Detection by IHC </a:t>
            </a:r>
          </a:p>
        </p:txBody>
      </p:sp>
      <p:sp>
        <p:nvSpPr>
          <p:cNvPr id="55300" name="Text Box 5"/>
          <p:cNvSpPr txBox="1">
            <a:spLocks noChangeArrowheads="1"/>
          </p:cNvSpPr>
          <p:nvPr/>
        </p:nvSpPr>
        <p:spPr bwMode="auto">
          <a:xfrm>
            <a:off x="3581400" y="1471014"/>
            <a:ext cx="180498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t>Negative or, 0+ </a:t>
            </a:r>
          </a:p>
        </p:txBody>
      </p:sp>
      <p:sp>
        <p:nvSpPr>
          <p:cNvPr id="55301" name="Text Box 6"/>
          <p:cNvSpPr txBox="1">
            <a:spLocks noChangeArrowheads="1"/>
          </p:cNvSpPr>
          <p:nvPr/>
        </p:nvSpPr>
        <p:spPr bwMode="auto">
          <a:xfrm>
            <a:off x="7356477" y="1471014"/>
            <a:ext cx="473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t>1+</a:t>
            </a:r>
          </a:p>
        </p:txBody>
      </p:sp>
      <p:sp>
        <p:nvSpPr>
          <p:cNvPr id="55302" name="Text Box 7"/>
          <p:cNvSpPr txBox="1">
            <a:spLocks noChangeArrowheads="1"/>
          </p:cNvSpPr>
          <p:nvPr/>
        </p:nvSpPr>
        <p:spPr bwMode="auto">
          <a:xfrm>
            <a:off x="4246565" y="6236689"/>
            <a:ext cx="473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t>2+</a:t>
            </a:r>
          </a:p>
        </p:txBody>
      </p:sp>
      <p:sp>
        <p:nvSpPr>
          <p:cNvPr id="55303" name="Text Box 8"/>
          <p:cNvSpPr txBox="1">
            <a:spLocks noChangeArrowheads="1"/>
          </p:cNvSpPr>
          <p:nvPr/>
        </p:nvSpPr>
        <p:spPr bwMode="auto">
          <a:xfrm>
            <a:off x="7356477" y="6236689"/>
            <a:ext cx="473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t>3+</a:t>
            </a:r>
          </a:p>
        </p:txBody>
      </p:sp>
      <p:pic>
        <p:nvPicPr>
          <p:cNvPr id="55304"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836139"/>
            <a:ext cx="3024188" cy="217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05"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b="3357"/>
          <a:stretch>
            <a:fillRect/>
          </a:stretch>
        </p:blipFill>
        <p:spPr bwMode="auto">
          <a:xfrm>
            <a:off x="6081715" y="4087214"/>
            <a:ext cx="3024187" cy="219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6" name="Text Box 11"/>
          <p:cNvSpPr txBox="1">
            <a:spLocks noChangeArrowheads="1"/>
          </p:cNvSpPr>
          <p:nvPr/>
        </p:nvSpPr>
        <p:spPr bwMode="auto">
          <a:xfrm>
            <a:off x="1879600" y="601678"/>
            <a:ext cx="51953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b="1" dirty="0">
                <a:solidFill>
                  <a:srgbClr val="0070C0"/>
                </a:solidFill>
              </a:rPr>
              <a:t>HER2 Immunohistochemistry (IHC)</a:t>
            </a:r>
          </a:p>
        </p:txBody>
      </p:sp>
      <p:sp>
        <p:nvSpPr>
          <p:cNvPr id="55307" name="Line 12"/>
          <p:cNvSpPr>
            <a:spLocks noChangeShapeType="1"/>
          </p:cNvSpPr>
          <p:nvPr/>
        </p:nvSpPr>
        <p:spPr bwMode="auto">
          <a:xfrm>
            <a:off x="1993900" y="984575"/>
            <a:ext cx="805180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55308"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3388" y="4103089"/>
            <a:ext cx="3027362"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8334B19-C7ED-3947-9D3E-097AF91F1CEE}"/>
              </a:ext>
            </a:extLst>
          </p:cNvPr>
          <p:cNvSpPr txBox="1"/>
          <p:nvPr/>
        </p:nvSpPr>
        <p:spPr>
          <a:xfrm>
            <a:off x="1681163" y="6598895"/>
            <a:ext cx="8801100" cy="6479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b="1" dirty="0">
                <a:latin typeface="Arial" panose="020B0604020202020204" pitchFamily="34" charset="0"/>
                <a:cs typeface="Arial" panose="020B0604020202020204" pitchFamily="34" charset="0"/>
              </a:rPr>
              <a:t>IHC is a standard assay method in most anatomical pathology laboratories which is easily performed and easily interpreted</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903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1335405" y="465985"/>
            <a:ext cx="8808720" cy="1036320"/>
          </a:xfrm>
        </p:spPr>
        <p:txBody>
          <a:bodyPr/>
          <a:lstStyle/>
          <a:p>
            <a:pPr algn="ctr" eaLnBrk="1" hangingPunct="1"/>
            <a:r>
              <a:rPr lang="en-US" sz="3967" b="1" dirty="0">
                <a:solidFill>
                  <a:srgbClr val="3366FF"/>
                </a:solidFill>
                <a:latin typeface="Arial"/>
                <a:ea typeface="ＭＳ Ｐゴシック" charset="0"/>
                <a:cs typeface="Arial"/>
              </a:rPr>
              <a:t>Trastuzumab</a:t>
            </a:r>
          </a:p>
        </p:txBody>
      </p:sp>
      <p:sp>
        <p:nvSpPr>
          <p:cNvPr id="27650" name="Rectangle 3"/>
          <p:cNvSpPr>
            <a:spLocks noGrp="1" noChangeArrowheads="1"/>
          </p:cNvSpPr>
          <p:nvPr>
            <p:ph type="body" sz="half" idx="2"/>
          </p:nvPr>
        </p:nvSpPr>
        <p:spPr>
          <a:xfrm>
            <a:off x="6182360" y="1612053"/>
            <a:ext cx="5095240" cy="5253567"/>
          </a:xfrm>
        </p:spPr>
        <p:txBody>
          <a:bodyPr/>
          <a:lstStyle/>
          <a:p>
            <a:pPr eaLnBrk="1" hangingPunct="1">
              <a:lnSpc>
                <a:spcPct val="80000"/>
              </a:lnSpc>
              <a:spcBef>
                <a:spcPct val="15000"/>
              </a:spcBef>
              <a:buSzPct val="85000"/>
              <a:buFont typeface="Symbol" charset="0"/>
              <a:buChar char="·"/>
            </a:pPr>
            <a:r>
              <a:rPr lang="en-US" sz="2267" dirty="0">
                <a:latin typeface="Arial"/>
                <a:ea typeface="ＭＳ Ｐゴシック" charset="0"/>
                <a:cs typeface="Arial"/>
              </a:rPr>
              <a:t>Monoclonal anti-HER2 antibody </a:t>
            </a:r>
          </a:p>
          <a:p>
            <a:pPr eaLnBrk="1" hangingPunct="1">
              <a:lnSpc>
                <a:spcPct val="80000"/>
              </a:lnSpc>
              <a:spcBef>
                <a:spcPct val="15000"/>
              </a:spcBef>
              <a:buSzPct val="85000"/>
              <a:buFont typeface="Symbol" charset="0"/>
              <a:buChar char="·"/>
            </a:pPr>
            <a:r>
              <a:rPr lang="en-US" sz="2267" dirty="0">
                <a:latin typeface="Arial"/>
                <a:ea typeface="ＭＳ Ｐゴシック" charset="0"/>
                <a:cs typeface="Arial"/>
              </a:rPr>
              <a:t>Humanized to:</a:t>
            </a:r>
          </a:p>
          <a:p>
            <a:pPr lvl="1" eaLnBrk="1" hangingPunct="1">
              <a:lnSpc>
                <a:spcPct val="80000"/>
              </a:lnSpc>
              <a:spcBef>
                <a:spcPct val="15000"/>
              </a:spcBef>
              <a:buSzPct val="85000"/>
            </a:pPr>
            <a:r>
              <a:rPr lang="en-US" dirty="0">
                <a:latin typeface="Arial"/>
                <a:ea typeface="ＭＳ Ｐゴシック" charset="0"/>
                <a:cs typeface="Arial"/>
              </a:rPr>
              <a:t>Avoid immunogenicity (95% human, 5% murine)</a:t>
            </a:r>
          </a:p>
          <a:p>
            <a:pPr lvl="1" eaLnBrk="1" hangingPunct="1">
              <a:lnSpc>
                <a:spcPct val="80000"/>
              </a:lnSpc>
              <a:spcBef>
                <a:spcPct val="15000"/>
              </a:spcBef>
              <a:buSzPct val="85000"/>
            </a:pPr>
            <a:r>
              <a:rPr lang="en-US" dirty="0">
                <a:latin typeface="Arial"/>
                <a:ea typeface="ＭＳ Ｐゴシック" charset="0"/>
                <a:cs typeface="Arial"/>
              </a:rPr>
              <a:t>Activate tumor-directed immune response</a:t>
            </a:r>
            <a:endParaRPr lang="en-US" sz="2267" dirty="0">
              <a:latin typeface="Arial"/>
              <a:ea typeface="ＭＳ Ｐゴシック" charset="0"/>
              <a:cs typeface="Arial"/>
            </a:endParaRPr>
          </a:p>
          <a:p>
            <a:pPr eaLnBrk="1" hangingPunct="1">
              <a:lnSpc>
                <a:spcPct val="80000"/>
              </a:lnSpc>
              <a:spcBef>
                <a:spcPct val="15000"/>
              </a:spcBef>
              <a:buSzPct val="85000"/>
              <a:buFont typeface="Symbol" charset="0"/>
              <a:buChar char="·"/>
            </a:pPr>
            <a:r>
              <a:rPr lang="en-US" sz="2267" dirty="0">
                <a:latin typeface="Arial"/>
                <a:ea typeface="ＭＳ Ｐゴシック" charset="0"/>
                <a:cs typeface="Arial"/>
              </a:rPr>
              <a:t>Possible mechanisms of action:</a:t>
            </a:r>
          </a:p>
          <a:p>
            <a:pPr lvl="1" eaLnBrk="1" hangingPunct="1">
              <a:lnSpc>
                <a:spcPct val="80000"/>
              </a:lnSpc>
              <a:spcBef>
                <a:spcPct val="15000"/>
              </a:spcBef>
              <a:buSzPct val="85000"/>
            </a:pPr>
            <a:r>
              <a:rPr lang="en-US" dirty="0">
                <a:latin typeface="Arial"/>
                <a:ea typeface="ＭＳ Ｐゴシック" charset="0"/>
                <a:cs typeface="Arial"/>
              </a:rPr>
              <a:t>Inhibition of abnormal signaling</a:t>
            </a:r>
          </a:p>
          <a:p>
            <a:pPr lvl="1" eaLnBrk="1" hangingPunct="1">
              <a:lnSpc>
                <a:spcPct val="80000"/>
              </a:lnSpc>
              <a:spcBef>
                <a:spcPct val="15000"/>
              </a:spcBef>
              <a:buSzPct val="85000"/>
            </a:pPr>
            <a:r>
              <a:rPr lang="en-US" dirty="0">
                <a:latin typeface="Arial"/>
                <a:ea typeface="ＭＳ Ｐゴシック" charset="0"/>
                <a:cs typeface="Arial"/>
              </a:rPr>
              <a:t>Interaction (synergy) with chemotherapy</a:t>
            </a:r>
          </a:p>
          <a:p>
            <a:pPr lvl="1" eaLnBrk="1" hangingPunct="1">
              <a:lnSpc>
                <a:spcPct val="80000"/>
              </a:lnSpc>
              <a:spcBef>
                <a:spcPct val="15000"/>
              </a:spcBef>
              <a:buSzPct val="85000"/>
            </a:pPr>
            <a:r>
              <a:rPr lang="en-US" dirty="0">
                <a:latin typeface="Arial"/>
                <a:ea typeface="ＭＳ Ｐゴシック" charset="0"/>
                <a:cs typeface="Arial"/>
              </a:rPr>
              <a:t>Enhancement of antibody-dependent cellular cytotoxicity (ADCC)</a:t>
            </a:r>
          </a:p>
          <a:p>
            <a:pPr eaLnBrk="1" hangingPunct="1">
              <a:lnSpc>
                <a:spcPct val="80000"/>
              </a:lnSpc>
            </a:pPr>
            <a:endParaRPr lang="en-US" sz="2267" dirty="0">
              <a:latin typeface="Arial" charset="0"/>
              <a:ea typeface="ＭＳ Ｐゴシック" charset="0"/>
              <a:cs typeface="ＭＳ Ｐゴシック" charset="0"/>
            </a:endParaRPr>
          </a:p>
        </p:txBody>
      </p:sp>
      <p:pic>
        <p:nvPicPr>
          <p:cNvPr id="27651" name="Picture 4"/>
          <p:cNvPicPr>
            <a:picLocks noGrp="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1533313" y="1709209"/>
            <a:ext cx="4318000" cy="4267623"/>
          </a:xfrm>
          <a:noFill/>
        </p:spPr>
      </p:pic>
      <p:sp>
        <p:nvSpPr>
          <p:cNvPr id="27652" name="Text Box 7"/>
          <p:cNvSpPr txBox="1">
            <a:spLocks noChangeArrowheads="1"/>
          </p:cNvSpPr>
          <p:nvPr/>
        </p:nvSpPr>
        <p:spPr bwMode="auto">
          <a:xfrm>
            <a:off x="1932729" y="1720004"/>
            <a:ext cx="3511973" cy="44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133" i="0">
                <a:solidFill>
                  <a:schemeClr val="bg1"/>
                </a:solidFill>
              </a:rPr>
              <a:t>HER2 epitopes recognized by hypervariable murine </a:t>
            </a:r>
            <a:br>
              <a:rPr lang="en-US" sz="1133" i="0">
                <a:solidFill>
                  <a:schemeClr val="bg1"/>
                </a:solidFill>
              </a:rPr>
            </a:br>
            <a:r>
              <a:rPr lang="en-US" sz="1133" i="0">
                <a:solidFill>
                  <a:schemeClr val="bg1"/>
                </a:solidFill>
              </a:rPr>
              <a:t>sequences</a:t>
            </a:r>
          </a:p>
        </p:txBody>
      </p:sp>
      <p:sp>
        <p:nvSpPr>
          <p:cNvPr id="27653" name="Line 8"/>
          <p:cNvSpPr>
            <a:spLocks noChangeShapeType="1"/>
          </p:cNvSpPr>
          <p:nvPr/>
        </p:nvSpPr>
        <p:spPr bwMode="auto">
          <a:xfrm flipH="1">
            <a:off x="2368127" y="1984482"/>
            <a:ext cx="489373" cy="217699"/>
          </a:xfrm>
          <a:prstGeom prst="line">
            <a:avLst/>
          </a:prstGeom>
          <a:noFill/>
          <a:ln w="19050">
            <a:solidFill>
              <a:schemeClr val="bg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27654" name="Line 9"/>
          <p:cNvSpPr>
            <a:spLocks noChangeShapeType="1"/>
          </p:cNvSpPr>
          <p:nvPr/>
        </p:nvSpPr>
        <p:spPr bwMode="auto">
          <a:xfrm>
            <a:off x="4743027" y="1926909"/>
            <a:ext cx="331047" cy="289665"/>
          </a:xfrm>
          <a:prstGeom prst="line">
            <a:avLst/>
          </a:prstGeom>
          <a:noFill/>
          <a:ln w="19050">
            <a:solidFill>
              <a:schemeClr val="bg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27655" name="Line 10"/>
          <p:cNvSpPr>
            <a:spLocks noChangeShapeType="1"/>
          </p:cNvSpPr>
          <p:nvPr/>
        </p:nvSpPr>
        <p:spPr bwMode="auto">
          <a:xfrm flipH="1" flipV="1">
            <a:off x="4714240" y="3483187"/>
            <a:ext cx="345440" cy="359833"/>
          </a:xfrm>
          <a:prstGeom prst="line">
            <a:avLst/>
          </a:prstGeom>
          <a:noFill/>
          <a:ln w="19050">
            <a:solidFill>
              <a:schemeClr val="bg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27656" name="Line 11"/>
          <p:cNvSpPr>
            <a:spLocks noChangeShapeType="1"/>
          </p:cNvSpPr>
          <p:nvPr/>
        </p:nvSpPr>
        <p:spPr bwMode="auto">
          <a:xfrm flipH="1">
            <a:off x="4714240" y="3972560"/>
            <a:ext cx="359833" cy="374227"/>
          </a:xfrm>
          <a:prstGeom prst="line">
            <a:avLst/>
          </a:prstGeom>
          <a:noFill/>
          <a:ln w="19050">
            <a:solidFill>
              <a:schemeClr val="bg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27657" name="Text Box 12"/>
          <p:cNvSpPr txBox="1">
            <a:spLocks noChangeArrowheads="1"/>
          </p:cNvSpPr>
          <p:nvPr/>
        </p:nvSpPr>
        <p:spPr bwMode="auto">
          <a:xfrm>
            <a:off x="4854575" y="3610928"/>
            <a:ext cx="1194647" cy="58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587" i="0">
                <a:solidFill>
                  <a:schemeClr val="bg1"/>
                </a:solidFill>
              </a:rPr>
              <a:t>Human </a:t>
            </a:r>
            <a:br>
              <a:rPr lang="en-US" sz="1587" i="0">
                <a:solidFill>
                  <a:schemeClr val="bg1"/>
                </a:solidFill>
              </a:rPr>
            </a:br>
            <a:r>
              <a:rPr lang="en-US" sz="1587" i="0">
                <a:solidFill>
                  <a:schemeClr val="bg1"/>
                </a:solidFill>
              </a:rPr>
              <a:t>IgG1</a:t>
            </a:r>
          </a:p>
        </p:txBody>
      </p:sp>
      <p:sp>
        <p:nvSpPr>
          <p:cNvPr id="27658" name="Rectangle 13"/>
          <p:cNvSpPr>
            <a:spLocks noChangeArrowheads="1"/>
          </p:cNvSpPr>
          <p:nvPr/>
        </p:nvSpPr>
        <p:spPr bwMode="auto">
          <a:xfrm>
            <a:off x="1096117" y="7274261"/>
            <a:ext cx="5034068" cy="31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2553" tIns="50377" rIns="102553" bIns="50377" anchor="b">
            <a:spAutoFit/>
          </a:bodyPr>
          <a:lstStyle/>
          <a:p>
            <a:pPr eaLnBrk="0" hangingPunct="0"/>
            <a:r>
              <a:rPr lang="en-US" sz="1360">
                <a:solidFill>
                  <a:srgbClr val="FFFFFF"/>
                </a:solidFill>
              </a:rPr>
              <a:t>Carter et al. Proc Natl Acad Sci U S A. 1992;89:4285.</a:t>
            </a:r>
            <a:endParaRPr lang="en-US" sz="1360">
              <a:solidFill>
                <a:srgbClr val="FFFFFF"/>
              </a:solidFill>
              <a:cs typeface="Arial" charset="0"/>
            </a:endParaRPr>
          </a:p>
        </p:txBody>
      </p:sp>
    </p:spTree>
    <p:extLst>
      <p:ext uri="{BB962C8B-B14F-4D97-AF65-F5344CB8AC3E}">
        <p14:creationId xmlns:p14="http://schemas.microsoft.com/office/powerpoint/2010/main" val="361884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7908" y="7464623"/>
            <a:ext cx="4916184"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Slamon</a:t>
            </a:r>
            <a:r>
              <a:rPr lang="en-US" sz="1400" dirty="0">
                <a:latin typeface="Arial" panose="020B0604020202020204" pitchFamily="34" charset="0"/>
                <a:cs typeface="Arial" panose="020B0604020202020204" pitchFamily="34" charset="0"/>
              </a:rPr>
              <a:t> DJ et al. </a:t>
            </a:r>
            <a:r>
              <a:rPr lang="en-US" sz="1400" i="1" dirty="0">
                <a:latin typeface="Arial" panose="020B0604020202020204" pitchFamily="34" charset="0"/>
                <a:cs typeface="Arial" panose="020B0604020202020204" pitchFamily="34" charset="0"/>
              </a:rPr>
              <a:t>N Engl J Med</a:t>
            </a:r>
            <a:r>
              <a:rPr lang="en-US" sz="1400" dirty="0">
                <a:latin typeface="Arial" panose="020B0604020202020204" pitchFamily="34" charset="0"/>
                <a:cs typeface="Arial" panose="020B0604020202020204" pitchFamily="34" charset="0"/>
              </a:rPr>
              <a:t>. 2001;344:783-92.</a:t>
            </a:r>
          </a:p>
        </p:txBody>
      </p:sp>
      <p:graphicFrame>
        <p:nvGraphicFramePr>
          <p:cNvPr id="1190914" name="Group 2"/>
          <p:cNvGraphicFramePr>
            <a:graphicFrameLocks noGrp="1"/>
          </p:cNvGraphicFramePr>
          <p:nvPr/>
        </p:nvGraphicFramePr>
        <p:xfrm>
          <a:off x="6182360" y="1293369"/>
          <a:ext cx="4659842" cy="1986280"/>
        </p:xfrm>
        <a:graphic>
          <a:graphicData uri="http://schemas.openxmlformats.org/drawingml/2006/table">
            <a:tbl>
              <a:tblPr/>
              <a:tblGrid>
                <a:gridCol w="1639041">
                  <a:extLst>
                    <a:ext uri="{9D8B030D-6E8A-4147-A177-3AD203B41FA5}">
                      <a16:colId xmlns:a16="http://schemas.microsoft.com/office/drawing/2014/main" val="20000"/>
                    </a:ext>
                  </a:extLst>
                </a:gridCol>
                <a:gridCol w="1173057">
                  <a:extLst>
                    <a:ext uri="{9D8B030D-6E8A-4147-A177-3AD203B41FA5}">
                      <a16:colId xmlns:a16="http://schemas.microsoft.com/office/drawing/2014/main" val="20001"/>
                    </a:ext>
                  </a:extLst>
                </a:gridCol>
                <a:gridCol w="935567">
                  <a:extLst>
                    <a:ext uri="{9D8B030D-6E8A-4147-A177-3AD203B41FA5}">
                      <a16:colId xmlns:a16="http://schemas.microsoft.com/office/drawing/2014/main" val="20002"/>
                    </a:ext>
                  </a:extLst>
                </a:gridCol>
                <a:gridCol w="912177">
                  <a:extLst>
                    <a:ext uri="{9D8B030D-6E8A-4147-A177-3AD203B41FA5}">
                      <a16:colId xmlns:a16="http://schemas.microsoft.com/office/drawing/2014/main" val="20003"/>
                    </a:ext>
                  </a:extLst>
                </a:gridCol>
              </a:tblGrid>
              <a:tr h="985943">
                <a:tc>
                  <a:txBody>
                    <a:bodyPr/>
                    <a:lstStyle/>
                    <a:p>
                      <a:pPr marL="0" marR="0" lvl="0" indent="0" algn="l" defTabSz="914400" rtl="0" eaLnBrk="1" fontAlgn="base" latinLnBrk="0" hangingPunct="1">
                        <a:lnSpc>
                          <a:spcPct val="9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Median</a:t>
                      </a:r>
                      <a:b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b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Survival (mo)</a:t>
                      </a:r>
                      <a:endParaRPr kumimoji="0" lang="en-US" sz="15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Odds Ratio</a:t>
                      </a:r>
                      <a:endParaRPr kumimoji="0" lang="en-US" sz="15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b"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r>
                        <a:rPr kumimoji="0" lang="en-US" sz="1500" b="1" i="1" u="none" strike="noStrike" cap="none" normalizeH="0" baseline="0">
                          <a:ln>
                            <a:noFill/>
                          </a:ln>
                          <a:solidFill>
                            <a:schemeClr val="tx1"/>
                          </a:solidFill>
                          <a:effectLst/>
                          <a:latin typeface="Arial" charset="0"/>
                          <a:ea typeface="ＭＳ Ｐゴシック" charset="0"/>
                          <a:cs typeface="ＭＳ Ｐゴシック" charset="0"/>
                        </a:rPr>
                        <a:t>P</a:t>
                      </a: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 Value</a:t>
                      </a:r>
                      <a:endParaRPr kumimoji="0" lang="en-US" sz="15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32846">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IHC+(2+/3+)</a:t>
                      </a:r>
                    </a:p>
                  </a:txBody>
                  <a:tcPr marL="0" marR="0" marT="0" marB="518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endParaRPr kumimoji="0" lang="en-US" sz="17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tx1"/>
                        </a:solidFill>
                        <a:effectLst/>
                        <a:latin typeface="Arial" charset="0"/>
                        <a:ea typeface="ＭＳ Ｐゴシック" charset="0"/>
                        <a:cs typeface="ＭＳ Ｐゴシック" charset="0"/>
                      </a:endParaRPr>
                    </a:p>
                  </a:txBody>
                  <a:tcPr marL="0" marR="0" marT="0" marB="518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334645">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700" b="0" i="0" u="none" strike="noStrike" cap="none" normalizeH="0" baseline="0">
                          <a:ln>
                            <a:noFill/>
                          </a:ln>
                          <a:solidFill>
                            <a:schemeClr val="tx1"/>
                          </a:solidFill>
                          <a:effectLst/>
                          <a:latin typeface="Arial" charset="0"/>
                          <a:ea typeface="ＭＳ Ｐゴシック" charset="0"/>
                          <a:cs typeface="ＭＳ Ｐゴシック" charset="0"/>
                        </a:rPr>
                        <a:t>	H + CT</a:t>
                      </a:r>
                    </a:p>
                  </a:txBody>
                  <a:tcPr marL="0" marR="0" marT="0" marB="518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r>
                        <a:rPr kumimoji="0" lang="en-US" sz="1700" b="0" i="0" u="none" strike="noStrike" cap="none" normalizeH="0" baseline="0">
                          <a:ln>
                            <a:noFill/>
                          </a:ln>
                          <a:solidFill>
                            <a:schemeClr val="tx1"/>
                          </a:solidFill>
                          <a:effectLst/>
                          <a:latin typeface="Arial" charset="0"/>
                          <a:ea typeface="ＭＳ Ｐゴシック" charset="0"/>
                          <a:cs typeface="ＭＳ Ｐゴシック" charset="0"/>
                        </a:rPr>
                        <a:t>25.1</a:t>
                      </a:r>
                    </a:p>
                  </a:txBody>
                  <a:tcPr marL="0" marR="0" marT="0" marB="51816"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322263" algn="dec"/>
                        </a:tabLst>
                      </a:pPr>
                      <a:r>
                        <a:rPr kumimoji="0" lang="en-US" sz="1700" b="0" i="0" u="none" strike="noStrike" cap="none" normalizeH="0" baseline="0">
                          <a:ln>
                            <a:noFill/>
                          </a:ln>
                          <a:solidFill>
                            <a:schemeClr val="tx1"/>
                          </a:solidFill>
                          <a:effectLst/>
                          <a:latin typeface="Arial" charset="0"/>
                          <a:ea typeface="ＭＳ Ｐゴシック" charset="0"/>
                          <a:cs typeface="ＭＳ Ｐゴシック" charset="0"/>
                        </a:rPr>
                        <a:t>0.80</a:t>
                      </a:r>
                    </a:p>
                  </a:txBody>
                  <a:tcPr marL="0" marR="0" marT="0" marB="51816"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241300" algn="dec"/>
                        </a:tabLst>
                      </a:pPr>
                      <a:r>
                        <a:rPr kumimoji="0" lang="en-US" sz="1700" b="0" i="0" u="none" strike="noStrike" cap="none" normalizeH="0" baseline="0" dirty="0">
                          <a:ln>
                            <a:noFill/>
                          </a:ln>
                          <a:solidFill>
                            <a:schemeClr val="tx1"/>
                          </a:solidFill>
                          <a:effectLst/>
                          <a:latin typeface="Arial" charset="0"/>
                          <a:ea typeface="ＭＳ Ｐゴシック" charset="0"/>
                          <a:cs typeface="ＭＳ Ｐゴシック" charset="0"/>
                        </a:rPr>
                        <a:t>.05</a:t>
                      </a:r>
                    </a:p>
                  </a:txBody>
                  <a:tcPr marL="0" marR="0" marT="0" marB="51816"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32846">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700" b="0" i="0" u="none" strike="noStrike" cap="none" normalizeH="0" baseline="0">
                          <a:ln>
                            <a:noFill/>
                          </a:ln>
                          <a:solidFill>
                            <a:schemeClr val="tx1"/>
                          </a:solidFill>
                          <a:effectLst/>
                          <a:latin typeface="Arial" charset="0"/>
                          <a:ea typeface="ＭＳ Ｐゴシック" charset="0"/>
                          <a:cs typeface="ＭＳ Ｐゴシック" charset="0"/>
                        </a:rPr>
                        <a:t>	CT</a:t>
                      </a:r>
                    </a:p>
                  </a:txBody>
                  <a:tcPr marL="0" marR="0" marT="0" marB="518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r>
                        <a:rPr kumimoji="0" lang="en-US" sz="1700" b="0" i="0" u="none" strike="noStrike" cap="none" normalizeH="0" baseline="0" dirty="0">
                          <a:ln>
                            <a:noFill/>
                          </a:ln>
                          <a:solidFill>
                            <a:schemeClr val="tx1"/>
                          </a:solidFill>
                          <a:effectLst/>
                          <a:latin typeface="Arial" charset="0"/>
                          <a:ea typeface="ＭＳ Ｐゴシック" charset="0"/>
                          <a:cs typeface="ＭＳ Ｐゴシック" charset="0"/>
                        </a:rPr>
                        <a:t>20.3</a:t>
                      </a:r>
                    </a:p>
                  </a:txBody>
                  <a:tcPr marL="0" marR="0" marT="0" marB="51816" anchor="ctr" horzOverflow="overflow">
                    <a:lnL>
                      <a:noFill/>
                    </a:lnL>
                    <a:lnR>
                      <a:noFill/>
                    </a:lnR>
                    <a:lnT>
                      <a:noFill/>
                    </a:lnT>
                    <a:lnB>
                      <a:noFill/>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1190944" name="Line 32"/>
          <p:cNvSpPr>
            <a:spLocks noChangeShapeType="1"/>
          </p:cNvSpPr>
          <p:nvPr/>
        </p:nvSpPr>
        <p:spPr bwMode="gray">
          <a:xfrm>
            <a:off x="6236336" y="2678726"/>
            <a:ext cx="242888" cy="1800"/>
          </a:xfrm>
          <a:prstGeom prst="line">
            <a:avLst/>
          </a:prstGeom>
          <a:noFill/>
          <a:ln w="28575">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sz="2040"/>
          </a:p>
        </p:txBody>
      </p:sp>
      <p:sp>
        <p:nvSpPr>
          <p:cNvPr id="1190945" name="Line 33"/>
          <p:cNvSpPr>
            <a:spLocks noChangeShapeType="1"/>
          </p:cNvSpPr>
          <p:nvPr/>
        </p:nvSpPr>
        <p:spPr bwMode="ltGray">
          <a:xfrm>
            <a:off x="6274118" y="2989983"/>
            <a:ext cx="242887" cy="1799"/>
          </a:xfrm>
          <a:prstGeom prst="line">
            <a:avLst/>
          </a:prstGeom>
          <a:noFill/>
          <a:ln w="28575">
            <a:solidFill>
              <a:schemeClr val="hlink"/>
            </a:solidFill>
            <a:round/>
            <a:headEnd/>
            <a:tailEnd/>
          </a:ln>
          <a:extLst>
            <a:ext uri="{909E8E84-426E-40dd-AFC4-6F175D3DCCD1}">
              <a14:hiddenFill xmlns="" xmlns:a14="http://schemas.microsoft.com/office/drawing/2010/main">
                <a:noFill/>
              </a14:hiddenFill>
            </a:ext>
          </a:extLst>
        </p:spPr>
        <p:txBody>
          <a:bodyPr/>
          <a:lstStyle/>
          <a:p>
            <a:endParaRPr lang="en-US" sz="2040"/>
          </a:p>
        </p:txBody>
      </p:sp>
      <p:sp>
        <p:nvSpPr>
          <p:cNvPr id="65554" name="Rectangle 34"/>
          <p:cNvSpPr>
            <a:spLocks noGrp="1" noChangeArrowheads="1"/>
          </p:cNvSpPr>
          <p:nvPr>
            <p:ph type="title"/>
          </p:nvPr>
        </p:nvSpPr>
        <p:spPr>
          <a:xfrm>
            <a:off x="0" y="451263"/>
            <a:ext cx="12192000" cy="1189250"/>
          </a:xfrm>
        </p:spPr>
        <p:txBody>
          <a:bodyPr/>
          <a:lstStyle/>
          <a:p>
            <a:pPr algn="ctr" eaLnBrk="1" hangingPunct="1">
              <a:lnSpc>
                <a:spcPct val="80000"/>
              </a:lnSpc>
            </a:pPr>
            <a:r>
              <a:rPr lang="en-US" sz="2720" b="1" dirty="0">
                <a:solidFill>
                  <a:srgbClr val="0070C0"/>
                </a:solidFill>
                <a:latin typeface="Arial" charset="0"/>
                <a:ea typeface="ＭＳ Ｐゴシック" charset="0"/>
                <a:cs typeface="ＭＳ Ｐゴシック" charset="0"/>
              </a:rPr>
              <a:t>Pivotal Trial of </a:t>
            </a:r>
            <a:r>
              <a:rPr lang="en-US" sz="2720" b="1" dirty="0" err="1">
                <a:solidFill>
                  <a:srgbClr val="0070C0"/>
                </a:solidFill>
                <a:latin typeface="Arial" charset="0"/>
                <a:ea typeface="ＭＳ Ｐゴシック" charset="0"/>
                <a:cs typeface="ＭＳ Ｐゴシック" charset="0"/>
              </a:rPr>
              <a:t>Trastuzumab</a:t>
            </a:r>
            <a:r>
              <a:rPr lang="en-US" sz="2720" b="1" dirty="0">
                <a:solidFill>
                  <a:srgbClr val="0070C0"/>
                </a:solidFill>
                <a:latin typeface="Arial" charset="0"/>
                <a:ea typeface="ＭＳ Ｐゴシック" charset="0"/>
                <a:cs typeface="ＭＳ Ｐゴシック" charset="0"/>
              </a:rPr>
              <a:t> in Metastatic Breast Cancer Demonstrates the Importance of HER2 Amplification for Responsiveness</a:t>
            </a:r>
            <a:endParaRPr lang="en-US" sz="3173" b="1" dirty="0">
              <a:solidFill>
                <a:srgbClr val="0070C0"/>
              </a:solidFill>
              <a:latin typeface="Arial" charset="0"/>
              <a:ea typeface="ＭＳ Ｐゴシック" charset="0"/>
              <a:cs typeface="ＭＳ Ｐゴシック" charset="0"/>
            </a:endParaRPr>
          </a:p>
        </p:txBody>
      </p:sp>
      <p:sp>
        <p:nvSpPr>
          <p:cNvPr id="1190948" name="Text Box 36"/>
          <p:cNvSpPr txBox="1">
            <a:spLocks noChangeArrowheads="1"/>
          </p:cNvSpPr>
          <p:nvPr/>
        </p:nvSpPr>
        <p:spPr bwMode="auto">
          <a:xfrm>
            <a:off x="2233361" y="5908308"/>
            <a:ext cx="314510"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0</a:t>
            </a:r>
          </a:p>
        </p:txBody>
      </p:sp>
      <p:sp>
        <p:nvSpPr>
          <p:cNvPr id="1190949" name="Text Box 37"/>
          <p:cNvSpPr txBox="1">
            <a:spLocks noChangeArrowheads="1"/>
          </p:cNvSpPr>
          <p:nvPr/>
        </p:nvSpPr>
        <p:spPr bwMode="auto">
          <a:xfrm>
            <a:off x="3579887" y="5908308"/>
            <a:ext cx="444352"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10</a:t>
            </a:r>
          </a:p>
        </p:txBody>
      </p:sp>
      <p:sp>
        <p:nvSpPr>
          <p:cNvPr id="1190950" name="Text Box 38"/>
          <p:cNvSpPr txBox="1">
            <a:spLocks noChangeArrowheads="1"/>
          </p:cNvSpPr>
          <p:nvPr/>
        </p:nvSpPr>
        <p:spPr bwMode="auto">
          <a:xfrm>
            <a:off x="4965245" y="5908308"/>
            <a:ext cx="444352"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20</a:t>
            </a:r>
          </a:p>
        </p:txBody>
      </p:sp>
      <p:sp>
        <p:nvSpPr>
          <p:cNvPr id="1190951" name="Text Box 39"/>
          <p:cNvSpPr txBox="1">
            <a:spLocks noChangeArrowheads="1"/>
          </p:cNvSpPr>
          <p:nvPr/>
        </p:nvSpPr>
        <p:spPr bwMode="auto">
          <a:xfrm>
            <a:off x="6323616" y="5908308"/>
            <a:ext cx="444352"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30</a:t>
            </a:r>
          </a:p>
        </p:txBody>
      </p:sp>
      <p:sp>
        <p:nvSpPr>
          <p:cNvPr id="1190952" name="Text Box 40"/>
          <p:cNvSpPr txBox="1">
            <a:spLocks noChangeArrowheads="1"/>
          </p:cNvSpPr>
          <p:nvPr/>
        </p:nvSpPr>
        <p:spPr bwMode="auto">
          <a:xfrm>
            <a:off x="7692782" y="5908308"/>
            <a:ext cx="444352"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40</a:t>
            </a:r>
          </a:p>
        </p:txBody>
      </p:sp>
      <p:sp>
        <p:nvSpPr>
          <p:cNvPr id="1190953" name="Text Box 41"/>
          <p:cNvSpPr txBox="1">
            <a:spLocks noChangeArrowheads="1"/>
          </p:cNvSpPr>
          <p:nvPr/>
        </p:nvSpPr>
        <p:spPr bwMode="auto">
          <a:xfrm>
            <a:off x="9063747" y="5908308"/>
            <a:ext cx="444352"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813" b="1" i="0"/>
              <a:t>50</a:t>
            </a:r>
          </a:p>
        </p:txBody>
      </p:sp>
      <p:sp>
        <p:nvSpPr>
          <p:cNvPr id="1190954" name="Rectangle 42"/>
          <p:cNvSpPr>
            <a:spLocks noChangeArrowheads="1"/>
          </p:cNvSpPr>
          <p:nvPr/>
        </p:nvSpPr>
        <p:spPr bwMode="auto">
          <a:xfrm>
            <a:off x="5505097" y="6153342"/>
            <a:ext cx="751808" cy="27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813" b="1"/>
              <a:t>Months</a:t>
            </a:r>
          </a:p>
        </p:txBody>
      </p:sp>
      <p:sp>
        <p:nvSpPr>
          <p:cNvPr id="1190955" name="Text Box 43"/>
          <p:cNvSpPr txBox="1">
            <a:spLocks noChangeArrowheads="1"/>
          </p:cNvSpPr>
          <p:nvPr/>
        </p:nvSpPr>
        <p:spPr bwMode="auto">
          <a:xfrm>
            <a:off x="1985249" y="5656424"/>
            <a:ext cx="314510"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0</a:t>
            </a:r>
          </a:p>
        </p:txBody>
      </p:sp>
      <p:sp>
        <p:nvSpPr>
          <p:cNvPr id="1190956" name="Text Box 44"/>
          <p:cNvSpPr txBox="1">
            <a:spLocks noChangeArrowheads="1"/>
          </p:cNvSpPr>
          <p:nvPr/>
        </p:nvSpPr>
        <p:spPr bwMode="auto">
          <a:xfrm>
            <a:off x="1827269" y="4891779"/>
            <a:ext cx="508473"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0.2</a:t>
            </a:r>
          </a:p>
        </p:txBody>
      </p:sp>
      <p:sp>
        <p:nvSpPr>
          <p:cNvPr id="1190957" name="Text Box 45"/>
          <p:cNvSpPr txBox="1">
            <a:spLocks noChangeArrowheads="1"/>
          </p:cNvSpPr>
          <p:nvPr/>
        </p:nvSpPr>
        <p:spPr bwMode="auto">
          <a:xfrm>
            <a:off x="1841662" y="4159518"/>
            <a:ext cx="508473"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0.4</a:t>
            </a:r>
          </a:p>
        </p:txBody>
      </p:sp>
      <p:sp>
        <p:nvSpPr>
          <p:cNvPr id="1190958" name="Text Box 46"/>
          <p:cNvSpPr txBox="1">
            <a:spLocks noChangeArrowheads="1"/>
          </p:cNvSpPr>
          <p:nvPr/>
        </p:nvSpPr>
        <p:spPr bwMode="auto">
          <a:xfrm>
            <a:off x="1841662" y="3378679"/>
            <a:ext cx="508473"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0.6</a:t>
            </a:r>
          </a:p>
        </p:txBody>
      </p:sp>
      <p:sp>
        <p:nvSpPr>
          <p:cNvPr id="1190959" name="Text Box 47"/>
          <p:cNvSpPr txBox="1">
            <a:spLocks noChangeArrowheads="1"/>
          </p:cNvSpPr>
          <p:nvPr/>
        </p:nvSpPr>
        <p:spPr bwMode="auto">
          <a:xfrm>
            <a:off x="1841662" y="2662611"/>
            <a:ext cx="508473"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0.8</a:t>
            </a:r>
          </a:p>
        </p:txBody>
      </p:sp>
      <p:sp>
        <p:nvSpPr>
          <p:cNvPr id="1190960" name="Text Box 48"/>
          <p:cNvSpPr txBox="1">
            <a:spLocks noChangeArrowheads="1"/>
          </p:cNvSpPr>
          <p:nvPr/>
        </p:nvSpPr>
        <p:spPr bwMode="auto">
          <a:xfrm>
            <a:off x="1841662" y="1899764"/>
            <a:ext cx="508473" cy="371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spcBef>
                <a:spcPct val="50000"/>
              </a:spcBef>
            </a:pPr>
            <a:r>
              <a:rPr lang="en-US" sz="1813" b="1" i="0"/>
              <a:t>1.0</a:t>
            </a:r>
          </a:p>
        </p:txBody>
      </p:sp>
      <p:sp>
        <p:nvSpPr>
          <p:cNvPr id="1190961" name="Line 49"/>
          <p:cNvSpPr>
            <a:spLocks noChangeAspect="1" noChangeShapeType="1"/>
          </p:cNvSpPr>
          <p:nvPr/>
        </p:nvSpPr>
        <p:spPr bwMode="auto">
          <a:xfrm>
            <a:off x="2359131" y="2062036"/>
            <a:ext cx="0" cy="3753062"/>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2" name="Line 50"/>
          <p:cNvSpPr>
            <a:spLocks noChangeAspect="1" noChangeShapeType="1"/>
          </p:cNvSpPr>
          <p:nvPr/>
        </p:nvSpPr>
        <p:spPr bwMode="auto">
          <a:xfrm>
            <a:off x="2258378" y="2072831"/>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3" name="Line 51"/>
          <p:cNvSpPr>
            <a:spLocks noChangeAspect="1" noChangeShapeType="1"/>
          </p:cNvSpPr>
          <p:nvPr/>
        </p:nvSpPr>
        <p:spPr bwMode="auto">
          <a:xfrm>
            <a:off x="2258378" y="2823083"/>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4" name="Line 52"/>
          <p:cNvSpPr>
            <a:spLocks noChangeAspect="1" noChangeShapeType="1"/>
          </p:cNvSpPr>
          <p:nvPr/>
        </p:nvSpPr>
        <p:spPr bwMode="auto">
          <a:xfrm>
            <a:off x="2258378" y="3573336"/>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5" name="Line 53"/>
          <p:cNvSpPr>
            <a:spLocks noChangeAspect="1" noChangeShapeType="1"/>
          </p:cNvSpPr>
          <p:nvPr/>
        </p:nvSpPr>
        <p:spPr bwMode="auto">
          <a:xfrm>
            <a:off x="2258378" y="4321789"/>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6" name="Line 54"/>
          <p:cNvSpPr>
            <a:spLocks noChangeAspect="1" noChangeShapeType="1"/>
          </p:cNvSpPr>
          <p:nvPr/>
        </p:nvSpPr>
        <p:spPr bwMode="auto">
          <a:xfrm>
            <a:off x="2258378" y="5072041"/>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7" name="Line 55"/>
          <p:cNvSpPr>
            <a:spLocks noChangeAspect="1" noChangeShapeType="1"/>
          </p:cNvSpPr>
          <p:nvPr/>
        </p:nvSpPr>
        <p:spPr bwMode="auto">
          <a:xfrm>
            <a:off x="2258378" y="5822294"/>
            <a:ext cx="12954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8" name="Line 56"/>
          <p:cNvSpPr>
            <a:spLocks noChangeAspect="1" noChangeShapeType="1"/>
          </p:cNvSpPr>
          <p:nvPr/>
        </p:nvSpPr>
        <p:spPr bwMode="auto">
          <a:xfrm>
            <a:off x="2393315" y="5822294"/>
            <a:ext cx="6899805"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69" name="Line 57"/>
          <p:cNvSpPr>
            <a:spLocks noChangeAspect="1" noChangeShapeType="1"/>
          </p:cNvSpPr>
          <p:nvPr/>
        </p:nvSpPr>
        <p:spPr bwMode="auto">
          <a:xfrm flipV="1">
            <a:off x="2387918"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0" name="Line 58"/>
          <p:cNvSpPr>
            <a:spLocks noChangeAspect="1" noChangeShapeType="1"/>
          </p:cNvSpPr>
          <p:nvPr/>
        </p:nvSpPr>
        <p:spPr bwMode="auto">
          <a:xfrm flipV="1">
            <a:off x="3805661"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1" name="Line 59"/>
          <p:cNvSpPr>
            <a:spLocks noChangeAspect="1" noChangeShapeType="1"/>
          </p:cNvSpPr>
          <p:nvPr/>
        </p:nvSpPr>
        <p:spPr bwMode="auto">
          <a:xfrm flipV="1">
            <a:off x="5176626"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2" name="Line 60"/>
          <p:cNvSpPr>
            <a:spLocks noChangeAspect="1" noChangeShapeType="1"/>
          </p:cNvSpPr>
          <p:nvPr/>
        </p:nvSpPr>
        <p:spPr bwMode="auto">
          <a:xfrm flipV="1">
            <a:off x="6545792"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3" name="Line 61"/>
          <p:cNvSpPr>
            <a:spLocks noChangeAspect="1" noChangeShapeType="1"/>
          </p:cNvSpPr>
          <p:nvPr/>
        </p:nvSpPr>
        <p:spPr bwMode="auto">
          <a:xfrm flipV="1">
            <a:off x="7918556"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4" name="Line 62"/>
          <p:cNvSpPr>
            <a:spLocks noChangeAspect="1" noChangeShapeType="1"/>
          </p:cNvSpPr>
          <p:nvPr/>
        </p:nvSpPr>
        <p:spPr bwMode="auto">
          <a:xfrm flipV="1">
            <a:off x="9284123" y="5822294"/>
            <a:ext cx="0" cy="10795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0975" name="Freeform 63"/>
          <p:cNvSpPr>
            <a:spLocks noChangeAspect="1"/>
          </p:cNvSpPr>
          <p:nvPr/>
        </p:nvSpPr>
        <p:spPr bwMode="gray">
          <a:xfrm>
            <a:off x="2398713" y="2072832"/>
            <a:ext cx="6635327" cy="3054985"/>
          </a:xfrm>
          <a:custGeom>
            <a:avLst/>
            <a:gdLst>
              <a:gd name="T0" fmla="*/ 2147483647 w 3206"/>
              <a:gd name="T1" fmla="*/ 0 h 1476"/>
              <a:gd name="T2" fmla="*/ 2147483647 w 3206"/>
              <a:gd name="T3" fmla="*/ 2147483647 h 1476"/>
              <a:gd name="T4" fmla="*/ 2147483647 w 3206"/>
              <a:gd name="T5" fmla="*/ 2147483647 h 1476"/>
              <a:gd name="T6" fmla="*/ 2147483647 w 3206"/>
              <a:gd name="T7" fmla="*/ 2147483647 h 1476"/>
              <a:gd name="T8" fmla="*/ 2147483647 w 3206"/>
              <a:gd name="T9" fmla="*/ 2147483647 h 1476"/>
              <a:gd name="T10" fmla="*/ 2147483647 w 3206"/>
              <a:gd name="T11" fmla="*/ 2147483647 h 1476"/>
              <a:gd name="T12" fmla="*/ 2147483647 w 3206"/>
              <a:gd name="T13" fmla="*/ 2147483647 h 1476"/>
              <a:gd name="T14" fmla="*/ 2147483647 w 3206"/>
              <a:gd name="T15" fmla="*/ 2147483647 h 1476"/>
              <a:gd name="T16" fmla="*/ 2147483647 w 3206"/>
              <a:gd name="T17" fmla="*/ 2147483647 h 1476"/>
              <a:gd name="T18" fmla="*/ 2147483647 w 3206"/>
              <a:gd name="T19" fmla="*/ 2147483647 h 1476"/>
              <a:gd name="T20" fmla="*/ 2147483647 w 3206"/>
              <a:gd name="T21" fmla="*/ 2147483647 h 1476"/>
              <a:gd name="T22" fmla="*/ 2147483647 w 3206"/>
              <a:gd name="T23" fmla="*/ 2147483647 h 1476"/>
              <a:gd name="T24" fmla="*/ 2147483647 w 3206"/>
              <a:gd name="T25" fmla="*/ 2147483647 h 1476"/>
              <a:gd name="T26" fmla="*/ 2147483647 w 3206"/>
              <a:gd name="T27" fmla="*/ 2147483647 h 1476"/>
              <a:gd name="T28" fmla="*/ 2147483647 w 3206"/>
              <a:gd name="T29" fmla="*/ 2147483647 h 1476"/>
              <a:gd name="T30" fmla="*/ 2147483647 w 3206"/>
              <a:gd name="T31" fmla="*/ 2147483647 h 1476"/>
              <a:gd name="T32" fmla="*/ 2147483647 w 3206"/>
              <a:gd name="T33" fmla="*/ 2147483647 h 1476"/>
              <a:gd name="T34" fmla="*/ 2147483647 w 3206"/>
              <a:gd name="T35" fmla="*/ 2147483647 h 1476"/>
              <a:gd name="T36" fmla="*/ 2147483647 w 3206"/>
              <a:gd name="T37" fmla="*/ 2147483647 h 1476"/>
              <a:gd name="T38" fmla="*/ 2147483647 w 3206"/>
              <a:gd name="T39" fmla="*/ 2147483647 h 1476"/>
              <a:gd name="T40" fmla="*/ 2147483647 w 3206"/>
              <a:gd name="T41" fmla="*/ 2147483647 h 1476"/>
              <a:gd name="T42" fmla="*/ 2147483647 w 3206"/>
              <a:gd name="T43" fmla="*/ 2147483647 h 1476"/>
              <a:gd name="T44" fmla="*/ 2147483647 w 3206"/>
              <a:gd name="T45" fmla="*/ 2147483647 h 1476"/>
              <a:gd name="T46" fmla="*/ 2147483647 w 3206"/>
              <a:gd name="T47" fmla="*/ 2147483647 h 1476"/>
              <a:gd name="T48" fmla="*/ 2147483647 w 3206"/>
              <a:gd name="T49" fmla="*/ 2147483647 h 1476"/>
              <a:gd name="T50" fmla="*/ 2147483647 w 3206"/>
              <a:gd name="T51" fmla="*/ 2147483647 h 1476"/>
              <a:gd name="T52" fmla="*/ 2147483647 w 3206"/>
              <a:gd name="T53" fmla="*/ 2147483647 h 1476"/>
              <a:gd name="T54" fmla="*/ 2147483647 w 3206"/>
              <a:gd name="T55" fmla="*/ 2147483647 h 1476"/>
              <a:gd name="T56" fmla="*/ 2147483647 w 3206"/>
              <a:gd name="T57" fmla="*/ 2147483647 h 1476"/>
              <a:gd name="T58" fmla="*/ 2147483647 w 3206"/>
              <a:gd name="T59" fmla="*/ 2147483647 h 1476"/>
              <a:gd name="T60" fmla="*/ 2147483647 w 3206"/>
              <a:gd name="T61" fmla="*/ 2147483647 h 1476"/>
              <a:gd name="T62" fmla="*/ 2147483647 w 3206"/>
              <a:gd name="T63" fmla="*/ 2147483647 h 1476"/>
              <a:gd name="T64" fmla="*/ 2147483647 w 3206"/>
              <a:gd name="T65" fmla="*/ 2147483647 h 1476"/>
              <a:gd name="T66" fmla="*/ 2147483647 w 3206"/>
              <a:gd name="T67" fmla="*/ 2147483647 h 1476"/>
              <a:gd name="T68" fmla="*/ 2147483647 w 3206"/>
              <a:gd name="T69" fmla="*/ 2147483647 h 1476"/>
              <a:gd name="T70" fmla="*/ 2147483647 w 3206"/>
              <a:gd name="T71" fmla="*/ 2147483647 h 1476"/>
              <a:gd name="T72" fmla="*/ 2147483647 w 3206"/>
              <a:gd name="T73" fmla="*/ 2147483647 h 1476"/>
              <a:gd name="T74" fmla="*/ 2147483647 w 3206"/>
              <a:gd name="T75" fmla="*/ 2147483647 h 1476"/>
              <a:gd name="T76" fmla="*/ 2147483647 w 3206"/>
              <a:gd name="T77" fmla="*/ 2147483647 h 1476"/>
              <a:gd name="T78" fmla="*/ 2147483647 w 3206"/>
              <a:gd name="T79" fmla="*/ 2147483647 h 1476"/>
              <a:gd name="T80" fmla="*/ 2147483647 w 3206"/>
              <a:gd name="T81" fmla="*/ 2147483647 h 1476"/>
              <a:gd name="T82" fmla="*/ 2147483647 w 3206"/>
              <a:gd name="T83" fmla="*/ 2147483647 h 1476"/>
              <a:gd name="T84" fmla="*/ 2147483647 w 3206"/>
              <a:gd name="T85" fmla="*/ 2147483647 h 1476"/>
              <a:gd name="T86" fmla="*/ 2147483647 w 3206"/>
              <a:gd name="T87" fmla="*/ 2147483647 h 1476"/>
              <a:gd name="T88" fmla="*/ 2147483647 w 3206"/>
              <a:gd name="T89" fmla="*/ 2147483647 h 1476"/>
              <a:gd name="T90" fmla="*/ 2147483647 w 3206"/>
              <a:gd name="T91" fmla="*/ 2147483647 h 1476"/>
              <a:gd name="T92" fmla="*/ 2147483647 w 3206"/>
              <a:gd name="T93" fmla="*/ 2147483647 h 1476"/>
              <a:gd name="T94" fmla="*/ 2147483647 w 3206"/>
              <a:gd name="T95" fmla="*/ 2147483647 h 1476"/>
              <a:gd name="T96" fmla="*/ 2147483647 w 3206"/>
              <a:gd name="T97" fmla="*/ 2147483647 h 1476"/>
              <a:gd name="T98" fmla="*/ 2147483647 w 3206"/>
              <a:gd name="T99" fmla="*/ 2147483647 h 1476"/>
              <a:gd name="T100" fmla="*/ 2147483647 w 3206"/>
              <a:gd name="T101" fmla="*/ 2147483647 h 1476"/>
              <a:gd name="T102" fmla="*/ 2147483647 w 3206"/>
              <a:gd name="T103" fmla="*/ 2147483647 h 1476"/>
              <a:gd name="T104" fmla="*/ 2147483647 w 3206"/>
              <a:gd name="T105" fmla="*/ 2147483647 h 1476"/>
              <a:gd name="T106" fmla="*/ 2147483647 w 3206"/>
              <a:gd name="T107" fmla="*/ 2147483647 h 147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06"/>
              <a:gd name="T163" fmla="*/ 0 h 1476"/>
              <a:gd name="T164" fmla="*/ 3206 w 3206"/>
              <a:gd name="T165" fmla="*/ 1476 h 147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06" h="1476">
                <a:moveTo>
                  <a:pt x="0" y="0"/>
                </a:moveTo>
                <a:lnTo>
                  <a:pt x="27" y="0"/>
                </a:lnTo>
                <a:lnTo>
                  <a:pt x="47" y="20"/>
                </a:lnTo>
                <a:lnTo>
                  <a:pt x="80" y="42"/>
                </a:lnTo>
                <a:lnTo>
                  <a:pt x="104" y="42"/>
                </a:lnTo>
                <a:lnTo>
                  <a:pt x="156" y="42"/>
                </a:lnTo>
                <a:lnTo>
                  <a:pt x="176" y="74"/>
                </a:lnTo>
                <a:lnTo>
                  <a:pt x="239" y="116"/>
                </a:lnTo>
                <a:lnTo>
                  <a:pt x="278" y="125"/>
                </a:lnTo>
                <a:lnTo>
                  <a:pt x="321" y="134"/>
                </a:lnTo>
                <a:lnTo>
                  <a:pt x="351" y="153"/>
                </a:lnTo>
                <a:lnTo>
                  <a:pt x="389" y="146"/>
                </a:lnTo>
                <a:lnTo>
                  <a:pt x="420" y="173"/>
                </a:lnTo>
                <a:lnTo>
                  <a:pt x="435" y="170"/>
                </a:lnTo>
                <a:lnTo>
                  <a:pt x="444" y="189"/>
                </a:lnTo>
                <a:lnTo>
                  <a:pt x="468" y="206"/>
                </a:lnTo>
                <a:lnTo>
                  <a:pt x="497" y="215"/>
                </a:lnTo>
                <a:lnTo>
                  <a:pt x="555" y="210"/>
                </a:lnTo>
                <a:lnTo>
                  <a:pt x="555" y="228"/>
                </a:lnTo>
                <a:lnTo>
                  <a:pt x="563" y="243"/>
                </a:lnTo>
                <a:lnTo>
                  <a:pt x="579" y="233"/>
                </a:lnTo>
                <a:lnTo>
                  <a:pt x="600" y="261"/>
                </a:lnTo>
                <a:lnTo>
                  <a:pt x="624" y="269"/>
                </a:lnTo>
                <a:lnTo>
                  <a:pt x="632" y="288"/>
                </a:lnTo>
                <a:lnTo>
                  <a:pt x="672" y="293"/>
                </a:lnTo>
                <a:lnTo>
                  <a:pt x="675" y="303"/>
                </a:lnTo>
                <a:lnTo>
                  <a:pt x="699" y="306"/>
                </a:lnTo>
                <a:lnTo>
                  <a:pt x="714" y="314"/>
                </a:lnTo>
                <a:lnTo>
                  <a:pt x="720" y="330"/>
                </a:lnTo>
                <a:lnTo>
                  <a:pt x="749" y="342"/>
                </a:lnTo>
                <a:lnTo>
                  <a:pt x="774" y="344"/>
                </a:lnTo>
                <a:lnTo>
                  <a:pt x="813" y="372"/>
                </a:lnTo>
                <a:lnTo>
                  <a:pt x="840" y="399"/>
                </a:lnTo>
                <a:lnTo>
                  <a:pt x="867" y="434"/>
                </a:lnTo>
                <a:lnTo>
                  <a:pt x="879" y="450"/>
                </a:lnTo>
                <a:lnTo>
                  <a:pt x="908" y="452"/>
                </a:lnTo>
                <a:lnTo>
                  <a:pt x="939" y="467"/>
                </a:lnTo>
                <a:lnTo>
                  <a:pt x="957" y="488"/>
                </a:lnTo>
                <a:lnTo>
                  <a:pt x="983" y="480"/>
                </a:lnTo>
                <a:lnTo>
                  <a:pt x="993" y="504"/>
                </a:lnTo>
                <a:lnTo>
                  <a:pt x="1016" y="495"/>
                </a:lnTo>
                <a:lnTo>
                  <a:pt x="1035" y="519"/>
                </a:lnTo>
                <a:lnTo>
                  <a:pt x="1055" y="521"/>
                </a:lnTo>
                <a:lnTo>
                  <a:pt x="1053" y="546"/>
                </a:lnTo>
                <a:lnTo>
                  <a:pt x="1076" y="567"/>
                </a:lnTo>
                <a:lnTo>
                  <a:pt x="1151" y="605"/>
                </a:lnTo>
                <a:lnTo>
                  <a:pt x="1161" y="627"/>
                </a:lnTo>
                <a:lnTo>
                  <a:pt x="1185" y="624"/>
                </a:lnTo>
                <a:lnTo>
                  <a:pt x="1190" y="642"/>
                </a:lnTo>
                <a:lnTo>
                  <a:pt x="1211" y="657"/>
                </a:lnTo>
                <a:lnTo>
                  <a:pt x="1202" y="666"/>
                </a:lnTo>
                <a:lnTo>
                  <a:pt x="1221" y="678"/>
                </a:lnTo>
                <a:lnTo>
                  <a:pt x="1233" y="689"/>
                </a:lnTo>
                <a:lnTo>
                  <a:pt x="1250" y="686"/>
                </a:lnTo>
                <a:lnTo>
                  <a:pt x="1260" y="707"/>
                </a:lnTo>
                <a:lnTo>
                  <a:pt x="1296" y="711"/>
                </a:lnTo>
                <a:lnTo>
                  <a:pt x="1304" y="735"/>
                </a:lnTo>
                <a:lnTo>
                  <a:pt x="1331" y="735"/>
                </a:lnTo>
                <a:lnTo>
                  <a:pt x="1341" y="747"/>
                </a:lnTo>
                <a:lnTo>
                  <a:pt x="1386" y="743"/>
                </a:lnTo>
                <a:lnTo>
                  <a:pt x="1398" y="755"/>
                </a:lnTo>
                <a:lnTo>
                  <a:pt x="1415" y="753"/>
                </a:lnTo>
                <a:lnTo>
                  <a:pt x="1427" y="764"/>
                </a:lnTo>
                <a:lnTo>
                  <a:pt x="1448" y="761"/>
                </a:lnTo>
                <a:lnTo>
                  <a:pt x="1460" y="773"/>
                </a:lnTo>
                <a:lnTo>
                  <a:pt x="1490" y="773"/>
                </a:lnTo>
                <a:lnTo>
                  <a:pt x="1499" y="797"/>
                </a:lnTo>
                <a:lnTo>
                  <a:pt x="1520" y="801"/>
                </a:lnTo>
                <a:lnTo>
                  <a:pt x="1535" y="813"/>
                </a:lnTo>
                <a:lnTo>
                  <a:pt x="1542" y="828"/>
                </a:lnTo>
                <a:lnTo>
                  <a:pt x="1568" y="834"/>
                </a:lnTo>
                <a:lnTo>
                  <a:pt x="1611" y="837"/>
                </a:lnTo>
                <a:lnTo>
                  <a:pt x="1613" y="855"/>
                </a:lnTo>
                <a:lnTo>
                  <a:pt x="1643" y="873"/>
                </a:lnTo>
                <a:lnTo>
                  <a:pt x="1664" y="867"/>
                </a:lnTo>
                <a:lnTo>
                  <a:pt x="1667" y="884"/>
                </a:lnTo>
                <a:lnTo>
                  <a:pt x="1664" y="902"/>
                </a:lnTo>
                <a:lnTo>
                  <a:pt x="1704" y="923"/>
                </a:lnTo>
                <a:lnTo>
                  <a:pt x="1709" y="935"/>
                </a:lnTo>
                <a:lnTo>
                  <a:pt x="1739" y="938"/>
                </a:lnTo>
                <a:lnTo>
                  <a:pt x="1737" y="951"/>
                </a:lnTo>
                <a:lnTo>
                  <a:pt x="1766" y="954"/>
                </a:lnTo>
                <a:lnTo>
                  <a:pt x="1770" y="968"/>
                </a:lnTo>
                <a:lnTo>
                  <a:pt x="1794" y="972"/>
                </a:lnTo>
                <a:lnTo>
                  <a:pt x="1806" y="981"/>
                </a:lnTo>
                <a:lnTo>
                  <a:pt x="1884" y="980"/>
                </a:lnTo>
                <a:lnTo>
                  <a:pt x="1913" y="981"/>
                </a:lnTo>
                <a:lnTo>
                  <a:pt x="1919" y="990"/>
                </a:lnTo>
                <a:lnTo>
                  <a:pt x="1949" y="989"/>
                </a:lnTo>
                <a:lnTo>
                  <a:pt x="1950" y="1011"/>
                </a:lnTo>
                <a:lnTo>
                  <a:pt x="1980" y="1022"/>
                </a:lnTo>
                <a:lnTo>
                  <a:pt x="1980" y="1037"/>
                </a:lnTo>
                <a:lnTo>
                  <a:pt x="2049" y="1037"/>
                </a:lnTo>
                <a:lnTo>
                  <a:pt x="2073" y="1067"/>
                </a:lnTo>
                <a:lnTo>
                  <a:pt x="2109" y="1088"/>
                </a:lnTo>
                <a:lnTo>
                  <a:pt x="2156" y="1086"/>
                </a:lnTo>
                <a:lnTo>
                  <a:pt x="2244" y="1122"/>
                </a:lnTo>
                <a:lnTo>
                  <a:pt x="2315" y="1127"/>
                </a:lnTo>
                <a:lnTo>
                  <a:pt x="2427" y="1176"/>
                </a:lnTo>
                <a:lnTo>
                  <a:pt x="2471" y="1212"/>
                </a:lnTo>
                <a:lnTo>
                  <a:pt x="2528" y="1217"/>
                </a:lnTo>
                <a:lnTo>
                  <a:pt x="2544" y="1251"/>
                </a:lnTo>
                <a:lnTo>
                  <a:pt x="2687" y="1248"/>
                </a:lnTo>
                <a:lnTo>
                  <a:pt x="2685" y="1308"/>
                </a:lnTo>
                <a:lnTo>
                  <a:pt x="2742" y="1310"/>
                </a:lnTo>
                <a:lnTo>
                  <a:pt x="2744" y="1383"/>
                </a:lnTo>
                <a:lnTo>
                  <a:pt x="2759" y="1391"/>
                </a:lnTo>
                <a:lnTo>
                  <a:pt x="2760" y="1476"/>
                </a:lnTo>
                <a:lnTo>
                  <a:pt x="3206" y="1475"/>
                </a:lnTo>
              </a:path>
            </a:pathLst>
          </a:custGeom>
          <a:noFill/>
          <a:ln w="2857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2040"/>
          </a:p>
        </p:txBody>
      </p:sp>
      <p:sp>
        <p:nvSpPr>
          <p:cNvPr id="1190976" name="Freeform 64"/>
          <p:cNvSpPr>
            <a:spLocks noChangeAspect="1"/>
          </p:cNvSpPr>
          <p:nvPr/>
        </p:nvSpPr>
        <p:spPr bwMode="ltGray">
          <a:xfrm>
            <a:off x="2404110" y="2058438"/>
            <a:ext cx="6705495" cy="3026198"/>
          </a:xfrm>
          <a:custGeom>
            <a:avLst/>
            <a:gdLst>
              <a:gd name="T0" fmla="*/ 2147483647 w 3240"/>
              <a:gd name="T1" fmla="*/ 2147483647 h 1462"/>
              <a:gd name="T2" fmla="*/ 2147483647 w 3240"/>
              <a:gd name="T3" fmla="*/ 2147483647 h 1462"/>
              <a:gd name="T4" fmla="*/ 2147483647 w 3240"/>
              <a:gd name="T5" fmla="*/ 2147483647 h 1462"/>
              <a:gd name="T6" fmla="*/ 2147483647 w 3240"/>
              <a:gd name="T7" fmla="*/ 2147483647 h 1462"/>
              <a:gd name="T8" fmla="*/ 2147483647 w 3240"/>
              <a:gd name="T9" fmla="*/ 2147483647 h 1462"/>
              <a:gd name="T10" fmla="*/ 2147483647 w 3240"/>
              <a:gd name="T11" fmla="*/ 2147483647 h 1462"/>
              <a:gd name="T12" fmla="*/ 2147483647 w 3240"/>
              <a:gd name="T13" fmla="*/ 2147483647 h 1462"/>
              <a:gd name="T14" fmla="*/ 2147483647 w 3240"/>
              <a:gd name="T15" fmla="*/ 2147483647 h 1462"/>
              <a:gd name="T16" fmla="*/ 2147483647 w 3240"/>
              <a:gd name="T17" fmla="*/ 2147483647 h 1462"/>
              <a:gd name="T18" fmla="*/ 2147483647 w 3240"/>
              <a:gd name="T19" fmla="*/ 2147483647 h 1462"/>
              <a:gd name="T20" fmla="*/ 2147483647 w 3240"/>
              <a:gd name="T21" fmla="*/ 2147483647 h 1462"/>
              <a:gd name="T22" fmla="*/ 2147483647 w 3240"/>
              <a:gd name="T23" fmla="*/ 2147483647 h 1462"/>
              <a:gd name="T24" fmla="*/ 2147483647 w 3240"/>
              <a:gd name="T25" fmla="*/ 2147483647 h 1462"/>
              <a:gd name="T26" fmla="*/ 2147483647 w 3240"/>
              <a:gd name="T27" fmla="*/ 2147483647 h 1462"/>
              <a:gd name="T28" fmla="*/ 2147483647 w 3240"/>
              <a:gd name="T29" fmla="*/ 2147483647 h 1462"/>
              <a:gd name="T30" fmla="*/ 2147483647 w 3240"/>
              <a:gd name="T31" fmla="*/ 2147483647 h 1462"/>
              <a:gd name="T32" fmla="*/ 2147483647 w 3240"/>
              <a:gd name="T33" fmla="*/ 2147483647 h 1462"/>
              <a:gd name="T34" fmla="*/ 2147483647 w 3240"/>
              <a:gd name="T35" fmla="*/ 2147483647 h 1462"/>
              <a:gd name="T36" fmla="*/ 2147483647 w 3240"/>
              <a:gd name="T37" fmla="*/ 2147483647 h 1462"/>
              <a:gd name="T38" fmla="*/ 2147483647 w 3240"/>
              <a:gd name="T39" fmla="*/ 2147483647 h 1462"/>
              <a:gd name="T40" fmla="*/ 2147483647 w 3240"/>
              <a:gd name="T41" fmla="*/ 2147483647 h 1462"/>
              <a:gd name="T42" fmla="*/ 2147483647 w 3240"/>
              <a:gd name="T43" fmla="*/ 2147483647 h 1462"/>
              <a:gd name="T44" fmla="*/ 2147483647 w 3240"/>
              <a:gd name="T45" fmla="*/ 2147483647 h 1462"/>
              <a:gd name="T46" fmla="*/ 2147483647 w 3240"/>
              <a:gd name="T47" fmla="*/ 2147483647 h 1462"/>
              <a:gd name="T48" fmla="*/ 2147483647 w 3240"/>
              <a:gd name="T49" fmla="*/ 2147483647 h 1462"/>
              <a:gd name="T50" fmla="*/ 2147483647 w 3240"/>
              <a:gd name="T51" fmla="*/ 2147483647 h 1462"/>
              <a:gd name="T52" fmla="*/ 2147483647 w 3240"/>
              <a:gd name="T53" fmla="*/ 2147483647 h 1462"/>
              <a:gd name="T54" fmla="*/ 2147483647 w 3240"/>
              <a:gd name="T55" fmla="*/ 2147483647 h 1462"/>
              <a:gd name="T56" fmla="*/ 2147483647 w 3240"/>
              <a:gd name="T57" fmla="*/ 2147483647 h 1462"/>
              <a:gd name="T58" fmla="*/ 2147483647 w 3240"/>
              <a:gd name="T59" fmla="*/ 2147483647 h 1462"/>
              <a:gd name="T60" fmla="*/ 2147483647 w 3240"/>
              <a:gd name="T61" fmla="*/ 2147483647 h 1462"/>
              <a:gd name="T62" fmla="*/ 2147483647 w 3240"/>
              <a:gd name="T63" fmla="*/ 2147483647 h 1462"/>
              <a:gd name="T64" fmla="*/ 2147483647 w 3240"/>
              <a:gd name="T65" fmla="*/ 2147483647 h 1462"/>
              <a:gd name="T66" fmla="*/ 2147483647 w 3240"/>
              <a:gd name="T67" fmla="*/ 2147483647 h 1462"/>
              <a:gd name="T68" fmla="*/ 2147483647 w 3240"/>
              <a:gd name="T69" fmla="*/ 2147483647 h 1462"/>
              <a:gd name="T70" fmla="*/ 2147483647 w 3240"/>
              <a:gd name="T71" fmla="*/ 2147483647 h 1462"/>
              <a:gd name="T72" fmla="*/ 2147483647 w 3240"/>
              <a:gd name="T73" fmla="*/ 2147483647 h 1462"/>
              <a:gd name="T74" fmla="*/ 2147483647 w 3240"/>
              <a:gd name="T75" fmla="*/ 2147483647 h 1462"/>
              <a:gd name="T76" fmla="*/ 2147483647 w 3240"/>
              <a:gd name="T77" fmla="*/ 2147483647 h 1462"/>
              <a:gd name="T78" fmla="*/ 2147483647 w 3240"/>
              <a:gd name="T79" fmla="*/ 2147483647 h 1462"/>
              <a:gd name="T80" fmla="*/ 2147483647 w 3240"/>
              <a:gd name="T81" fmla="*/ 2147483647 h 1462"/>
              <a:gd name="T82" fmla="*/ 2147483647 w 3240"/>
              <a:gd name="T83" fmla="*/ 2147483647 h 1462"/>
              <a:gd name="T84" fmla="*/ 2147483647 w 3240"/>
              <a:gd name="T85" fmla="*/ 2147483647 h 1462"/>
              <a:gd name="T86" fmla="*/ 2147483647 w 3240"/>
              <a:gd name="T87" fmla="*/ 2147483647 h 1462"/>
              <a:gd name="T88" fmla="*/ 2147483647 w 3240"/>
              <a:gd name="T89" fmla="*/ 2147483647 h 1462"/>
              <a:gd name="T90" fmla="*/ 2147483647 w 3240"/>
              <a:gd name="T91" fmla="*/ 2147483647 h 1462"/>
              <a:gd name="T92" fmla="*/ 2147483647 w 3240"/>
              <a:gd name="T93" fmla="*/ 2147483647 h 1462"/>
              <a:gd name="T94" fmla="*/ 2147483647 w 3240"/>
              <a:gd name="T95" fmla="*/ 2147483647 h 1462"/>
              <a:gd name="T96" fmla="*/ 2147483647 w 3240"/>
              <a:gd name="T97" fmla="*/ 2147483647 h 1462"/>
              <a:gd name="T98" fmla="*/ 2147483647 w 3240"/>
              <a:gd name="T99" fmla="*/ 2147483647 h 1462"/>
              <a:gd name="T100" fmla="*/ 2147483647 w 3240"/>
              <a:gd name="T101" fmla="*/ 2147483647 h 1462"/>
              <a:gd name="T102" fmla="*/ 2147483647 w 3240"/>
              <a:gd name="T103" fmla="*/ 2147483647 h 14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40"/>
              <a:gd name="T157" fmla="*/ 0 h 1462"/>
              <a:gd name="T158" fmla="*/ 3240 w 3240"/>
              <a:gd name="T159" fmla="*/ 1462 h 146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40" h="1462">
                <a:moveTo>
                  <a:pt x="0" y="0"/>
                </a:moveTo>
                <a:lnTo>
                  <a:pt x="39" y="1"/>
                </a:lnTo>
                <a:lnTo>
                  <a:pt x="70" y="27"/>
                </a:lnTo>
                <a:lnTo>
                  <a:pt x="150" y="55"/>
                </a:lnTo>
                <a:lnTo>
                  <a:pt x="183" y="79"/>
                </a:lnTo>
                <a:lnTo>
                  <a:pt x="195" y="75"/>
                </a:lnTo>
                <a:lnTo>
                  <a:pt x="210" y="103"/>
                </a:lnTo>
                <a:lnTo>
                  <a:pt x="273" y="102"/>
                </a:lnTo>
                <a:lnTo>
                  <a:pt x="319" y="145"/>
                </a:lnTo>
                <a:lnTo>
                  <a:pt x="331" y="174"/>
                </a:lnTo>
                <a:lnTo>
                  <a:pt x="357" y="178"/>
                </a:lnTo>
                <a:lnTo>
                  <a:pt x="361" y="205"/>
                </a:lnTo>
                <a:lnTo>
                  <a:pt x="357" y="225"/>
                </a:lnTo>
                <a:lnTo>
                  <a:pt x="387" y="247"/>
                </a:lnTo>
                <a:lnTo>
                  <a:pt x="502" y="358"/>
                </a:lnTo>
                <a:lnTo>
                  <a:pt x="510" y="384"/>
                </a:lnTo>
                <a:lnTo>
                  <a:pt x="528" y="378"/>
                </a:lnTo>
                <a:lnTo>
                  <a:pt x="535" y="399"/>
                </a:lnTo>
                <a:lnTo>
                  <a:pt x="558" y="390"/>
                </a:lnTo>
                <a:lnTo>
                  <a:pt x="547" y="424"/>
                </a:lnTo>
                <a:lnTo>
                  <a:pt x="588" y="442"/>
                </a:lnTo>
                <a:lnTo>
                  <a:pt x="597" y="471"/>
                </a:lnTo>
                <a:lnTo>
                  <a:pt x="630" y="493"/>
                </a:lnTo>
                <a:lnTo>
                  <a:pt x="636" y="516"/>
                </a:lnTo>
                <a:lnTo>
                  <a:pt x="657" y="517"/>
                </a:lnTo>
                <a:lnTo>
                  <a:pt x="657" y="555"/>
                </a:lnTo>
                <a:lnTo>
                  <a:pt x="684" y="532"/>
                </a:lnTo>
                <a:lnTo>
                  <a:pt x="691" y="552"/>
                </a:lnTo>
                <a:lnTo>
                  <a:pt x="714" y="556"/>
                </a:lnTo>
                <a:lnTo>
                  <a:pt x="721" y="567"/>
                </a:lnTo>
                <a:lnTo>
                  <a:pt x="745" y="553"/>
                </a:lnTo>
                <a:lnTo>
                  <a:pt x="750" y="574"/>
                </a:lnTo>
                <a:lnTo>
                  <a:pt x="771" y="570"/>
                </a:lnTo>
                <a:lnTo>
                  <a:pt x="789" y="588"/>
                </a:lnTo>
                <a:lnTo>
                  <a:pt x="823" y="591"/>
                </a:lnTo>
                <a:lnTo>
                  <a:pt x="858" y="609"/>
                </a:lnTo>
                <a:lnTo>
                  <a:pt x="858" y="624"/>
                </a:lnTo>
                <a:lnTo>
                  <a:pt x="883" y="630"/>
                </a:lnTo>
                <a:lnTo>
                  <a:pt x="901" y="649"/>
                </a:lnTo>
                <a:lnTo>
                  <a:pt x="915" y="661"/>
                </a:lnTo>
                <a:lnTo>
                  <a:pt x="918" y="675"/>
                </a:lnTo>
                <a:lnTo>
                  <a:pt x="945" y="673"/>
                </a:lnTo>
                <a:lnTo>
                  <a:pt x="957" y="708"/>
                </a:lnTo>
                <a:lnTo>
                  <a:pt x="988" y="709"/>
                </a:lnTo>
                <a:lnTo>
                  <a:pt x="997" y="730"/>
                </a:lnTo>
                <a:lnTo>
                  <a:pt x="1032" y="735"/>
                </a:lnTo>
                <a:lnTo>
                  <a:pt x="1066" y="760"/>
                </a:lnTo>
                <a:lnTo>
                  <a:pt x="1081" y="757"/>
                </a:lnTo>
                <a:lnTo>
                  <a:pt x="1099" y="772"/>
                </a:lnTo>
                <a:lnTo>
                  <a:pt x="1120" y="766"/>
                </a:lnTo>
                <a:lnTo>
                  <a:pt x="1126" y="786"/>
                </a:lnTo>
                <a:lnTo>
                  <a:pt x="1137" y="784"/>
                </a:lnTo>
                <a:lnTo>
                  <a:pt x="1137" y="802"/>
                </a:lnTo>
                <a:lnTo>
                  <a:pt x="1203" y="802"/>
                </a:lnTo>
                <a:lnTo>
                  <a:pt x="1234" y="820"/>
                </a:lnTo>
                <a:lnTo>
                  <a:pt x="1231" y="843"/>
                </a:lnTo>
                <a:lnTo>
                  <a:pt x="1254" y="847"/>
                </a:lnTo>
                <a:lnTo>
                  <a:pt x="1275" y="852"/>
                </a:lnTo>
                <a:lnTo>
                  <a:pt x="1308" y="874"/>
                </a:lnTo>
                <a:lnTo>
                  <a:pt x="1329" y="877"/>
                </a:lnTo>
                <a:lnTo>
                  <a:pt x="1362" y="895"/>
                </a:lnTo>
                <a:lnTo>
                  <a:pt x="1353" y="909"/>
                </a:lnTo>
                <a:lnTo>
                  <a:pt x="1368" y="927"/>
                </a:lnTo>
                <a:lnTo>
                  <a:pt x="1419" y="952"/>
                </a:lnTo>
                <a:lnTo>
                  <a:pt x="1446" y="954"/>
                </a:lnTo>
                <a:lnTo>
                  <a:pt x="1455" y="973"/>
                </a:lnTo>
                <a:lnTo>
                  <a:pt x="1534" y="975"/>
                </a:lnTo>
                <a:lnTo>
                  <a:pt x="1543" y="990"/>
                </a:lnTo>
                <a:lnTo>
                  <a:pt x="1567" y="993"/>
                </a:lnTo>
                <a:lnTo>
                  <a:pt x="1563" y="1009"/>
                </a:lnTo>
                <a:lnTo>
                  <a:pt x="1591" y="1009"/>
                </a:lnTo>
                <a:lnTo>
                  <a:pt x="1603" y="1026"/>
                </a:lnTo>
                <a:lnTo>
                  <a:pt x="1644" y="1050"/>
                </a:lnTo>
                <a:lnTo>
                  <a:pt x="1674" y="1047"/>
                </a:lnTo>
                <a:lnTo>
                  <a:pt x="1695" y="1069"/>
                </a:lnTo>
                <a:lnTo>
                  <a:pt x="1719" y="1065"/>
                </a:lnTo>
                <a:lnTo>
                  <a:pt x="1722" y="1081"/>
                </a:lnTo>
                <a:lnTo>
                  <a:pt x="1740" y="1074"/>
                </a:lnTo>
                <a:lnTo>
                  <a:pt x="1749" y="1102"/>
                </a:lnTo>
                <a:lnTo>
                  <a:pt x="1779" y="1107"/>
                </a:lnTo>
                <a:lnTo>
                  <a:pt x="1789" y="1125"/>
                </a:lnTo>
                <a:lnTo>
                  <a:pt x="1797" y="1141"/>
                </a:lnTo>
                <a:lnTo>
                  <a:pt x="1816" y="1140"/>
                </a:lnTo>
                <a:lnTo>
                  <a:pt x="1816" y="1162"/>
                </a:lnTo>
                <a:lnTo>
                  <a:pt x="1840" y="1162"/>
                </a:lnTo>
                <a:lnTo>
                  <a:pt x="1840" y="1180"/>
                </a:lnTo>
                <a:lnTo>
                  <a:pt x="1887" y="1179"/>
                </a:lnTo>
                <a:lnTo>
                  <a:pt x="1917" y="1195"/>
                </a:lnTo>
                <a:lnTo>
                  <a:pt x="1987" y="1194"/>
                </a:lnTo>
                <a:lnTo>
                  <a:pt x="2038" y="1230"/>
                </a:lnTo>
                <a:lnTo>
                  <a:pt x="2079" y="1225"/>
                </a:lnTo>
                <a:lnTo>
                  <a:pt x="2091" y="1242"/>
                </a:lnTo>
                <a:lnTo>
                  <a:pt x="2125" y="1237"/>
                </a:lnTo>
                <a:lnTo>
                  <a:pt x="2167" y="1255"/>
                </a:lnTo>
                <a:lnTo>
                  <a:pt x="2238" y="1254"/>
                </a:lnTo>
                <a:lnTo>
                  <a:pt x="2326" y="1285"/>
                </a:lnTo>
                <a:lnTo>
                  <a:pt x="2539" y="1290"/>
                </a:lnTo>
                <a:lnTo>
                  <a:pt x="2562" y="1353"/>
                </a:lnTo>
                <a:lnTo>
                  <a:pt x="2772" y="1354"/>
                </a:lnTo>
                <a:lnTo>
                  <a:pt x="2776" y="1381"/>
                </a:lnTo>
                <a:lnTo>
                  <a:pt x="2788" y="1395"/>
                </a:lnTo>
                <a:lnTo>
                  <a:pt x="2803" y="1425"/>
                </a:lnTo>
                <a:lnTo>
                  <a:pt x="2803" y="1462"/>
                </a:lnTo>
                <a:lnTo>
                  <a:pt x="3240" y="1462"/>
                </a:lnTo>
              </a:path>
            </a:pathLst>
          </a:custGeom>
          <a:noFill/>
          <a:ln w="2857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2040"/>
          </a:p>
        </p:txBody>
      </p:sp>
      <p:sp>
        <p:nvSpPr>
          <p:cNvPr id="1190977" name="Line 65"/>
          <p:cNvSpPr>
            <a:spLocks noChangeShapeType="1"/>
          </p:cNvSpPr>
          <p:nvPr/>
        </p:nvSpPr>
        <p:spPr bwMode="auto">
          <a:xfrm>
            <a:off x="6096000" y="2243328"/>
            <a:ext cx="4754880" cy="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2040"/>
          </a:p>
        </p:txBody>
      </p:sp>
      <p:sp>
        <p:nvSpPr>
          <p:cNvPr id="1190978" name="Rectangle 66"/>
          <p:cNvSpPr>
            <a:spLocks noChangeArrowheads="1"/>
          </p:cNvSpPr>
          <p:nvPr/>
        </p:nvSpPr>
        <p:spPr bwMode="auto">
          <a:xfrm rot="-5400000">
            <a:off x="-309033" y="3431572"/>
            <a:ext cx="3724275" cy="380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713" tIns="50356" rIns="100713" bIns="50356">
            <a:spAutoFit/>
          </a:bodyPr>
          <a:lstStyle/>
          <a:p>
            <a:pPr algn="ctr" eaLnBrk="0" hangingPunct="0"/>
            <a:r>
              <a:rPr lang="en-US" sz="1813" b="1"/>
              <a:t>Probability of survival</a:t>
            </a:r>
            <a:endParaRPr lang="en-US" sz="1813" b="1">
              <a:solidFill>
                <a:schemeClr val="bg2"/>
              </a:solidFill>
            </a:endParaRPr>
          </a:p>
        </p:txBody>
      </p:sp>
      <p:graphicFrame>
        <p:nvGraphicFramePr>
          <p:cNvPr id="3" name="Group 69">
            <a:extLst>
              <a:ext uri="{FF2B5EF4-FFF2-40B4-BE49-F238E27FC236}">
                <a16:creationId xmlns:a16="http://schemas.microsoft.com/office/drawing/2014/main" id="{8991F262-0511-7472-F4DA-BEE524632FC4}"/>
              </a:ext>
            </a:extLst>
          </p:cNvPr>
          <p:cNvGraphicFramePr>
            <a:graphicFrameLocks noGrp="1"/>
          </p:cNvGraphicFramePr>
          <p:nvPr>
            <p:extLst>
              <p:ext uri="{D42A27DB-BD31-4B8C-83A1-F6EECF244321}">
                <p14:modId xmlns:p14="http://schemas.microsoft.com/office/powerpoint/2010/main" val="2253188702"/>
              </p:ext>
            </p:extLst>
          </p:nvPr>
        </p:nvGraphicFramePr>
        <p:xfrm>
          <a:off x="6182360" y="2699512"/>
          <a:ext cx="4663440" cy="1502304"/>
        </p:xfrm>
        <a:graphic>
          <a:graphicData uri="http://schemas.openxmlformats.org/drawingml/2006/table">
            <a:tbl>
              <a:tblPr/>
              <a:tblGrid>
                <a:gridCol w="1640840">
                  <a:extLst>
                    <a:ext uri="{9D8B030D-6E8A-4147-A177-3AD203B41FA5}">
                      <a16:colId xmlns:a16="http://schemas.microsoft.com/office/drawing/2014/main" val="20000"/>
                    </a:ext>
                  </a:extLst>
                </a:gridCol>
                <a:gridCol w="1191048">
                  <a:extLst>
                    <a:ext uri="{9D8B030D-6E8A-4147-A177-3AD203B41FA5}">
                      <a16:colId xmlns:a16="http://schemas.microsoft.com/office/drawing/2014/main" val="20001"/>
                    </a:ext>
                  </a:extLst>
                </a:gridCol>
                <a:gridCol w="913977">
                  <a:extLst>
                    <a:ext uri="{9D8B030D-6E8A-4147-A177-3AD203B41FA5}">
                      <a16:colId xmlns:a16="http://schemas.microsoft.com/office/drawing/2014/main" val="20002"/>
                    </a:ext>
                  </a:extLst>
                </a:gridCol>
                <a:gridCol w="917575">
                  <a:extLst>
                    <a:ext uri="{9D8B030D-6E8A-4147-A177-3AD203B41FA5}">
                      <a16:colId xmlns:a16="http://schemas.microsoft.com/office/drawing/2014/main" val="20003"/>
                    </a:ext>
                  </a:extLst>
                </a:gridCol>
              </a:tblGrid>
              <a:tr h="500168">
                <a:tc>
                  <a:txBody>
                    <a:bodyPr/>
                    <a:lstStyle/>
                    <a:p>
                      <a:pPr marL="0" marR="0" lvl="0" indent="0" algn="l" defTabSz="914400" rtl="0" eaLnBrk="1" fontAlgn="base" latinLnBrk="0" hangingPunct="1">
                        <a:lnSpc>
                          <a:spcPct val="9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tx1"/>
                        </a:solidFill>
                        <a:effectLst/>
                        <a:latin typeface="Arial" charset="0"/>
                      </a:endParaRPr>
                    </a:p>
                  </a:txBody>
                  <a:tcPr marL="0" marR="0" marT="0" marB="51816" anchor="b"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endParaRPr kumimoji="0" lang="en-US" sz="1500" b="0" i="0" u="none" strike="noStrike" cap="none" normalizeH="0" baseline="0">
                        <a:ln>
                          <a:noFill/>
                        </a:ln>
                        <a:solidFill>
                          <a:schemeClr val="tx1"/>
                        </a:solidFill>
                        <a:effectLst/>
                        <a:latin typeface="Arial" charset="0"/>
                      </a:endParaRPr>
                    </a:p>
                  </a:txBody>
                  <a:tcPr marL="0" marR="0" marT="0" marB="51816"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endParaRPr kumimoji="0" lang="en-US" sz="1500" b="0" i="0" u="none" strike="noStrike" cap="none" normalizeH="0" baseline="0">
                        <a:ln>
                          <a:noFill/>
                        </a:ln>
                        <a:solidFill>
                          <a:schemeClr val="bg2"/>
                        </a:solidFill>
                        <a:effectLst/>
                        <a:latin typeface="Arial" charset="0"/>
                      </a:endParaRPr>
                    </a:p>
                  </a:txBody>
                  <a:tcPr marL="0" marR="0" marT="0" marB="51816" anchor="b"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35000"/>
                        </a:spcAft>
                        <a:buClr>
                          <a:schemeClr val="bg1"/>
                        </a:buClr>
                        <a:buSzTx/>
                        <a:buFontTx/>
                        <a:buNone/>
                        <a:tabLst/>
                      </a:pPr>
                      <a:endParaRPr kumimoji="0" lang="en-US" sz="1500" b="0" i="0" u="none" strike="noStrike" cap="none" normalizeH="0" baseline="0">
                        <a:ln>
                          <a:noFill/>
                        </a:ln>
                        <a:solidFill>
                          <a:schemeClr val="bg2"/>
                        </a:solidFill>
                        <a:effectLst/>
                        <a:latin typeface="Arial" charset="0"/>
                      </a:endParaRPr>
                    </a:p>
                  </a:txBody>
                  <a:tcPr marL="0" marR="0" marT="0" marB="51816" anchor="b"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8830">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500" b="1" i="0" u="none" strike="noStrike" cap="none" normalizeH="0" baseline="0" dirty="0">
                          <a:ln>
                            <a:noFill/>
                          </a:ln>
                          <a:solidFill>
                            <a:schemeClr val="tx1"/>
                          </a:solidFill>
                          <a:effectLst/>
                          <a:latin typeface="Arial" charset="0"/>
                        </a:rPr>
                        <a:t>FISH+</a:t>
                      </a:r>
                      <a:r>
                        <a:rPr kumimoji="0" lang="en-US" sz="1500" b="1" i="0" u="none" strike="noStrike" cap="none" normalizeH="0" baseline="0" dirty="0">
                          <a:ln>
                            <a:noFill/>
                          </a:ln>
                          <a:solidFill>
                            <a:schemeClr val="bg2"/>
                          </a:solidFill>
                          <a:effectLst/>
                          <a:latin typeface="Arial" charset="0"/>
                        </a:rPr>
                        <a:t> </a:t>
                      </a:r>
                    </a:p>
                  </a:txBody>
                  <a:tcPr marL="0" marR="0" marT="0" marB="51816"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endParaRPr kumimoji="0" lang="en-US" sz="1700" b="0" i="0" u="none" strike="noStrike" cap="none" normalizeH="0" baseline="0">
                        <a:ln>
                          <a:noFill/>
                        </a:ln>
                        <a:solidFill>
                          <a:schemeClr val="bg2"/>
                        </a:solidFill>
                        <a:effectLst/>
                        <a:latin typeface="Arial" charset="0"/>
                      </a:endParaRPr>
                    </a:p>
                  </a:txBody>
                  <a:tcPr marL="0" marR="0" marT="0" marB="518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bg2"/>
                        </a:solidFill>
                        <a:effectLst/>
                        <a:latin typeface="Arial" charset="0"/>
                      </a:endParaRPr>
                    </a:p>
                  </a:txBody>
                  <a:tcPr marL="0" marR="0" marT="0" marB="51816"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pPr>
                      <a:endParaRPr kumimoji="0" lang="en-US" sz="1700" b="0" i="0" u="none" strike="noStrike" cap="none" normalizeH="0" baseline="0">
                        <a:ln>
                          <a:noFill/>
                        </a:ln>
                        <a:solidFill>
                          <a:schemeClr val="bg2"/>
                        </a:solidFill>
                        <a:effectLst/>
                        <a:latin typeface="Arial" charset="0"/>
                      </a:endParaRPr>
                    </a:p>
                  </a:txBody>
                  <a:tcPr marL="0" marR="0" marT="0" marB="51816"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16653">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700" b="0" i="0" u="none" strike="noStrike" cap="none" normalizeH="0" baseline="0">
                          <a:ln>
                            <a:noFill/>
                          </a:ln>
                          <a:solidFill>
                            <a:schemeClr val="bg2"/>
                          </a:solidFill>
                          <a:effectLst/>
                          <a:latin typeface="Arial" charset="0"/>
                        </a:rPr>
                        <a:t>	</a:t>
                      </a:r>
                      <a:r>
                        <a:rPr kumimoji="0" lang="en-US" sz="1700" b="0" i="0" u="none" strike="noStrike" cap="none" normalizeH="0" baseline="0">
                          <a:ln>
                            <a:noFill/>
                          </a:ln>
                          <a:solidFill>
                            <a:schemeClr val="tx1"/>
                          </a:solidFill>
                          <a:effectLst/>
                          <a:latin typeface="Arial" charset="0"/>
                        </a:rPr>
                        <a:t>H + CT</a:t>
                      </a:r>
                    </a:p>
                  </a:txBody>
                  <a:tcPr marL="0" marR="0" marT="0" marB="51816"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r>
                        <a:rPr kumimoji="0" lang="en-US" sz="1700" b="0" i="0" u="none" strike="noStrike" cap="none" normalizeH="0" baseline="0">
                          <a:ln>
                            <a:noFill/>
                          </a:ln>
                          <a:solidFill>
                            <a:schemeClr val="tx1"/>
                          </a:solidFill>
                          <a:effectLst/>
                          <a:latin typeface="Arial" charset="0"/>
                        </a:rPr>
                        <a:t>26.2</a:t>
                      </a:r>
                    </a:p>
                  </a:txBody>
                  <a:tcPr marL="0" marR="0" marT="0" marB="51816"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322263" algn="dec"/>
                        </a:tabLst>
                      </a:pPr>
                      <a:r>
                        <a:rPr kumimoji="0" lang="en-US" sz="1700" b="0" i="0" u="none" strike="noStrike" cap="none" normalizeH="0" baseline="0" dirty="0">
                          <a:ln>
                            <a:noFill/>
                          </a:ln>
                          <a:solidFill>
                            <a:schemeClr val="tx1"/>
                          </a:solidFill>
                          <a:effectLst/>
                          <a:latin typeface="Arial" charset="0"/>
                        </a:rPr>
                        <a:t>0.71</a:t>
                      </a:r>
                    </a:p>
                  </a:txBody>
                  <a:tcPr marL="0" marR="0" marT="0" marB="51816" anchor="ctr" horzOverflow="overflow">
                    <a:lnL>
                      <a:noFill/>
                    </a:lnL>
                    <a:lnR>
                      <a:noFill/>
                    </a:lnR>
                    <a:lnT>
                      <a:noFill/>
                    </a:lnT>
                    <a:lnB cap="flat">
                      <a:noFill/>
                    </a:lnB>
                    <a:lnTlToBr>
                      <a:noFill/>
                    </a:lnTlToBr>
                    <a:lnBlToTr>
                      <a:noFill/>
                    </a:lnBlToTr>
                    <a:noFill/>
                  </a:tcPr>
                </a:tc>
                <a:tc rowSpan="2">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241300" algn="dec"/>
                        </a:tabLst>
                      </a:pPr>
                      <a:r>
                        <a:rPr kumimoji="0" lang="en-US" sz="1700" b="0" i="0" u="none" strike="noStrike" cap="none" normalizeH="0" baseline="0" dirty="0">
                          <a:ln>
                            <a:noFill/>
                          </a:ln>
                          <a:solidFill>
                            <a:schemeClr val="tx1"/>
                          </a:solidFill>
                          <a:effectLst/>
                          <a:latin typeface="Arial" charset="0"/>
                        </a:rPr>
                        <a:t>.007</a:t>
                      </a:r>
                    </a:p>
                  </a:txBody>
                  <a:tcPr marL="0" marR="0" marT="0" marB="51816"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r h="316653">
                <a:tc>
                  <a:txBody>
                    <a:bodyPr/>
                    <a:lstStyle/>
                    <a:p>
                      <a:pPr marL="0" marR="0" lvl="0" indent="0" algn="l" defTabSz="914400" rtl="0" eaLnBrk="1" fontAlgn="base" latinLnBrk="0" hangingPunct="1">
                        <a:lnSpc>
                          <a:spcPct val="80000"/>
                        </a:lnSpc>
                        <a:spcBef>
                          <a:spcPct val="0"/>
                        </a:spcBef>
                        <a:spcAft>
                          <a:spcPct val="35000"/>
                        </a:spcAft>
                        <a:buClr>
                          <a:schemeClr val="bg1"/>
                        </a:buClr>
                        <a:buSzTx/>
                        <a:buFontTx/>
                        <a:buNone/>
                        <a:tabLst>
                          <a:tab pos="341313" algn="l"/>
                        </a:tabLst>
                      </a:pPr>
                      <a:r>
                        <a:rPr kumimoji="0" lang="en-US" sz="1700" b="0" i="0" u="none" strike="noStrike" cap="none" normalizeH="0" baseline="0">
                          <a:ln>
                            <a:noFill/>
                          </a:ln>
                          <a:solidFill>
                            <a:schemeClr val="bg2"/>
                          </a:solidFill>
                          <a:effectLst/>
                          <a:latin typeface="Arial" charset="0"/>
                        </a:rPr>
                        <a:t>	</a:t>
                      </a:r>
                      <a:r>
                        <a:rPr kumimoji="0" lang="en-US" sz="1700" b="0" i="0" u="none" strike="noStrike" cap="none" normalizeH="0" baseline="0">
                          <a:ln>
                            <a:noFill/>
                          </a:ln>
                          <a:solidFill>
                            <a:schemeClr val="tx1"/>
                          </a:solidFill>
                          <a:effectLst/>
                          <a:latin typeface="Arial" charset="0"/>
                        </a:rPr>
                        <a:t>CT</a:t>
                      </a:r>
                    </a:p>
                  </a:txBody>
                  <a:tcPr marL="0" marR="0" marT="0" marB="51816"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35000"/>
                        </a:spcAft>
                        <a:buClr>
                          <a:schemeClr val="tx2"/>
                        </a:buClr>
                        <a:buSzTx/>
                        <a:buFontTx/>
                        <a:buNone/>
                        <a:tabLst>
                          <a:tab pos="431800" algn="dec"/>
                        </a:tabLst>
                      </a:pPr>
                      <a:r>
                        <a:rPr kumimoji="0" lang="en-US" sz="1700" b="0" i="0" u="none" strike="noStrike" cap="none" normalizeH="0" baseline="0" dirty="0">
                          <a:ln>
                            <a:noFill/>
                          </a:ln>
                          <a:solidFill>
                            <a:schemeClr val="tx1"/>
                          </a:solidFill>
                          <a:effectLst/>
                          <a:latin typeface="Arial" charset="0"/>
                        </a:rPr>
                        <a:t>20.0</a:t>
                      </a:r>
                    </a:p>
                  </a:txBody>
                  <a:tcPr marL="0" marR="0" marT="0" marB="51816"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4" name="Line 99">
            <a:extLst>
              <a:ext uri="{FF2B5EF4-FFF2-40B4-BE49-F238E27FC236}">
                <a16:creationId xmlns:a16="http://schemas.microsoft.com/office/drawing/2014/main" id="{91E57178-FFC6-146D-D11E-7C1A503F8BE8}"/>
              </a:ext>
            </a:extLst>
          </p:cNvPr>
          <p:cNvSpPr>
            <a:spLocks noChangeShapeType="1"/>
          </p:cNvSpPr>
          <p:nvPr/>
        </p:nvSpPr>
        <p:spPr bwMode="auto">
          <a:xfrm>
            <a:off x="6268721" y="3626084"/>
            <a:ext cx="242888" cy="1799"/>
          </a:xfrm>
          <a:prstGeom prst="line">
            <a:avLst/>
          </a:prstGeom>
          <a:noFill/>
          <a:ln w="28575">
            <a:solidFill>
              <a:srgbClr val="EA0E88"/>
            </a:solidFill>
            <a:round/>
            <a:headEnd/>
            <a:tailEnd/>
          </a:ln>
          <a:extLst>
            <a:ext uri="{909E8E84-426E-40dd-AFC4-6F175D3DCCD1}">
              <a14:hiddenFill xmlns:a14="http://schemas.microsoft.com/office/drawing/2010/main" xmlns="">
                <a:noFill/>
              </a14:hiddenFill>
            </a:ext>
          </a:extLst>
        </p:spPr>
        <p:txBody>
          <a:bodyPr/>
          <a:lstStyle/>
          <a:p>
            <a:endParaRPr lang="en-US" sz="2040"/>
          </a:p>
        </p:txBody>
      </p:sp>
      <p:sp>
        <p:nvSpPr>
          <p:cNvPr id="5" name="Line 100">
            <a:extLst>
              <a:ext uri="{FF2B5EF4-FFF2-40B4-BE49-F238E27FC236}">
                <a16:creationId xmlns:a16="http://schemas.microsoft.com/office/drawing/2014/main" id="{1175ECCD-7283-2412-31A9-EB0CE6866B91}"/>
              </a:ext>
            </a:extLst>
          </p:cNvPr>
          <p:cNvSpPr>
            <a:spLocks noChangeShapeType="1"/>
          </p:cNvSpPr>
          <p:nvPr/>
        </p:nvSpPr>
        <p:spPr bwMode="gray">
          <a:xfrm>
            <a:off x="6266921" y="3967925"/>
            <a:ext cx="242887" cy="1799"/>
          </a:xfrm>
          <a:prstGeom prst="line">
            <a:avLst/>
          </a:prstGeom>
          <a:noFill/>
          <a:ln w="28575">
            <a:solidFill>
              <a:srgbClr val="FDB813"/>
            </a:solidFill>
            <a:round/>
            <a:headEnd/>
            <a:tailEnd/>
          </a:ln>
          <a:extLst>
            <a:ext uri="{909E8E84-426E-40dd-AFC4-6F175D3DCCD1}">
              <a14:hiddenFill xmlns:a14="http://schemas.microsoft.com/office/drawing/2010/main" xmlns="">
                <a:noFill/>
              </a14:hiddenFill>
            </a:ext>
          </a:extLst>
        </p:spPr>
        <p:txBody>
          <a:bodyPr/>
          <a:lstStyle/>
          <a:p>
            <a:endParaRPr lang="en-US" sz="2040"/>
          </a:p>
        </p:txBody>
      </p:sp>
      <p:graphicFrame>
        <p:nvGraphicFramePr>
          <p:cNvPr id="6" name="Object 2">
            <a:extLst>
              <a:ext uri="{FF2B5EF4-FFF2-40B4-BE49-F238E27FC236}">
                <a16:creationId xmlns:a16="http://schemas.microsoft.com/office/drawing/2014/main" id="{FBA22FEB-9326-D235-C47B-B85A1A1BF2CE}"/>
              </a:ext>
            </a:extLst>
          </p:cNvPr>
          <p:cNvGraphicFramePr>
            <a:graphicFrameLocks noChangeAspect="1"/>
          </p:cNvGraphicFramePr>
          <p:nvPr>
            <p:extLst>
              <p:ext uri="{D42A27DB-BD31-4B8C-83A1-F6EECF244321}">
                <p14:modId xmlns:p14="http://schemas.microsoft.com/office/powerpoint/2010/main" val="2279903000"/>
              </p:ext>
            </p:extLst>
          </p:nvPr>
        </p:nvGraphicFramePr>
        <p:xfrm>
          <a:off x="7821613" y="4752975"/>
          <a:ext cx="3557587" cy="2622550"/>
        </p:xfrm>
        <a:graphic>
          <a:graphicData uri="http://schemas.openxmlformats.org/presentationml/2006/ole">
            <mc:AlternateContent xmlns:mc="http://schemas.openxmlformats.org/markup-compatibility/2006">
              <mc:Choice xmlns:v="urn:schemas-microsoft-com:vml" Requires="v">
                <p:oleObj name="Document" r:id="rId3" imgW="2514600" imgH="1765300" progId="Word.Document.8">
                  <p:embed/>
                </p:oleObj>
              </mc:Choice>
              <mc:Fallback>
                <p:oleObj name="Document" r:id="rId3" imgW="2514600" imgH="1765300" progId="Word.Document.8">
                  <p:embed/>
                  <p:pic>
                    <p:nvPicPr>
                      <p:cNvPr id="6" name="Object 2">
                        <a:extLst>
                          <a:ext uri="{FF2B5EF4-FFF2-40B4-BE49-F238E27FC236}">
                            <a16:creationId xmlns:a16="http://schemas.microsoft.com/office/drawing/2014/main" id="{FBA22FEB-9326-D235-C47B-B85A1A1BF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628"/>
                      <a:stretch>
                        <a:fillRect/>
                      </a:stretch>
                    </p:blipFill>
                    <p:spPr bwMode="auto">
                      <a:xfrm>
                        <a:off x="7821613" y="4752975"/>
                        <a:ext cx="3557587" cy="2622550"/>
                      </a:xfrm>
                      <a:prstGeom prst="rect">
                        <a:avLst/>
                      </a:prstGeom>
                      <a:solidFill>
                        <a:schemeClr val="bg1"/>
                      </a:solidFill>
                      <a:ln>
                        <a:noFill/>
                      </a:ln>
                      <a:effectLst/>
                    </p:spPr>
                  </p:pic>
                </p:oleObj>
              </mc:Fallback>
            </mc:AlternateContent>
          </a:graphicData>
        </a:graphic>
      </p:graphicFrame>
      <p:graphicFrame>
        <p:nvGraphicFramePr>
          <p:cNvPr id="7" name="Object 3">
            <a:extLst>
              <a:ext uri="{FF2B5EF4-FFF2-40B4-BE49-F238E27FC236}">
                <a16:creationId xmlns:a16="http://schemas.microsoft.com/office/drawing/2014/main" id="{591A50A7-D2A1-0187-18E2-E6D87EE93877}"/>
              </a:ext>
            </a:extLst>
          </p:cNvPr>
          <p:cNvGraphicFramePr>
            <a:graphicFrameLocks noChangeAspect="1"/>
          </p:cNvGraphicFramePr>
          <p:nvPr>
            <p:extLst>
              <p:ext uri="{D42A27DB-BD31-4B8C-83A1-F6EECF244321}">
                <p14:modId xmlns:p14="http://schemas.microsoft.com/office/powerpoint/2010/main" val="1289980381"/>
              </p:ext>
            </p:extLst>
          </p:nvPr>
        </p:nvGraphicFramePr>
        <p:xfrm>
          <a:off x="493395" y="4832654"/>
          <a:ext cx="3612727" cy="2542223"/>
        </p:xfrm>
        <a:graphic>
          <a:graphicData uri="http://schemas.openxmlformats.org/presentationml/2006/ole">
            <mc:AlternateContent xmlns:mc="http://schemas.openxmlformats.org/markup-compatibility/2006">
              <mc:Choice xmlns:v="urn:schemas-microsoft-com:vml" Requires="v">
                <p:oleObj name="Document" r:id="rId5" imgW="2514600" imgH="1765300" progId="Word.Document.8">
                  <p:embed/>
                </p:oleObj>
              </mc:Choice>
              <mc:Fallback>
                <p:oleObj name="Document" r:id="rId5" imgW="2514600" imgH="1765300" progId="Word.Document.8">
                  <p:embed/>
                  <p:pic>
                    <p:nvPicPr>
                      <p:cNvPr id="7" name="Object 3">
                        <a:extLst>
                          <a:ext uri="{FF2B5EF4-FFF2-40B4-BE49-F238E27FC236}">
                            <a16:creationId xmlns:a16="http://schemas.microsoft.com/office/drawing/2014/main" id="{591A50A7-D2A1-0187-18E2-E6D87EE938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95" y="4832654"/>
                        <a:ext cx="3612727" cy="25422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 name="Rectangle 103">
            <a:extLst>
              <a:ext uri="{FF2B5EF4-FFF2-40B4-BE49-F238E27FC236}">
                <a16:creationId xmlns:a16="http://schemas.microsoft.com/office/drawing/2014/main" id="{278C738E-7288-D5E3-8734-C4F36471E25C}"/>
              </a:ext>
            </a:extLst>
          </p:cNvPr>
          <p:cNvSpPr>
            <a:spLocks noChangeArrowheads="1"/>
          </p:cNvSpPr>
          <p:nvPr/>
        </p:nvSpPr>
        <p:spPr bwMode="auto">
          <a:xfrm>
            <a:off x="8380947" y="7378683"/>
            <a:ext cx="2896947"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13" dirty="0">
                <a:latin typeface="Lucida Sans" charset="0"/>
              </a:rPr>
              <a:t>IHC 2+/3+ but FISH-</a:t>
            </a:r>
            <a:r>
              <a:rPr lang="en-US" sz="1813" dirty="0" err="1">
                <a:latin typeface="Lucida Sans" charset="0"/>
              </a:rPr>
              <a:t>Neg</a:t>
            </a:r>
            <a:endParaRPr lang="en-US" sz="2040" dirty="0">
              <a:latin typeface="Lucida Sans" charset="0"/>
            </a:endParaRPr>
          </a:p>
        </p:txBody>
      </p:sp>
      <p:sp>
        <p:nvSpPr>
          <p:cNvPr id="9" name="Rectangle 104">
            <a:extLst>
              <a:ext uri="{FF2B5EF4-FFF2-40B4-BE49-F238E27FC236}">
                <a16:creationId xmlns:a16="http://schemas.microsoft.com/office/drawing/2014/main" id="{0CB22986-009B-FB23-3A0B-725024BD86BE}"/>
              </a:ext>
            </a:extLst>
          </p:cNvPr>
          <p:cNvSpPr>
            <a:spLocks noChangeArrowheads="1"/>
          </p:cNvSpPr>
          <p:nvPr/>
        </p:nvSpPr>
        <p:spPr bwMode="auto">
          <a:xfrm>
            <a:off x="792101" y="7378683"/>
            <a:ext cx="2882520"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13" dirty="0">
                <a:latin typeface="Lucida Sans" charset="0"/>
              </a:rPr>
              <a:t>IHC 2+/3+ and FISH-</a:t>
            </a:r>
            <a:r>
              <a:rPr lang="en-US" sz="1813" dirty="0" err="1">
                <a:latin typeface="Lucida Sans" charset="0"/>
              </a:rPr>
              <a:t>Pos</a:t>
            </a:r>
            <a:endParaRPr lang="en-US" sz="2040" dirty="0">
              <a:latin typeface="Lucida Sans" charset="0"/>
            </a:endParaRPr>
          </a:p>
        </p:txBody>
      </p:sp>
      <p:sp>
        <p:nvSpPr>
          <p:cNvPr id="10" name="TextBox 9">
            <a:extLst>
              <a:ext uri="{FF2B5EF4-FFF2-40B4-BE49-F238E27FC236}">
                <a16:creationId xmlns:a16="http://schemas.microsoft.com/office/drawing/2014/main" id="{5581D455-21D0-4D70-F99A-75187DB86594}"/>
              </a:ext>
            </a:extLst>
          </p:cNvPr>
          <p:cNvSpPr txBox="1"/>
          <p:nvPr/>
        </p:nvSpPr>
        <p:spPr>
          <a:xfrm>
            <a:off x="4106122" y="6915972"/>
            <a:ext cx="3715000"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Mass R, Press MF et al. </a:t>
            </a:r>
            <a:r>
              <a:rPr lang="en-US" sz="1400" i="1" dirty="0">
                <a:latin typeface="Arial" panose="020B0604020202020204" pitchFamily="34" charset="0"/>
                <a:cs typeface="Arial" panose="020B0604020202020204" pitchFamily="34" charset="0"/>
              </a:rPr>
              <a:t>Clin Breast Cancer</a:t>
            </a:r>
            <a:r>
              <a:rPr lang="en-US" sz="1400" dirty="0">
                <a:latin typeface="Arial" panose="020B0604020202020204" pitchFamily="34" charset="0"/>
                <a:cs typeface="Arial" panose="020B0604020202020204" pitchFamily="34" charset="0"/>
              </a:rPr>
              <a:t>. 2005;6:240-246.</a:t>
            </a:r>
          </a:p>
        </p:txBody>
      </p:sp>
    </p:spTree>
    <p:extLst>
      <p:ext uri="{BB962C8B-B14F-4D97-AF65-F5344CB8AC3E}">
        <p14:creationId xmlns:p14="http://schemas.microsoft.com/office/powerpoint/2010/main" val="3119673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88" y="2657370"/>
            <a:ext cx="1295400" cy="84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0" name="Picture 3"/>
          <p:cNvPicPr>
            <a:picLocks noChangeAspect="1" noChangeArrowheads="1"/>
          </p:cNvPicPr>
          <p:nvPr/>
        </p:nvPicPr>
        <p:blipFill>
          <a:blip r:embed="rId4">
            <a:extLst>
              <a:ext uri="{28A0092B-C50C-407E-A947-70E740481C1C}">
                <a14:useLocalDpi xmlns:a14="http://schemas.microsoft.com/office/drawing/2010/main" val="0"/>
              </a:ext>
            </a:extLst>
          </a:blip>
          <a:srcRect r="19167"/>
          <a:stretch>
            <a:fillRect/>
          </a:stretch>
        </p:blipFill>
        <p:spPr bwMode="auto">
          <a:xfrm>
            <a:off x="2681182" y="5473066"/>
            <a:ext cx="418846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Line 4"/>
          <p:cNvSpPr>
            <a:spLocks noChangeShapeType="1"/>
          </p:cNvSpPr>
          <p:nvPr/>
        </p:nvSpPr>
        <p:spPr bwMode="auto">
          <a:xfrm>
            <a:off x="5214408" y="4893733"/>
            <a:ext cx="0"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43012" name="Line 5"/>
          <p:cNvSpPr>
            <a:spLocks noChangeShapeType="1"/>
          </p:cNvSpPr>
          <p:nvPr/>
        </p:nvSpPr>
        <p:spPr bwMode="auto">
          <a:xfrm flipH="1">
            <a:off x="4192482" y="4879340"/>
            <a:ext cx="777240"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43013" name="Line 6"/>
          <p:cNvSpPr>
            <a:spLocks noChangeShapeType="1"/>
          </p:cNvSpPr>
          <p:nvPr/>
        </p:nvSpPr>
        <p:spPr bwMode="auto">
          <a:xfrm flipH="1">
            <a:off x="3112982" y="4879340"/>
            <a:ext cx="1612053" cy="60452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43014" name="Line 7"/>
          <p:cNvSpPr>
            <a:spLocks noChangeShapeType="1"/>
          </p:cNvSpPr>
          <p:nvPr/>
        </p:nvSpPr>
        <p:spPr bwMode="auto">
          <a:xfrm>
            <a:off x="5531062" y="4879340"/>
            <a:ext cx="806027"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43015" name="Rectangle 8"/>
          <p:cNvSpPr>
            <a:spLocks noGrp="1" noChangeArrowheads="1"/>
          </p:cNvSpPr>
          <p:nvPr>
            <p:ph type="title"/>
          </p:nvPr>
        </p:nvSpPr>
        <p:spPr>
          <a:xfrm>
            <a:off x="1322812" y="894186"/>
            <a:ext cx="9954789" cy="833014"/>
          </a:xfrm>
        </p:spPr>
        <p:txBody>
          <a:bodyPr>
            <a:noAutofit/>
          </a:bodyPr>
          <a:lstStyle/>
          <a:p>
            <a:pPr eaLnBrk="1" hangingPunct="1"/>
            <a:r>
              <a:rPr lang="en-US" sz="2800" b="1" dirty="0">
                <a:solidFill>
                  <a:schemeClr val="tx1"/>
                </a:solidFill>
                <a:latin typeface="Arial" charset="0"/>
                <a:ea typeface="ＭＳ Ｐゴシック" charset="0"/>
                <a:cs typeface="ＭＳ Ｐゴシック" charset="0"/>
              </a:rPr>
              <a:t>Correlation of HER2/</a:t>
            </a:r>
            <a:r>
              <a:rPr lang="en-US" sz="2800" b="1" i="1" dirty="0" err="1">
                <a:solidFill>
                  <a:schemeClr val="tx1"/>
                </a:solidFill>
                <a:latin typeface="Arial" charset="0"/>
                <a:ea typeface="ＭＳ Ｐゴシック" charset="0"/>
                <a:cs typeface="ＭＳ Ｐゴシック" charset="0"/>
              </a:rPr>
              <a:t>neu</a:t>
            </a:r>
            <a:r>
              <a:rPr lang="en-US" sz="2800" b="1" dirty="0">
                <a:solidFill>
                  <a:schemeClr val="tx1"/>
                </a:solidFill>
                <a:latin typeface="Arial" charset="0"/>
                <a:ea typeface="ＭＳ Ｐゴシック" charset="0"/>
                <a:cs typeface="ＭＳ Ｐゴシック" charset="0"/>
              </a:rPr>
              <a:t> Gene Amplification with Overexpression in Frozen and FFPE tissues</a:t>
            </a:r>
          </a:p>
        </p:txBody>
      </p:sp>
      <p:sp>
        <p:nvSpPr>
          <p:cNvPr id="43016" name="Text Box 9"/>
          <p:cNvSpPr txBox="1">
            <a:spLocks noChangeArrowheads="1"/>
          </p:cNvSpPr>
          <p:nvPr/>
        </p:nvSpPr>
        <p:spPr bwMode="auto">
          <a:xfrm>
            <a:off x="6981157" y="6059763"/>
            <a:ext cx="1090362" cy="79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267" i="0" dirty="0"/>
              <a:t>Frozen</a:t>
            </a:r>
          </a:p>
          <a:p>
            <a:pPr algn="ctr"/>
            <a:r>
              <a:rPr lang="en-US" sz="2267" i="0" dirty="0"/>
              <a:t>IHC</a:t>
            </a:r>
          </a:p>
        </p:txBody>
      </p:sp>
      <p:sp>
        <p:nvSpPr>
          <p:cNvPr id="43017" name="Text Box 10"/>
          <p:cNvSpPr txBox="1">
            <a:spLocks noChangeArrowheads="1"/>
          </p:cNvSpPr>
          <p:nvPr/>
        </p:nvSpPr>
        <p:spPr bwMode="auto">
          <a:xfrm>
            <a:off x="2163022" y="2187787"/>
            <a:ext cx="223636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Amplification Level :</a:t>
            </a:r>
            <a:endParaRPr lang="en-US" sz="1587" i="0"/>
          </a:p>
        </p:txBody>
      </p:sp>
      <p:sp>
        <p:nvSpPr>
          <p:cNvPr id="43018" name="Text Box 11"/>
          <p:cNvSpPr txBox="1">
            <a:spLocks noChangeArrowheads="1"/>
          </p:cNvSpPr>
          <p:nvPr/>
        </p:nvSpPr>
        <p:spPr bwMode="auto">
          <a:xfrm>
            <a:off x="6060016" y="3679297"/>
            <a:ext cx="1314784"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Northern</a:t>
            </a:r>
          </a:p>
        </p:txBody>
      </p:sp>
      <p:sp>
        <p:nvSpPr>
          <p:cNvPr id="43019" name="Text Box 12"/>
          <p:cNvSpPr txBox="1">
            <a:spLocks noChangeArrowheads="1"/>
          </p:cNvSpPr>
          <p:nvPr/>
        </p:nvSpPr>
        <p:spPr bwMode="auto">
          <a:xfrm>
            <a:off x="6083407" y="4398964"/>
            <a:ext cx="1266693"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Western</a:t>
            </a:r>
          </a:p>
        </p:txBody>
      </p:sp>
      <p:sp>
        <p:nvSpPr>
          <p:cNvPr id="43020" name="Text Box 13"/>
          <p:cNvSpPr txBox="1">
            <a:spLocks noChangeArrowheads="1"/>
          </p:cNvSpPr>
          <p:nvPr/>
        </p:nvSpPr>
        <p:spPr bwMode="auto">
          <a:xfrm>
            <a:off x="3985590" y="6939387"/>
            <a:ext cx="70884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b="1" i="0"/>
              <a:t>27%</a:t>
            </a:r>
            <a:endParaRPr lang="en-US" sz="2040" i="0"/>
          </a:p>
        </p:txBody>
      </p:sp>
      <p:sp>
        <p:nvSpPr>
          <p:cNvPr id="43021" name="Text Box 14"/>
          <p:cNvSpPr txBox="1">
            <a:spLocks noChangeArrowheads="1"/>
          </p:cNvSpPr>
          <p:nvPr/>
        </p:nvSpPr>
        <p:spPr bwMode="auto">
          <a:xfrm>
            <a:off x="5953878" y="6939387"/>
            <a:ext cx="70884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b="1" i="0"/>
              <a:t>63%</a:t>
            </a:r>
            <a:endParaRPr lang="en-US" sz="2040" i="0"/>
          </a:p>
        </p:txBody>
      </p:sp>
      <p:sp>
        <p:nvSpPr>
          <p:cNvPr id="43022" name="AutoShape 15"/>
          <p:cNvSpPr>
            <a:spLocks/>
          </p:cNvSpPr>
          <p:nvPr/>
        </p:nvSpPr>
        <p:spPr bwMode="auto">
          <a:xfrm rot="-5400000">
            <a:off x="4178088" y="5512647"/>
            <a:ext cx="86360" cy="2849880"/>
          </a:xfrm>
          <a:prstGeom prst="leftBracket">
            <a:avLst>
              <a:gd name="adj" fmla="val 275000"/>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40"/>
          </a:p>
        </p:txBody>
      </p:sp>
      <p:sp>
        <p:nvSpPr>
          <p:cNvPr id="43023" name="Text Box 16"/>
          <p:cNvSpPr txBox="1">
            <a:spLocks noChangeArrowheads="1"/>
          </p:cNvSpPr>
          <p:nvPr/>
        </p:nvSpPr>
        <p:spPr bwMode="auto">
          <a:xfrm>
            <a:off x="1191886" y="6918389"/>
            <a:ext cx="1391728"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i="0" dirty="0"/>
              <a:t>% Women</a:t>
            </a:r>
          </a:p>
        </p:txBody>
      </p:sp>
      <p:sp>
        <p:nvSpPr>
          <p:cNvPr id="43024" name="Text Box 17"/>
          <p:cNvSpPr txBox="1">
            <a:spLocks noChangeArrowheads="1"/>
          </p:cNvSpPr>
          <p:nvPr/>
        </p:nvSpPr>
        <p:spPr bwMode="auto">
          <a:xfrm rot="-5400000">
            <a:off x="4249742" y="2154156"/>
            <a:ext cx="644728"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&gt; 10</a:t>
            </a:r>
          </a:p>
        </p:txBody>
      </p:sp>
      <p:sp>
        <p:nvSpPr>
          <p:cNvPr id="43025" name="Text Box 18"/>
          <p:cNvSpPr txBox="1">
            <a:spLocks noChangeArrowheads="1"/>
          </p:cNvSpPr>
          <p:nvPr/>
        </p:nvSpPr>
        <p:spPr bwMode="auto">
          <a:xfrm rot="-5400000">
            <a:off x="4499070" y="2085788"/>
            <a:ext cx="779381"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5 - 10</a:t>
            </a:r>
          </a:p>
        </p:txBody>
      </p:sp>
      <p:sp>
        <p:nvSpPr>
          <p:cNvPr id="43026" name="Text Box 19"/>
          <p:cNvSpPr txBox="1">
            <a:spLocks noChangeArrowheads="1"/>
          </p:cNvSpPr>
          <p:nvPr/>
        </p:nvSpPr>
        <p:spPr bwMode="auto">
          <a:xfrm rot="-5400000">
            <a:off x="4839264" y="2149658"/>
            <a:ext cx="649537"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2 - 5</a:t>
            </a:r>
          </a:p>
        </p:txBody>
      </p:sp>
      <p:sp>
        <p:nvSpPr>
          <p:cNvPr id="43027" name="Text Box 20"/>
          <p:cNvSpPr txBox="1">
            <a:spLocks noChangeArrowheads="1"/>
          </p:cNvSpPr>
          <p:nvPr/>
        </p:nvSpPr>
        <p:spPr bwMode="auto">
          <a:xfrm rot="-5400000">
            <a:off x="5316233" y="2317881"/>
            <a:ext cx="314510"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1</a:t>
            </a:r>
          </a:p>
        </p:txBody>
      </p:sp>
      <p:sp>
        <p:nvSpPr>
          <p:cNvPr id="43028" name="Text Box 21"/>
          <p:cNvSpPr txBox="1">
            <a:spLocks noChangeArrowheads="1"/>
          </p:cNvSpPr>
          <p:nvPr/>
        </p:nvSpPr>
        <p:spPr bwMode="auto">
          <a:xfrm>
            <a:off x="6034828" y="2828291"/>
            <a:ext cx="1364476"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Southern</a:t>
            </a:r>
          </a:p>
        </p:txBody>
      </p:sp>
      <p:sp>
        <p:nvSpPr>
          <p:cNvPr id="43029" name="Text Box 22"/>
          <p:cNvSpPr txBox="1">
            <a:spLocks noChangeArrowheads="1"/>
          </p:cNvSpPr>
          <p:nvPr/>
        </p:nvSpPr>
        <p:spPr bwMode="auto">
          <a:xfrm>
            <a:off x="1317413" y="395394"/>
            <a:ext cx="9235123"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267" b="1" dirty="0">
                <a:solidFill>
                  <a:srgbClr val="3366FF"/>
                </a:solidFill>
              </a:rPr>
              <a:t>Evaluation of HER2 testing in paraffin-embedded tissues</a:t>
            </a:r>
            <a:r>
              <a:rPr lang="en-US" sz="2267" b="1" dirty="0">
                <a:solidFill>
                  <a:srgbClr val="FFFF00"/>
                </a:solidFill>
              </a:rPr>
              <a:t> </a:t>
            </a:r>
          </a:p>
        </p:txBody>
      </p:sp>
      <p:sp>
        <p:nvSpPr>
          <p:cNvPr id="43030" name="Line 23"/>
          <p:cNvSpPr>
            <a:spLocks noChangeShapeType="1"/>
          </p:cNvSpPr>
          <p:nvPr/>
        </p:nvSpPr>
        <p:spPr bwMode="auto">
          <a:xfrm>
            <a:off x="1186075" y="854181"/>
            <a:ext cx="9328679" cy="0"/>
          </a:xfrm>
          <a:prstGeom prst="line">
            <a:avLst/>
          </a:prstGeom>
          <a:noFill/>
          <a:ln w="38100">
            <a:solidFill>
              <a:srgbClr val="3366FF"/>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43031" name="Text Box 24"/>
          <p:cNvSpPr txBox="1">
            <a:spLocks noChangeArrowheads="1"/>
          </p:cNvSpPr>
          <p:nvPr/>
        </p:nvSpPr>
        <p:spPr bwMode="auto">
          <a:xfrm>
            <a:off x="1749214" y="3724275"/>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4.4 kb -</a:t>
            </a:r>
            <a:endParaRPr lang="en-US" sz="1587" i="0"/>
          </a:p>
        </p:txBody>
      </p:sp>
      <p:sp>
        <p:nvSpPr>
          <p:cNvPr id="43032" name="Text Box 25"/>
          <p:cNvSpPr txBox="1">
            <a:spLocks noChangeArrowheads="1"/>
          </p:cNvSpPr>
          <p:nvPr/>
        </p:nvSpPr>
        <p:spPr bwMode="auto">
          <a:xfrm>
            <a:off x="1749214" y="4411557"/>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p185 -</a:t>
            </a:r>
            <a:endParaRPr lang="en-US" sz="1587" i="0"/>
          </a:p>
        </p:txBody>
      </p:sp>
      <p:sp>
        <p:nvSpPr>
          <p:cNvPr id="43033" name="Text Box 26"/>
          <p:cNvSpPr txBox="1">
            <a:spLocks noChangeArrowheads="1"/>
          </p:cNvSpPr>
          <p:nvPr/>
        </p:nvSpPr>
        <p:spPr bwMode="auto">
          <a:xfrm>
            <a:off x="1749214" y="2657370"/>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12.5 kb -</a:t>
            </a:r>
            <a:endParaRPr lang="en-US" sz="1587" i="0"/>
          </a:p>
        </p:txBody>
      </p:sp>
      <p:pic>
        <p:nvPicPr>
          <p:cNvPr id="43034" name="Picture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3988" y="3630719"/>
            <a:ext cx="1295400" cy="653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35"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988" y="4409759"/>
            <a:ext cx="1295400" cy="56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46" name="AutoShape 30"/>
          <p:cNvSpPr>
            <a:spLocks/>
          </p:cNvSpPr>
          <p:nvPr/>
        </p:nvSpPr>
        <p:spPr bwMode="auto">
          <a:xfrm>
            <a:off x="7045960" y="2374900"/>
            <a:ext cx="971550" cy="2633980"/>
          </a:xfrm>
          <a:prstGeom prst="rightBrace">
            <a:avLst>
              <a:gd name="adj1" fmla="val 22593"/>
              <a:gd name="adj2" fmla="val 50000"/>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40"/>
          </a:p>
        </p:txBody>
      </p:sp>
      <p:grpSp>
        <p:nvGrpSpPr>
          <p:cNvPr id="2" name="Group 31"/>
          <p:cNvGrpSpPr>
            <a:grpSpLocks/>
          </p:cNvGrpSpPr>
          <p:nvPr/>
        </p:nvGrpSpPr>
        <p:grpSpPr bwMode="auto">
          <a:xfrm>
            <a:off x="7995920" y="2356909"/>
            <a:ext cx="3281680" cy="3666701"/>
            <a:chOff x="3936" y="1310"/>
            <a:chExt cx="1824" cy="2038"/>
          </a:xfrm>
        </p:grpSpPr>
        <p:pic>
          <p:nvPicPr>
            <p:cNvPr id="43048" name="Picture 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6" y="1310"/>
              <a:ext cx="1824" cy="1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49" name="Text Box 33"/>
            <p:cNvSpPr txBox="1">
              <a:spLocks noChangeArrowheads="1"/>
            </p:cNvSpPr>
            <p:nvPr/>
          </p:nvSpPr>
          <p:spPr bwMode="auto">
            <a:xfrm>
              <a:off x="4127" y="2773"/>
              <a:ext cx="1396"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2040" i="0"/>
                <a:t>Multi-Tumor </a:t>
              </a:r>
              <a:br>
                <a:rPr lang="en-US" sz="2040" i="0"/>
              </a:br>
              <a:r>
                <a:rPr lang="en-US" sz="2040" i="0"/>
                <a:t>Paraffin-Embedded </a:t>
              </a:r>
              <a:br>
                <a:rPr lang="en-US" sz="2040" i="0"/>
              </a:br>
              <a:r>
                <a:rPr lang="en-US" sz="2040" i="0"/>
                <a:t>Tissue Block</a:t>
              </a:r>
            </a:p>
          </p:txBody>
        </p:sp>
      </p:grpSp>
      <p:sp>
        <p:nvSpPr>
          <p:cNvPr id="1192996" name="Rectangle 36"/>
          <p:cNvSpPr>
            <a:spLocks noChangeArrowheads="1"/>
          </p:cNvSpPr>
          <p:nvPr/>
        </p:nvSpPr>
        <p:spPr bwMode="auto">
          <a:xfrm>
            <a:off x="4153466" y="7191506"/>
            <a:ext cx="1649811" cy="40626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r>
              <a:rPr lang="en-US" sz="2040" b="1" dirty="0">
                <a:solidFill>
                  <a:srgbClr val="FF0000"/>
                </a:solidFill>
              </a:rPr>
              <a:t>Frozen Tissue</a:t>
            </a:r>
            <a:endParaRPr lang="en-US" sz="2040" dirty="0"/>
          </a:p>
        </p:txBody>
      </p:sp>
      <p:sp>
        <p:nvSpPr>
          <p:cNvPr id="1192997" name="Rectangle 37"/>
          <p:cNvSpPr>
            <a:spLocks noChangeArrowheads="1"/>
          </p:cNvSpPr>
          <p:nvPr/>
        </p:nvSpPr>
        <p:spPr bwMode="auto">
          <a:xfrm>
            <a:off x="8363036" y="6167544"/>
            <a:ext cx="2356735" cy="720197"/>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lgn="ctr">
              <a:defRPr/>
            </a:pPr>
            <a:r>
              <a:rPr lang="en-US" sz="2040" b="1">
                <a:solidFill>
                  <a:schemeClr val="folHlink"/>
                </a:solidFill>
              </a:rPr>
              <a:t>Paraffin-Embedded </a:t>
            </a:r>
            <a:br>
              <a:rPr lang="en-US" sz="2040" b="1">
                <a:solidFill>
                  <a:schemeClr val="folHlink"/>
                </a:solidFill>
              </a:rPr>
            </a:br>
            <a:r>
              <a:rPr lang="en-US" sz="2040" b="1">
                <a:solidFill>
                  <a:schemeClr val="folHlink"/>
                </a:solidFill>
              </a:rPr>
              <a:t>Tissue</a:t>
            </a:r>
            <a:r>
              <a:rPr lang="en-US" sz="2040">
                <a:solidFill>
                  <a:schemeClr val="folHlink"/>
                </a:solidFill>
              </a:rPr>
              <a:t> </a:t>
            </a:r>
            <a:endParaRPr lang="en-US" sz="2040"/>
          </a:p>
        </p:txBody>
      </p:sp>
      <p:sp>
        <p:nvSpPr>
          <p:cNvPr id="1192999" name="Text Box 39"/>
          <p:cNvSpPr txBox="1">
            <a:spLocks noChangeArrowheads="1"/>
          </p:cNvSpPr>
          <p:nvPr/>
        </p:nvSpPr>
        <p:spPr bwMode="auto">
          <a:xfrm>
            <a:off x="7819602" y="7126069"/>
            <a:ext cx="437239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200" i="0" dirty="0"/>
              <a:t>Press MF et al. </a:t>
            </a:r>
            <a:r>
              <a:rPr lang="en-US" sz="1200" dirty="0"/>
              <a:t>Cancer Res. </a:t>
            </a:r>
            <a:r>
              <a:rPr lang="en-US" sz="1200" i="0" dirty="0"/>
              <a:t>1993;53:4960-4970.</a:t>
            </a:r>
          </a:p>
          <a:p>
            <a:pPr eaLnBrk="1" hangingPunct="1"/>
            <a:r>
              <a:rPr lang="en-US" sz="1200" i="0" dirty="0"/>
              <a:t>Press MF et al. </a:t>
            </a:r>
            <a:r>
              <a:rPr lang="en-US" sz="1200" dirty="0"/>
              <a:t>Cancer Res</a:t>
            </a:r>
            <a:r>
              <a:rPr lang="en-US" sz="1200" i="0" dirty="0"/>
              <a:t>. 1994;54:2771-2777.</a:t>
            </a:r>
          </a:p>
          <a:p>
            <a:pPr eaLnBrk="1" hangingPunct="1"/>
            <a:r>
              <a:rPr lang="en-US" sz="1200" i="0" dirty="0"/>
              <a:t>Press MF et al. </a:t>
            </a:r>
            <a:r>
              <a:rPr lang="en-US" sz="1200" dirty="0"/>
              <a:t>J Clin Oncol. </a:t>
            </a:r>
            <a:r>
              <a:rPr lang="en-US" sz="1200" i="0" dirty="0"/>
              <a:t>2002;20:3095-3105. </a:t>
            </a:r>
          </a:p>
        </p:txBody>
      </p:sp>
      <p:sp>
        <p:nvSpPr>
          <p:cNvPr id="1193001" name="Rectangle 41"/>
          <p:cNvSpPr>
            <a:spLocks noChangeArrowheads="1"/>
          </p:cNvSpPr>
          <p:nvPr/>
        </p:nvSpPr>
        <p:spPr bwMode="auto">
          <a:xfrm>
            <a:off x="2163022" y="1898122"/>
            <a:ext cx="4834362" cy="5088043"/>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040">
              <a:solidFill>
                <a:srgbClr val="FF3816"/>
              </a:solidFill>
            </a:endParaRPr>
          </a:p>
        </p:txBody>
      </p:sp>
      <p:sp>
        <p:nvSpPr>
          <p:cNvPr id="1193003" name="Rectangle 43"/>
          <p:cNvSpPr>
            <a:spLocks noChangeArrowheads="1"/>
          </p:cNvSpPr>
          <p:nvPr/>
        </p:nvSpPr>
        <p:spPr bwMode="auto">
          <a:xfrm>
            <a:off x="7819602" y="1745192"/>
            <a:ext cx="3584677" cy="4318000"/>
          </a:xfrm>
          <a:prstGeom prst="rect">
            <a:avLst/>
          </a:prstGeom>
          <a:noFill/>
          <a:ln w="76200">
            <a:solidFill>
              <a:srgbClr val="BE844A"/>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40"/>
          </a:p>
        </p:txBody>
      </p:sp>
      <p:sp>
        <p:nvSpPr>
          <p:cNvPr id="43044" name="Rectangle 44"/>
          <p:cNvSpPr>
            <a:spLocks noChangeArrowheads="1"/>
          </p:cNvSpPr>
          <p:nvPr/>
        </p:nvSpPr>
        <p:spPr bwMode="auto">
          <a:xfrm>
            <a:off x="6286712" y="3101764"/>
            <a:ext cx="679994"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(DNA)</a:t>
            </a:r>
            <a:endParaRPr lang="en-US" sz="2040"/>
          </a:p>
        </p:txBody>
      </p:sp>
      <p:sp>
        <p:nvSpPr>
          <p:cNvPr id="43045" name="Rectangle 45"/>
          <p:cNvSpPr>
            <a:spLocks noChangeArrowheads="1"/>
          </p:cNvSpPr>
          <p:nvPr/>
        </p:nvSpPr>
        <p:spPr bwMode="auto">
          <a:xfrm>
            <a:off x="6281316" y="3976159"/>
            <a:ext cx="827471"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(mRNA)</a:t>
            </a:r>
            <a:endParaRPr lang="en-US" sz="2040"/>
          </a:p>
        </p:txBody>
      </p:sp>
      <p:sp>
        <p:nvSpPr>
          <p:cNvPr id="43046" name="Rectangle 46"/>
          <p:cNvSpPr>
            <a:spLocks noChangeArrowheads="1"/>
          </p:cNvSpPr>
          <p:nvPr/>
        </p:nvSpPr>
        <p:spPr bwMode="auto">
          <a:xfrm>
            <a:off x="6281315" y="4695825"/>
            <a:ext cx="91563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(protein)</a:t>
            </a:r>
            <a:endParaRPr lang="en-US" sz="2040"/>
          </a:p>
        </p:txBody>
      </p:sp>
      <p:sp>
        <p:nvSpPr>
          <p:cNvPr id="43047" name="Rectangle 47"/>
          <p:cNvSpPr>
            <a:spLocks noChangeArrowheads="1"/>
          </p:cNvSpPr>
          <p:nvPr/>
        </p:nvSpPr>
        <p:spPr bwMode="auto">
          <a:xfrm>
            <a:off x="7020772" y="6674274"/>
            <a:ext cx="91563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dirty="0"/>
              <a:t>(protein)</a:t>
            </a:r>
            <a:endParaRPr lang="en-US" sz="2040" dirty="0"/>
          </a:p>
        </p:txBody>
      </p:sp>
      <p:sp>
        <p:nvSpPr>
          <p:cNvPr id="3" name="Text Box 1033">
            <a:extLst>
              <a:ext uri="{FF2B5EF4-FFF2-40B4-BE49-F238E27FC236}">
                <a16:creationId xmlns:a16="http://schemas.microsoft.com/office/drawing/2014/main" id="{F6C32AC4-4C53-BD16-4F77-7CA7D8BBED8E}"/>
              </a:ext>
            </a:extLst>
          </p:cNvPr>
          <p:cNvSpPr txBox="1">
            <a:spLocks noChangeArrowheads="1"/>
          </p:cNvSpPr>
          <p:nvPr/>
        </p:nvSpPr>
        <p:spPr bwMode="auto">
          <a:xfrm>
            <a:off x="0" y="7464623"/>
            <a:ext cx="420339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dirty="0" err="1">
                <a:solidFill>
                  <a:schemeClr val="tx1"/>
                </a:solidFill>
                <a:latin typeface="Arial" charset="0"/>
                <a:ea typeface="Arial" charset="0"/>
                <a:cs typeface="Arial" charset="0"/>
              </a:rPr>
              <a:t>Slamon</a:t>
            </a:r>
            <a:r>
              <a:rPr lang="en-US" sz="1400" dirty="0">
                <a:solidFill>
                  <a:schemeClr val="tx1"/>
                </a:solidFill>
                <a:latin typeface="Arial" charset="0"/>
                <a:ea typeface="Arial" charset="0"/>
                <a:cs typeface="Arial" charset="0"/>
              </a:rPr>
              <a:t> DJ et al. </a:t>
            </a:r>
            <a:r>
              <a:rPr lang="en-US" sz="1400" i="1" dirty="0">
                <a:solidFill>
                  <a:schemeClr val="tx1"/>
                </a:solidFill>
                <a:latin typeface="Arial" charset="0"/>
                <a:ea typeface="Arial" charset="0"/>
                <a:cs typeface="Arial" charset="0"/>
              </a:rPr>
              <a:t>Science</a:t>
            </a:r>
            <a:r>
              <a:rPr lang="en-US" sz="1400" dirty="0">
                <a:solidFill>
                  <a:schemeClr val="tx1"/>
                </a:solidFill>
                <a:latin typeface="Arial" charset="0"/>
                <a:ea typeface="Arial" charset="0"/>
                <a:cs typeface="Arial" charset="0"/>
              </a:rPr>
              <a:t>. 1989;244(4905):707-12.</a:t>
            </a:r>
          </a:p>
        </p:txBody>
      </p:sp>
    </p:spTree>
    <p:extLst>
      <p:ext uri="{BB962C8B-B14F-4D97-AF65-F5344CB8AC3E}">
        <p14:creationId xmlns:p14="http://schemas.microsoft.com/office/powerpoint/2010/main" val="21553929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30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29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8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930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929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29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6" grpId="0" animBg="1"/>
      <p:bldP spid="1192996" grpId="0"/>
      <p:bldP spid="1192997" grpId="0"/>
      <p:bldP spid="1192999" grpId="0"/>
      <p:bldP spid="1193001" grpId="0" animBg="1"/>
      <p:bldP spid="11930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xfrm>
            <a:off x="900007" y="434916"/>
            <a:ext cx="10363200" cy="951127"/>
          </a:xfrm>
        </p:spPr>
        <p:txBody>
          <a:bodyPr>
            <a:normAutofit fontScale="90000"/>
          </a:bodyPr>
          <a:lstStyle/>
          <a:p>
            <a:pPr algn="ctr" eaLnBrk="1" hangingPunct="1"/>
            <a:r>
              <a:rPr lang="en-US" sz="3173" b="1" dirty="0">
                <a:solidFill>
                  <a:srgbClr val="3366FF"/>
                </a:solidFill>
                <a:latin typeface="Arial"/>
                <a:ea typeface="ＭＳ Ｐゴシック" charset="0"/>
                <a:cs typeface="Arial"/>
              </a:rPr>
              <a:t>Comparison of Six Different HER-2 Assays in HER2 Molecularly Characterized Breast Cancers</a:t>
            </a:r>
            <a:endParaRPr lang="en-US" b="1" dirty="0">
              <a:solidFill>
                <a:srgbClr val="3366FF"/>
              </a:solidFill>
              <a:latin typeface="Arial"/>
              <a:ea typeface="ＭＳ Ｐゴシック" charset="0"/>
              <a:cs typeface="Arial"/>
            </a:endParaRPr>
          </a:p>
        </p:txBody>
      </p:sp>
      <p:pic>
        <p:nvPicPr>
          <p:cNvPr id="45058"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50091" y="2271862"/>
            <a:ext cx="6489594" cy="4228042"/>
          </a:xfrm>
        </p:spPr>
      </p:pic>
      <p:sp>
        <p:nvSpPr>
          <p:cNvPr id="45059" name="Text Box 4"/>
          <p:cNvSpPr txBox="1">
            <a:spLocks noChangeArrowheads="1"/>
          </p:cNvSpPr>
          <p:nvPr/>
        </p:nvSpPr>
        <p:spPr bwMode="auto">
          <a:xfrm>
            <a:off x="4019150" y="7464623"/>
            <a:ext cx="415370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400" i="0" dirty="0">
                <a:latin typeface="Arial" panose="020B0604020202020204" pitchFamily="34" charset="0"/>
                <a:cs typeface="Arial" panose="020B0604020202020204" pitchFamily="34" charset="0"/>
              </a:rPr>
              <a:t>Press MF et al. </a:t>
            </a:r>
            <a:r>
              <a:rPr lang="en-US" sz="1400" dirty="0">
                <a:latin typeface="Arial" panose="020B0604020202020204" pitchFamily="34" charset="0"/>
                <a:cs typeface="Arial" panose="020B0604020202020204" pitchFamily="34" charset="0"/>
              </a:rPr>
              <a:t>J Clin Oncol.</a:t>
            </a:r>
            <a:r>
              <a:rPr lang="en-US" sz="1400" i="0" dirty="0">
                <a:latin typeface="Arial" panose="020B0604020202020204" pitchFamily="34" charset="0"/>
                <a:cs typeface="Arial" panose="020B0604020202020204" pitchFamily="34" charset="0"/>
              </a:rPr>
              <a:t> 2002;20:3095-3105. </a:t>
            </a:r>
          </a:p>
        </p:txBody>
      </p:sp>
      <p:sp>
        <p:nvSpPr>
          <p:cNvPr id="45060" name="Line 5"/>
          <p:cNvSpPr>
            <a:spLocks noChangeShapeType="1"/>
          </p:cNvSpPr>
          <p:nvPr/>
        </p:nvSpPr>
        <p:spPr bwMode="auto">
          <a:xfrm>
            <a:off x="1130300" y="1407499"/>
            <a:ext cx="9902613" cy="14393"/>
          </a:xfrm>
          <a:prstGeom prst="line">
            <a:avLst/>
          </a:prstGeom>
          <a:noFill/>
          <a:ln w="38100">
            <a:solidFill>
              <a:srgbClr val="FFC000"/>
            </a:solidFill>
            <a:round/>
            <a:headEnd/>
            <a:tailEnd/>
          </a:ln>
          <a:extLst>
            <a:ext uri="{909E8E84-426E-40dd-AFC4-6F175D3DCCD1}">
              <a14:hiddenFill xmlns="" xmlns:a14="http://schemas.microsoft.com/office/drawing/2010/main">
                <a:noFill/>
              </a14:hiddenFill>
            </a:ext>
          </a:extLst>
        </p:spPr>
        <p:txBody>
          <a:bodyPr wrap="none" anchor="ctr"/>
          <a:lstStyle/>
          <a:p>
            <a:endParaRPr lang="en-US" sz="2040"/>
          </a:p>
        </p:txBody>
      </p:sp>
      <p:pic>
        <p:nvPicPr>
          <p:cNvPr id="450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3702" y="2491360"/>
            <a:ext cx="3468793" cy="38790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5016" name="Line 8"/>
          <p:cNvSpPr>
            <a:spLocks noChangeShapeType="1"/>
          </p:cNvSpPr>
          <p:nvPr/>
        </p:nvSpPr>
        <p:spPr bwMode="auto">
          <a:xfrm flipH="1">
            <a:off x="7650480" y="4096216"/>
            <a:ext cx="1367367" cy="791633"/>
          </a:xfrm>
          <a:prstGeom prst="line">
            <a:avLst/>
          </a:prstGeom>
          <a:noFill/>
          <a:ln w="38100">
            <a:solidFill>
              <a:srgbClr val="FF3816"/>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40"/>
          </a:p>
        </p:txBody>
      </p:sp>
      <p:sp>
        <p:nvSpPr>
          <p:cNvPr id="1195017" name="Line 9"/>
          <p:cNvSpPr>
            <a:spLocks noChangeShapeType="1"/>
          </p:cNvSpPr>
          <p:nvPr/>
        </p:nvSpPr>
        <p:spPr bwMode="auto">
          <a:xfrm flipH="1" flipV="1">
            <a:off x="7621693" y="3117470"/>
            <a:ext cx="1381760" cy="662093"/>
          </a:xfrm>
          <a:prstGeom prst="line">
            <a:avLst/>
          </a:prstGeom>
          <a:noFill/>
          <a:ln w="38100">
            <a:solidFill>
              <a:srgbClr val="FF3816"/>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40"/>
          </a:p>
        </p:txBody>
      </p:sp>
      <p:pic>
        <p:nvPicPr>
          <p:cNvPr id="119501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9016" y="3552868"/>
            <a:ext cx="1070504" cy="786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5019" name="Rectangle 11"/>
          <p:cNvSpPr>
            <a:spLocks noChangeArrowheads="1"/>
          </p:cNvSpPr>
          <p:nvPr/>
        </p:nvSpPr>
        <p:spPr bwMode="auto">
          <a:xfrm>
            <a:off x="8996257" y="2992960"/>
            <a:ext cx="604520" cy="1737360"/>
          </a:xfrm>
          <a:prstGeom prst="rect">
            <a:avLst/>
          </a:prstGeom>
          <a:noFill/>
          <a:ln w="38100">
            <a:solidFill>
              <a:srgbClr val="FF3816"/>
            </a:solidFill>
            <a:miter lim="800000"/>
            <a:headEnd/>
            <a:tailEnd/>
          </a:ln>
          <a:extLst>
            <a:ext uri="{909E8E84-426E-40dd-AFC4-6F175D3DCCD1}">
              <a14:hiddenFill xmlns="" xmlns:a14="http://schemas.microsoft.com/office/drawing/2010/main">
                <a:solidFill>
                  <a:srgbClr val="FFFFFF"/>
                </a:solidFill>
              </a14:hiddenFill>
            </a:ext>
          </a:extLst>
        </p:spPr>
        <p:txBody>
          <a:bodyPr lIns="104352" tIns="52176" rIns="104352" bIns="52176" anchor="ctr">
            <a:spAutoFit/>
          </a:bodyPr>
          <a:lstStyle/>
          <a:p>
            <a:endParaRPr lang="en-US" sz="2040"/>
          </a:p>
        </p:txBody>
      </p:sp>
      <p:sp>
        <p:nvSpPr>
          <p:cNvPr id="17" name="TextBox 16"/>
          <p:cNvSpPr txBox="1"/>
          <p:nvPr/>
        </p:nvSpPr>
        <p:spPr>
          <a:xfrm>
            <a:off x="7897123" y="6028174"/>
            <a:ext cx="3366627" cy="301621"/>
          </a:xfrm>
          <a:prstGeom prst="rect">
            <a:avLst/>
          </a:prstGeom>
          <a:noFill/>
        </p:spPr>
        <p:txBody>
          <a:bodyPr wrap="none" rtlCol="0">
            <a:spAutoFit/>
          </a:bodyPr>
          <a:lstStyle/>
          <a:p>
            <a:r>
              <a:rPr lang="en-US" sz="1360" b="1" i="1" dirty="0">
                <a:solidFill>
                  <a:srgbClr val="FF0000"/>
                </a:solidFill>
              </a:rPr>
              <a:t>HER2</a:t>
            </a:r>
            <a:r>
              <a:rPr lang="en-US" sz="1360" b="1" dirty="0">
                <a:solidFill>
                  <a:srgbClr val="FF0000"/>
                </a:solidFill>
              </a:rPr>
              <a:t> amplification: </a:t>
            </a:r>
            <a:r>
              <a:rPr lang="en-US" sz="1360" b="1" i="1" dirty="0">
                <a:solidFill>
                  <a:srgbClr val="FF0000"/>
                </a:solidFill>
              </a:rPr>
              <a:t>HER2</a:t>
            </a:r>
            <a:r>
              <a:rPr lang="en-US" sz="1360" b="1" dirty="0">
                <a:solidFill>
                  <a:srgbClr val="FF0000"/>
                </a:solidFill>
              </a:rPr>
              <a:t> / </a:t>
            </a:r>
            <a:r>
              <a:rPr lang="en-US" sz="1360" b="1" i="1" dirty="0">
                <a:solidFill>
                  <a:srgbClr val="FF0000"/>
                </a:solidFill>
              </a:rPr>
              <a:t>MPO</a:t>
            </a:r>
            <a:r>
              <a:rPr lang="en-US" sz="1360" b="1" dirty="0">
                <a:solidFill>
                  <a:srgbClr val="FF0000"/>
                </a:solidFill>
              </a:rPr>
              <a:t> ratio </a:t>
            </a:r>
            <a:r>
              <a:rPr lang="en-US" sz="1360" b="1" u="sng" dirty="0">
                <a:solidFill>
                  <a:srgbClr val="FF0000"/>
                </a:solidFill>
              </a:rPr>
              <a:t>&gt;</a:t>
            </a:r>
            <a:r>
              <a:rPr lang="en-US" sz="1360" b="1" dirty="0">
                <a:solidFill>
                  <a:srgbClr val="FF0000"/>
                </a:solidFill>
              </a:rPr>
              <a:t> 2.0 </a:t>
            </a:r>
          </a:p>
        </p:txBody>
      </p:sp>
      <p:sp>
        <p:nvSpPr>
          <p:cNvPr id="18" name="Text Box 43"/>
          <p:cNvSpPr txBox="1">
            <a:spLocks noChangeArrowheads="1"/>
          </p:cNvSpPr>
          <p:nvPr/>
        </p:nvSpPr>
        <p:spPr bwMode="auto">
          <a:xfrm>
            <a:off x="1128623" y="7004398"/>
            <a:ext cx="6475079" cy="336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pPr>
            <a:r>
              <a:rPr lang="en-US" sz="1587" b="1" i="0" dirty="0">
                <a:solidFill>
                  <a:srgbClr val="FF0000"/>
                </a:solidFill>
              </a:rPr>
              <a:t>HER2 “positive”:  </a:t>
            </a:r>
            <a:r>
              <a:rPr lang="en-US" sz="1587" b="1" dirty="0">
                <a:solidFill>
                  <a:srgbClr val="FF0000"/>
                </a:solidFill>
              </a:rPr>
              <a:t>FISH </a:t>
            </a:r>
            <a:r>
              <a:rPr lang="en-US" sz="1587" b="1" i="0" dirty="0">
                <a:solidFill>
                  <a:srgbClr val="FF0000"/>
                </a:solidFill>
              </a:rPr>
              <a:t>ratio</a:t>
            </a:r>
            <a:r>
              <a:rPr lang="en-US" sz="1587" b="1" dirty="0">
                <a:solidFill>
                  <a:srgbClr val="FF0000"/>
                </a:solidFill>
              </a:rPr>
              <a:t> </a:t>
            </a:r>
            <a:r>
              <a:rPr lang="en-US" sz="1587" b="1" u="sng" dirty="0">
                <a:solidFill>
                  <a:srgbClr val="FF0000"/>
                </a:solidFill>
              </a:rPr>
              <a:t>&gt;</a:t>
            </a:r>
            <a:r>
              <a:rPr lang="en-US" sz="1587" b="1" dirty="0">
                <a:solidFill>
                  <a:srgbClr val="FF0000"/>
                </a:solidFill>
              </a:rPr>
              <a:t>2.0 (FDA-approved criteria).</a:t>
            </a:r>
            <a:endParaRPr lang="en-US" sz="1587" b="1" i="0" dirty="0">
              <a:solidFill>
                <a:srgbClr val="0000FF"/>
              </a:solidFill>
            </a:endParaRPr>
          </a:p>
        </p:txBody>
      </p:sp>
      <p:sp>
        <p:nvSpPr>
          <p:cNvPr id="2" name="TextBox 1">
            <a:extLst>
              <a:ext uri="{FF2B5EF4-FFF2-40B4-BE49-F238E27FC236}">
                <a16:creationId xmlns:a16="http://schemas.microsoft.com/office/drawing/2014/main" id="{57FC7EB3-19A0-8593-3A1C-037818552AE8}"/>
              </a:ext>
            </a:extLst>
          </p:cNvPr>
          <p:cNvSpPr txBox="1"/>
          <p:nvPr/>
        </p:nvSpPr>
        <p:spPr>
          <a:xfrm>
            <a:off x="5803048" y="6455590"/>
            <a:ext cx="1656209" cy="5493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861" tIns="38861" rIns="38861" bIns="38861" numCol="1" spcCol="38100" rtlCol="0" anchor="t">
            <a:spAutoFit/>
          </a:bodyPr>
          <a:lstStyle/>
          <a:p>
            <a:pPr algn="ctr" defTabSz="388609"/>
            <a:r>
              <a:rPr lang="en-US" sz="1530" dirty="0"/>
              <a:t>FDA-Approved IHC Assays</a:t>
            </a:r>
          </a:p>
        </p:txBody>
      </p:sp>
      <p:sp>
        <p:nvSpPr>
          <p:cNvPr id="3" name="TextBox 2">
            <a:extLst>
              <a:ext uri="{FF2B5EF4-FFF2-40B4-BE49-F238E27FC236}">
                <a16:creationId xmlns:a16="http://schemas.microsoft.com/office/drawing/2014/main" id="{88463D2E-616D-CC10-F9D2-014F257DABFF}"/>
              </a:ext>
            </a:extLst>
          </p:cNvPr>
          <p:cNvSpPr txBox="1"/>
          <p:nvPr/>
        </p:nvSpPr>
        <p:spPr>
          <a:xfrm>
            <a:off x="1128623" y="6483616"/>
            <a:ext cx="2166189" cy="5493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861" tIns="38861" rIns="38861" bIns="38861" numCol="1" spcCol="38100" rtlCol="0" anchor="t">
            <a:spAutoFit/>
          </a:bodyPr>
          <a:lstStyle/>
          <a:p>
            <a:pPr algn="ctr" defTabSz="388609"/>
            <a:r>
              <a:rPr lang="en-US" sz="1530" dirty="0"/>
              <a:t>FDA-Approved FISH Assays</a:t>
            </a:r>
          </a:p>
        </p:txBody>
      </p:sp>
      <p:sp>
        <p:nvSpPr>
          <p:cNvPr id="4" name="TextBox 3">
            <a:extLst>
              <a:ext uri="{FF2B5EF4-FFF2-40B4-BE49-F238E27FC236}">
                <a16:creationId xmlns:a16="http://schemas.microsoft.com/office/drawing/2014/main" id="{4C0AB8BB-1E48-9225-92D9-4DC7AA29BC54}"/>
              </a:ext>
            </a:extLst>
          </p:cNvPr>
          <p:cNvSpPr txBox="1"/>
          <p:nvPr/>
        </p:nvSpPr>
        <p:spPr>
          <a:xfrm>
            <a:off x="3485333" y="6483616"/>
            <a:ext cx="1656209"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861" tIns="38861" rIns="38861" bIns="38861" numCol="1" spcCol="38100" rtlCol="0" anchor="t">
            <a:spAutoFit/>
          </a:bodyPr>
          <a:lstStyle/>
          <a:p>
            <a:pPr algn="ctr" defTabSz="388609"/>
            <a:r>
              <a:rPr lang="en-US" sz="1530" dirty="0"/>
              <a:t>Lab-Dev IHC Assays</a:t>
            </a:r>
          </a:p>
        </p:txBody>
      </p:sp>
      <p:sp>
        <p:nvSpPr>
          <p:cNvPr id="5" name="TextBox 4">
            <a:extLst>
              <a:ext uri="{FF2B5EF4-FFF2-40B4-BE49-F238E27FC236}">
                <a16:creationId xmlns:a16="http://schemas.microsoft.com/office/drawing/2014/main" id="{A9E5AA05-5A40-74F3-003A-F5BA26688254}"/>
              </a:ext>
            </a:extLst>
          </p:cNvPr>
          <p:cNvSpPr txBox="1"/>
          <p:nvPr/>
        </p:nvSpPr>
        <p:spPr>
          <a:xfrm>
            <a:off x="1720987" y="1557583"/>
            <a:ext cx="5607239" cy="3574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pPr defTabSz="388609"/>
            <a:r>
              <a:rPr lang="en-US" sz="1813" b="1" dirty="0">
                <a:latin typeface="Arial" panose="020B0604020202020204" pitchFamily="34" charset="0"/>
                <a:cs typeface="Arial" panose="020B0604020202020204" pitchFamily="34" charset="0"/>
              </a:rPr>
              <a:t>Concordance with Known Molecular HER2 Status</a:t>
            </a:r>
            <a:r>
              <a:rPr lang="en-US" sz="153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8323C08F-2800-6347-BC5C-6BC740867C83}"/>
              </a:ext>
            </a:extLst>
          </p:cNvPr>
          <p:cNvSpPr txBox="1"/>
          <p:nvPr/>
        </p:nvSpPr>
        <p:spPr>
          <a:xfrm>
            <a:off x="1518467" y="1929437"/>
            <a:ext cx="634724"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r>
              <a:rPr lang="en-US" sz="1530" dirty="0">
                <a:latin typeface="Arial" panose="020B0604020202020204" pitchFamily="34" charset="0"/>
                <a:cs typeface="Arial" panose="020B0604020202020204" pitchFamily="34" charset="0"/>
              </a:rPr>
              <a:t>97.4%</a:t>
            </a:r>
          </a:p>
        </p:txBody>
      </p:sp>
      <p:sp>
        <p:nvSpPr>
          <p:cNvPr id="7" name="TextBox 6">
            <a:extLst>
              <a:ext uri="{FF2B5EF4-FFF2-40B4-BE49-F238E27FC236}">
                <a16:creationId xmlns:a16="http://schemas.microsoft.com/office/drawing/2014/main" id="{D67D9282-029A-69CE-2719-92F2588A2D17}"/>
              </a:ext>
            </a:extLst>
          </p:cNvPr>
          <p:cNvSpPr txBox="1"/>
          <p:nvPr/>
        </p:nvSpPr>
        <p:spPr>
          <a:xfrm>
            <a:off x="2347691" y="1929437"/>
            <a:ext cx="634724"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r>
              <a:rPr lang="en-US" sz="1530" dirty="0">
                <a:latin typeface="Arial" panose="020B0604020202020204" pitchFamily="34" charset="0"/>
                <a:cs typeface="Arial" panose="020B0604020202020204" pitchFamily="34" charset="0"/>
              </a:rPr>
              <a:t>95.7%</a:t>
            </a:r>
          </a:p>
        </p:txBody>
      </p:sp>
      <p:sp>
        <p:nvSpPr>
          <p:cNvPr id="8" name="TextBox 7">
            <a:extLst>
              <a:ext uri="{FF2B5EF4-FFF2-40B4-BE49-F238E27FC236}">
                <a16:creationId xmlns:a16="http://schemas.microsoft.com/office/drawing/2014/main" id="{B283B79A-DD64-E7A8-94FB-25F3D041D18F}"/>
              </a:ext>
            </a:extLst>
          </p:cNvPr>
          <p:cNvSpPr txBox="1"/>
          <p:nvPr/>
        </p:nvSpPr>
        <p:spPr>
          <a:xfrm>
            <a:off x="5855085" y="1945721"/>
            <a:ext cx="634724"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r>
              <a:rPr lang="en-US" sz="1530" dirty="0">
                <a:latin typeface="Arial" panose="020B0604020202020204" pitchFamily="34" charset="0"/>
                <a:cs typeface="Arial" panose="020B0604020202020204" pitchFamily="34" charset="0"/>
              </a:rPr>
              <a:t>89.7%</a:t>
            </a:r>
          </a:p>
        </p:txBody>
      </p:sp>
      <p:sp>
        <p:nvSpPr>
          <p:cNvPr id="9" name="TextBox 8">
            <a:extLst>
              <a:ext uri="{FF2B5EF4-FFF2-40B4-BE49-F238E27FC236}">
                <a16:creationId xmlns:a16="http://schemas.microsoft.com/office/drawing/2014/main" id="{64AB630C-CFEE-AFD5-2238-0C76526F0416}"/>
              </a:ext>
            </a:extLst>
          </p:cNvPr>
          <p:cNvSpPr txBox="1"/>
          <p:nvPr/>
        </p:nvSpPr>
        <p:spPr>
          <a:xfrm>
            <a:off x="6684311" y="1946654"/>
            <a:ext cx="634724"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r>
              <a:rPr lang="en-US" sz="1530" dirty="0">
                <a:latin typeface="Arial" panose="020B0604020202020204" pitchFamily="34" charset="0"/>
                <a:cs typeface="Arial" panose="020B0604020202020204" pitchFamily="34" charset="0"/>
              </a:rPr>
              <a:t>88.9%</a:t>
            </a:r>
          </a:p>
        </p:txBody>
      </p:sp>
      <p:sp>
        <p:nvSpPr>
          <p:cNvPr id="10" name="Rectangle">
            <a:extLst>
              <a:ext uri="{FF2B5EF4-FFF2-40B4-BE49-F238E27FC236}">
                <a16:creationId xmlns:a16="http://schemas.microsoft.com/office/drawing/2014/main" id="{1A522EDB-1411-3833-4E65-23B6C4147FFF}"/>
              </a:ext>
            </a:extLst>
          </p:cNvPr>
          <p:cNvSpPr/>
          <p:nvPr/>
        </p:nvSpPr>
        <p:spPr>
          <a:xfrm>
            <a:off x="1364136" y="1951380"/>
            <a:ext cx="1670047" cy="266827"/>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1530"/>
          </a:p>
        </p:txBody>
      </p:sp>
      <p:sp>
        <p:nvSpPr>
          <p:cNvPr id="11" name="Rectangle">
            <a:extLst>
              <a:ext uri="{FF2B5EF4-FFF2-40B4-BE49-F238E27FC236}">
                <a16:creationId xmlns:a16="http://schemas.microsoft.com/office/drawing/2014/main" id="{CE4AD1C2-631F-F6E5-0412-84D61EC59ABA}"/>
              </a:ext>
            </a:extLst>
          </p:cNvPr>
          <p:cNvSpPr/>
          <p:nvPr/>
        </p:nvSpPr>
        <p:spPr>
          <a:xfrm>
            <a:off x="5709541" y="1951380"/>
            <a:ext cx="1670047" cy="266827"/>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1530"/>
          </a:p>
        </p:txBody>
      </p:sp>
      <p:sp>
        <p:nvSpPr>
          <p:cNvPr id="12" name="TextBox 11">
            <a:extLst>
              <a:ext uri="{FF2B5EF4-FFF2-40B4-BE49-F238E27FC236}">
                <a16:creationId xmlns:a16="http://schemas.microsoft.com/office/drawing/2014/main" id="{DCA9C639-B9D5-77DC-0503-C2C2D9C5565D}"/>
              </a:ext>
            </a:extLst>
          </p:cNvPr>
          <p:cNvSpPr txBox="1"/>
          <p:nvPr/>
        </p:nvSpPr>
        <p:spPr>
          <a:xfrm>
            <a:off x="3500506" y="4019485"/>
            <a:ext cx="585543" cy="418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2040" dirty="0">
                <a:latin typeface="Arial" panose="020B0604020202020204" pitchFamily="34" charset="0"/>
                <a:cs typeface="Arial" panose="020B0604020202020204" pitchFamily="34" charset="0"/>
              </a:rPr>
              <a:t>R60</a:t>
            </a:r>
          </a:p>
        </p:txBody>
      </p:sp>
      <p:sp>
        <p:nvSpPr>
          <p:cNvPr id="13" name="TextBox 12">
            <a:extLst>
              <a:ext uri="{FF2B5EF4-FFF2-40B4-BE49-F238E27FC236}">
                <a16:creationId xmlns:a16="http://schemas.microsoft.com/office/drawing/2014/main" id="{B3452AF5-0CB0-C1A1-6FA6-D0C4BF719FE7}"/>
              </a:ext>
            </a:extLst>
          </p:cNvPr>
          <p:cNvSpPr txBox="1"/>
          <p:nvPr/>
        </p:nvSpPr>
        <p:spPr>
          <a:xfrm>
            <a:off x="3552250" y="6160708"/>
            <a:ext cx="585543" cy="418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2040" dirty="0">
                <a:latin typeface="Arial" panose="020B0604020202020204" pitchFamily="34" charset="0"/>
                <a:cs typeface="Arial" panose="020B0604020202020204" pitchFamily="34" charset="0"/>
              </a:rPr>
              <a:t>R60</a:t>
            </a:r>
          </a:p>
        </p:txBody>
      </p:sp>
      <p:sp>
        <p:nvSpPr>
          <p:cNvPr id="14" name="TextBox 13">
            <a:extLst>
              <a:ext uri="{FF2B5EF4-FFF2-40B4-BE49-F238E27FC236}">
                <a16:creationId xmlns:a16="http://schemas.microsoft.com/office/drawing/2014/main" id="{A3A98CF7-C937-A94D-3D63-9AAD5DAA02C0}"/>
              </a:ext>
            </a:extLst>
          </p:cNvPr>
          <p:cNvSpPr txBox="1"/>
          <p:nvPr/>
        </p:nvSpPr>
        <p:spPr>
          <a:xfrm>
            <a:off x="4546546" y="4019485"/>
            <a:ext cx="731417" cy="418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2040" dirty="0">
                <a:latin typeface="Arial" panose="020B0604020202020204" pitchFamily="34" charset="0"/>
                <a:cs typeface="Arial" panose="020B0604020202020204" pitchFamily="34" charset="0"/>
              </a:rPr>
              <a:t>10H8</a:t>
            </a:r>
          </a:p>
        </p:txBody>
      </p:sp>
      <p:sp>
        <p:nvSpPr>
          <p:cNvPr id="15" name="TextBox 14">
            <a:extLst>
              <a:ext uri="{FF2B5EF4-FFF2-40B4-BE49-F238E27FC236}">
                <a16:creationId xmlns:a16="http://schemas.microsoft.com/office/drawing/2014/main" id="{D236FEA0-61BB-CA9D-17E8-FCBAE54344D0}"/>
              </a:ext>
            </a:extLst>
          </p:cNvPr>
          <p:cNvSpPr txBox="1"/>
          <p:nvPr/>
        </p:nvSpPr>
        <p:spPr>
          <a:xfrm>
            <a:off x="4561433" y="6176269"/>
            <a:ext cx="731417" cy="418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2040" dirty="0">
                <a:latin typeface="Arial" panose="020B0604020202020204" pitchFamily="34" charset="0"/>
                <a:cs typeface="Arial" panose="020B0604020202020204" pitchFamily="34" charset="0"/>
              </a:rPr>
              <a:t>10H8</a:t>
            </a:r>
          </a:p>
        </p:txBody>
      </p:sp>
      <p:sp>
        <p:nvSpPr>
          <p:cNvPr id="16" name="TextBox 15">
            <a:extLst>
              <a:ext uri="{FF2B5EF4-FFF2-40B4-BE49-F238E27FC236}">
                <a16:creationId xmlns:a16="http://schemas.microsoft.com/office/drawing/2014/main" id="{DC8276ED-C4E7-9A7A-480D-E8DEC77BE887}"/>
              </a:ext>
            </a:extLst>
          </p:cNvPr>
          <p:cNvSpPr txBox="1"/>
          <p:nvPr/>
        </p:nvSpPr>
        <p:spPr>
          <a:xfrm>
            <a:off x="9284044" y="1724191"/>
            <a:ext cx="1815318" cy="12557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861" tIns="38861" rIns="38861" bIns="38861" numCol="1" spcCol="38100" rtlCol="0" anchor="t">
            <a:spAutoFit/>
          </a:bodyPr>
          <a:lstStyle/>
          <a:p>
            <a:pPr algn="ctr" defTabSz="388609"/>
            <a:r>
              <a:rPr lang="en-US" sz="1530" dirty="0">
                <a:latin typeface="Arial" panose="020B0604020202020204" pitchFamily="34" charset="0"/>
                <a:cs typeface="Arial" panose="020B0604020202020204" pitchFamily="34" charset="0"/>
              </a:rPr>
              <a:t>Molecular Status as Determined by Southern, Northern, Western blots and Frozen IHC</a:t>
            </a:r>
          </a:p>
        </p:txBody>
      </p:sp>
    </p:spTree>
    <p:extLst>
      <p:ext uri="{BB962C8B-B14F-4D97-AF65-F5344CB8AC3E}">
        <p14:creationId xmlns:p14="http://schemas.microsoft.com/office/powerpoint/2010/main" val="18579719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50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195019"/>
                                        </p:tgtEl>
                                        <p:attrNameLst>
                                          <p:attrName>style.visibility</p:attrName>
                                        </p:attrNameLst>
                                      </p:cBhvr>
                                      <p:to>
                                        <p:strVal val="visible"/>
                                      </p:to>
                                    </p:set>
                                    <p:animEffect transition="in" filter="wedge">
                                      <p:cBhvr>
                                        <p:cTn id="15" dur="500"/>
                                        <p:tgtEl>
                                          <p:spTgt spid="11950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950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950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p:tmAbs val="0"/>
                                  </p:iterate>
                                  <p:childTnLst>
                                    <p:set>
                                      <p:cBhvr>
                                        <p:cTn id="43" fill="hold"/>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p:tmAbs val="0"/>
                                  </p:iterate>
                                  <p:childTnLst>
                                    <p:set>
                                      <p:cBhvr>
                                        <p:cTn id="47" fill="hold"/>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6" grpId="0" animBg="1"/>
      <p:bldP spid="1195017" grpId="0" animBg="1"/>
      <p:bldP spid="1195019" grpId="0" animBg="1"/>
      <p:bldP spid="17" grpId="0"/>
      <p:bldP spid="5" grpId="0"/>
      <p:bldP spid="6" grpId="0"/>
      <p:bldP spid="7" grpId="0"/>
      <p:bldP spid="8" grpId="0"/>
      <p:bldP spid="9" grpId="0"/>
      <p:bldP spid="10" grpId="0" animBg="1" advAuto="0"/>
      <p:bldP spid="11" grpId="0" animBg="1" advAuto="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7"/>
          <p:cNvSpPr>
            <a:spLocks noGrp="1"/>
          </p:cNvSpPr>
          <p:nvPr>
            <p:ph type="title"/>
          </p:nvPr>
        </p:nvSpPr>
        <p:spPr>
          <a:xfrm>
            <a:off x="1139952" y="482053"/>
            <a:ext cx="9912096" cy="937816"/>
          </a:xfrm>
        </p:spPr>
        <p:txBody>
          <a:bodyPr>
            <a:normAutofit/>
          </a:bodyPr>
          <a:lstStyle/>
          <a:p>
            <a:pPr algn="ctr" eaLnBrk="1" hangingPunct="1"/>
            <a:r>
              <a:rPr lang="en-US" sz="2000" b="1" dirty="0">
                <a:solidFill>
                  <a:srgbClr val="002060"/>
                </a:solidFill>
                <a:latin typeface="Arial" charset="0"/>
                <a:ea typeface="ＭＳ Ｐゴシック" charset="0"/>
                <a:cs typeface="ＭＳ Ｐゴシック" charset="0"/>
              </a:rPr>
              <a:t>Prevalence of HER2 Gene Amplification (%) in Each IHC Immunostaining Category (0, 1+, 2+ and 3+) by Study* (2000 – 2007)</a:t>
            </a:r>
          </a:p>
        </p:txBody>
      </p:sp>
      <p:graphicFrame>
        <p:nvGraphicFramePr>
          <p:cNvPr id="1516740" name="Group 196"/>
          <p:cNvGraphicFramePr>
            <a:graphicFrameLocks noGrp="1"/>
          </p:cNvGraphicFramePr>
          <p:nvPr>
            <p:ph type="tbl" idx="4294967295"/>
            <p:extLst>
              <p:ext uri="{D42A27DB-BD31-4B8C-83A1-F6EECF244321}">
                <p14:modId xmlns:p14="http://schemas.microsoft.com/office/powerpoint/2010/main" val="1603130753"/>
              </p:ext>
            </p:extLst>
          </p:nvPr>
        </p:nvGraphicFramePr>
        <p:xfrm>
          <a:off x="1577422" y="1355322"/>
          <a:ext cx="9037155" cy="5313682"/>
        </p:xfrm>
        <a:graphic>
          <a:graphicData uri="http://schemas.openxmlformats.org/drawingml/2006/table">
            <a:tbl>
              <a:tblPr/>
              <a:tblGrid>
                <a:gridCol w="975476">
                  <a:extLst>
                    <a:ext uri="{9D8B030D-6E8A-4147-A177-3AD203B41FA5}">
                      <a16:colId xmlns:a16="http://schemas.microsoft.com/office/drawing/2014/main" val="20000"/>
                    </a:ext>
                  </a:extLst>
                </a:gridCol>
                <a:gridCol w="973780">
                  <a:extLst>
                    <a:ext uri="{9D8B030D-6E8A-4147-A177-3AD203B41FA5}">
                      <a16:colId xmlns:a16="http://schemas.microsoft.com/office/drawing/2014/main" val="20001"/>
                    </a:ext>
                  </a:extLst>
                </a:gridCol>
                <a:gridCol w="973780">
                  <a:extLst>
                    <a:ext uri="{9D8B030D-6E8A-4147-A177-3AD203B41FA5}">
                      <a16:colId xmlns:a16="http://schemas.microsoft.com/office/drawing/2014/main" val="20002"/>
                    </a:ext>
                  </a:extLst>
                </a:gridCol>
                <a:gridCol w="975478">
                  <a:extLst>
                    <a:ext uri="{9D8B030D-6E8A-4147-A177-3AD203B41FA5}">
                      <a16:colId xmlns:a16="http://schemas.microsoft.com/office/drawing/2014/main" val="20003"/>
                    </a:ext>
                  </a:extLst>
                </a:gridCol>
                <a:gridCol w="861814">
                  <a:extLst>
                    <a:ext uri="{9D8B030D-6E8A-4147-A177-3AD203B41FA5}">
                      <a16:colId xmlns:a16="http://schemas.microsoft.com/office/drawing/2014/main" val="20004"/>
                    </a:ext>
                  </a:extLst>
                </a:gridCol>
                <a:gridCol w="1613353">
                  <a:extLst>
                    <a:ext uri="{9D8B030D-6E8A-4147-A177-3AD203B41FA5}">
                      <a16:colId xmlns:a16="http://schemas.microsoft.com/office/drawing/2014/main" val="20005"/>
                    </a:ext>
                  </a:extLst>
                </a:gridCol>
                <a:gridCol w="2663474">
                  <a:extLst>
                    <a:ext uri="{9D8B030D-6E8A-4147-A177-3AD203B41FA5}">
                      <a16:colId xmlns:a16="http://schemas.microsoft.com/office/drawing/2014/main" val="20006"/>
                    </a:ext>
                  </a:extLst>
                </a:gridCol>
              </a:tblGrid>
              <a:tr h="241531">
                <a:tc gridSpan="4">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1000" b="1" i="0" u="none" strike="noStrike" cap="none" normalizeH="0" baseline="0" dirty="0">
                          <a:ln>
                            <a:noFill/>
                          </a:ln>
                          <a:solidFill>
                            <a:schemeClr val="tx1"/>
                          </a:solidFill>
                          <a:effectLst/>
                          <a:latin typeface="Arial" charset="0"/>
                          <a:ea typeface="ＭＳ Ｐゴシック" charset="0"/>
                          <a:cs typeface="ＭＳ Ｐゴシック" charset="0"/>
                        </a:rPr>
                        <a:t>HER2 Gene Amplification Rate (%) according to IHC Score</a:t>
                      </a:r>
                      <a:endParaRPr kumimoji="0" lang="en-US" sz="2400" b="1"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L="77724" marR="77724" marT="38859" marB="38859" anchor="ctr"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54A8B7"/>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54A8B7"/>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endParaRPr kumimoji="0" lang="en-US" sz="800" b="0" i="0" u="none" strike="noStrike" cap="none" normalizeH="0" baseline="0">
                        <a:ln>
                          <a:noFill/>
                        </a:ln>
                        <a:solidFill>
                          <a:schemeClr val="tx1"/>
                        </a:solidFill>
                        <a:effectLst/>
                        <a:latin typeface="Arial" charset="0"/>
                        <a:ea typeface="ＭＳ Ｐゴシック" charset="0"/>
                        <a:cs typeface="ＭＳ Ｐゴシック" charset="0"/>
                      </a:endParaRP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54A8B7"/>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54A8B7"/>
                    </a:solidFill>
                  </a:tcPr>
                </a:tc>
                <a:extLst>
                  <a:ext uri="{0D108BD9-81ED-4DB2-BD59-A6C34878D82A}">
                    <a16:rowId xmlns:a16="http://schemas.microsoft.com/office/drawing/2014/main" val="10000"/>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dirty="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3+</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Number</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IHC Method</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Reference</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01"/>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89%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Hoang et al, Am J Clin Pathol, 2000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35.9%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750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Ab, Unspecified</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Ridolfi et al, Mod Pathol, 2000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03"/>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66.2%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97.1%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2857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Simon et al, JNCI, 2001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38.2%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91.4%</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189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A0485 Ab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Wang et al, Am J Clin Pathol, 2001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05"/>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5.7%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18.2%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170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Homebrew Ab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Kobayashi et al, Hum Pathol, 2002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8.5%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42.2%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198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McCormick et al, Am J Clin Pathol, 2002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07"/>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89.8%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119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Roche et al, JNCI, 2002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8"/>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48.1%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94.1%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426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Dowsett et al, J Pathol, 2003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09"/>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4.2%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6.1%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49%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102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Hammock et al, Hum Pathol, 2003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10"/>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26.5%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89.7%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2279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Lal et al, Am J Clin Pathol, 2004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11"/>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360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Mrozkowiak et al, Pol J Pathol, 2004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12"/>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600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Varshney et al, Am J Clin Pathol, 2004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13"/>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91.6%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2913</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A0485 Ab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Yaziji et al, JAMA, 2004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14"/>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dirty="0">
                          <a:ln>
                            <a:noFill/>
                          </a:ln>
                          <a:solidFill>
                            <a:srgbClr val="010406"/>
                          </a:solidFill>
                          <a:effectLst/>
                          <a:latin typeface="Arial" charset="0"/>
                          <a:ea typeface="ＭＳ Ｐゴシック" charset="0"/>
                          <a:cs typeface="ＭＳ Ｐゴシック" charset="0"/>
                        </a:rPr>
                        <a:t>3%</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24%</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89%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529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Clinical Trials Assay</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Dybdal et al, Br Ca Res Treatment, 2005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15"/>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6.9%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31.8%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114</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Ellis et al, J Clin Pathol, 2005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16"/>
                  </a:ext>
                </a:extLst>
              </a:tr>
              <a:tr h="241531">
                <a:tc gridSpan="2">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2.4%</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hMerge="1">
                  <a:txBody>
                    <a:bodyPr/>
                    <a:lstStyle/>
                    <a:p>
                      <a:endParaRPr lang="en-US"/>
                    </a:p>
                  </a:txBody>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215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Lottner et al, J Pathol, 2005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17"/>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3.6%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dirty="0">
                          <a:ln>
                            <a:noFill/>
                          </a:ln>
                          <a:solidFill>
                            <a:srgbClr val="010406"/>
                          </a:solidFill>
                          <a:effectLst/>
                          <a:latin typeface="Arial" charset="0"/>
                          <a:ea typeface="ＭＳ Ｐゴシック" charset="0"/>
                          <a:cs typeface="ＭＳ Ｐゴシック" charset="0"/>
                        </a:rPr>
                        <a:t>6.1%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16.7%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78.1%</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2249</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Press et al, Clin Cancer Res, 2005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18"/>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12.5%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6.7%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52.4%</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108</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Ciampa et al, Appl Im Mol Morphol, 2006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extLst>
                  <a:ext uri="{0D108BD9-81ED-4DB2-BD59-A6C34878D82A}">
                    <a16:rowId xmlns:a16="http://schemas.microsoft.com/office/drawing/2014/main" val="10019"/>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0%</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12.2%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91.6%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289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a:ln>
                            <a:noFill/>
                          </a:ln>
                          <a:solidFill>
                            <a:srgbClr val="010406"/>
                          </a:solidFill>
                          <a:effectLst/>
                          <a:latin typeface="Arial" charset="0"/>
                          <a:ea typeface="ＭＳ Ｐゴシック" charset="0"/>
                          <a:cs typeface="ＭＳ Ｐゴシック" charset="0"/>
                        </a:rPr>
                        <a:t>DAKO HercepTest </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0" i="0" u="none" strike="noStrike" cap="none" normalizeH="0" baseline="0" dirty="0">
                          <a:ln>
                            <a:noFill/>
                          </a:ln>
                          <a:solidFill>
                            <a:srgbClr val="010406"/>
                          </a:solidFill>
                          <a:effectLst/>
                          <a:latin typeface="Arial" charset="0"/>
                          <a:ea typeface="ＭＳ Ｐゴシック" charset="0"/>
                          <a:cs typeface="ＭＳ Ｐゴシック" charset="0"/>
                        </a:rPr>
                        <a:t>Hofmann et al, J </a:t>
                      </a:r>
                      <a:r>
                        <a:rPr kumimoji="0" lang="en-US" sz="800" b="0" i="0" u="none" strike="noStrike" cap="none" normalizeH="0" baseline="0" dirty="0" err="1">
                          <a:ln>
                            <a:noFill/>
                          </a:ln>
                          <a:solidFill>
                            <a:srgbClr val="010406"/>
                          </a:solidFill>
                          <a:effectLst/>
                          <a:latin typeface="Arial" charset="0"/>
                          <a:ea typeface="ＭＳ Ｐゴシック" charset="0"/>
                          <a:cs typeface="ＭＳ Ｐゴシック" charset="0"/>
                        </a:rPr>
                        <a:t>Clin</a:t>
                      </a:r>
                      <a:r>
                        <a:rPr kumimoji="0" lang="en-US" sz="800" b="0" i="0" u="none" strike="noStrike" cap="none" normalizeH="0" baseline="0" dirty="0">
                          <a:ln>
                            <a:noFill/>
                          </a:ln>
                          <a:solidFill>
                            <a:srgbClr val="010406"/>
                          </a:solidFill>
                          <a:effectLst/>
                          <a:latin typeface="Arial" charset="0"/>
                          <a:ea typeface="ＭＳ Ｐゴシック" charset="0"/>
                          <a:cs typeface="ＭＳ Ｐゴシック" charset="0"/>
                        </a:rPr>
                        <a:t> </a:t>
                      </a:r>
                      <a:r>
                        <a:rPr kumimoji="0" lang="en-US" sz="800" b="0" i="0" u="none" strike="noStrike" cap="none" normalizeH="0" baseline="0" dirty="0" err="1">
                          <a:ln>
                            <a:noFill/>
                          </a:ln>
                          <a:solidFill>
                            <a:srgbClr val="010406"/>
                          </a:solidFill>
                          <a:effectLst/>
                          <a:latin typeface="Arial" charset="0"/>
                          <a:ea typeface="ＭＳ Ｐゴシック" charset="0"/>
                          <a:cs typeface="ＭＳ Ｐゴシック" charset="0"/>
                        </a:rPr>
                        <a:t>Pathol</a:t>
                      </a:r>
                      <a:r>
                        <a:rPr kumimoji="0" lang="en-US" sz="800" b="0" i="0" u="none" strike="noStrike" cap="none" normalizeH="0" baseline="0" dirty="0">
                          <a:ln>
                            <a:noFill/>
                          </a:ln>
                          <a:solidFill>
                            <a:srgbClr val="010406"/>
                          </a:solidFill>
                          <a:effectLst/>
                          <a:latin typeface="Arial" charset="0"/>
                          <a:ea typeface="ＭＳ Ｐゴシック" charset="0"/>
                          <a:cs typeface="ＭＳ Ｐゴシック" charset="0"/>
                        </a:rPr>
                        <a:t>, 2007</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20"/>
                  </a:ext>
                </a:extLst>
              </a:tr>
              <a:tr h="241531">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2.2%</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9.6%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28.6%</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a:ln>
                            <a:noFill/>
                          </a:ln>
                          <a:solidFill>
                            <a:srgbClr val="010406"/>
                          </a:solidFill>
                          <a:effectLst/>
                          <a:latin typeface="Arial" charset="0"/>
                          <a:ea typeface="ＭＳ Ｐゴシック" charset="0"/>
                          <a:cs typeface="ＭＳ Ｐゴシック" charset="0"/>
                        </a:rPr>
                        <a:t>87.5%</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a:txBody>
                    <a:bodyPr/>
                    <a:lstStyle/>
                    <a:p>
                      <a:pPr marL="0" marR="0" lvl="0" indent="0" algn="ctr" defTabSz="914400" rtl="0" eaLnBrk="1" fontAlgn="base" latinLnBrk="0" hangingPunct="1">
                        <a:lnSpc>
                          <a:spcPct val="90000"/>
                        </a:lnSpc>
                        <a:spcBef>
                          <a:spcPct val="25000"/>
                        </a:spcBef>
                        <a:spcAft>
                          <a:spcPct val="35000"/>
                        </a:spcAft>
                        <a:buClr>
                          <a:schemeClr val="tx2"/>
                        </a:buClr>
                        <a:buSzTx/>
                        <a:buFontTx/>
                        <a:buNone/>
                        <a:tabLst/>
                      </a:pPr>
                      <a:endParaRPr kumimoji="0" lang="en-US" sz="800" b="1" i="0" u="none" strike="noStrike" cap="none" normalizeH="0" baseline="0">
                        <a:ln>
                          <a:noFill/>
                        </a:ln>
                        <a:solidFill>
                          <a:srgbClr val="010406"/>
                        </a:solidFill>
                        <a:effectLst/>
                        <a:latin typeface="Arial" charset="0"/>
                        <a:ea typeface="ＭＳ Ｐゴシック" charset="0"/>
                        <a:cs typeface="ＭＳ Ｐゴシック" charset="0"/>
                      </a:endParaRP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gridSpan="2">
                  <a:txBody>
                    <a:bodyPr/>
                    <a:lstStyle/>
                    <a:p>
                      <a:pPr marL="0" marR="0" lvl="0" indent="0" algn="l" defTabSz="914400" rtl="0" eaLnBrk="1" fontAlgn="base" latinLnBrk="0" hangingPunct="1">
                        <a:lnSpc>
                          <a:spcPct val="90000"/>
                        </a:lnSpc>
                        <a:spcBef>
                          <a:spcPct val="25000"/>
                        </a:spcBef>
                        <a:spcAft>
                          <a:spcPct val="35000"/>
                        </a:spcAft>
                        <a:buClr>
                          <a:schemeClr val="tx2"/>
                        </a:buClr>
                        <a:buSzTx/>
                        <a:buFontTx/>
                        <a:buNone/>
                        <a:tabLst/>
                      </a:pPr>
                      <a:r>
                        <a:rPr kumimoji="0" lang="en-US" sz="800" b="1" i="0" u="none" strike="noStrike" cap="none" normalizeH="0" baseline="0" dirty="0">
                          <a:ln>
                            <a:noFill/>
                          </a:ln>
                          <a:solidFill>
                            <a:srgbClr val="010406"/>
                          </a:solidFill>
                          <a:effectLst/>
                          <a:latin typeface="Arial" charset="0"/>
                          <a:ea typeface="ＭＳ Ｐゴシック" charset="0"/>
                          <a:cs typeface="ＭＳ Ｐゴシック" charset="0"/>
                        </a:rPr>
                        <a:t>Average Percentages</a:t>
                      </a:r>
                    </a:p>
                  </a:txBody>
                  <a:tcPr marL="77724" marR="77724" marT="38859" marB="38859" horzOverflow="overflow">
                    <a:lnL w="12700" cap="flat" cmpd="sng" algn="ctr">
                      <a:solidFill>
                        <a:srgbClr val="030910"/>
                      </a:solidFill>
                      <a:prstDash val="solid"/>
                      <a:round/>
                      <a:headEnd type="none" w="med" len="med"/>
                      <a:tailEnd type="none" w="med" len="med"/>
                    </a:lnL>
                    <a:lnR w="12700" cap="flat" cmpd="sng" algn="ctr">
                      <a:solidFill>
                        <a:srgbClr val="030910"/>
                      </a:solidFill>
                      <a:prstDash val="solid"/>
                      <a:round/>
                      <a:headEnd type="none" w="med" len="med"/>
                      <a:tailEnd type="none" w="med" len="med"/>
                    </a:lnR>
                    <a:lnT w="12700" cap="flat" cmpd="sng" algn="ctr">
                      <a:solidFill>
                        <a:srgbClr val="030910"/>
                      </a:solidFill>
                      <a:prstDash val="solid"/>
                      <a:round/>
                      <a:headEnd type="none" w="med" len="med"/>
                      <a:tailEnd type="none" w="med" len="med"/>
                    </a:lnT>
                    <a:lnB w="12700" cap="flat" cmpd="sng" algn="ctr">
                      <a:solidFill>
                        <a:srgbClr val="030910"/>
                      </a:solidFill>
                      <a:prstDash val="solid"/>
                      <a:round/>
                      <a:headEnd type="none" w="med" len="med"/>
                      <a:tailEnd type="none" w="med" len="med"/>
                    </a:lnB>
                    <a:lnTlToBr>
                      <a:noFill/>
                    </a:lnTlToBr>
                    <a:lnBlToTr>
                      <a:noFill/>
                    </a:lnBlToTr>
                    <a:solidFill>
                      <a:srgbClr val="DADADA"/>
                    </a:solidFill>
                  </a:tcPr>
                </a:tc>
                <a:tc hMerge="1">
                  <a:txBody>
                    <a:bodyPr/>
                    <a:lstStyle/>
                    <a:p>
                      <a:endParaRPr lang="en-US"/>
                    </a:p>
                  </a:txBody>
                  <a:tcPr/>
                </a:tc>
                <a:extLst>
                  <a:ext uri="{0D108BD9-81ED-4DB2-BD59-A6C34878D82A}">
                    <a16:rowId xmlns:a16="http://schemas.microsoft.com/office/drawing/2014/main" val="10021"/>
                  </a:ext>
                </a:extLst>
              </a:tr>
            </a:tbl>
          </a:graphicData>
        </a:graphic>
      </p:graphicFrame>
      <p:sp>
        <p:nvSpPr>
          <p:cNvPr id="57524" name="Rectangle 195"/>
          <p:cNvSpPr>
            <a:spLocks noChangeArrowheads="1"/>
          </p:cNvSpPr>
          <p:nvPr/>
        </p:nvSpPr>
        <p:spPr bwMode="auto">
          <a:xfrm>
            <a:off x="4141363" y="6973949"/>
            <a:ext cx="4176315" cy="275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0" hangingPunct="0"/>
            <a:r>
              <a:rPr lang="en-US" sz="1190" dirty="0">
                <a:latin typeface="Arial" charset="0"/>
                <a:ea typeface="Arial" charset="0"/>
                <a:cs typeface="Arial" charset="0"/>
              </a:rPr>
              <a:t>*IHC and FISH in at least 100 cases (2000-2007). </a:t>
            </a:r>
          </a:p>
        </p:txBody>
      </p:sp>
      <p:sp>
        <p:nvSpPr>
          <p:cNvPr id="2" name="Rectangle">
            <a:extLst>
              <a:ext uri="{FF2B5EF4-FFF2-40B4-BE49-F238E27FC236}">
                <a16:creationId xmlns:a16="http://schemas.microsoft.com/office/drawing/2014/main" id="{72905B93-E8F3-1D71-DB73-3A4254B8D664}"/>
              </a:ext>
            </a:extLst>
          </p:cNvPr>
          <p:cNvSpPr/>
          <p:nvPr/>
        </p:nvSpPr>
        <p:spPr>
          <a:xfrm>
            <a:off x="4530163" y="1850211"/>
            <a:ext cx="908387" cy="2299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3" name="Rectangle">
            <a:extLst>
              <a:ext uri="{FF2B5EF4-FFF2-40B4-BE49-F238E27FC236}">
                <a16:creationId xmlns:a16="http://schemas.microsoft.com/office/drawing/2014/main" id="{436ADD41-9F4C-8823-B1E8-AC73C0617B5D}"/>
              </a:ext>
            </a:extLst>
          </p:cNvPr>
          <p:cNvSpPr/>
          <p:nvPr/>
        </p:nvSpPr>
        <p:spPr>
          <a:xfrm>
            <a:off x="4530163" y="2580108"/>
            <a:ext cx="908387" cy="22753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4" name="Rectangle">
            <a:extLst>
              <a:ext uri="{FF2B5EF4-FFF2-40B4-BE49-F238E27FC236}">
                <a16:creationId xmlns:a16="http://schemas.microsoft.com/office/drawing/2014/main" id="{4935CC7F-4D74-E5C8-C31B-437A41796B82}"/>
              </a:ext>
            </a:extLst>
          </p:cNvPr>
          <p:cNvSpPr/>
          <p:nvPr/>
        </p:nvSpPr>
        <p:spPr>
          <a:xfrm>
            <a:off x="4530163" y="3307577"/>
            <a:ext cx="908387" cy="225448"/>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7" name="Rectangle">
            <a:extLst>
              <a:ext uri="{FF2B5EF4-FFF2-40B4-BE49-F238E27FC236}">
                <a16:creationId xmlns:a16="http://schemas.microsoft.com/office/drawing/2014/main" id="{1AA0D9B9-F637-FD79-37F7-DBD5E1919402}"/>
              </a:ext>
            </a:extLst>
          </p:cNvPr>
          <p:cNvSpPr/>
          <p:nvPr/>
        </p:nvSpPr>
        <p:spPr>
          <a:xfrm>
            <a:off x="4530164" y="3774040"/>
            <a:ext cx="908387" cy="225448"/>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8" name="Rectangle">
            <a:extLst>
              <a:ext uri="{FF2B5EF4-FFF2-40B4-BE49-F238E27FC236}">
                <a16:creationId xmlns:a16="http://schemas.microsoft.com/office/drawing/2014/main" id="{9C82341A-7002-9353-EC8E-BF7B7E418814}"/>
              </a:ext>
            </a:extLst>
          </p:cNvPr>
          <p:cNvSpPr/>
          <p:nvPr/>
        </p:nvSpPr>
        <p:spPr>
          <a:xfrm>
            <a:off x="4530163" y="3980898"/>
            <a:ext cx="908387" cy="259605"/>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9" name="Rectangle">
            <a:extLst>
              <a:ext uri="{FF2B5EF4-FFF2-40B4-BE49-F238E27FC236}">
                <a16:creationId xmlns:a16="http://schemas.microsoft.com/office/drawing/2014/main" id="{00575252-723B-5AC4-38C4-135F8E19C7D9}"/>
              </a:ext>
            </a:extLst>
          </p:cNvPr>
          <p:cNvSpPr/>
          <p:nvPr/>
        </p:nvSpPr>
        <p:spPr>
          <a:xfrm>
            <a:off x="4530163" y="4257606"/>
            <a:ext cx="908387" cy="224954"/>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0" name="Rectangle">
            <a:extLst>
              <a:ext uri="{FF2B5EF4-FFF2-40B4-BE49-F238E27FC236}">
                <a16:creationId xmlns:a16="http://schemas.microsoft.com/office/drawing/2014/main" id="{3F91A60B-1E63-8F66-8507-3DBF34E63F62}"/>
              </a:ext>
            </a:extLst>
          </p:cNvPr>
          <p:cNvSpPr/>
          <p:nvPr/>
        </p:nvSpPr>
        <p:spPr>
          <a:xfrm>
            <a:off x="4530163" y="4490930"/>
            <a:ext cx="908387" cy="21870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1" name="Rectangle">
            <a:extLst>
              <a:ext uri="{FF2B5EF4-FFF2-40B4-BE49-F238E27FC236}">
                <a16:creationId xmlns:a16="http://schemas.microsoft.com/office/drawing/2014/main" id="{7D111A58-B967-B386-B169-D3BF41D362C5}"/>
              </a:ext>
            </a:extLst>
          </p:cNvPr>
          <p:cNvSpPr/>
          <p:nvPr/>
        </p:nvSpPr>
        <p:spPr>
          <a:xfrm>
            <a:off x="4530163" y="4726666"/>
            <a:ext cx="908387" cy="21870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2" name="Rectangle">
            <a:extLst>
              <a:ext uri="{FF2B5EF4-FFF2-40B4-BE49-F238E27FC236}">
                <a16:creationId xmlns:a16="http://schemas.microsoft.com/office/drawing/2014/main" id="{D1E8024D-C0FD-1642-ECB4-8EDA2CCFDBE7}"/>
              </a:ext>
            </a:extLst>
          </p:cNvPr>
          <p:cNvSpPr/>
          <p:nvPr/>
        </p:nvSpPr>
        <p:spPr>
          <a:xfrm>
            <a:off x="4530163" y="4944498"/>
            <a:ext cx="908387" cy="217491"/>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3" name="Rectangle">
            <a:extLst>
              <a:ext uri="{FF2B5EF4-FFF2-40B4-BE49-F238E27FC236}">
                <a16:creationId xmlns:a16="http://schemas.microsoft.com/office/drawing/2014/main" id="{6A9464DC-3F47-0617-31A0-8DBE3068F5D2}"/>
              </a:ext>
            </a:extLst>
          </p:cNvPr>
          <p:cNvSpPr/>
          <p:nvPr/>
        </p:nvSpPr>
        <p:spPr>
          <a:xfrm>
            <a:off x="4530163" y="5219074"/>
            <a:ext cx="908387" cy="217491"/>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4" name="Rectangle">
            <a:extLst>
              <a:ext uri="{FF2B5EF4-FFF2-40B4-BE49-F238E27FC236}">
                <a16:creationId xmlns:a16="http://schemas.microsoft.com/office/drawing/2014/main" id="{EEA8DEB5-3DFA-A099-2468-2006149B782B}"/>
              </a:ext>
            </a:extLst>
          </p:cNvPr>
          <p:cNvSpPr/>
          <p:nvPr/>
        </p:nvSpPr>
        <p:spPr>
          <a:xfrm>
            <a:off x="4514797" y="5702123"/>
            <a:ext cx="923753" cy="233290"/>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5" name="Rectangle">
            <a:extLst>
              <a:ext uri="{FF2B5EF4-FFF2-40B4-BE49-F238E27FC236}">
                <a16:creationId xmlns:a16="http://schemas.microsoft.com/office/drawing/2014/main" id="{4CEE8D04-BD4E-971F-399D-C3D7F8EF7CBD}"/>
              </a:ext>
            </a:extLst>
          </p:cNvPr>
          <p:cNvSpPr/>
          <p:nvPr/>
        </p:nvSpPr>
        <p:spPr>
          <a:xfrm>
            <a:off x="4514797" y="5924893"/>
            <a:ext cx="923753" cy="268427"/>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6" name="Rectangle">
            <a:extLst>
              <a:ext uri="{FF2B5EF4-FFF2-40B4-BE49-F238E27FC236}">
                <a16:creationId xmlns:a16="http://schemas.microsoft.com/office/drawing/2014/main" id="{B9197FD9-6415-CED7-5CAF-50CC78AA72AD}"/>
              </a:ext>
            </a:extLst>
          </p:cNvPr>
          <p:cNvSpPr/>
          <p:nvPr/>
        </p:nvSpPr>
        <p:spPr>
          <a:xfrm>
            <a:off x="4514742" y="6176403"/>
            <a:ext cx="923753" cy="233198"/>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7" name="Rectangle">
            <a:extLst>
              <a:ext uri="{FF2B5EF4-FFF2-40B4-BE49-F238E27FC236}">
                <a16:creationId xmlns:a16="http://schemas.microsoft.com/office/drawing/2014/main" id="{AF406A45-01A9-69B7-AAE9-B49C4F14BCB9}"/>
              </a:ext>
            </a:extLst>
          </p:cNvPr>
          <p:cNvSpPr/>
          <p:nvPr/>
        </p:nvSpPr>
        <p:spPr>
          <a:xfrm>
            <a:off x="4514686" y="6383463"/>
            <a:ext cx="923753" cy="285551"/>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8" name="Rectangle">
            <a:extLst>
              <a:ext uri="{FF2B5EF4-FFF2-40B4-BE49-F238E27FC236}">
                <a16:creationId xmlns:a16="http://schemas.microsoft.com/office/drawing/2014/main" id="{F819A595-6D8A-9902-5833-A92352BA0203}"/>
              </a:ext>
            </a:extLst>
          </p:cNvPr>
          <p:cNvSpPr/>
          <p:nvPr/>
        </p:nvSpPr>
        <p:spPr>
          <a:xfrm>
            <a:off x="2551190" y="2290856"/>
            <a:ext cx="1004154" cy="28925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19" name="Rectangle">
            <a:extLst>
              <a:ext uri="{FF2B5EF4-FFF2-40B4-BE49-F238E27FC236}">
                <a16:creationId xmlns:a16="http://schemas.microsoft.com/office/drawing/2014/main" id="{BC559BC9-E73D-2CB9-B6B3-C0AF21BF5B6C}"/>
              </a:ext>
            </a:extLst>
          </p:cNvPr>
          <p:cNvSpPr/>
          <p:nvPr/>
        </p:nvSpPr>
        <p:spPr>
          <a:xfrm>
            <a:off x="2551190" y="2790807"/>
            <a:ext cx="1004154" cy="22753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0" name="Rectangle">
            <a:extLst>
              <a:ext uri="{FF2B5EF4-FFF2-40B4-BE49-F238E27FC236}">
                <a16:creationId xmlns:a16="http://schemas.microsoft.com/office/drawing/2014/main" id="{FA9F8DDE-955B-FA57-AD3C-A22BFB1F9930}"/>
              </a:ext>
            </a:extLst>
          </p:cNvPr>
          <p:cNvSpPr/>
          <p:nvPr/>
        </p:nvSpPr>
        <p:spPr>
          <a:xfrm>
            <a:off x="2543094" y="3023587"/>
            <a:ext cx="1004153" cy="227533"/>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1" name="Rectangle">
            <a:extLst>
              <a:ext uri="{FF2B5EF4-FFF2-40B4-BE49-F238E27FC236}">
                <a16:creationId xmlns:a16="http://schemas.microsoft.com/office/drawing/2014/main" id="{B54A5D86-C904-B842-EB89-9AE4B107E92D}"/>
              </a:ext>
            </a:extLst>
          </p:cNvPr>
          <p:cNvSpPr/>
          <p:nvPr/>
        </p:nvSpPr>
        <p:spPr>
          <a:xfrm>
            <a:off x="2551190" y="4960957"/>
            <a:ext cx="996056" cy="258117"/>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2" name="Rectangle">
            <a:extLst>
              <a:ext uri="{FF2B5EF4-FFF2-40B4-BE49-F238E27FC236}">
                <a16:creationId xmlns:a16="http://schemas.microsoft.com/office/drawing/2014/main" id="{872C1A1C-A4BE-E01B-38D7-4115945B4FBA}"/>
              </a:ext>
            </a:extLst>
          </p:cNvPr>
          <p:cNvSpPr/>
          <p:nvPr/>
        </p:nvSpPr>
        <p:spPr>
          <a:xfrm>
            <a:off x="1577422" y="5205981"/>
            <a:ext cx="1969824" cy="211895"/>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3" name="Rectangle">
            <a:extLst>
              <a:ext uri="{FF2B5EF4-FFF2-40B4-BE49-F238E27FC236}">
                <a16:creationId xmlns:a16="http://schemas.microsoft.com/office/drawing/2014/main" id="{26C62845-A5F9-ED5B-3E9C-BA59B5EDE1DE}"/>
              </a:ext>
            </a:extLst>
          </p:cNvPr>
          <p:cNvSpPr/>
          <p:nvPr/>
        </p:nvSpPr>
        <p:spPr>
          <a:xfrm>
            <a:off x="2562333" y="5692951"/>
            <a:ext cx="923752" cy="231942"/>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4" name="Rectangle">
            <a:extLst>
              <a:ext uri="{FF2B5EF4-FFF2-40B4-BE49-F238E27FC236}">
                <a16:creationId xmlns:a16="http://schemas.microsoft.com/office/drawing/2014/main" id="{D54B0CAA-C647-85B3-A57C-CE9EFA712215}"/>
              </a:ext>
            </a:extLst>
          </p:cNvPr>
          <p:cNvSpPr/>
          <p:nvPr/>
        </p:nvSpPr>
        <p:spPr>
          <a:xfrm>
            <a:off x="1577421" y="5935413"/>
            <a:ext cx="984911" cy="257907"/>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5" name="Rectangle">
            <a:extLst>
              <a:ext uri="{FF2B5EF4-FFF2-40B4-BE49-F238E27FC236}">
                <a16:creationId xmlns:a16="http://schemas.microsoft.com/office/drawing/2014/main" id="{BF647781-0DAA-4990-DFFF-175AA66FDDA5}"/>
              </a:ext>
            </a:extLst>
          </p:cNvPr>
          <p:cNvSpPr/>
          <p:nvPr/>
        </p:nvSpPr>
        <p:spPr>
          <a:xfrm>
            <a:off x="2574122" y="5935413"/>
            <a:ext cx="923752" cy="240990"/>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26" name="Rectangle">
            <a:extLst>
              <a:ext uri="{FF2B5EF4-FFF2-40B4-BE49-F238E27FC236}">
                <a16:creationId xmlns:a16="http://schemas.microsoft.com/office/drawing/2014/main" id="{298A9B63-B1EF-5EA5-921E-9130564C8441}"/>
              </a:ext>
            </a:extLst>
          </p:cNvPr>
          <p:cNvSpPr/>
          <p:nvPr/>
        </p:nvSpPr>
        <p:spPr>
          <a:xfrm>
            <a:off x="2551189" y="6425836"/>
            <a:ext cx="984911" cy="231942"/>
          </a:xfrm>
          <a:prstGeom prst="rect">
            <a:avLst/>
          </a:prstGeom>
          <a:ln w="50800">
            <a:solidFill>
              <a:srgbClr val="FF2600"/>
            </a:solidFill>
            <a:miter lim="400000"/>
          </a:ln>
          <a:effectLst>
            <a:outerShdw blurRad="38100" dist="23000" dir="5400000" rotWithShape="0">
              <a:srgbClr val="000000">
                <a:alpha val="35000"/>
              </a:srgbClr>
            </a:outerShdw>
          </a:effectLst>
        </p:spPr>
        <p:txBody>
          <a:bodyPr lIns="38861" rIns="38861" anchor="ctr"/>
          <a:lstStyle/>
          <a:p>
            <a:endParaRPr sz="2040"/>
          </a:p>
        </p:txBody>
      </p:sp>
      <p:sp>
        <p:nvSpPr>
          <p:cNvPr id="5" name="TextBox 4">
            <a:extLst>
              <a:ext uri="{FF2B5EF4-FFF2-40B4-BE49-F238E27FC236}">
                <a16:creationId xmlns:a16="http://schemas.microsoft.com/office/drawing/2014/main" id="{38410D59-5DD0-7D48-4039-C1B2C34E33C1}"/>
              </a:ext>
            </a:extLst>
          </p:cNvPr>
          <p:cNvSpPr txBox="1"/>
          <p:nvPr/>
        </p:nvSpPr>
        <p:spPr>
          <a:xfrm>
            <a:off x="4094300" y="7239507"/>
            <a:ext cx="5028554"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861" tIns="38861" rIns="38861" bIns="38861" numCol="1" spcCol="38100" rtlCol="0" anchor="t">
            <a:spAutoFit/>
          </a:bodyPr>
          <a:lstStyle/>
          <a:p>
            <a:pPr defTabSz="388600"/>
            <a:r>
              <a:rPr lang="en-US" sz="2040" b="1" dirty="0">
                <a:solidFill>
                  <a:srgbClr val="C00000"/>
                </a:solidFill>
              </a:rPr>
              <a:t>Less than </a:t>
            </a:r>
            <a:r>
              <a:rPr lang="en-US" sz="1530" b="1" dirty="0">
                <a:solidFill>
                  <a:srgbClr val="C00000"/>
                </a:solidFill>
              </a:rPr>
              <a:t>95% Agreement of IHC with FISH assay results. </a:t>
            </a:r>
            <a:r>
              <a:rPr lang="en-US" sz="1530" b="1" dirty="0"/>
              <a:t> </a:t>
            </a:r>
          </a:p>
        </p:txBody>
      </p:sp>
    </p:spTree>
    <p:extLst>
      <p:ext uri="{BB962C8B-B14F-4D97-AF65-F5344CB8AC3E}">
        <p14:creationId xmlns:p14="http://schemas.microsoft.com/office/powerpoint/2010/main" val="2756127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4"/>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7"/>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8"/>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9"/>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0"/>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11"/>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2"/>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3"/>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4"/>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5"/>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6"/>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18"/>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19"/>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20"/>
                                        </p:tgtEl>
                                        <p:attrNameLst>
                                          <p:attrName>style.visibility</p:attrName>
                                        </p:attrNameLst>
                                      </p:cBhvr>
                                      <p:to>
                                        <p:strVal val="visible"/>
                                      </p:to>
                                    </p:set>
                                  </p:childTnLst>
                                </p:cTn>
                              </p:par>
                              <p:par>
                                <p:cTn id="41" presetID="1" presetClass="entr" presetSubtype="0" fill="hold" grpId="0" nodeType="withEffect">
                                  <p:stCondLst>
                                    <p:cond delay="0"/>
                                  </p:stCondLst>
                                  <p:iterate>
                                    <p:tmAbs val="0"/>
                                  </p:iterate>
                                  <p:childTnLst>
                                    <p:set>
                                      <p:cBhvr>
                                        <p:cTn id="42" fill="hold"/>
                                        <p:tgtEl>
                                          <p:spTgt spid="21"/>
                                        </p:tgtEl>
                                        <p:attrNameLst>
                                          <p:attrName>style.visibility</p:attrName>
                                        </p:attrNameLst>
                                      </p:cBhvr>
                                      <p:to>
                                        <p:strVal val="visible"/>
                                      </p:to>
                                    </p:set>
                                  </p:childTnLst>
                                </p:cTn>
                              </p:par>
                              <p:par>
                                <p:cTn id="43" presetID="1" presetClass="entr" presetSubtype="0" fill="hold" grpId="0" nodeType="withEffect">
                                  <p:stCondLst>
                                    <p:cond delay="0"/>
                                  </p:stCondLst>
                                  <p:iterate>
                                    <p:tmAbs val="0"/>
                                  </p:iterate>
                                  <p:childTnLst>
                                    <p:set>
                                      <p:cBhvr>
                                        <p:cTn id="44" fill="hold"/>
                                        <p:tgtEl>
                                          <p:spTgt spid="22"/>
                                        </p:tgtEl>
                                        <p:attrNameLst>
                                          <p:attrName>style.visibility</p:attrName>
                                        </p:attrNameLst>
                                      </p:cBhvr>
                                      <p:to>
                                        <p:strVal val="visible"/>
                                      </p:to>
                                    </p:set>
                                  </p:childTnLst>
                                </p:cTn>
                              </p:par>
                              <p:par>
                                <p:cTn id="45" presetID="1" presetClass="entr" presetSubtype="0" fill="hold" grpId="0" nodeType="withEffect">
                                  <p:stCondLst>
                                    <p:cond delay="0"/>
                                  </p:stCondLst>
                                  <p:iterate>
                                    <p:tmAbs val="0"/>
                                  </p:iterate>
                                  <p:childTnLst>
                                    <p:set>
                                      <p:cBhvr>
                                        <p:cTn id="46" fill="hold"/>
                                        <p:tgtEl>
                                          <p:spTgt spid="23"/>
                                        </p:tgtEl>
                                        <p:attrNameLst>
                                          <p:attrName>style.visibility</p:attrName>
                                        </p:attrNameLst>
                                      </p:cBhvr>
                                      <p:to>
                                        <p:strVal val="visible"/>
                                      </p:to>
                                    </p:set>
                                  </p:childTnLst>
                                </p:cTn>
                              </p:par>
                              <p:par>
                                <p:cTn id="47" presetID="1" presetClass="entr" presetSubtype="0" fill="hold" grpId="0" nodeType="withEffect">
                                  <p:stCondLst>
                                    <p:cond delay="0"/>
                                  </p:stCondLst>
                                  <p:iterate>
                                    <p:tmAbs val="0"/>
                                  </p:iterate>
                                  <p:childTnLst>
                                    <p:set>
                                      <p:cBhvr>
                                        <p:cTn id="48" fill="hold"/>
                                        <p:tgtEl>
                                          <p:spTgt spid="24"/>
                                        </p:tgtEl>
                                        <p:attrNameLst>
                                          <p:attrName>style.visibility</p:attrName>
                                        </p:attrNameLst>
                                      </p:cBhvr>
                                      <p:to>
                                        <p:strVal val="visible"/>
                                      </p:to>
                                    </p:set>
                                  </p:childTnLst>
                                </p:cTn>
                              </p:par>
                              <p:par>
                                <p:cTn id="49" presetID="1" presetClass="entr" presetSubtype="0" fill="hold" grpId="0" nodeType="withEffect">
                                  <p:stCondLst>
                                    <p:cond delay="0"/>
                                  </p:stCondLst>
                                  <p:iterate>
                                    <p:tmAbs val="0"/>
                                  </p:iterate>
                                  <p:childTnLst>
                                    <p:set>
                                      <p:cBhvr>
                                        <p:cTn id="50" fill="hold"/>
                                        <p:tgtEl>
                                          <p:spTgt spid="25"/>
                                        </p:tgtEl>
                                        <p:attrNameLst>
                                          <p:attrName>style.visibility</p:attrName>
                                        </p:attrNameLst>
                                      </p:cBhvr>
                                      <p:to>
                                        <p:strVal val="visible"/>
                                      </p:to>
                                    </p:set>
                                  </p:childTnLst>
                                </p:cTn>
                              </p:par>
                              <p:par>
                                <p:cTn id="51" presetID="1" presetClass="entr" presetSubtype="0" fill="hold" grpId="0" nodeType="withEffect">
                                  <p:stCondLst>
                                    <p:cond delay="0"/>
                                  </p:stCondLst>
                                  <p:iterate>
                                    <p:tmAbs val="0"/>
                                  </p:iterate>
                                  <p:childTnLst>
                                    <p:set>
                                      <p:cBhvr>
                                        <p:cTn id="52" fill="hold"/>
                                        <p:tgtEl>
                                          <p:spTgt spid="2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2" grpId="1" animBg="1"/>
      <p:bldP spid="3" grpId="0" animBg="1" advAuto="0"/>
      <p:bldP spid="4"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6" grpId="0" animBg="1" advAuto="0"/>
      <p:bldP spid="17" grpId="0" animBg="1" advAuto="0"/>
      <p:bldP spid="18" grpId="0" animBg="1" advAuto="0"/>
      <p:bldP spid="19" grpId="0" animBg="1" advAuto="0"/>
      <p:bldP spid="20" grpId="0" animBg="1" advAuto="0"/>
      <p:bldP spid="21" grpId="0" animBg="1" advAuto="0"/>
      <p:bldP spid="22" grpId="0" animBg="1" advAuto="0"/>
      <p:bldP spid="23" grpId="0" animBg="1" advAuto="0"/>
      <p:bldP spid="24" grpId="0" animBg="1" advAuto="0"/>
      <p:bldP spid="25" grpId="0" animBg="1" advAuto="0"/>
      <p:bldP spid="26" grpId="0" animBg="1" advAuto="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04A6-AA06-3249-A04D-67585DABB984}"/>
              </a:ext>
            </a:extLst>
          </p:cNvPr>
          <p:cNvSpPr>
            <a:spLocks noGrp="1"/>
          </p:cNvSpPr>
          <p:nvPr>
            <p:ph type="title"/>
          </p:nvPr>
        </p:nvSpPr>
        <p:spPr>
          <a:xfrm>
            <a:off x="914400" y="590435"/>
            <a:ext cx="10363200" cy="566301"/>
          </a:xfrm>
        </p:spPr>
        <p:txBody>
          <a:bodyPr>
            <a:normAutofit fontScale="90000"/>
          </a:bodyPr>
          <a:lstStyle/>
          <a:p>
            <a:pPr algn="ctr"/>
            <a:r>
              <a:rPr lang="en-US" b="1" dirty="0">
                <a:solidFill>
                  <a:srgbClr val="0070C0"/>
                </a:solidFill>
                <a:latin typeface="Arial" panose="020B0604020202020204" pitchFamily="34" charset="0"/>
                <a:cs typeface="Arial" panose="020B0604020202020204" pitchFamily="34" charset="0"/>
              </a:rPr>
              <a:t>Faculty Disclosure</a:t>
            </a:r>
          </a:p>
        </p:txBody>
      </p:sp>
      <p:graphicFrame>
        <p:nvGraphicFramePr>
          <p:cNvPr id="4" name="Content Placeholder 3">
            <a:extLst>
              <a:ext uri="{FF2B5EF4-FFF2-40B4-BE49-F238E27FC236}">
                <a16:creationId xmlns:a16="http://schemas.microsoft.com/office/drawing/2014/main" id="{14147CEB-973B-714F-BD10-ED87D7E1279B}"/>
              </a:ext>
            </a:extLst>
          </p:cNvPr>
          <p:cNvGraphicFramePr>
            <a:graphicFrameLocks noGrp="1"/>
          </p:cNvGraphicFramePr>
          <p:nvPr>
            <p:ph idx="1"/>
            <p:extLst>
              <p:ext uri="{D42A27DB-BD31-4B8C-83A1-F6EECF244321}">
                <p14:modId xmlns:p14="http://schemas.microsoft.com/office/powerpoint/2010/main" val="3426023480"/>
              </p:ext>
            </p:extLst>
          </p:nvPr>
        </p:nvGraphicFramePr>
        <p:xfrm>
          <a:off x="1226715" y="1510304"/>
          <a:ext cx="9738569" cy="4904280"/>
        </p:xfrm>
        <a:graphic>
          <a:graphicData uri="http://schemas.openxmlformats.org/drawingml/2006/table">
            <a:tbl>
              <a:tblPr firstRow="1" bandRow="1">
                <a:tableStyleId>{5C22544A-7EE6-4342-B048-85BDC9FD1C3A}</a:tableStyleId>
              </a:tblPr>
              <a:tblGrid>
                <a:gridCol w="3123156">
                  <a:extLst>
                    <a:ext uri="{9D8B030D-6E8A-4147-A177-3AD203B41FA5}">
                      <a16:colId xmlns:a16="http://schemas.microsoft.com/office/drawing/2014/main" val="1506228188"/>
                    </a:ext>
                  </a:extLst>
                </a:gridCol>
                <a:gridCol w="3009587">
                  <a:extLst>
                    <a:ext uri="{9D8B030D-6E8A-4147-A177-3AD203B41FA5}">
                      <a16:colId xmlns:a16="http://schemas.microsoft.com/office/drawing/2014/main" val="3720547373"/>
                    </a:ext>
                  </a:extLst>
                </a:gridCol>
                <a:gridCol w="3605826">
                  <a:extLst>
                    <a:ext uri="{9D8B030D-6E8A-4147-A177-3AD203B41FA5}">
                      <a16:colId xmlns:a16="http://schemas.microsoft.com/office/drawing/2014/main" val="2202614754"/>
                    </a:ext>
                  </a:extLst>
                </a:gridCol>
              </a:tblGrid>
              <a:tr h="765470">
                <a:tc>
                  <a:txBody>
                    <a:bodyPr/>
                    <a:lstStyle/>
                    <a:p>
                      <a:pPr algn="l">
                        <a:defRPr sz="1800" b="0">
                          <a:solidFill>
                            <a:srgbClr val="000000"/>
                          </a:solidFill>
                        </a:defRPr>
                      </a:pPr>
                      <a:r>
                        <a:rPr sz="2000" b="1" dirty="0">
                          <a:solidFill>
                            <a:schemeClr val="bg1"/>
                          </a:solidFill>
                          <a:latin typeface="Arial"/>
                          <a:ea typeface="Arial"/>
                          <a:cs typeface="Arial"/>
                          <a:sym typeface="Arial"/>
                        </a:rPr>
                        <a:t>Commercial Interest </a:t>
                      </a:r>
                    </a:p>
                  </a:txBody>
                  <a:tcPr marL="29147" marR="29147" marT="29147" marB="29147" horzOverflow="overflow"/>
                </a:tc>
                <a:tc>
                  <a:txBody>
                    <a:bodyPr/>
                    <a:lstStyle/>
                    <a:p>
                      <a:pPr algn="ctr">
                        <a:defRPr sz="1800" b="0">
                          <a:solidFill>
                            <a:srgbClr val="000000"/>
                          </a:solidFill>
                        </a:defRPr>
                      </a:pPr>
                      <a:r>
                        <a:rPr sz="2000" b="1" dirty="0">
                          <a:solidFill>
                            <a:schemeClr val="bg1"/>
                          </a:solidFill>
                          <a:latin typeface="Arial"/>
                          <a:ea typeface="Arial"/>
                          <a:cs typeface="Arial"/>
                          <a:sym typeface="Arial"/>
                        </a:rPr>
                        <a:t>Nature of Relevant Financial Relationship</a:t>
                      </a:r>
                    </a:p>
                  </a:txBody>
                  <a:tcPr marL="29147" marR="29147" marT="29147" marB="29147" horzOverflow="overflow"/>
                </a:tc>
                <a:tc>
                  <a:txBody>
                    <a:bodyPr/>
                    <a:lstStyle/>
                    <a:p>
                      <a:pPr algn="ctr">
                        <a:defRPr sz="1800" b="0">
                          <a:solidFill>
                            <a:srgbClr val="000000"/>
                          </a:solidFill>
                        </a:defRPr>
                      </a:pPr>
                      <a:r>
                        <a:rPr sz="2000" b="1" dirty="0">
                          <a:solidFill>
                            <a:schemeClr val="bg1"/>
                          </a:solidFill>
                          <a:latin typeface="Arial"/>
                          <a:ea typeface="Arial"/>
                          <a:cs typeface="Arial"/>
                          <a:sym typeface="Arial"/>
                        </a:rPr>
                        <a:t>Nature of Relevant Financial Relationship</a:t>
                      </a:r>
                    </a:p>
                  </a:txBody>
                  <a:tcPr marL="29147" marR="29147" marT="29147" marB="29147" horzOverflow="overflow"/>
                </a:tc>
                <a:extLst>
                  <a:ext uri="{0D108BD9-81ED-4DB2-BD59-A6C34878D82A}">
                    <a16:rowId xmlns:a16="http://schemas.microsoft.com/office/drawing/2014/main" val="583257520"/>
                  </a:ext>
                </a:extLst>
              </a:tr>
              <a:tr h="369190">
                <a:tc>
                  <a:txBody>
                    <a:bodyPr/>
                    <a:lstStyle/>
                    <a:p>
                      <a:endParaRPr lang="en-US" sz="2000"/>
                    </a:p>
                  </a:txBody>
                  <a:tcPr marL="58293" marR="58293" marT="29147" marB="29147"/>
                </a:tc>
                <a:tc>
                  <a:txBody>
                    <a:bodyPr/>
                    <a:lstStyle/>
                    <a:p>
                      <a:pPr algn="ctr">
                        <a:defRPr sz="1800"/>
                      </a:pPr>
                      <a:r>
                        <a:rPr sz="2000" b="1" dirty="0">
                          <a:latin typeface="Arial"/>
                          <a:ea typeface="Arial"/>
                          <a:cs typeface="Arial"/>
                          <a:sym typeface="Arial"/>
                        </a:rPr>
                        <a:t>What was received</a:t>
                      </a:r>
                    </a:p>
                  </a:txBody>
                  <a:tcPr marL="29147" marR="29147" marT="29147" marB="29147" horzOverflow="overflow"/>
                </a:tc>
                <a:tc>
                  <a:txBody>
                    <a:bodyPr/>
                    <a:lstStyle/>
                    <a:p>
                      <a:pPr algn="ctr">
                        <a:defRPr sz="1800"/>
                      </a:pPr>
                      <a:r>
                        <a:rPr sz="2000" b="1" dirty="0">
                          <a:latin typeface="Arial"/>
                          <a:ea typeface="Arial"/>
                          <a:cs typeface="Arial"/>
                          <a:sym typeface="Arial"/>
                        </a:rPr>
                        <a:t>For what rol</a:t>
                      </a:r>
                      <a:r>
                        <a:rPr lang="en-US" sz="2000" b="1" dirty="0">
                          <a:latin typeface="Arial"/>
                          <a:ea typeface="Arial"/>
                          <a:cs typeface="Arial"/>
                          <a:sym typeface="Arial"/>
                        </a:rPr>
                        <a:t>e</a:t>
                      </a:r>
                      <a:endParaRPr sz="2000" b="1" dirty="0">
                        <a:latin typeface="Arial"/>
                        <a:ea typeface="Arial"/>
                        <a:cs typeface="Arial"/>
                        <a:sym typeface="Arial"/>
                      </a:endParaRPr>
                    </a:p>
                  </a:txBody>
                  <a:tcPr marL="29147" marR="29147" marT="29147" marB="29147" horzOverflow="overflow"/>
                </a:tc>
                <a:extLst>
                  <a:ext uri="{0D108BD9-81ED-4DB2-BD59-A6C34878D82A}">
                    <a16:rowId xmlns:a16="http://schemas.microsoft.com/office/drawing/2014/main" val="3088763888"/>
                  </a:ext>
                </a:extLst>
              </a:tr>
              <a:tr h="369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err="1">
                          <a:solidFill>
                            <a:schemeClr val="dk1"/>
                          </a:solidFill>
                          <a:effectLst/>
                          <a:latin typeface="Arial" panose="020B0604020202020204" pitchFamily="34" charset="0"/>
                          <a:ea typeface="+mn-ea"/>
                          <a:cs typeface="Arial" panose="020B0604020202020204" pitchFamily="34" charset="0"/>
                        </a:rPr>
                        <a:t>Ambrx</a:t>
                      </a:r>
                      <a:r>
                        <a:rPr lang="en-US" sz="2000" kern="1200" dirty="0">
                          <a:solidFill>
                            <a:schemeClr val="dk1"/>
                          </a:solidFill>
                          <a:effectLst/>
                          <a:latin typeface="Arial" panose="020B0604020202020204" pitchFamily="34" charset="0"/>
                          <a:ea typeface="+mn-ea"/>
                          <a:cs typeface="Arial" panose="020B0604020202020204" pitchFamily="34" charset="0"/>
                        </a:rPr>
                        <a:t> </a:t>
                      </a:r>
                    </a:p>
                  </a:txBody>
                  <a:tcPr marL="58293" marR="58293" marT="29147" marB="29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2000" dirty="0">
                          <a:latin typeface="Arial"/>
                          <a:ea typeface="Arial"/>
                          <a:cs typeface="Arial"/>
                          <a:sym typeface="Arial"/>
                        </a:rPr>
                        <a:t>Research contract </a:t>
                      </a:r>
                    </a:p>
                  </a:txBody>
                  <a:tcPr marL="29147" marR="29147" marT="29147" marB="29147" horzOverflow="overflow"/>
                </a:tc>
                <a:tc>
                  <a:txBody>
                    <a:bodyPr/>
                    <a:lstStyle/>
                    <a:p>
                      <a:pPr algn="ctr"/>
                      <a:r>
                        <a:rPr lang="en-US" sz="2000" i="0" kern="1200" dirty="0">
                          <a:solidFill>
                            <a:schemeClr val="dk1"/>
                          </a:solidFill>
                          <a:effectLst/>
                          <a:latin typeface="Arial" panose="020B0604020202020204" pitchFamily="34" charset="0"/>
                          <a:ea typeface="+mn-ea"/>
                          <a:cs typeface="Arial" panose="020B0604020202020204" pitchFamily="34" charset="0"/>
                        </a:rPr>
                        <a:t>Fee-for-Service Agreement</a:t>
                      </a:r>
                      <a:r>
                        <a:rPr lang="en-US" sz="2000" i="0" dirty="0">
                          <a:effectLst/>
                          <a:latin typeface="Arial" panose="020B0604020202020204" pitchFamily="34" charset="0"/>
                          <a:cs typeface="Arial" panose="020B0604020202020204" pitchFamily="34" charset="0"/>
                        </a:rPr>
                        <a:t> </a:t>
                      </a:r>
                      <a:endParaRPr lang="en-US" sz="2000" i="0" dirty="0">
                        <a:latin typeface="Arial" panose="020B0604020202020204" pitchFamily="34" charset="0"/>
                        <a:cs typeface="Arial" panose="020B0604020202020204" pitchFamily="34" charset="0"/>
                      </a:endParaRPr>
                    </a:p>
                  </a:txBody>
                  <a:tcPr marL="29147" marR="29147" marT="29147" marB="29147" horzOverflow="overflow"/>
                </a:tc>
                <a:extLst>
                  <a:ext uri="{0D108BD9-81ED-4DB2-BD59-A6C34878D82A}">
                    <a16:rowId xmlns:a16="http://schemas.microsoft.com/office/drawing/2014/main" val="2983482716"/>
                  </a:ext>
                </a:extLst>
              </a:tr>
              <a:tr h="680086">
                <a:tc>
                  <a:txBody>
                    <a:bodyPr/>
                    <a:lstStyle/>
                    <a:p>
                      <a:pPr algn="l">
                        <a:defRPr sz="1800"/>
                      </a:pPr>
                      <a:r>
                        <a:rPr sz="2000" dirty="0">
                          <a:latin typeface="Arial"/>
                          <a:ea typeface="Arial"/>
                          <a:cs typeface="Arial"/>
                          <a:sym typeface="Arial"/>
                        </a:rPr>
                        <a:t>Eli Lilly &amp; Company </a:t>
                      </a:r>
                    </a:p>
                  </a:txBody>
                  <a:tcPr marL="29147" marR="29147" marT="29147" marB="29147" horzOverflow="overflow"/>
                </a:tc>
                <a:tc>
                  <a:txBody>
                    <a:bodyPr/>
                    <a:lstStyle/>
                    <a:p>
                      <a:pPr algn="ctr">
                        <a:defRPr sz="1800"/>
                      </a:pPr>
                      <a:r>
                        <a:rPr sz="2000" dirty="0">
                          <a:latin typeface="Arial"/>
                          <a:ea typeface="Arial"/>
                          <a:cs typeface="Arial"/>
                          <a:sym typeface="Arial"/>
                        </a:rPr>
                        <a:t>Research contract</a:t>
                      </a:r>
                      <a:endParaRPr lang="en-US" sz="2000" dirty="0">
                        <a:latin typeface="Arial"/>
                        <a:ea typeface="Arial"/>
                        <a:cs typeface="Arial"/>
                        <a:sym typeface="Arial"/>
                      </a:endParaRPr>
                    </a:p>
                    <a:p>
                      <a:pPr algn="ctr">
                        <a:defRPr sz="1800"/>
                      </a:pPr>
                      <a:r>
                        <a:rPr sz="2000" dirty="0">
                          <a:latin typeface="Arial"/>
                          <a:ea typeface="Arial"/>
                          <a:cs typeface="Arial"/>
                          <a:sym typeface="Arial"/>
                        </a:rPr>
                        <a:t>  </a:t>
                      </a:r>
                      <a:r>
                        <a:rPr lang="en-US" sz="2000" dirty="0">
                          <a:latin typeface="Arial"/>
                          <a:ea typeface="Arial"/>
                          <a:cs typeface="Arial"/>
                          <a:sym typeface="Arial"/>
                        </a:rPr>
                        <a:t>Consulting Fee</a:t>
                      </a:r>
                      <a:endParaRPr sz="2000" dirty="0">
                        <a:latin typeface="Arial"/>
                        <a:ea typeface="Arial"/>
                        <a:cs typeface="Arial"/>
                        <a:sym typeface="Arial"/>
                      </a:endParaRPr>
                    </a:p>
                  </a:txBody>
                  <a:tcPr marL="29147" marR="29147" marT="29147" marB="29147" horzOverflow="overflow"/>
                </a:tc>
                <a:tc>
                  <a:txBody>
                    <a:bodyPr/>
                    <a:lstStyle/>
                    <a:p>
                      <a:pPr algn="ctr">
                        <a:defRPr sz="1800"/>
                      </a:pPr>
                      <a:r>
                        <a:rPr sz="2000" dirty="0">
                          <a:latin typeface="Arial"/>
                          <a:ea typeface="Arial"/>
                          <a:cs typeface="Arial"/>
                          <a:sym typeface="Arial"/>
                        </a:rPr>
                        <a:t>Investigator   </a:t>
                      </a:r>
                      <a:endParaRPr lang="en-US" sz="2000" dirty="0">
                        <a:latin typeface="Arial"/>
                        <a:ea typeface="Arial"/>
                        <a:cs typeface="Arial"/>
                        <a:sym typeface="Arial"/>
                      </a:endParaRPr>
                    </a:p>
                  </a:txBody>
                  <a:tcPr marL="29147" marR="29147" marT="29147" marB="29147" horzOverflow="overflow"/>
                </a:tc>
                <a:extLst>
                  <a:ext uri="{0D108BD9-81ED-4DB2-BD59-A6C34878D82A}">
                    <a16:rowId xmlns:a16="http://schemas.microsoft.com/office/drawing/2014/main" val="3252701011"/>
                  </a:ext>
                </a:extLst>
              </a:tr>
              <a:tr h="680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Arial" panose="020B0604020202020204" pitchFamily="34" charset="0"/>
                          <a:ea typeface="+mn-ea"/>
                          <a:cs typeface="Arial" panose="020B0604020202020204" pitchFamily="34" charset="0"/>
                        </a:rPr>
                        <a:t>Novartis Pharmaceuticals </a:t>
                      </a:r>
                    </a:p>
                  </a:txBody>
                  <a:tcPr marL="58293" marR="58293" marT="29147" marB="29147"/>
                </a:tc>
                <a:tc>
                  <a:txBody>
                    <a:bodyPr/>
                    <a:lstStyle/>
                    <a:p>
                      <a:pPr algn="ctr">
                        <a:defRPr sz="1800"/>
                      </a:pPr>
                      <a:r>
                        <a:rPr sz="2000" dirty="0">
                          <a:latin typeface="Arial" panose="020B0604020202020204" pitchFamily="34" charset="0"/>
                          <a:ea typeface="Arial"/>
                          <a:cs typeface="Arial" panose="020B0604020202020204" pitchFamily="34" charset="0"/>
                          <a:sym typeface="Arial"/>
                        </a:rPr>
                        <a:t>Research contract  </a:t>
                      </a:r>
                      <a:endParaRPr lang="en-US" sz="2000" dirty="0">
                        <a:latin typeface="Arial" panose="020B0604020202020204" pitchFamily="34" charset="0"/>
                        <a:ea typeface="Arial"/>
                        <a:cs typeface="Arial" panose="020B0604020202020204" pitchFamily="34" charset="0"/>
                        <a:sym typeface="Arial"/>
                      </a:endParaRPr>
                    </a:p>
                    <a:p>
                      <a:pPr algn="ctr">
                        <a:defRPr sz="1800"/>
                      </a:pPr>
                      <a:r>
                        <a:rPr lang="en-US" sz="2000" dirty="0">
                          <a:latin typeface="Arial"/>
                          <a:ea typeface="Arial"/>
                          <a:cs typeface="Arial"/>
                          <a:sym typeface="Arial"/>
                        </a:rPr>
                        <a:t>Consulting Fee</a:t>
                      </a:r>
                      <a:endParaRPr sz="2000" dirty="0">
                        <a:latin typeface="Arial" panose="020B0604020202020204" pitchFamily="34" charset="0"/>
                        <a:ea typeface="Arial"/>
                        <a:cs typeface="Arial" panose="020B0604020202020204" pitchFamily="34" charset="0"/>
                        <a:sym typeface="Arial"/>
                      </a:endParaRPr>
                    </a:p>
                  </a:txBody>
                  <a:tcPr marL="29147" marR="29147" marT="29147" marB="29147" horzOverflow="overflow"/>
                </a:tc>
                <a:tc>
                  <a:txBody>
                    <a:bodyPr/>
                    <a:lstStyle/>
                    <a:p>
                      <a:pPr algn="ctr">
                        <a:defRPr sz="1800"/>
                      </a:pPr>
                      <a:r>
                        <a:rPr sz="2000" dirty="0">
                          <a:latin typeface="Arial" panose="020B0604020202020204" pitchFamily="34" charset="0"/>
                          <a:ea typeface="Arial"/>
                          <a:cs typeface="Arial" panose="020B0604020202020204" pitchFamily="34" charset="0"/>
                          <a:sym typeface="Arial"/>
                        </a:rPr>
                        <a:t>Investigator   </a:t>
                      </a:r>
                      <a:endParaRPr lang="en-US" sz="2000" dirty="0">
                        <a:latin typeface="Arial" panose="020B0604020202020204" pitchFamily="34" charset="0"/>
                        <a:ea typeface="Arial"/>
                        <a:cs typeface="Arial" panose="020B0604020202020204" pitchFamily="34" charset="0"/>
                        <a:sym typeface="Arial"/>
                      </a:endParaRPr>
                    </a:p>
                    <a:p>
                      <a:pPr algn="ctr">
                        <a:defRPr sz="1800"/>
                      </a:pPr>
                      <a:r>
                        <a:rPr lang="en-US" sz="2000" dirty="0">
                          <a:latin typeface="Arial" panose="020B0604020202020204" pitchFamily="34" charset="0"/>
                          <a:ea typeface="Arial"/>
                          <a:cs typeface="Arial" panose="020B0604020202020204" pitchFamily="34" charset="0"/>
                          <a:sym typeface="Arial"/>
                        </a:rPr>
                        <a:t>Scientific Advisory Board</a:t>
                      </a:r>
                      <a:endParaRPr sz="2000" dirty="0">
                        <a:latin typeface="Arial" panose="020B0604020202020204" pitchFamily="34" charset="0"/>
                        <a:ea typeface="Arial"/>
                        <a:cs typeface="Arial" panose="020B0604020202020204" pitchFamily="34" charset="0"/>
                        <a:sym typeface="Arial"/>
                      </a:endParaRPr>
                    </a:p>
                  </a:txBody>
                  <a:tcPr marL="29147" marR="29147" marT="29147" marB="29147" horzOverflow="overflow"/>
                </a:tc>
                <a:extLst>
                  <a:ext uri="{0D108BD9-81ED-4DB2-BD59-A6C34878D82A}">
                    <a16:rowId xmlns:a16="http://schemas.microsoft.com/office/drawing/2014/main" val="1243789778"/>
                  </a:ext>
                </a:extLst>
              </a:tr>
              <a:tr h="680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Arial" panose="020B0604020202020204" pitchFamily="34" charset="0"/>
                          <a:ea typeface="+mn-ea"/>
                          <a:cs typeface="Arial" panose="020B0604020202020204" pitchFamily="34" charset="0"/>
                        </a:rPr>
                        <a:t>TORL Biotherapeutics </a:t>
                      </a:r>
                    </a:p>
                  </a:txBody>
                  <a:tcPr marL="58293" marR="58293" marT="29147" marB="29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2000" dirty="0">
                          <a:latin typeface="Arial" panose="020B0604020202020204" pitchFamily="34" charset="0"/>
                          <a:ea typeface="Arial"/>
                          <a:cs typeface="Arial" panose="020B0604020202020204" pitchFamily="34" charset="0"/>
                          <a:sym typeface="Arial"/>
                        </a:rPr>
                        <a:t>Research contract  </a:t>
                      </a:r>
                    </a:p>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2000" dirty="0">
                          <a:latin typeface="Arial"/>
                          <a:ea typeface="Arial"/>
                          <a:cs typeface="Arial"/>
                          <a:sym typeface="Arial"/>
                        </a:rPr>
                        <a:t>Private Equity </a:t>
                      </a:r>
                      <a:endParaRPr lang="en-US" sz="2000" dirty="0">
                        <a:latin typeface="Arial" panose="020B0604020202020204" pitchFamily="34" charset="0"/>
                        <a:cs typeface="Arial" panose="020B0604020202020204" pitchFamily="34" charset="0"/>
                      </a:endParaRPr>
                    </a:p>
                  </a:txBody>
                  <a:tcPr marL="29147" marR="29147" marT="29147" marB="29147"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effectLst/>
                          <a:latin typeface="Arial" panose="020B0604020202020204" pitchFamily="34" charset="0"/>
                          <a:ea typeface="+mn-ea"/>
                          <a:cs typeface="Arial" panose="020B0604020202020204" pitchFamily="34" charset="0"/>
                        </a:rPr>
                        <a:t>Fee-for-Service Agreement</a:t>
                      </a:r>
                      <a:r>
                        <a:rPr lang="en-US" sz="2000" i="0" dirty="0">
                          <a:effectLst/>
                          <a:latin typeface="Arial" panose="020B0604020202020204" pitchFamily="34" charset="0"/>
                          <a:cs typeface="Arial" panose="020B0604020202020204" pitchFamily="34" charset="0"/>
                        </a:rPr>
                        <a:t> </a:t>
                      </a:r>
                      <a:r>
                        <a:rPr lang="en-US" sz="2000" dirty="0">
                          <a:latin typeface="Arial"/>
                          <a:ea typeface="Arial"/>
                          <a:cs typeface="Arial"/>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a:ea typeface="Arial"/>
                          <a:cs typeface="Arial"/>
                          <a:sym typeface="Arial"/>
                        </a:rPr>
                        <a:t>Consultant</a:t>
                      </a:r>
                      <a:endParaRPr lang="en-US" sz="2000" dirty="0">
                        <a:latin typeface="Arial" panose="020B0604020202020204" pitchFamily="34" charset="0"/>
                        <a:cs typeface="Arial" panose="020B0604020202020204" pitchFamily="34" charset="0"/>
                      </a:endParaRPr>
                    </a:p>
                  </a:txBody>
                  <a:tcPr marL="29147" marR="29147" marT="29147" marB="29147" horzOverflow="overflow"/>
                </a:tc>
                <a:extLst>
                  <a:ext uri="{0D108BD9-81ED-4DB2-BD59-A6C34878D82A}">
                    <a16:rowId xmlns:a16="http://schemas.microsoft.com/office/drawing/2014/main" val="1276483868"/>
                  </a:ext>
                </a:extLst>
              </a:tr>
              <a:tr h="680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Arial" panose="020B0604020202020204" pitchFamily="34" charset="0"/>
                          <a:ea typeface="+mn-ea"/>
                          <a:cs typeface="Arial" panose="020B0604020202020204" pitchFamily="34" charset="0"/>
                        </a:rPr>
                        <a:t>TRIO (Translational Research in Oncology)</a:t>
                      </a:r>
                    </a:p>
                  </a:txBody>
                  <a:tcPr marL="58293" marR="58293" marT="29147" marB="29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2000" dirty="0">
                          <a:latin typeface="Arial" panose="020B0604020202020204" pitchFamily="34" charset="0"/>
                          <a:ea typeface="Arial"/>
                          <a:cs typeface="Arial" panose="020B0604020202020204" pitchFamily="34" charset="0"/>
                          <a:sym typeface="Arial"/>
                        </a:rPr>
                        <a:t>Research contract  </a:t>
                      </a:r>
                    </a:p>
                    <a:p>
                      <a:pPr algn="ctr">
                        <a:defRPr sz="1800"/>
                      </a:pPr>
                      <a:endParaRPr lang="en-US" sz="2000" dirty="0">
                        <a:latin typeface="Arial" panose="020B0604020202020204" pitchFamily="34" charset="0"/>
                        <a:cs typeface="Arial" panose="020B0604020202020204" pitchFamily="34" charset="0"/>
                      </a:endParaRPr>
                    </a:p>
                  </a:txBody>
                  <a:tcPr marL="29147" marR="29147" marT="29147" marB="29147"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effectLst/>
                          <a:latin typeface="Arial" panose="020B0604020202020204" pitchFamily="34" charset="0"/>
                          <a:ea typeface="+mn-ea"/>
                          <a:cs typeface="Arial" panose="020B0604020202020204" pitchFamily="34" charset="0"/>
                        </a:rPr>
                        <a:t>Fee-for-Service Agreement</a:t>
                      </a:r>
                      <a:r>
                        <a:rPr lang="en-US" sz="2000" i="0" dirty="0">
                          <a:effectLst/>
                          <a:latin typeface="Arial" panose="020B0604020202020204" pitchFamily="34" charset="0"/>
                          <a:cs typeface="Arial" panose="020B0604020202020204" pitchFamily="34" charset="0"/>
                        </a:rPr>
                        <a:t> </a:t>
                      </a:r>
                      <a:r>
                        <a:rPr lang="en-US" sz="2000" dirty="0">
                          <a:latin typeface="Arial"/>
                          <a:ea typeface="Arial"/>
                          <a:cs typeface="Arial"/>
                          <a:sym typeface="Arial"/>
                        </a:rPr>
                        <a:t> </a:t>
                      </a:r>
                      <a:endParaRPr lang="en-US" sz="2000" dirty="0">
                        <a:latin typeface="Arial" panose="020B0604020202020204" pitchFamily="34" charset="0"/>
                        <a:cs typeface="Arial" panose="020B0604020202020204" pitchFamily="34" charset="0"/>
                      </a:endParaRPr>
                    </a:p>
                  </a:txBody>
                  <a:tcPr marL="29147" marR="29147" marT="29147" marB="29147" horzOverflow="overflow"/>
                </a:tc>
                <a:extLst>
                  <a:ext uri="{0D108BD9-81ED-4DB2-BD59-A6C34878D82A}">
                    <a16:rowId xmlns:a16="http://schemas.microsoft.com/office/drawing/2014/main" val="791156256"/>
                  </a:ext>
                </a:extLst>
              </a:tr>
              <a:tr h="680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err="1">
                          <a:solidFill>
                            <a:schemeClr val="dk1"/>
                          </a:solidFill>
                          <a:effectLst/>
                          <a:latin typeface="Arial" panose="020B0604020202020204" pitchFamily="34" charset="0"/>
                          <a:ea typeface="+mn-ea"/>
                          <a:cs typeface="Arial" panose="020B0604020202020204" pitchFamily="34" charset="0"/>
                        </a:rPr>
                        <a:t>Zymeworks</a:t>
                      </a:r>
                      <a:r>
                        <a:rPr lang="en-US" sz="2000" kern="1200" dirty="0">
                          <a:solidFill>
                            <a:schemeClr val="dk1"/>
                          </a:solidFill>
                          <a:effectLst/>
                          <a:latin typeface="Arial" panose="020B0604020202020204" pitchFamily="34" charset="0"/>
                          <a:ea typeface="+mn-ea"/>
                          <a:cs typeface="Arial" panose="020B0604020202020204" pitchFamily="34" charset="0"/>
                        </a:rPr>
                        <a:t>, Inc. </a:t>
                      </a:r>
                    </a:p>
                  </a:txBody>
                  <a:tcPr marL="58293" marR="58293" marT="29147" marB="29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2000" dirty="0">
                          <a:latin typeface="Arial" panose="020B0604020202020204" pitchFamily="34" charset="0"/>
                          <a:ea typeface="Arial"/>
                          <a:cs typeface="Arial" panose="020B0604020202020204" pitchFamily="34" charset="0"/>
                          <a:sym typeface="Arial"/>
                        </a:rPr>
                        <a:t>Research contract  </a:t>
                      </a:r>
                    </a:p>
                  </a:txBody>
                  <a:tcPr marL="29147" marR="29147" marT="29147" marB="29147" horzOverflow="overflow"/>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effectLst/>
                          <a:latin typeface="Arial" panose="020B0604020202020204" pitchFamily="34" charset="0"/>
                          <a:ea typeface="+mn-ea"/>
                          <a:cs typeface="Arial" panose="020B0604020202020204" pitchFamily="34" charset="0"/>
                        </a:rPr>
                        <a:t>Fee-for-Service Agreement</a:t>
                      </a:r>
                      <a:r>
                        <a:rPr lang="en-US" sz="2000" i="0" dirty="0">
                          <a:effectLst/>
                          <a:latin typeface="Arial" panose="020B0604020202020204" pitchFamily="34" charset="0"/>
                          <a:cs typeface="Arial" panose="020B0604020202020204" pitchFamily="34" charset="0"/>
                        </a:rPr>
                        <a:t> </a:t>
                      </a:r>
                      <a:r>
                        <a:rPr lang="en-US" sz="2000" dirty="0">
                          <a:latin typeface="Arial"/>
                          <a:ea typeface="Arial"/>
                          <a:cs typeface="Arial"/>
                          <a:sym typeface="Arial"/>
                        </a:rPr>
                        <a:t> </a:t>
                      </a:r>
                      <a:endParaRPr lang="en-US" sz="2000" dirty="0">
                        <a:latin typeface="Arial" panose="020B0604020202020204" pitchFamily="34" charset="0"/>
                        <a:cs typeface="Arial" panose="020B0604020202020204" pitchFamily="34" charset="0"/>
                      </a:endParaRPr>
                    </a:p>
                    <a:p>
                      <a:pPr algn="ctr"/>
                      <a:r>
                        <a:rPr lang="en-US" sz="2000" dirty="0">
                          <a:latin typeface="Arial"/>
                          <a:ea typeface="Arial"/>
                          <a:cs typeface="Arial"/>
                          <a:sym typeface="Arial"/>
                        </a:rPr>
                        <a:t> </a:t>
                      </a:r>
                      <a:endParaRPr lang="en-US" sz="2000" dirty="0">
                        <a:latin typeface="Arial" panose="020B0604020202020204" pitchFamily="34" charset="0"/>
                        <a:cs typeface="Arial" panose="020B0604020202020204" pitchFamily="34" charset="0"/>
                      </a:endParaRPr>
                    </a:p>
                  </a:txBody>
                  <a:tcPr marL="29147" marR="29147" marT="29147" marB="29147" horzOverflow="overflow"/>
                </a:tc>
                <a:extLst>
                  <a:ext uri="{0D108BD9-81ED-4DB2-BD59-A6C34878D82A}">
                    <a16:rowId xmlns:a16="http://schemas.microsoft.com/office/drawing/2014/main" val="1628825698"/>
                  </a:ext>
                </a:extLst>
              </a:tr>
            </a:tbl>
          </a:graphicData>
        </a:graphic>
      </p:graphicFrame>
    </p:spTree>
    <p:extLst>
      <p:ext uri="{BB962C8B-B14F-4D97-AF65-F5344CB8AC3E}">
        <p14:creationId xmlns:p14="http://schemas.microsoft.com/office/powerpoint/2010/main" val="17591910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1" y="7323428"/>
            <a:ext cx="10294319" cy="406265"/>
          </a:xfrm>
          <a:prstGeom prst="rect">
            <a:avLst/>
          </a:prstGeom>
          <a:noFill/>
        </p:spPr>
        <p:txBody>
          <a:bodyPr wrap="square" rtlCol="0">
            <a:spAutoFit/>
          </a:bodyPr>
          <a:lstStyle/>
          <a:p>
            <a:pPr algn="ctr"/>
            <a:r>
              <a:rPr lang="en-US" sz="2040" dirty="0"/>
              <a:t>Wolff A et al.</a:t>
            </a:r>
            <a:r>
              <a:rPr lang="en-US" sz="2040" i="1" dirty="0"/>
              <a:t> J Clin Oncol. </a:t>
            </a:r>
            <a:r>
              <a:rPr lang="en-US" sz="2040" dirty="0"/>
              <a:t>2007;25.</a:t>
            </a:r>
          </a:p>
        </p:txBody>
      </p:sp>
      <p:sp>
        <p:nvSpPr>
          <p:cNvPr id="7" name="TextBox 6"/>
          <p:cNvSpPr txBox="1"/>
          <p:nvPr/>
        </p:nvSpPr>
        <p:spPr>
          <a:xfrm>
            <a:off x="1003666" y="3318510"/>
            <a:ext cx="10273934" cy="406265"/>
          </a:xfrm>
          <a:prstGeom prst="rect">
            <a:avLst/>
          </a:prstGeom>
          <a:noFill/>
        </p:spPr>
        <p:txBody>
          <a:bodyPr wrap="square" rtlCol="0">
            <a:spAutoFit/>
          </a:bodyPr>
          <a:lstStyle/>
          <a:p>
            <a:pPr algn="ctr"/>
            <a:r>
              <a:rPr lang="en-US" sz="2040" dirty="0"/>
              <a:t>Wolff A et al. </a:t>
            </a:r>
            <a:r>
              <a:rPr lang="en-US" sz="2040" i="1" dirty="0"/>
              <a:t>Arch of </a:t>
            </a:r>
            <a:r>
              <a:rPr lang="en-US" sz="2040" i="1" dirty="0" err="1"/>
              <a:t>Pathol</a:t>
            </a:r>
            <a:r>
              <a:rPr lang="en-US" sz="2040" i="1" dirty="0"/>
              <a:t> Lab Invest. </a:t>
            </a:r>
            <a:r>
              <a:rPr lang="en-US" sz="2040" dirty="0"/>
              <a:t>2007;131:18-43.  </a:t>
            </a:r>
          </a:p>
        </p:txBody>
      </p:sp>
      <p:sp>
        <p:nvSpPr>
          <p:cNvPr id="8" name="TextBox 7"/>
          <p:cNvSpPr txBox="1"/>
          <p:nvPr/>
        </p:nvSpPr>
        <p:spPr>
          <a:xfrm>
            <a:off x="1003666" y="417333"/>
            <a:ext cx="10492713" cy="580608"/>
          </a:xfrm>
          <a:prstGeom prst="rect">
            <a:avLst/>
          </a:prstGeom>
          <a:noFill/>
        </p:spPr>
        <p:txBody>
          <a:bodyPr wrap="square" rtlCol="0">
            <a:spAutoFit/>
          </a:bodyPr>
          <a:lstStyle/>
          <a:p>
            <a:pPr algn="ctr"/>
            <a:r>
              <a:rPr lang="en-US" sz="3173" dirty="0"/>
              <a:t>ASCO-CAP Guidelines: 2007</a:t>
            </a:r>
          </a:p>
        </p:txBody>
      </p:sp>
      <p:pic>
        <p:nvPicPr>
          <p:cNvPr id="2" name="Picture 1" descr="Pages from 2007.Wolff A.ASCO-CAP guideline.JCO.pdf"/>
          <p:cNvPicPr>
            <a:picLocks noChangeAspect="1"/>
          </p:cNvPicPr>
          <p:nvPr/>
        </p:nvPicPr>
        <p:blipFill rotWithShape="1">
          <a:blip r:embed="rId2">
            <a:extLst>
              <a:ext uri="{28A0092B-C50C-407E-A947-70E740481C1C}">
                <a14:useLocalDpi xmlns:a14="http://schemas.microsoft.com/office/drawing/2010/main" val="0"/>
              </a:ext>
            </a:extLst>
          </a:blip>
          <a:srcRect l="5832" t="5555" r="6136" b="69507"/>
          <a:stretch/>
        </p:blipFill>
        <p:spPr>
          <a:xfrm>
            <a:off x="1202248" y="3905407"/>
            <a:ext cx="9076205" cy="3327393"/>
          </a:xfrm>
          <a:prstGeom prst="rect">
            <a:avLst/>
          </a:prstGeom>
        </p:spPr>
      </p:pic>
      <p:pic>
        <p:nvPicPr>
          <p:cNvPr id="3" name="Picture 2" descr="Pages from Wolff A, Hammond MEH.ASCO-CAP Guidelines.Arch Pathol Lab Med,2007.pdf"/>
          <p:cNvPicPr>
            <a:picLocks noChangeAspect="1"/>
          </p:cNvPicPr>
          <p:nvPr/>
        </p:nvPicPr>
        <p:blipFill rotWithShape="1">
          <a:blip r:embed="rId3">
            <a:extLst>
              <a:ext uri="{28A0092B-C50C-407E-A947-70E740481C1C}">
                <a14:useLocalDpi xmlns:a14="http://schemas.microsoft.com/office/drawing/2010/main" val="0"/>
              </a:ext>
            </a:extLst>
          </a:blip>
          <a:srcRect l="65" t="12964" r="-65" b="65308"/>
          <a:stretch/>
        </p:blipFill>
        <p:spPr>
          <a:xfrm>
            <a:off x="2065493" y="973893"/>
            <a:ext cx="8385158" cy="2357829"/>
          </a:xfrm>
          <a:prstGeom prst="rect">
            <a:avLst/>
          </a:prstGeom>
        </p:spPr>
      </p:pic>
    </p:spTree>
    <p:extLst>
      <p:ext uri="{BB962C8B-B14F-4D97-AF65-F5344CB8AC3E}">
        <p14:creationId xmlns:p14="http://schemas.microsoft.com/office/powerpoint/2010/main" val="26410046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oncordance between IHC and FISH:…"/>
          <p:cNvSpPr txBox="1"/>
          <p:nvPr/>
        </p:nvSpPr>
        <p:spPr>
          <a:xfrm>
            <a:off x="1562735" y="440690"/>
            <a:ext cx="90665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pPr>
            <a:r>
              <a:rPr sz="2000" b="1" dirty="0">
                <a:solidFill>
                  <a:schemeClr val="accent1"/>
                </a:solidFill>
                <a:latin typeface="Arial"/>
                <a:ea typeface="Arial"/>
                <a:cs typeface="Arial"/>
                <a:sym typeface="Arial"/>
              </a:rPr>
              <a:t>Concordance between IHC and FISH: </a:t>
            </a:r>
          </a:p>
          <a:p>
            <a:pPr algn="ctr">
              <a:defRPr sz="2000"/>
            </a:pPr>
            <a:r>
              <a:rPr sz="2000" b="1" dirty="0">
                <a:solidFill>
                  <a:schemeClr val="accent1"/>
                </a:solidFill>
                <a:latin typeface="Arial"/>
                <a:ea typeface="Arial"/>
                <a:cs typeface="Arial"/>
                <a:sym typeface="Arial"/>
              </a:rPr>
              <a:t>Prevalence of HER2 Gene Amplification in each IHC Category, 2008 - 2014</a:t>
            </a:r>
          </a:p>
        </p:txBody>
      </p:sp>
      <p:graphicFrame>
        <p:nvGraphicFramePr>
          <p:cNvPr id="180" name="Table"/>
          <p:cNvGraphicFramePr/>
          <p:nvPr>
            <p:extLst>
              <p:ext uri="{D42A27DB-BD31-4B8C-83A1-F6EECF244321}">
                <p14:modId xmlns:p14="http://schemas.microsoft.com/office/powerpoint/2010/main" val="1945931243"/>
              </p:ext>
            </p:extLst>
          </p:nvPr>
        </p:nvGraphicFramePr>
        <p:xfrm>
          <a:off x="1813561" y="1125221"/>
          <a:ext cx="8564877" cy="5933673"/>
        </p:xfrm>
        <a:graphic>
          <a:graphicData uri="http://schemas.openxmlformats.org/drawingml/2006/table">
            <a:tbl>
              <a:tblPr bandRow="1">
                <a:tableStyleId>{4C3C2611-4C71-4FC5-86AE-919BDF0F9419}</a:tableStyleId>
              </a:tblPr>
              <a:tblGrid>
                <a:gridCol w="1016425">
                  <a:extLst>
                    <a:ext uri="{9D8B030D-6E8A-4147-A177-3AD203B41FA5}">
                      <a16:colId xmlns:a16="http://schemas.microsoft.com/office/drawing/2014/main" val="20000"/>
                    </a:ext>
                  </a:extLst>
                </a:gridCol>
                <a:gridCol w="1142155">
                  <a:extLst>
                    <a:ext uri="{9D8B030D-6E8A-4147-A177-3AD203B41FA5}">
                      <a16:colId xmlns:a16="http://schemas.microsoft.com/office/drawing/2014/main" val="20001"/>
                    </a:ext>
                  </a:extLst>
                </a:gridCol>
                <a:gridCol w="1225895">
                  <a:extLst>
                    <a:ext uri="{9D8B030D-6E8A-4147-A177-3AD203B41FA5}">
                      <a16:colId xmlns:a16="http://schemas.microsoft.com/office/drawing/2014/main" val="20002"/>
                    </a:ext>
                  </a:extLst>
                </a:gridCol>
                <a:gridCol w="1202718">
                  <a:extLst>
                    <a:ext uri="{9D8B030D-6E8A-4147-A177-3AD203B41FA5}">
                      <a16:colId xmlns:a16="http://schemas.microsoft.com/office/drawing/2014/main" val="20003"/>
                    </a:ext>
                  </a:extLst>
                </a:gridCol>
                <a:gridCol w="985865">
                  <a:extLst>
                    <a:ext uri="{9D8B030D-6E8A-4147-A177-3AD203B41FA5}">
                      <a16:colId xmlns:a16="http://schemas.microsoft.com/office/drawing/2014/main" val="20004"/>
                    </a:ext>
                  </a:extLst>
                </a:gridCol>
                <a:gridCol w="1592608">
                  <a:extLst>
                    <a:ext uri="{9D8B030D-6E8A-4147-A177-3AD203B41FA5}">
                      <a16:colId xmlns:a16="http://schemas.microsoft.com/office/drawing/2014/main" val="20005"/>
                    </a:ext>
                  </a:extLst>
                </a:gridCol>
                <a:gridCol w="1399211">
                  <a:extLst>
                    <a:ext uri="{9D8B030D-6E8A-4147-A177-3AD203B41FA5}">
                      <a16:colId xmlns:a16="http://schemas.microsoft.com/office/drawing/2014/main" val="20006"/>
                    </a:ext>
                  </a:extLst>
                </a:gridCol>
              </a:tblGrid>
              <a:tr h="403860">
                <a:tc gridSpan="4">
                  <a:txBody>
                    <a:bodyPr/>
                    <a:lstStyle/>
                    <a:p>
                      <a:pPr algn="ctr">
                        <a:defRPr sz="1800"/>
                      </a:pPr>
                      <a:r>
                        <a:rPr b="1" dirty="0">
                          <a:solidFill>
                            <a:srgbClr val="FFFFFF"/>
                          </a:solidFill>
                        </a:rPr>
                        <a:t>HER2 Gene Amplification Rate (%) in Each IHC Staining Category by Study </a:t>
                      </a:r>
                    </a:p>
                  </a:txBody>
                  <a:tcPr marL="0" marR="0" marT="0" marB="0" horzOverflow="overflow">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defRPr sz="1800" b="1">
                          <a:solidFill>
                            <a:srgbClr val="FFFFFF"/>
                          </a:solidFill>
                        </a:defRPr>
                      </a:pPr>
                      <a:endParaRPr/>
                    </a:p>
                  </a:txBody>
                  <a:tcPr marL="0" marR="0" marT="0" marB="0" horzOverflow="overflow">
                    <a:solidFill>
                      <a:schemeClr val="accent1"/>
                    </a:solidFill>
                  </a:tcPr>
                </a:tc>
                <a:tc>
                  <a:txBody>
                    <a:bodyPr/>
                    <a:lstStyle/>
                    <a:p>
                      <a:pPr algn="l">
                        <a:defRPr sz="1800" b="1">
                          <a:solidFill>
                            <a:srgbClr val="FFFFFF"/>
                          </a:solidFill>
                        </a:defRPr>
                      </a:pPr>
                      <a:endParaRPr/>
                    </a:p>
                  </a:txBody>
                  <a:tcPr marL="0" marR="0" marT="0" marB="0" horzOverflow="overflow">
                    <a:solidFill>
                      <a:schemeClr val="accent1"/>
                    </a:solidFill>
                  </a:tcPr>
                </a:tc>
                <a:tc>
                  <a:txBody>
                    <a:bodyPr/>
                    <a:lstStyle/>
                    <a:p>
                      <a:pPr algn="l">
                        <a:defRPr sz="1800" b="1">
                          <a:solidFill>
                            <a:srgbClr val="FFFFFF"/>
                          </a:solidFill>
                        </a:defRPr>
                      </a:pPr>
                      <a:endParaRPr/>
                    </a:p>
                  </a:txBody>
                  <a:tcPr marL="0" marR="0" marT="0" marB="0" horzOverflow="overflow">
                    <a:solidFill>
                      <a:schemeClr val="accent1"/>
                    </a:solidFill>
                  </a:tcPr>
                </a:tc>
                <a:extLst>
                  <a:ext uri="{0D108BD9-81ED-4DB2-BD59-A6C34878D82A}">
                    <a16:rowId xmlns:a16="http://schemas.microsoft.com/office/drawing/2014/main" val="10000"/>
                  </a:ext>
                </a:extLst>
              </a:tr>
              <a:tr h="403860">
                <a:tc>
                  <a:txBody>
                    <a:bodyPr/>
                    <a:lstStyle/>
                    <a:p>
                      <a:pPr algn="ctr">
                        <a:defRPr sz="1800"/>
                      </a:pPr>
                      <a:r>
                        <a:rPr sz="1700" b="1">
                          <a:solidFill>
                            <a:srgbClr val="FFFFFF"/>
                          </a:solidFill>
                          <a:latin typeface="Arial"/>
                          <a:ea typeface="Arial"/>
                          <a:cs typeface="Arial"/>
                          <a:sym typeface="Arial"/>
                        </a:rPr>
                        <a:t>IHC 0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1+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2+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3+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600" b="1">
                          <a:solidFill>
                            <a:srgbClr val="FFFFFF"/>
                          </a:solidFill>
                          <a:latin typeface="Arial"/>
                          <a:ea typeface="Arial"/>
                          <a:cs typeface="Arial"/>
                          <a:sym typeface="Arial"/>
                        </a:rPr>
                        <a:t>Number</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600" b="1" dirty="0">
                          <a:solidFill>
                            <a:srgbClr val="FFFFFF"/>
                          </a:solidFill>
                          <a:latin typeface="Arial"/>
                          <a:ea typeface="Arial"/>
                          <a:cs typeface="Arial"/>
                          <a:sym typeface="Arial"/>
                        </a:rPr>
                        <a:t>IHC Method</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b="1" dirty="0">
                          <a:solidFill>
                            <a:srgbClr val="FFFFFF"/>
                          </a:solidFill>
                        </a:rPr>
                        <a:t>Reference</a:t>
                      </a:r>
                    </a:p>
                  </a:txBody>
                  <a:tcPr marL="0" marR="0" marT="0" marB="0" anchor="ctr" horzOverflow="overflow">
                    <a:lnB w="6350">
                      <a:solidFill>
                        <a:srgbClr val="CBCBCB"/>
                      </a:solidFill>
                      <a:miter lim="400000"/>
                    </a:lnB>
                    <a:solidFill>
                      <a:schemeClr val="accent1"/>
                    </a:solidFill>
                  </a:tcPr>
                </a:tc>
                <a:extLst>
                  <a:ext uri="{0D108BD9-81ED-4DB2-BD59-A6C34878D82A}">
                    <a16:rowId xmlns:a16="http://schemas.microsoft.com/office/drawing/2014/main" val="10001"/>
                  </a:ext>
                </a:extLst>
              </a:tr>
              <a:tr h="256610">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8.3%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22.9%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56.3%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661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Rasmussen BB et al Acta Oncol., 2008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273050">
                <a:tc gridSpan="2">
                  <a:txBody>
                    <a:bodyPr/>
                    <a:lstStyle/>
                    <a:p>
                      <a:pPr algn="ctr">
                        <a:defRPr sz="1800"/>
                      </a:pPr>
                      <a:r>
                        <a:rPr sz="1400"/>
                        <a:t>1.6%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29.1%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86.4%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697</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lnSpc>
                          <a:spcPts val="2900"/>
                        </a:lnSpc>
                        <a:defRPr sz="1800"/>
                      </a:pPr>
                      <a:r>
                        <a:rPr sz="1000" b="1"/>
                        <a:t>A0485 (Dako)</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dirty="0"/>
                        <a:t>Grimm et al, AJCP, 2010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3"/>
                  </a:ext>
                </a:extLst>
              </a:tr>
              <a:tr h="243910">
                <a:tc gridSpan="2">
                  <a:txBody>
                    <a:bodyPr/>
                    <a:lstStyle/>
                    <a:p>
                      <a:pPr algn="ctr">
                        <a:defRPr sz="1800"/>
                      </a:pPr>
                      <a:r>
                        <a:rPr sz="1400"/>
                        <a:t>12.2%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66.6%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93.9%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175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3B5 antibody (LDT)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dirty="0" err="1"/>
                        <a:t>Panjwani</a:t>
                      </a:r>
                      <a:r>
                        <a:rPr sz="900" dirty="0"/>
                        <a:t> et al, Indian J Med Res., 2010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266770">
                <a:tc gridSpan="2">
                  <a:txBody>
                    <a:bodyPr/>
                    <a:lstStyle/>
                    <a:p>
                      <a:pPr algn="ctr">
                        <a:defRPr sz="1800"/>
                      </a:pPr>
                      <a:r>
                        <a:rPr sz="1400"/>
                        <a:t>3.3%</a:t>
                      </a:r>
                    </a:p>
                  </a:txBody>
                  <a:tcPr marL="0" marR="0" marT="0" marB="0" horzOverflow="overflow">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57.9%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95.2%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100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Tsuda et al, BMC Cancer, 2010*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5"/>
                  </a:ext>
                </a:extLst>
              </a:tr>
              <a:tr h="266770">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3.3%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15.2%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84.1%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200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4B5 antibody, LDT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Lambein et al, J Clin Pathol., 2011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6"/>
                  </a:ext>
                </a:extLst>
              </a:tr>
              <a:tr h="266770">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3.2%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21.5%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681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Dako HercepTest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Jorgenson JT, AJCP, 2011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7"/>
                  </a:ext>
                </a:extLst>
              </a:tr>
              <a:tr h="266770">
                <a:tc gridSpan="2">
                  <a:txBody>
                    <a:bodyPr/>
                    <a:lstStyle/>
                    <a:p>
                      <a:pPr algn="ctr">
                        <a:defRPr sz="1800"/>
                      </a:pPr>
                      <a:r>
                        <a:rPr sz="1400"/>
                        <a:t>12.8%</a:t>
                      </a:r>
                    </a:p>
                  </a:txBody>
                  <a:tcPr marL="0" marR="0" marT="0" marB="0" horzOverflow="overflow">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43.8%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97.8%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291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A0485 (Dako), LDT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Bernasconi B et al, Br Ca Res Treat.,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8"/>
                  </a:ext>
                </a:extLst>
              </a:tr>
              <a:tr h="276225">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38.8%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100%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216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CB11 antibody</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Martin V et al, Patholog Res Int.,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9"/>
                  </a:ext>
                </a:extLst>
              </a:tr>
              <a:tr h="276225">
                <a:tc>
                  <a:txBody>
                    <a:bodyPr/>
                    <a:lstStyle/>
                    <a:p>
                      <a:pPr algn="ctr">
                        <a:defRPr sz="1800"/>
                      </a:pPr>
                      <a:r>
                        <a:rPr sz="1400"/>
                        <a:t>3.3%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7.1%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49.2%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88.4%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543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CB11 antibody</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Lee et al, Arch Med Res.,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0"/>
                  </a:ext>
                </a:extLst>
              </a:tr>
              <a:tr h="266770">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12.5%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76.5%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97.3%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125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Kiyose et al, Pathol Int.,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1"/>
                  </a:ext>
                </a:extLst>
              </a:tr>
              <a:tr h="276225">
                <a:tc gridSpan="2">
                  <a:txBody>
                    <a:bodyPr/>
                    <a:lstStyle/>
                    <a:p>
                      <a:pPr algn="ctr">
                        <a:defRPr sz="1800"/>
                      </a:pPr>
                      <a:r>
                        <a:rPr sz="1400"/>
                        <a:t>2.4%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39.9%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98.1%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1437</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900"/>
                      </a:pPr>
                      <a:r>
                        <a:t>Vergara-Lluri ME et al, Mod Pathol, 2012</a:t>
                      </a:r>
                      <a:r>
                        <a:rPr baseline="31999"/>
                        <a: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2"/>
                  </a:ext>
                </a:extLst>
              </a:tr>
              <a:tr h="276225">
                <a:tc gridSpan="2">
                  <a:txBody>
                    <a:bodyPr/>
                    <a:lstStyle/>
                    <a:p>
                      <a:pPr algn="ctr">
                        <a:defRPr sz="1800"/>
                      </a:pPr>
                      <a:r>
                        <a:rPr sz="1400"/>
                        <a:t>9.6%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400"/>
                        <a:t>38.9%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87.2%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396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CB11 (Biogenix)</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Kokate P et al, Genetic Test Mol Biomark,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3"/>
                  </a:ext>
                </a:extLst>
              </a:tr>
              <a:tr h="273050">
                <a:tc>
                  <a:txBody>
                    <a:bodyPr/>
                    <a:lstStyle/>
                    <a:p>
                      <a:pPr algn="ctr">
                        <a:defRPr sz="1800"/>
                      </a:pPr>
                      <a:r>
                        <a:rPr sz="1400"/>
                        <a:t>2.6%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4.8%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28.1%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93.8%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950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A0485 (Dako), LDT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Park S et al, Cancer,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4"/>
                  </a:ext>
                </a:extLst>
              </a:tr>
              <a:tr h="281595">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92%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154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Minot DM et al, AJCP, 2012</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5"/>
                  </a:ext>
                </a:extLst>
              </a:tr>
              <a:tr h="259785">
                <a:tc>
                  <a:txBody>
                    <a:bodyPr/>
                    <a:lstStyle/>
                    <a:p>
                      <a:pPr algn="ctr">
                        <a:defRPr sz="1800"/>
                      </a:pPr>
                      <a:r>
                        <a:rPr sz="1400"/>
                        <a:t>10%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69%</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2546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CB11 (Ventana)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Varga Z et al, BMC Cancer, 2013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6"/>
                  </a:ext>
                </a:extLst>
              </a:tr>
              <a:tr h="276225">
                <a:tc>
                  <a:txBody>
                    <a:bodyPr/>
                    <a:lstStyle/>
                    <a:p>
                      <a:pPr algn="ctr">
                        <a:defRPr sz="1800"/>
                      </a:pPr>
                      <a:r>
                        <a:rPr sz="1400"/>
                        <a:t>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2.6%</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29.4%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100%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400"/>
                        <a:t>150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4B5 (Ventana) </a:t>
                      </a:r>
                      <a:r>
                        <a:rPr sz="1100"/>
                        <a:t>(FDA)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Lambein K et al., AJCP, 2013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7"/>
                  </a:ext>
                </a:extLst>
              </a:tr>
              <a:tr h="266770">
                <a:tc>
                  <a:txBody>
                    <a:bodyPr/>
                    <a:lstStyle/>
                    <a:p>
                      <a:pPr algn="ctr">
                        <a:defRPr sz="1800"/>
                      </a:pPr>
                      <a:r>
                        <a:rPr sz="1600"/>
                        <a:t>9.4%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6.4%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13.5%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55.1%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628</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000" b="1"/>
                        <a:t>A0485 (Dako), LDT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Fasching P et al., BCRT, 2014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8"/>
                  </a:ext>
                </a:extLst>
              </a:tr>
              <a:tr h="243910">
                <a:tc>
                  <a:txBody>
                    <a:bodyPr/>
                    <a:lstStyle/>
                    <a:p>
                      <a:pPr algn="ctr">
                        <a:defRPr sz="1800"/>
                      </a:pPr>
                      <a:r>
                        <a:rPr sz="1600"/>
                        <a:t>1.7%</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3.3%</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12.4%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81.1%</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dirty="0"/>
                        <a:t>2590</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000" b="1"/>
                      </a:pPr>
                      <a:r>
                        <a:t>Dako HercepTest</a:t>
                      </a:r>
                      <a:r>
                        <a:rPr sz="1100"/>
                        <a:t> (FDA)</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dirty="0" err="1"/>
                        <a:t>Schalper</a:t>
                      </a:r>
                      <a:r>
                        <a:rPr sz="900" dirty="0"/>
                        <a:t> KA et al, Arch </a:t>
                      </a:r>
                      <a:r>
                        <a:rPr sz="900" dirty="0" err="1"/>
                        <a:t>Pathol</a:t>
                      </a:r>
                      <a:r>
                        <a:rPr sz="900" dirty="0"/>
                        <a:t> Lab Med, 2014</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19"/>
                  </a:ext>
                </a:extLst>
              </a:tr>
            </a:tbl>
          </a:graphicData>
        </a:graphic>
      </p:graphicFrame>
      <p:sp>
        <p:nvSpPr>
          <p:cNvPr id="181" name="Rectangle"/>
          <p:cNvSpPr/>
          <p:nvPr/>
        </p:nvSpPr>
        <p:spPr>
          <a:xfrm>
            <a:off x="5205015" y="2037318"/>
            <a:ext cx="1066126" cy="2997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2" name="Rectangle"/>
          <p:cNvSpPr/>
          <p:nvPr/>
        </p:nvSpPr>
        <p:spPr>
          <a:xfrm>
            <a:off x="5205015" y="2337040"/>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3" name="Rectangle"/>
          <p:cNvSpPr/>
          <p:nvPr/>
        </p:nvSpPr>
        <p:spPr>
          <a:xfrm>
            <a:off x="5205015" y="2585960"/>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4" name="Rectangle"/>
          <p:cNvSpPr/>
          <p:nvPr/>
        </p:nvSpPr>
        <p:spPr>
          <a:xfrm>
            <a:off x="5205015" y="3134600"/>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5" name="Rectangle"/>
          <p:cNvSpPr/>
          <p:nvPr/>
        </p:nvSpPr>
        <p:spPr>
          <a:xfrm>
            <a:off x="5205015" y="3383520"/>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6" name="Rectangle"/>
          <p:cNvSpPr/>
          <p:nvPr/>
        </p:nvSpPr>
        <p:spPr>
          <a:xfrm>
            <a:off x="5205015" y="4231880"/>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7" name="Rectangle"/>
          <p:cNvSpPr/>
          <p:nvPr/>
        </p:nvSpPr>
        <p:spPr>
          <a:xfrm>
            <a:off x="5205015" y="5042139"/>
            <a:ext cx="1066126" cy="2997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8" name="Rectangle"/>
          <p:cNvSpPr/>
          <p:nvPr/>
        </p:nvSpPr>
        <p:spPr>
          <a:xfrm>
            <a:off x="5205015" y="5329159"/>
            <a:ext cx="1066126" cy="2616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89" name="Rectangle"/>
          <p:cNvSpPr/>
          <p:nvPr/>
        </p:nvSpPr>
        <p:spPr>
          <a:xfrm>
            <a:off x="5205015" y="5590779"/>
            <a:ext cx="1066126" cy="2997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0" name="Rectangle"/>
          <p:cNvSpPr/>
          <p:nvPr/>
        </p:nvSpPr>
        <p:spPr>
          <a:xfrm>
            <a:off x="5205015" y="5890499"/>
            <a:ext cx="1066126" cy="2362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1" name="Rectangle"/>
          <p:cNvSpPr/>
          <p:nvPr/>
        </p:nvSpPr>
        <p:spPr>
          <a:xfrm>
            <a:off x="5205015" y="6533449"/>
            <a:ext cx="1066126" cy="2108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2" name="Rectangle"/>
          <p:cNvSpPr/>
          <p:nvPr/>
        </p:nvSpPr>
        <p:spPr>
          <a:xfrm>
            <a:off x="5205015" y="6726973"/>
            <a:ext cx="1066126" cy="2997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3" name="Rectangle"/>
          <p:cNvSpPr/>
          <p:nvPr/>
        </p:nvSpPr>
        <p:spPr>
          <a:xfrm>
            <a:off x="1816655" y="5110235"/>
            <a:ext cx="2199394" cy="2362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4" name="Rectangle"/>
          <p:cNvSpPr/>
          <p:nvPr/>
        </p:nvSpPr>
        <p:spPr>
          <a:xfrm>
            <a:off x="1816655" y="5945895"/>
            <a:ext cx="985362" cy="2362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5" name="Rectangle"/>
          <p:cNvSpPr/>
          <p:nvPr/>
        </p:nvSpPr>
        <p:spPr>
          <a:xfrm>
            <a:off x="1816657" y="6487452"/>
            <a:ext cx="2146857" cy="2616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6" name="Rectangle"/>
          <p:cNvSpPr/>
          <p:nvPr/>
        </p:nvSpPr>
        <p:spPr>
          <a:xfrm>
            <a:off x="1842924" y="3708760"/>
            <a:ext cx="2146856" cy="2616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7" name="Rectangle"/>
          <p:cNvSpPr/>
          <p:nvPr/>
        </p:nvSpPr>
        <p:spPr>
          <a:xfrm>
            <a:off x="2839364" y="3957680"/>
            <a:ext cx="1163837" cy="2997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8" name="Rectangle"/>
          <p:cNvSpPr/>
          <p:nvPr/>
        </p:nvSpPr>
        <p:spPr>
          <a:xfrm>
            <a:off x="2839364" y="4242399"/>
            <a:ext cx="1163837" cy="2997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99" name="Rectangle"/>
          <p:cNvSpPr/>
          <p:nvPr/>
        </p:nvSpPr>
        <p:spPr>
          <a:xfrm>
            <a:off x="2839364" y="4543281"/>
            <a:ext cx="1163837" cy="261661"/>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3" name="Rectangle">
            <a:extLst>
              <a:ext uri="{FF2B5EF4-FFF2-40B4-BE49-F238E27FC236}">
                <a16:creationId xmlns:a16="http://schemas.microsoft.com/office/drawing/2014/main" id="{5A65719E-9A23-5647-A5BD-A186651FD233}"/>
              </a:ext>
            </a:extLst>
          </p:cNvPr>
          <p:cNvSpPr/>
          <p:nvPr/>
        </p:nvSpPr>
        <p:spPr>
          <a:xfrm>
            <a:off x="1851631" y="2646301"/>
            <a:ext cx="2146856" cy="261660"/>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 name="TextBox 1">
            <a:extLst>
              <a:ext uri="{FF2B5EF4-FFF2-40B4-BE49-F238E27FC236}">
                <a16:creationId xmlns:a16="http://schemas.microsoft.com/office/drawing/2014/main" id="{79EE38EC-A317-6E4B-91BA-AABCC6C61195}"/>
              </a:ext>
            </a:extLst>
          </p:cNvPr>
          <p:cNvSpPr txBox="1"/>
          <p:nvPr/>
        </p:nvSpPr>
        <p:spPr>
          <a:xfrm>
            <a:off x="1851633" y="7163479"/>
            <a:ext cx="765049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rgbClr val="C00000"/>
                </a:solidFill>
              </a:rPr>
              <a:t>Less than 95% Concordance of IHC with FISH assay results. </a:t>
            </a:r>
            <a:r>
              <a:rPr lang="en-US" sz="2400" b="1"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18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8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8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8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86"/>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18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8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18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90"/>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19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iterate>
                                    <p:tmAbs val="0"/>
                                  </p:iterate>
                                  <p:childTnLst>
                                    <p:set>
                                      <p:cBhvr>
                                        <p:cTn id="43" fill="hold"/>
                                        <p:tgtEl>
                                          <p:spTgt spid="19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p:tmAbs val="0"/>
                                  </p:iterate>
                                  <p:childTnLst>
                                    <p:set>
                                      <p:cBhvr>
                                        <p:cTn id="47" fill="hold"/>
                                        <p:tgtEl>
                                          <p:spTgt spid="196"/>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iterate>
                                    <p:tmAbs val="0"/>
                                  </p:iterate>
                                  <p:childTnLst>
                                    <p:set>
                                      <p:cBhvr>
                                        <p:cTn id="50" fill="hold"/>
                                        <p:tgtEl>
                                          <p:spTgt spid="19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iterate>
                                    <p:tmAbs val="0"/>
                                  </p:iterate>
                                  <p:childTnLst>
                                    <p:set>
                                      <p:cBhvr>
                                        <p:cTn id="53" fill="hold"/>
                                        <p:tgtEl>
                                          <p:spTgt spid="193"/>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iterate>
                                    <p:tmAbs val="0"/>
                                  </p:iterate>
                                  <p:childTnLst>
                                    <p:set>
                                      <p:cBhvr>
                                        <p:cTn id="56" fill="hold"/>
                                        <p:tgtEl>
                                          <p:spTgt spid="195"/>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p:tmAbs val="0"/>
                                  </p:iterate>
                                  <p:childTnLst>
                                    <p:set>
                                      <p:cBhvr>
                                        <p:cTn id="59" fill="hold"/>
                                        <p:tgtEl>
                                          <p:spTgt spid="194"/>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iterate>
                                    <p:tmAbs val="0"/>
                                  </p:iterate>
                                  <p:childTnLst>
                                    <p:set>
                                      <p:cBhvr>
                                        <p:cTn id="62" fill="hold"/>
                                        <p:tgtEl>
                                          <p:spTgt spid="198"/>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iterate>
                                    <p:tmAbs val="0"/>
                                  </p:iterate>
                                  <p:childTnLst>
                                    <p:set>
                                      <p:cBhvr>
                                        <p:cTn id="65" fill="hold"/>
                                        <p:tgtEl>
                                          <p:spTgt spid="199"/>
                                        </p:tgtEl>
                                        <p:attrNameLst>
                                          <p:attrName>style.visibility</p:attrName>
                                        </p:attrNameLst>
                                      </p:cBhvr>
                                      <p:to>
                                        <p:strVal val="visible"/>
                                      </p:to>
                                    </p:set>
                                  </p:childTnLst>
                                </p:cTn>
                              </p:par>
                              <p:par>
                                <p:cTn id="66" presetID="1" presetClass="entr" presetSubtype="0" fill="hold" grpId="0" nodeType="withEffect">
                                  <p:stCondLst>
                                    <p:cond delay="0"/>
                                  </p:stCondLst>
                                  <p:iterate>
                                    <p:tmAbs val="0"/>
                                  </p:iterate>
                                  <p:childTnLst>
                                    <p:set>
                                      <p:cBhvr>
                                        <p:cTn id="67" fill="hold"/>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advAuto="0"/>
      <p:bldP spid="182" grpId="0" animBg="1" advAuto="0"/>
      <p:bldP spid="183" grpId="0" animBg="1" advAuto="0"/>
      <p:bldP spid="184" grpId="0" animBg="1" advAuto="0"/>
      <p:bldP spid="185" grpId="0" animBg="1" advAuto="0"/>
      <p:bldP spid="186" grpId="0" animBg="1" advAuto="0"/>
      <p:bldP spid="187" grpId="0" animBg="1" advAuto="0"/>
      <p:bldP spid="188" grpId="0" animBg="1" advAuto="0"/>
      <p:bldP spid="189" grpId="0" animBg="1" advAuto="0"/>
      <p:bldP spid="190" grpId="0" animBg="1" advAuto="0"/>
      <p:bldP spid="191" grpId="0" animBg="1" advAuto="0"/>
      <p:bldP spid="192" grpId="0" animBg="1" advAuto="0"/>
      <p:bldP spid="193" grpId="0" animBg="1" advAuto="0"/>
      <p:bldP spid="194" grpId="0" animBg="1" advAuto="0"/>
      <p:bldP spid="195" grpId="0" animBg="1" advAuto="0"/>
      <p:bldP spid="196" grpId="0" animBg="1" advAuto="0"/>
      <p:bldP spid="197" grpId="0" animBg="1" advAuto="0"/>
      <p:bldP spid="198" grpId="0" animBg="1" advAuto="0"/>
      <p:bldP spid="199" grpId="0" animBg="1" advAuto="0"/>
      <p:bldP spid="23" grpId="0" animBg="1" advAuto="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oncordance between IHC and FISH:…"/>
          <p:cNvSpPr txBox="1"/>
          <p:nvPr/>
        </p:nvSpPr>
        <p:spPr>
          <a:xfrm>
            <a:off x="1562735" y="440690"/>
            <a:ext cx="906653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a:pPr>
            <a:r>
              <a:rPr sz="2000" b="1" dirty="0">
                <a:solidFill>
                  <a:schemeClr val="accent1"/>
                </a:solidFill>
                <a:latin typeface="Arial"/>
                <a:ea typeface="Arial"/>
                <a:cs typeface="Arial"/>
                <a:sym typeface="Arial"/>
              </a:rPr>
              <a:t>Concordance between IHC and FISH: </a:t>
            </a:r>
          </a:p>
          <a:p>
            <a:pPr algn="ctr">
              <a:defRPr sz="2000"/>
            </a:pPr>
            <a:r>
              <a:rPr sz="2000" b="1" dirty="0">
                <a:solidFill>
                  <a:schemeClr val="accent1"/>
                </a:solidFill>
                <a:latin typeface="Arial"/>
                <a:ea typeface="Arial"/>
                <a:cs typeface="Arial"/>
                <a:sym typeface="Arial"/>
              </a:rPr>
              <a:t>Prevalence of HER2 Gene Amplification in each IHC Category, 2014 - 201</a:t>
            </a:r>
            <a:r>
              <a:rPr lang="en-US" sz="2000" b="1" dirty="0">
                <a:solidFill>
                  <a:schemeClr val="accent1"/>
                </a:solidFill>
                <a:latin typeface="Arial"/>
                <a:ea typeface="Arial"/>
                <a:cs typeface="Arial"/>
                <a:sym typeface="Arial"/>
              </a:rPr>
              <a:t>9</a:t>
            </a:r>
            <a:endParaRPr sz="2000" b="1" dirty="0">
              <a:solidFill>
                <a:schemeClr val="accent1"/>
              </a:solidFill>
              <a:latin typeface="Arial"/>
              <a:ea typeface="Arial"/>
              <a:cs typeface="Arial"/>
              <a:sym typeface="Arial"/>
            </a:endParaRPr>
          </a:p>
        </p:txBody>
      </p:sp>
      <p:graphicFrame>
        <p:nvGraphicFramePr>
          <p:cNvPr id="202" name="Table"/>
          <p:cNvGraphicFramePr/>
          <p:nvPr>
            <p:extLst>
              <p:ext uri="{D42A27DB-BD31-4B8C-83A1-F6EECF244321}">
                <p14:modId xmlns:p14="http://schemas.microsoft.com/office/powerpoint/2010/main" val="1981271671"/>
              </p:ext>
            </p:extLst>
          </p:nvPr>
        </p:nvGraphicFramePr>
        <p:xfrm>
          <a:off x="1813561" y="1125221"/>
          <a:ext cx="8564877" cy="5101315"/>
        </p:xfrm>
        <a:graphic>
          <a:graphicData uri="http://schemas.openxmlformats.org/drawingml/2006/table">
            <a:tbl>
              <a:tblPr bandRow="1">
                <a:tableStyleId>{4C3C2611-4C71-4FC5-86AE-919BDF0F9419}</a:tableStyleId>
              </a:tblPr>
              <a:tblGrid>
                <a:gridCol w="1016425">
                  <a:extLst>
                    <a:ext uri="{9D8B030D-6E8A-4147-A177-3AD203B41FA5}">
                      <a16:colId xmlns:a16="http://schemas.microsoft.com/office/drawing/2014/main" val="20000"/>
                    </a:ext>
                  </a:extLst>
                </a:gridCol>
                <a:gridCol w="1142155">
                  <a:extLst>
                    <a:ext uri="{9D8B030D-6E8A-4147-A177-3AD203B41FA5}">
                      <a16:colId xmlns:a16="http://schemas.microsoft.com/office/drawing/2014/main" val="20001"/>
                    </a:ext>
                  </a:extLst>
                </a:gridCol>
                <a:gridCol w="1225895">
                  <a:extLst>
                    <a:ext uri="{9D8B030D-6E8A-4147-A177-3AD203B41FA5}">
                      <a16:colId xmlns:a16="http://schemas.microsoft.com/office/drawing/2014/main" val="20002"/>
                    </a:ext>
                  </a:extLst>
                </a:gridCol>
                <a:gridCol w="1202718">
                  <a:extLst>
                    <a:ext uri="{9D8B030D-6E8A-4147-A177-3AD203B41FA5}">
                      <a16:colId xmlns:a16="http://schemas.microsoft.com/office/drawing/2014/main" val="20003"/>
                    </a:ext>
                  </a:extLst>
                </a:gridCol>
                <a:gridCol w="985865">
                  <a:extLst>
                    <a:ext uri="{9D8B030D-6E8A-4147-A177-3AD203B41FA5}">
                      <a16:colId xmlns:a16="http://schemas.microsoft.com/office/drawing/2014/main" val="20004"/>
                    </a:ext>
                  </a:extLst>
                </a:gridCol>
                <a:gridCol w="1592608">
                  <a:extLst>
                    <a:ext uri="{9D8B030D-6E8A-4147-A177-3AD203B41FA5}">
                      <a16:colId xmlns:a16="http://schemas.microsoft.com/office/drawing/2014/main" val="20005"/>
                    </a:ext>
                  </a:extLst>
                </a:gridCol>
                <a:gridCol w="1399211">
                  <a:extLst>
                    <a:ext uri="{9D8B030D-6E8A-4147-A177-3AD203B41FA5}">
                      <a16:colId xmlns:a16="http://schemas.microsoft.com/office/drawing/2014/main" val="20006"/>
                    </a:ext>
                  </a:extLst>
                </a:gridCol>
              </a:tblGrid>
              <a:tr h="403860">
                <a:tc gridSpan="4">
                  <a:txBody>
                    <a:bodyPr/>
                    <a:lstStyle/>
                    <a:p>
                      <a:pPr algn="ctr">
                        <a:defRPr sz="1800"/>
                      </a:pPr>
                      <a:r>
                        <a:rPr b="1">
                          <a:solidFill>
                            <a:srgbClr val="FFFFFF"/>
                          </a:solidFill>
                        </a:rPr>
                        <a:t>HER2 Gene Amplification Rate (%) in Each IHC Staining Category by Study </a:t>
                      </a:r>
                    </a:p>
                  </a:txBody>
                  <a:tcPr marL="0" marR="0" marT="0" marB="0" horzOverflow="overflow">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a:defRPr sz="1800" b="1">
                          <a:solidFill>
                            <a:srgbClr val="FFFFFF"/>
                          </a:solidFill>
                        </a:defRPr>
                      </a:pPr>
                      <a:endParaRPr/>
                    </a:p>
                  </a:txBody>
                  <a:tcPr marL="0" marR="0" marT="0" marB="0" horzOverflow="overflow">
                    <a:solidFill>
                      <a:schemeClr val="accent1"/>
                    </a:solidFill>
                  </a:tcPr>
                </a:tc>
                <a:tc>
                  <a:txBody>
                    <a:bodyPr/>
                    <a:lstStyle/>
                    <a:p>
                      <a:pPr algn="l">
                        <a:defRPr sz="1800" b="1">
                          <a:solidFill>
                            <a:srgbClr val="FFFFFF"/>
                          </a:solidFill>
                        </a:defRPr>
                      </a:pPr>
                      <a:endParaRPr/>
                    </a:p>
                  </a:txBody>
                  <a:tcPr marL="0" marR="0" marT="0" marB="0" horzOverflow="overflow">
                    <a:solidFill>
                      <a:schemeClr val="accent1"/>
                    </a:solidFill>
                  </a:tcPr>
                </a:tc>
                <a:tc>
                  <a:txBody>
                    <a:bodyPr/>
                    <a:lstStyle/>
                    <a:p>
                      <a:pPr algn="l">
                        <a:defRPr sz="1800" b="1">
                          <a:solidFill>
                            <a:srgbClr val="FFFFFF"/>
                          </a:solidFill>
                        </a:defRPr>
                      </a:pPr>
                      <a:endParaRPr/>
                    </a:p>
                  </a:txBody>
                  <a:tcPr marL="0" marR="0" marT="0" marB="0" horzOverflow="overflow">
                    <a:solidFill>
                      <a:schemeClr val="accent1"/>
                    </a:solidFill>
                  </a:tcPr>
                </a:tc>
                <a:extLst>
                  <a:ext uri="{0D108BD9-81ED-4DB2-BD59-A6C34878D82A}">
                    <a16:rowId xmlns:a16="http://schemas.microsoft.com/office/drawing/2014/main" val="10000"/>
                  </a:ext>
                </a:extLst>
              </a:tr>
              <a:tr h="403860">
                <a:tc>
                  <a:txBody>
                    <a:bodyPr/>
                    <a:lstStyle/>
                    <a:p>
                      <a:pPr algn="ctr">
                        <a:defRPr sz="1800"/>
                      </a:pPr>
                      <a:r>
                        <a:rPr sz="1700" b="1">
                          <a:solidFill>
                            <a:srgbClr val="FFFFFF"/>
                          </a:solidFill>
                          <a:latin typeface="Arial"/>
                          <a:ea typeface="Arial"/>
                          <a:cs typeface="Arial"/>
                          <a:sym typeface="Arial"/>
                        </a:rPr>
                        <a:t>IHC 0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1+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2+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700" b="1">
                          <a:solidFill>
                            <a:srgbClr val="FFFFFF"/>
                          </a:solidFill>
                          <a:latin typeface="Arial"/>
                          <a:ea typeface="Arial"/>
                          <a:cs typeface="Arial"/>
                          <a:sym typeface="Arial"/>
                        </a:rPr>
                        <a:t>IHC 3+ (%)</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600" b="1">
                          <a:solidFill>
                            <a:srgbClr val="FFFFFF"/>
                          </a:solidFill>
                          <a:latin typeface="Arial"/>
                          <a:ea typeface="Arial"/>
                          <a:cs typeface="Arial"/>
                          <a:sym typeface="Arial"/>
                        </a:rPr>
                        <a:t>Number</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sz="1600" b="1">
                          <a:solidFill>
                            <a:srgbClr val="FFFFFF"/>
                          </a:solidFill>
                          <a:latin typeface="Arial"/>
                          <a:ea typeface="Arial"/>
                          <a:cs typeface="Arial"/>
                          <a:sym typeface="Arial"/>
                        </a:rPr>
                        <a:t>IHC Method</a:t>
                      </a:r>
                    </a:p>
                  </a:txBody>
                  <a:tcPr marL="0" marR="0" marT="0" marB="0" anchor="ctr" horzOverflow="overflow">
                    <a:lnB w="6350">
                      <a:solidFill>
                        <a:srgbClr val="CBCBCB"/>
                      </a:solidFill>
                      <a:miter lim="400000"/>
                    </a:lnB>
                    <a:solidFill>
                      <a:schemeClr val="accent1"/>
                    </a:solidFill>
                  </a:tcPr>
                </a:tc>
                <a:tc>
                  <a:txBody>
                    <a:bodyPr/>
                    <a:lstStyle/>
                    <a:p>
                      <a:pPr algn="ctr">
                        <a:defRPr sz="1800"/>
                      </a:pPr>
                      <a:r>
                        <a:rPr b="1" dirty="0">
                          <a:solidFill>
                            <a:srgbClr val="FFFFFF"/>
                          </a:solidFill>
                        </a:rPr>
                        <a:t>Reference</a:t>
                      </a:r>
                    </a:p>
                  </a:txBody>
                  <a:tcPr marL="0" marR="0" marT="0" marB="0" anchor="ctr" horzOverflow="overflow">
                    <a:lnB w="6350">
                      <a:solidFill>
                        <a:srgbClr val="CBCBCB"/>
                      </a:solidFill>
                      <a:miter lim="400000"/>
                    </a:lnB>
                    <a:solidFill>
                      <a:schemeClr val="accent1"/>
                    </a:solidFill>
                  </a:tcPr>
                </a:tc>
                <a:extLst>
                  <a:ext uri="{0D108BD9-81ED-4DB2-BD59-A6C34878D82A}">
                    <a16:rowId xmlns:a16="http://schemas.microsoft.com/office/drawing/2014/main" val="10001"/>
                  </a:ext>
                </a:extLst>
              </a:tr>
              <a:tr h="256610">
                <a:tc>
                  <a:txBody>
                    <a:bodyPr/>
                    <a:lstStyle/>
                    <a:p>
                      <a:pPr algn="ctr">
                        <a:defRPr sz="1800"/>
                      </a:pPr>
                      <a:r>
                        <a:rPr sz="1600"/>
                        <a:t>0.8%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0.7%</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5.8%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84.3%</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1528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Dako HercepTest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Varga Z et al, PLoS One, 2015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r h="273050">
                <a:tc gridSpan="2">
                  <a:txBody>
                    <a:bodyPr/>
                    <a:lstStyle/>
                    <a:p>
                      <a:pPr algn="ctr">
                        <a:defRPr sz="1800"/>
                      </a:pPr>
                      <a:r>
                        <a:rPr sz="1600"/>
                        <a:t>1.5%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600"/>
                        <a:t>16.4%</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98.9%</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811</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4B5 (Ventana)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Green IF et al, Hum Pathol, 2015*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3"/>
                  </a:ext>
                </a:extLst>
              </a:tr>
              <a:tr h="243910">
                <a:tc gridSpan="2">
                  <a:txBody>
                    <a:bodyPr/>
                    <a:lstStyle/>
                    <a:p>
                      <a:pPr algn="ctr">
                        <a:defRPr sz="1800"/>
                      </a:pPr>
                      <a:r>
                        <a:rPr sz="1600"/>
                        <a:t>31.3%</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600"/>
                        <a:t>50.5%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95.2%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174</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A0485 (Dako) (LDT)</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Pu X et al, Pathol Res Pract, 2015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4"/>
                  </a:ext>
                </a:extLst>
              </a:tr>
              <a:tr h="266770">
                <a:tc>
                  <a:txBody>
                    <a:bodyPr/>
                    <a:lstStyle/>
                    <a:p>
                      <a:pPr algn="ctr">
                        <a:defRPr sz="1800"/>
                      </a:pPr>
                      <a:r>
                        <a:rPr sz="1600"/>
                        <a:t>1%</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0.6%</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16.8%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49.1%</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3605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Dako HercepTest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Morey AL, Pathology, 2016</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5"/>
                  </a:ext>
                </a:extLst>
              </a:tr>
              <a:tr h="276225">
                <a:tc gridSpan="2">
                  <a:txBody>
                    <a:bodyPr/>
                    <a:lstStyle/>
                    <a:p>
                      <a:pPr algn="ctr">
                        <a:defRPr sz="1800"/>
                      </a:pPr>
                      <a:r>
                        <a:rPr sz="1600"/>
                        <a:t>5.6%</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600"/>
                        <a:t>40.3%</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100%</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dirty="0"/>
                        <a:t>314</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4B5 rabbit, Ventana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900"/>
                      </a:pPr>
                      <a:r>
                        <a:t>Overcast WB et al, Virchows Arch, 2016</a:t>
                      </a:r>
                      <a:r>
                        <a:rPr baseline="31999"/>
                        <a:t>82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6"/>
                  </a:ext>
                </a:extLst>
              </a:tr>
              <a:tr h="276225">
                <a:tc>
                  <a:txBody>
                    <a:bodyPr/>
                    <a:lstStyle/>
                    <a:p>
                      <a:pPr algn="ctr">
                        <a:defRPr sz="1800"/>
                      </a:pPr>
                      <a:r>
                        <a:rPr sz="1600"/>
                        <a:t>5.8%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6.2%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36.0%</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96.4%</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368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4B5 rabbit, Ventana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Solomon JP et al, Am J Clin Pathol, 2017</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7"/>
                  </a:ext>
                </a:extLst>
              </a:tr>
              <a:tr h="266770">
                <a:tc>
                  <a:txBody>
                    <a:bodyPr/>
                    <a:lstStyle/>
                    <a:p>
                      <a:pPr algn="ctr">
                        <a:defRPr sz="1800"/>
                      </a:pPr>
                      <a:r>
                        <a:rPr sz="1600"/>
                        <a:t>0%</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3.3%</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23.5%</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100%</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129</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4B5 rabbit, Ventana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Qi L, Biochem Biophys Res Commun, 2017*</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8"/>
                  </a:ext>
                </a:extLst>
              </a:tr>
              <a:tr h="276225">
                <a:tc gridSpan="2">
                  <a:txBody>
                    <a:bodyPr/>
                    <a:lstStyle/>
                    <a:p>
                      <a:pPr algn="ctr">
                        <a:defRPr sz="1800"/>
                      </a:pPr>
                      <a:r>
                        <a:rPr sz="1600"/>
                        <a:t>4.2%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600"/>
                        <a:t>31.1%</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93%</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a:t>432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100" b="1"/>
                        <a:t>Dako HercepTest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l">
                        <a:defRPr sz="1800"/>
                      </a:pPr>
                      <a:r>
                        <a:rPr sz="900"/>
                        <a:t>Eswarachary V et al, J Clin Diagn Res, 2017</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9"/>
                  </a:ext>
                </a:extLst>
              </a:tr>
              <a:tr h="273050">
                <a:tc gridSpan="2">
                  <a:txBody>
                    <a:bodyPr/>
                    <a:lstStyle/>
                    <a:p>
                      <a:pPr algn="ctr">
                        <a:defRPr sz="1800"/>
                      </a:pPr>
                      <a:r>
                        <a:rPr sz="1600"/>
                        <a:t>3.2%</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hMerge="1">
                  <a:txBody>
                    <a:bodyPr/>
                    <a:lstStyle/>
                    <a:p>
                      <a:endParaRPr lang="en-US"/>
                    </a:p>
                  </a:txBody>
                  <a:tcPr/>
                </a:tc>
                <a:tc>
                  <a:txBody>
                    <a:bodyPr/>
                    <a:lstStyle/>
                    <a:p>
                      <a:pPr algn="ctr">
                        <a:defRPr sz="1800"/>
                      </a:pPr>
                      <a:r>
                        <a:rPr sz="1600"/>
                        <a:t>37.0%</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sz="1600"/>
                        <a:t>97.8%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sz="1600"/>
                        <a:t>498</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sz="1100" b="1"/>
                        <a:t>Dako HercepTest (FDA)</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l">
                        <a:defRPr sz="1800"/>
                      </a:pPr>
                      <a:r>
                        <a:rPr sz="900"/>
                        <a:t>Furrer D et al, Anticancer Res, 2017*</a:t>
                      </a:r>
                    </a:p>
                  </a:txBody>
                  <a:tcPr marL="63500" marR="63500" marT="0" marB="0" anchor="b" horzOverflow="overflow">
                    <a:lnL w="6350">
                      <a:solidFill>
                        <a:srgbClr val="CBCBCB"/>
                      </a:solidFill>
                      <a:miter lim="400000"/>
                    </a:lnL>
                    <a:lnR w="6350">
                      <a:solidFill>
                        <a:srgbClr val="CBCBCB"/>
                      </a:solidFill>
                      <a:miter lim="400000"/>
                    </a:lnR>
                    <a:lnT w="6350">
                      <a:solidFill>
                        <a:srgbClr val="CBCBCB"/>
                      </a:solidFill>
                      <a:miter lim="400000"/>
                    </a:lnT>
                    <a:lnB w="6350" cap="flat" cmpd="sng" algn="ctr">
                      <a:solidFill>
                        <a:srgbClr val="CBCBCB"/>
                      </a:solidFill>
                      <a:prstDash val="solid"/>
                      <a:miter lim="400000"/>
                      <a:headEnd type="none" w="med" len="med"/>
                      <a:tailEnd type="none" w="med" len="med"/>
                    </a:lnB>
                  </a:tcPr>
                </a:tc>
                <a:extLst>
                  <a:ext uri="{0D108BD9-81ED-4DB2-BD59-A6C34878D82A}">
                    <a16:rowId xmlns:a16="http://schemas.microsoft.com/office/drawing/2014/main" val="10010"/>
                  </a:ext>
                </a:extLst>
              </a:tr>
              <a:tr h="281595">
                <a:tc>
                  <a:txBody>
                    <a:bodyPr/>
                    <a:lstStyle/>
                    <a:p>
                      <a:pPr algn="ctr">
                        <a:defRPr sz="1800"/>
                      </a:pPr>
                      <a:r>
                        <a:rPr lang="en-US" sz="1500" dirty="0"/>
                        <a:t>0%</a:t>
                      </a:r>
                      <a:endParaRPr sz="1500" dirty="0"/>
                    </a:p>
                  </a:txBody>
                  <a:tcPr marL="0" marR="0" marT="0" marB="0" horzOverflow="overflow">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lang="en-US" sz="1500" dirty="0"/>
                        <a:t>0%</a:t>
                      </a:r>
                      <a:endParaRPr sz="1500" dirty="0"/>
                    </a:p>
                  </a:txBody>
                  <a:tcPr marL="0" marR="0" marT="0" marB="0" horzOverflow="overflow">
                    <a:lnT w="6350">
                      <a:solidFill>
                        <a:srgbClr val="CBCBCB"/>
                      </a:solidFill>
                      <a:miter lim="400000"/>
                    </a:lnT>
                    <a:lnB w="6350">
                      <a:solidFill>
                        <a:srgbClr val="CBCBCB"/>
                      </a:solidFill>
                      <a:miter lim="400000"/>
                    </a:lnB>
                  </a:tcPr>
                </a:tc>
                <a:tc>
                  <a:txBody>
                    <a:bodyPr/>
                    <a:lstStyle/>
                    <a:p>
                      <a:pPr algn="ctr">
                        <a:defRPr sz="1800"/>
                      </a:pPr>
                      <a:r>
                        <a:rPr lang="en-US" sz="1500" dirty="0"/>
                        <a:t>12.%</a:t>
                      </a:r>
                      <a:endParaRPr sz="1500" dirty="0"/>
                    </a:p>
                  </a:txBody>
                  <a:tcPr marL="0" marR="0" marT="0" marB="0" horzOverflow="overflow">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lang="en-US" sz="1500" dirty="0"/>
                        <a:t>95.7%</a:t>
                      </a:r>
                      <a:endParaRPr sz="1500" dirty="0"/>
                    </a:p>
                  </a:txBody>
                  <a:tcPr marL="0" marR="0" marT="0" marB="0" horzOverflow="overflow">
                    <a:lnT w="6350">
                      <a:solidFill>
                        <a:srgbClr val="CBCBCB"/>
                      </a:solidFill>
                      <a:miter lim="400000"/>
                    </a:lnT>
                    <a:lnB w="6350" cap="flat" cmpd="sng" algn="ctr">
                      <a:solidFill>
                        <a:srgbClr val="CBCBCB"/>
                      </a:solidFill>
                      <a:prstDash val="solid"/>
                      <a:miter lim="400000"/>
                      <a:headEnd type="none" w="med" len="med"/>
                      <a:tailEnd type="none" w="med" len="med"/>
                    </a:lnB>
                  </a:tcPr>
                </a:tc>
                <a:tc>
                  <a:txBody>
                    <a:bodyPr/>
                    <a:lstStyle/>
                    <a:p>
                      <a:pPr algn="ctr">
                        <a:defRPr sz="1800"/>
                      </a:pPr>
                      <a:r>
                        <a:rPr lang="en-US" sz="1500" dirty="0"/>
                        <a:t>153</a:t>
                      </a:r>
                      <a:endParaRPr sz="1500" dirty="0"/>
                    </a:p>
                  </a:txBody>
                  <a:tcPr marL="0" marR="0" marT="0" marB="0" horzOverflow="overflow">
                    <a:lnT w="6350">
                      <a:solidFill>
                        <a:srgbClr val="CBCBCB"/>
                      </a:solidFill>
                      <a:miter lim="400000"/>
                    </a:lnT>
                  </a:tcPr>
                </a:tc>
                <a:tc>
                  <a:txBody>
                    <a:bodyPr/>
                    <a:lstStyle/>
                    <a:p>
                      <a:pPr marL="66675" indent="0" algn="ctr">
                        <a:tabLst/>
                        <a:defRPr sz="1800"/>
                      </a:pPr>
                      <a:r>
                        <a:rPr lang="en-US" sz="1100" b="1" dirty="0"/>
                        <a:t>4B5 rabbit, Ventana  (FDA)</a:t>
                      </a:r>
                      <a:endParaRPr sz="1100" dirty="0"/>
                    </a:p>
                  </a:txBody>
                  <a:tcPr marL="0" marR="0" marT="0" marB="0" horzOverflow="overflow">
                    <a:lnT w="6350">
                      <a:solidFill>
                        <a:srgbClr val="CBCBCB"/>
                      </a:solidFill>
                      <a:miter lim="400000"/>
                    </a:lnT>
                  </a:tcPr>
                </a:tc>
                <a:tc>
                  <a:txBody>
                    <a:bodyPr/>
                    <a:lstStyle/>
                    <a:p>
                      <a:pPr marL="66675" indent="0" algn="l">
                        <a:tabLst/>
                        <a:defRPr sz="1800"/>
                      </a:pPr>
                      <a:r>
                        <a:rPr lang="en-US" sz="1100" dirty="0" err="1"/>
                        <a:t>Zoppoli</a:t>
                      </a:r>
                      <a:r>
                        <a:rPr lang="en-US" sz="1100" dirty="0"/>
                        <a:t> G et al., J </a:t>
                      </a:r>
                      <a:r>
                        <a:rPr lang="en-US" sz="1100" dirty="0" err="1"/>
                        <a:t>Transl</a:t>
                      </a:r>
                      <a:r>
                        <a:rPr lang="en-US" sz="1100" dirty="0"/>
                        <a:t> Med, 2017</a:t>
                      </a:r>
                    </a:p>
                  </a:txBody>
                  <a:tcPr marL="0" marR="0" marT="0" marB="0" horzOverflow="overflow">
                    <a:lnT w="6350">
                      <a:solidFill>
                        <a:srgbClr val="CBCBCB"/>
                      </a:solidFill>
                      <a:miter lim="400000"/>
                    </a:lnT>
                  </a:tcPr>
                </a:tc>
                <a:extLst>
                  <a:ext uri="{0D108BD9-81ED-4DB2-BD59-A6C34878D82A}">
                    <a16:rowId xmlns:a16="http://schemas.microsoft.com/office/drawing/2014/main" val="10011"/>
                  </a:ext>
                </a:extLst>
              </a:tr>
              <a:tr h="281595">
                <a:tc gridSpan="2">
                  <a:txBody>
                    <a:bodyPr/>
                    <a:lstStyle/>
                    <a:p>
                      <a:pPr algn="ctr">
                        <a:defRPr sz="1800"/>
                      </a:pPr>
                      <a:r>
                        <a:rPr lang="en-US" sz="1500" dirty="0"/>
                        <a:t>25%</a:t>
                      </a:r>
                      <a:endParaRPr sz="1500" dirty="0"/>
                    </a:p>
                  </a:txBody>
                  <a:tcPr marL="0" marR="0" marT="0" marB="0" anchor="ctr"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hMerge="1">
                  <a:txBody>
                    <a:bodyPr/>
                    <a:lstStyle/>
                    <a:p>
                      <a:pPr algn="ctr">
                        <a:defRPr sz="1800"/>
                      </a:pPr>
                      <a:endParaRPr dirty="0"/>
                    </a:p>
                  </a:txBody>
                  <a:tcPr marL="0" marR="0" marT="0" marB="0"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lang="en-US" sz="1500" dirty="0"/>
                        <a:t>48%</a:t>
                      </a:r>
                      <a:endParaRPr sz="1500" dirty="0"/>
                    </a:p>
                  </a:txBody>
                  <a:tcPr marL="0" marR="0" marT="0" marB="0" anchor="ctr"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lang="en-US" sz="1500" dirty="0"/>
                        <a:t>87.2%</a:t>
                      </a:r>
                      <a:endParaRPr sz="1500" dirty="0"/>
                    </a:p>
                  </a:txBody>
                  <a:tcPr marL="0" marR="0" marT="0" marB="0" anchor="ctr"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lang="en-US" sz="1500" dirty="0"/>
                        <a:t>149</a:t>
                      </a:r>
                      <a:endParaRPr sz="1500" dirty="0"/>
                    </a:p>
                  </a:txBody>
                  <a:tcPr marL="0" marR="0" marT="0" marB="0" anchor="ctr" horzOverflow="overflow"/>
                </a:tc>
                <a:tc>
                  <a:txBody>
                    <a:bodyPr/>
                    <a:lstStyle/>
                    <a:p>
                      <a:pPr marL="0" indent="11113" algn="ctr">
                        <a:tabLst/>
                        <a:defRPr sz="1800"/>
                      </a:pPr>
                      <a:r>
                        <a:rPr lang="en-US" sz="1100" b="1" dirty="0" err="1"/>
                        <a:t>Dako</a:t>
                      </a:r>
                      <a:r>
                        <a:rPr lang="en-US" sz="1100" b="1" dirty="0"/>
                        <a:t> </a:t>
                      </a:r>
                      <a:r>
                        <a:rPr lang="en-US" sz="1100" b="1" dirty="0" err="1"/>
                        <a:t>HercepTest</a:t>
                      </a:r>
                      <a:r>
                        <a:rPr lang="en-US" sz="1100" b="1" dirty="0"/>
                        <a:t> (FDA)</a:t>
                      </a:r>
                      <a:endParaRPr sz="1100" dirty="0"/>
                    </a:p>
                  </a:txBody>
                  <a:tcPr marL="0" marR="0" marT="0" marB="0" horzOverflow="overflow"/>
                </a:tc>
                <a:tc>
                  <a:txBody>
                    <a:bodyPr/>
                    <a:lstStyle/>
                    <a:p>
                      <a:pPr marL="66675" indent="0" algn="l">
                        <a:tabLst/>
                        <a:defRPr sz="1800"/>
                      </a:pPr>
                      <a:r>
                        <a:rPr lang="en-US" sz="1100" dirty="0" err="1"/>
                        <a:t>Harit</a:t>
                      </a:r>
                      <a:r>
                        <a:rPr lang="en-US" sz="1100" dirty="0"/>
                        <a:t> AP et al. TJPM, 2019</a:t>
                      </a:r>
                      <a:endParaRPr sz="1100" dirty="0"/>
                    </a:p>
                  </a:txBody>
                  <a:tcPr marL="0" marR="0" marT="0" marB="0" horzOverflow="overflow"/>
                </a:tc>
                <a:extLst>
                  <a:ext uri="{0D108BD9-81ED-4DB2-BD59-A6C34878D82A}">
                    <a16:rowId xmlns:a16="http://schemas.microsoft.com/office/drawing/2014/main" val="19914398"/>
                  </a:ext>
                </a:extLst>
              </a:tr>
              <a:tr h="281595">
                <a:tc>
                  <a:txBody>
                    <a:bodyPr/>
                    <a:lstStyle/>
                    <a:p>
                      <a:pPr algn="l">
                        <a:defRPr sz="1800"/>
                      </a:pPr>
                      <a:endParaRPr dirty="0"/>
                    </a:p>
                  </a:txBody>
                  <a:tcPr marL="0" marR="0" marT="0" marB="0"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l">
                        <a:defRPr sz="1800"/>
                      </a:pPr>
                      <a:endParaRPr dirty="0"/>
                    </a:p>
                  </a:txBody>
                  <a:tcPr marL="0" marR="0" marT="0" marB="0"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l">
                        <a:defRPr sz="1800"/>
                      </a:pPr>
                      <a:endParaRPr dirty="0"/>
                    </a:p>
                  </a:txBody>
                  <a:tcPr marL="0" marR="0" marT="0" marB="0"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l">
                        <a:defRPr sz="1800"/>
                      </a:pPr>
                      <a:endParaRPr dirty="0"/>
                    </a:p>
                  </a:txBody>
                  <a:tcPr marL="0" marR="0" marT="0" marB="0" horzOverflow="overflow">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l">
                        <a:defRPr sz="1800"/>
                      </a:pPr>
                      <a:endParaRPr dirty="0"/>
                    </a:p>
                  </a:txBody>
                  <a:tcPr marL="0" marR="0" marT="0" marB="0" horzOverflow="overflow"/>
                </a:tc>
                <a:tc>
                  <a:txBody>
                    <a:bodyPr/>
                    <a:lstStyle/>
                    <a:p>
                      <a:pPr algn="l">
                        <a:defRPr sz="1800"/>
                      </a:pPr>
                      <a:endParaRPr dirty="0"/>
                    </a:p>
                  </a:txBody>
                  <a:tcPr marL="0" marR="0" marT="0" marB="0" horzOverflow="overflow"/>
                </a:tc>
                <a:tc>
                  <a:txBody>
                    <a:bodyPr/>
                    <a:lstStyle/>
                    <a:p>
                      <a:pPr algn="l">
                        <a:defRPr sz="1800"/>
                      </a:pPr>
                      <a:endParaRPr dirty="0"/>
                    </a:p>
                  </a:txBody>
                  <a:tcPr marL="0" marR="0" marT="0" marB="0" horzOverflow="overflow"/>
                </a:tc>
                <a:extLst>
                  <a:ext uri="{0D108BD9-81ED-4DB2-BD59-A6C34878D82A}">
                    <a16:rowId xmlns:a16="http://schemas.microsoft.com/office/drawing/2014/main" val="465334389"/>
                  </a:ext>
                </a:extLst>
              </a:tr>
              <a:tr h="259785">
                <a:tc>
                  <a:txBody>
                    <a:bodyPr/>
                    <a:lstStyle/>
                    <a:p>
                      <a:pPr algn="ctr">
                        <a:defRPr sz="1800"/>
                      </a:pPr>
                      <a:r>
                        <a:rPr sz="1600"/>
                        <a:t>2.5%</a:t>
                      </a:r>
                    </a:p>
                  </a:txBody>
                  <a:tcPr marL="63500" marR="63500" marT="0" marB="0"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sz="1600" dirty="0"/>
                        <a:t>7.</a:t>
                      </a:r>
                      <a:r>
                        <a:rPr lang="en-US" sz="1600" dirty="0"/>
                        <a:t>1</a:t>
                      </a:r>
                      <a:r>
                        <a:rPr sz="1600" dirty="0"/>
                        <a:t>%</a:t>
                      </a:r>
                    </a:p>
                  </a:txBody>
                  <a:tcPr marL="63500" marR="63500" marT="0" marB="0"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sz="1600"/>
                        <a:t>31.3%</a:t>
                      </a:r>
                    </a:p>
                  </a:txBody>
                  <a:tcPr marL="63500" marR="63500" marT="0" marB="0"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r>
                        <a:rPr sz="1600" dirty="0"/>
                        <a:t>85.</a:t>
                      </a:r>
                      <a:r>
                        <a:rPr lang="en-US" sz="1600" dirty="0"/>
                        <a:t>8</a:t>
                      </a:r>
                      <a:r>
                        <a:rPr sz="1600" dirty="0"/>
                        <a:t>%</a:t>
                      </a:r>
                    </a:p>
                  </a:txBody>
                  <a:tcPr marL="63500" marR="63500" marT="0" marB="0" horzOverflow="overflow">
                    <a:lnL w="6350">
                      <a:solidFill>
                        <a:srgbClr val="CBCBCB"/>
                      </a:solidFill>
                      <a:miter lim="400000"/>
                    </a:lnL>
                    <a:lnR w="6350">
                      <a:solidFill>
                        <a:srgbClr val="CBCBCB"/>
                      </a:solidFill>
                      <a:miter lim="400000"/>
                    </a:lnR>
                    <a:lnT w="6350" cap="flat" cmpd="sng" algn="ctr">
                      <a:solidFill>
                        <a:srgbClr val="CBCBCB"/>
                      </a:solidFill>
                      <a:prstDash val="solid"/>
                      <a:miter lim="400000"/>
                      <a:headEnd type="none" w="med" len="med"/>
                      <a:tailEnd type="none" w="med" len="med"/>
                    </a:lnT>
                    <a:lnB w="6350">
                      <a:solidFill>
                        <a:srgbClr val="CBCBCB"/>
                      </a:solidFill>
                      <a:miter lim="400000"/>
                    </a:lnB>
                  </a:tcPr>
                </a:tc>
                <a:tc>
                  <a:txBody>
                    <a:bodyPr/>
                    <a:lstStyle/>
                    <a:p>
                      <a:pPr algn="ctr">
                        <a:defRPr sz="1800"/>
                      </a:pPr>
                      <a:endParaRPr/>
                    </a:p>
                  </a:txBody>
                  <a:tcPr marL="0" marR="0" marT="0" marB="0" horzOverflow="overflow">
                    <a:lnL w="6350">
                      <a:solidFill>
                        <a:srgbClr val="CBCBCB"/>
                      </a:solidFill>
                      <a:miter lim="400000"/>
                    </a:lnL>
                  </a:tcPr>
                </a:tc>
                <a:tc gridSpan="2">
                  <a:txBody>
                    <a:bodyPr/>
                    <a:lstStyle/>
                    <a:p>
                      <a:pPr algn="ctr">
                        <a:defRPr sz="1800"/>
                      </a:pPr>
                      <a:r>
                        <a:rPr sz="1100" b="1"/>
                        <a:t>Averages by Studies with 4 IHC categories</a:t>
                      </a:r>
                    </a:p>
                  </a:txBody>
                  <a:tcPr marL="0" marR="0" marT="0" marB="0" horzOverflow="overflow"/>
                </a:tc>
                <a:tc hMerge="1">
                  <a:txBody>
                    <a:bodyPr/>
                    <a:lstStyle/>
                    <a:p>
                      <a:endParaRPr lang="en-US"/>
                    </a:p>
                  </a:txBody>
                  <a:tcPr/>
                </a:tc>
                <a:extLst>
                  <a:ext uri="{0D108BD9-81ED-4DB2-BD59-A6C34878D82A}">
                    <a16:rowId xmlns:a16="http://schemas.microsoft.com/office/drawing/2014/main" val="10012"/>
                  </a:ext>
                </a:extLst>
              </a:tr>
              <a:tr h="276225">
                <a:tc gridSpan="2">
                  <a:txBody>
                    <a:bodyPr/>
                    <a:lstStyle/>
                    <a:p>
                      <a:pPr algn="ctr">
                        <a:defRPr sz="1800"/>
                      </a:pPr>
                      <a:r>
                        <a:rPr lang="en-US" sz="1600" dirty="0"/>
                        <a:t>5</a:t>
                      </a:r>
                      <a:r>
                        <a:rPr sz="1600" dirty="0"/>
                        <a:t>.</a:t>
                      </a:r>
                      <a:r>
                        <a:rPr lang="en-US" sz="1600" dirty="0"/>
                        <a:t>1</a:t>
                      </a:r>
                      <a:r>
                        <a:rPr sz="1600" dirty="0"/>
                        <a: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hMerge="1">
                  <a:txBody>
                    <a:bodyPr/>
                    <a:lstStyle/>
                    <a:p>
                      <a:endParaRPr lang="en-US"/>
                    </a:p>
                  </a:txBody>
                  <a:tcPr/>
                </a:tc>
                <a:tc>
                  <a:txBody>
                    <a:bodyPr/>
                    <a:lstStyle/>
                    <a:p>
                      <a:pPr algn="ctr">
                        <a:defRPr sz="1800"/>
                      </a:pPr>
                      <a:r>
                        <a:rPr sz="1600"/>
                        <a:t>36.5%</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r>
                        <a:rPr sz="1600" dirty="0"/>
                        <a:t>91.</a:t>
                      </a:r>
                      <a:r>
                        <a:rPr lang="en-US" sz="1600" dirty="0"/>
                        <a:t>2</a:t>
                      </a:r>
                      <a:r>
                        <a:rPr sz="1600" dirty="0"/>
                        <a:t>%</a:t>
                      </a:r>
                    </a:p>
                  </a:txBody>
                  <a:tcPr marL="63500" marR="63500" marT="0" marB="0"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tc>
                  <a:txBody>
                    <a:bodyPr/>
                    <a:lstStyle/>
                    <a:p>
                      <a:pPr algn="ctr">
                        <a:defRPr sz="1800"/>
                      </a:pPr>
                      <a:endParaRPr dirty="0"/>
                    </a:p>
                  </a:txBody>
                  <a:tcPr marL="0" marR="0" marT="0" marB="0" horzOverflow="overflow">
                    <a:lnL w="6350">
                      <a:solidFill>
                        <a:srgbClr val="CBCBCB"/>
                      </a:solidFill>
                      <a:miter lim="400000"/>
                    </a:lnL>
                  </a:tcPr>
                </a:tc>
                <a:tc gridSpan="2">
                  <a:txBody>
                    <a:bodyPr/>
                    <a:lstStyle/>
                    <a:p>
                      <a:pPr algn="ctr">
                        <a:defRPr sz="1800"/>
                      </a:pPr>
                      <a:r>
                        <a:rPr sz="1100" b="1" dirty="0"/>
                        <a:t>Averages by Studies with 3 IHC categories</a:t>
                      </a:r>
                    </a:p>
                  </a:txBody>
                  <a:tcPr marL="0" marR="0" marT="0" marB="0" horzOverflow="overflow"/>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203" name="Rectangle"/>
          <p:cNvSpPr/>
          <p:nvPr/>
        </p:nvSpPr>
        <p:spPr>
          <a:xfrm>
            <a:off x="5201562" y="2910343"/>
            <a:ext cx="1208684" cy="2668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04" name="Rectangle"/>
          <p:cNvSpPr/>
          <p:nvPr/>
        </p:nvSpPr>
        <p:spPr>
          <a:xfrm>
            <a:off x="1808122" y="3561566"/>
            <a:ext cx="1062396"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06" name="Rectangle"/>
          <p:cNvSpPr/>
          <p:nvPr/>
        </p:nvSpPr>
        <p:spPr>
          <a:xfrm>
            <a:off x="5201562" y="4143274"/>
            <a:ext cx="1208684"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07" name="Rectangle"/>
          <p:cNvSpPr/>
          <p:nvPr/>
        </p:nvSpPr>
        <p:spPr>
          <a:xfrm>
            <a:off x="5201562" y="2067984"/>
            <a:ext cx="1208684"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08" name="Rectangle"/>
          <p:cNvSpPr/>
          <p:nvPr/>
        </p:nvSpPr>
        <p:spPr>
          <a:xfrm>
            <a:off x="1830945" y="2673450"/>
            <a:ext cx="2115027" cy="2668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09" name="Rectangle"/>
          <p:cNvSpPr/>
          <p:nvPr/>
        </p:nvSpPr>
        <p:spPr>
          <a:xfrm>
            <a:off x="1830945" y="3271129"/>
            <a:ext cx="2115027" cy="2668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210" name="Rectangle"/>
          <p:cNvSpPr/>
          <p:nvPr/>
        </p:nvSpPr>
        <p:spPr>
          <a:xfrm>
            <a:off x="2883021" y="3561566"/>
            <a:ext cx="1062395"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12" name="TextBox 11">
            <a:extLst>
              <a:ext uri="{FF2B5EF4-FFF2-40B4-BE49-F238E27FC236}">
                <a16:creationId xmlns:a16="http://schemas.microsoft.com/office/drawing/2014/main" id="{58D81CDF-FB05-0C43-ABB4-68E27F457310}"/>
              </a:ext>
            </a:extLst>
          </p:cNvPr>
          <p:cNvSpPr txBox="1"/>
          <p:nvPr/>
        </p:nvSpPr>
        <p:spPr>
          <a:xfrm>
            <a:off x="1830945" y="6616921"/>
            <a:ext cx="765049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2400" b="1" dirty="0">
                <a:solidFill>
                  <a:srgbClr val="C00000"/>
                </a:solidFill>
              </a:rPr>
              <a:t>Less than 95% Concordance of IHC with FISH assay results. </a:t>
            </a:r>
            <a:r>
              <a:rPr lang="en-US" sz="2400" b="1" dirty="0"/>
              <a:t> </a:t>
            </a:r>
          </a:p>
        </p:txBody>
      </p:sp>
      <p:sp>
        <p:nvSpPr>
          <p:cNvPr id="13" name="Rectangle">
            <a:extLst>
              <a:ext uri="{FF2B5EF4-FFF2-40B4-BE49-F238E27FC236}">
                <a16:creationId xmlns:a16="http://schemas.microsoft.com/office/drawing/2014/main" id="{13C2C384-1820-3C41-97BE-80CB7FAC8E18}"/>
              </a:ext>
            </a:extLst>
          </p:cNvPr>
          <p:cNvSpPr/>
          <p:nvPr/>
        </p:nvSpPr>
        <p:spPr>
          <a:xfrm>
            <a:off x="5201562" y="5644199"/>
            <a:ext cx="1208684" cy="611891"/>
          </a:xfrm>
          <a:prstGeom prst="rect">
            <a:avLst/>
          </a:prstGeom>
          <a:ln w="50800">
            <a:solidFill>
              <a:srgbClr val="00B050"/>
            </a:solidFill>
            <a:miter lim="400000"/>
          </a:ln>
          <a:effectLst>
            <a:outerShdw blurRad="38100" dist="23000" dir="5400000" rotWithShape="0">
              <a:srgbClr val="000000">
                <a:alpha val="35000"/>
              </a:srgbClr>
            </a:outerShdw>
          </a:effectLst>
        </p:spPr>
        <p:txBody>
          <a:bodyPr lIns="45719" rIns="45719" anchor="ctr"/>
          <a:lstStyle/>
          <a:p>
            <a:endParaRPr>
              <a:solidFill>
                <a:srgbClr val="00B050"/>
              </a:solidFill>
            </a:endParaRPr>
          </a:p>
        </p:txBody>
      </p:sp>
      <p:sp>
        <p:nvSpPr>
          <p:cNvPr id="14" name="Rectangle">
            <a:extLst>
              <a:ext uri="{FF2B5EF4-FFF2-40B4-BE49-F238E27FC236}">
                <a16:creationId xmlns:a16="http://schemas.microsoft.com/office/drawing/2014/main" id="{B4B1C699-6E1D-B949-A447-94DF067F3BC9}"/>
              </a:ext>
            </a:extLst>
          </p:cNvPr>
          <p:cNvSpPr/>
          <p:nvPr/>
        </p:nvSpPr>
        <p:spPr>
          <a:xfrm>
            <a:off x="2569031" y="5644199"/>
            <a:ext cx="1376385" cy="582337"/>
          </a:xfrm>
          <a:prstGeom prst="rect">
            <a:avLst/>
          </a:prstGeom>
          <a:ln w="50800">
            <a:solidFill>
              <a:srgbClr val="00B050"/>
            </a:solidFill>
            <a:miter lim="400000"/>
          </a:ln>
          <a:effectLst>
            <a:outerShdw blurRad="38100" dist="23000" dir="5400000" rotWithShape="0">
              <a:srgbClr val="000000">
                <a:alpha val="35000"/>
              </a:srgbClr>
            </a:outerShdw>
          </a:effectLst>
        </p:spPr>
        <p:txBody>
          <a:bodyPr lIns="45719" rIns="45719" anchor="ctr"/>
          <a:lstStyle/>
          <a:p>
            <a:endParaRPr>
              <a:solidFill>
                <a:srgbClr val="00B050"/>
              </a:solidFill>
            </a:endParaRPr>
          </a:p>
        </p:txBody>
      </p:sp>
      <p:sp>
        <p:nvSpPr>
          <p:cNvPr id="2" name="Rectangle">
            <a:extLst>
              <a:ext uri="{FF2B5EF4-FFF2-40B4-BE49-F238E27FC236}">
                <a16:creationId xmlns:a16="http://schemas.microsoft.com/office/drawing/2014/main" id="{EE2B727B-F7F6-EA30-0F52-7C26981E7660}"/>
              </a:ext>
            </a:extLst>
          </p:cNvPr>
          <p:cNvSpPr/>
          <p:nvPr/>
        </p:nvSpPr>
        <p:spPr>
          <a:xfrm>
            <a:off x="5201562" y="5065176"/>
            <a:ext cx="1208684"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
        <p:nvSpPr>
          <p:cNvPr id="3" name="Rectangle">
            <a:extLst>
              <a:ext uri="{FF2B5EF4-FFF2-40B4-BE49-F238E27FC236}">
                <a16:creationId xmlns:a16="http://schemas.microsoft.com/office/drawing/2014/main" id="{AAD19743-D47F-109F-4ABC-C5C3E9D2BAEA}"/>
              </a:ext>
            </a:extLst>
          </p:cNvPr>
          <p:cNvSpPr/>
          <p:nvPr/>
        </p:nvSpPr>
        <p:spPr>
          <a:xfrm>
            <a:off x="1830945" y="5046520"/>
            <a:ext cx="2106875" cy="317699"/>
          </a:xfrm>
          <a:prstGeom prst="rect">
            <a:avLst/>
          </a:prstGeom>
          <a:ln w="50800">
            <a:solidFill>
              <a:srgbClr val="FF2600"/>
            </a:solidFill>
            <a:miter lim="400000"/>
          </a:ln>
          <a:effectLst>
            <a:outerShdw blurRad="38100" dist="23000" dir="5400000" rotWithShape="0">
              <a:srgbClr val="000000">
                <a:alpha val="35000"/>
              </a:srgbClr>
            </a:outerShdw>
          </a:effectLst>
        </p:spPr>
        <p:txBody>
          <a:bodyPr lIns="45719" rIns="45719" anchor="ctr"/>
          <a:lstStyle/>
          <a:p>
            <a:endParaRPr/>
          </a:p>
        </p:txBody>
      </p:sp>
    </p:spTree>
    <p:extLst>
      <p:ext uri="{BB962C8B-B14F-4D97-AF65-F5344CB8AC3E}">
        <p14:creationId xmlns:p14="http://schemas.microsoft.com/office/powerpoint/2010/main" val="697699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20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20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20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20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21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iterate>
                                    <p:tmAbs val="0"/>
                                  </p:iterate>
                                  <p:childTnLst>
                                    <p:set>
                                      <p:cBhvr>
                                        <p:cTn id="35" fill="hold"/>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iterate>
                                    <p:tmAbs val="0"/>
                                  </p:iterate>
                                  <p:childTnLst>
                                    <p:set>
                                      <p:cBhvr>
                                        <p:cTn id="39" fill="hold"/>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p:tmAbs val="0"/>
                                  </p:iterate>
                                  <p:childTnLst>
                                    <p:set>
                                      <p:cBhvr>
                                        <p:cTn id="43"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P spid="204" grpId="0" animBg="1" advAuto="0"/>
      <p:bldP spid="206" grpId="0" animBg="1" advAuto="0"/>
      <p:bldP spid="207" grpId="0" animBg="1" advAuto="0"/>
      <p:bldP spid="208" grpId="0" animBg="1" advAuto="0"/>
      <p:bldP spid="209" grpId="0" animBg="1" advAuto="0"/>
      <p:bldP spid="210" grpId="0" animBg="1" advAuto="0"/>
      <p:bldP spid="12" grpId="0"/>
      <p:bldP spid="13" grpId="0" animBg="1" advAuto="0"/>
      <p:bldP spid="14" grpId="0" animBg="1" advAuto="0"/>
      <p:bldP spid="2" grpId="0" animBg="1" advAuto="0"/>
      <p:bldP spid="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Picture 3" descr="Picture 3"/>
          <p:cNvPicPr>
            <a:picLocks noChangeAspect="1"/>
          </p:cNvPicPr>
          <p:nvPr/>
        </p:nvPicPr>
        <p:blipFill>
          <a:blip r:embed="rId2"/>
          <a:srcRect t="7753" b="65405"/>
          <a:stretch/>
        </p:blipFill>
        <p:spPr>
          <a:xfrm>
            <a:off x="2075955" y="506119"/>
            <a:ext cx="8348134" cy="3011092"/>
          </a:xfrm>
          <a:prstGeom prst="rect">
            <a:avLst/>
          </a:prstGeom>
          <a:ln w="12700">
            <a:miter lim="400000"/>
          </a:ln>
        </p:spPr>
      </p:pic>
      <p:pic>
        <p:nvPicPr>
          <p:cNvPr id="229" name="Picture 4" descr="Picture 4"/>
          <p:cNvPicPr>
            <a:picLocks noChangeAspect="1"/>
          </p:cNvPicPr>
          <p:nvPr/>
        </p:nvPicPr>
        <p:blipFill>
          <a:blip r:embed="rId3"/>
          <a:srcRect t="3732" b="87750"/>
          <a:stretch/>
        </p:blipFill>
        <p:spPr>
          <a:xfrm>
            <a:off x="1003666" y="3760318"/>
            <a:ext cx="9899995" cy="1128674"/>
          </a:xfrm>
          <a:prstGeom prst="rect">
            <a:avLst/>
          </a:prstGeom>
          <a:ln w="12700">
            <a:miter lim="400000"/>
          </a:ln>
        </p:spPr>
      </p:pic>
      <p:sp>
        <p:nvSpPr>
          <p:cNvPr id="230" name="TextBox 5"/>
          <p:cNvSpPr txBox="1"/>
          <p:nvPr/>
        </p:nvSpPr>
        <p:spPr>
          <a:xfrm>
            <a:off x="914399" y="7116163"/>
            <a:ext cx="10294322" cy="406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815" rIns="51815">
            <a:spAutoFit/>
          </a:bodyPr>
          <a:lstStyle/>
          <a:p>
            <a:pPr algn="ctr"/>
            <a:r>
              <a:rPr sz="2040" dirty="0"/>
              <a:t>Wolff A et al.</a:t>
            </a:r>
            <a:r>
              <a:rPr sz="2040" i="1" dirty="0"/>
              <a:t> J Clin Oncol</a:t>
            </a:r>
            <a:r>
              <a:rPr lang="en-US" sz="2040" i="1" dirty="0"/>
              <a:t>. </a:t>
            </a:r>
            <a:r>
              <a:rPr lang="en-US" sz="2040" dirty="0"/>
              <a:t>2013;</a:t>
            </a:r>
            <a:r>
              <a:rPr sz="2040" dirty="0"/>
              <a:t>31:3997-4013.</a:t>
            </a:r>
          </a:p>
        </p:txBody>
      </p:sp>
      <p:sp>
        <p:nvSpPr>
          <p:cNvPr id="231" name="TextBox 6"/>
          <p:cNvSpPr txBox="1"/>
          <p:nvPr/>
        </p:nvSpPr>
        <p:spPr>
          <a:xfrm>
            <a:off x="1003666" y="3317356"/>
            <a:ext cx="10273934" cy="406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815" rIns="51815">
            <a:spAutoFit/>
          </a:bodyPr>
          <a:lstStyle/>
          <a:p>
            <a:pPr algn="ctr"/>
            <a:r>
              <a:rPr sz="2040" dirty="0"/>
              <a:t>Wolff A et al.</a:t>
            </a:r>
            <a:r>
              <a:rPr lang="en-US" sz="2040" dirty="0"/>
              <a:t> </a:t>
            </a:r>
            <a:r>
              <a:rPr sz="2040" i="1" dirty="0"/>
              <a:t>Arch of </a:t>
            </a:r>
            <a:r>
              <a:rPr sz="2040" i="1" dirty="0" err="1"/>
              <a:t>Pathol</a:t>
            </a:r>
            <a:r>
              <a:rPr sz="2040" i="1" dirty="0"/>
              <a:t> Lab Invest</a:t>
            </a:r>
            <a:r>
              <a:rPr lang="en-US" sz="2040" i="1" dirty="0"/>
              <a:t>. </a:t>
            </a:r>
            <a:r>
              <a:rPr lang="en-US" sz="2040" dirty="0"/>
              <a:t>2014;</a:t>
            </a:r>
            <a:r>
              <a:rPr sz="2040" dirty="0"/>
              <a:t>138:241–256.  </a:t>
            </a:r>
          </a:p>
        </p:txBody>
      </p:sp>
      <p:sp>
        <p:nvSpPr>
          <p:cNvPr id="232" name="TextBox 7"/>
          <p:cNvSpPr txBox="1"/>
          <p:nvPr/>
        </p:nvSpPr>
        <p:spPr>
          <a:xfrm>
            <a:off x="931699" y="506119"/>
            <a:ext cx="10345901" cy="580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1815" rIns="51815">
            <a:spAutoFit/>
          </a:bodyPr>
          <a:lstStyle>
            <a:lvl1pPr algn="ctr">
              <a:defRPr sz="2800" b="1">
                <a:solidFill>
                  <a:srgbClr val="1F497D"/>
                </a:solidFill>
                <a:latin typeface="Arial"/>
                <a:ea typeface="Arial"/>
                <a:cs typeface="Arial"/>
                <a:sym typeface="Arial"/>
              </a:defRPr>
            </a:lvl1pPr>
          </a:lstStyle>
          <a:p>
            <a:r>
              <a:rPr sz="3173" dirty="0"/>
              <a:t>ASCO-CAP Guidelines: 2013 / 2014</a:t>
            </a:r>
          </a:p>
        </p:txBody>
      </p:sp>
      <p:pic>
        <p:nvPicPr>
          <p:cNvPr id="2" name="Picture 4" descr="Picture 4">
            <a:extLst>
              <a:ext uri="{FF2B5EF4-FFF2-40B4-BE49-F238E27FC236}">
                <a16:creationId xmlns:a16="http://schemas.microsoft.com/office/drawing/2014/main" id="{5CD1BEEE-65A2-8954-B5A6-A7D952BD639D}"/>
              </a:ext>
            </a:extLst>
          </p:cNvPr>
          <p:cNvPicPr>
            <a:picLocks noChangeAspect="1"/>
          </p:cNvPicPr>
          <p:nvPr/>
        </p:nvPicPr>
        <p:blipFill>
          <a:blip r:embed="rId3"/>
          <a:srcRect t="16298" b="67656"/>
          <a:stretch/>
        </p:blipFill>
        <p:spPr>
          <a:xfrm>
            <a:off x="1003666" y="4913376"/>
            <a:ext cx="9899995" cy="212621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E5D741-0315-F84E-A9CE-7FDCBA0FD94B}"/>
              </a:ext>
            </a:extLst>
          </p:cNvPr>
          <p:cNvPicPr>
            <a:picLocks noChangeAspect="1"/>
          </p:cNvPicPr>
          <p:nvPr/>
        </p:nvPicPr>
        <p:blipFill>
          <a:blip r:embed="rId3">
            <a:extLst>
              <a:ext uri="{28A0092B-C50C-407E-A947-70E740481C1C}">
                <a14:useLocalDpi xmlns:a14="http://schemas.microsoft.com/office/drawing/2010/main" val="0"/>
              </a:ext>
            </a:extLst>
          </a:blip>
          <a:srcRect t="14951"/>
          <a:stretch/>
        </p:blipFill>
        <p:spPr>
          <a:xfrm>
            <a:off x="897101" y="1304544"/>
            <a:ext cx="5715247" cy="6290403"/>
          </a:xfrm>
          <a:prstGeom prst="rect">
            <a:avLst/>
          </a:prstGeom>
        </p:spPr>
      </p:pic>
      <p:pic>
        <p:nvPicPr>
          <p:cNvPr id="6" name="Picture 5">
            <a:extLst>
              <a:ext uri="{FF2B5EF4-FFF2-40B4-BE49-F238E27FC236}">
                <a16:creationId xmlns:a16="http://schemas.microsoft.com/office/drawing/2014/main" id="{25F51E84-160F-8645-96E4-CDC502FBB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101" y="156159"/>
            <a:ext cx="5361500" cy="7176161"/>
          </a:xfrm>
          <a:prstGeom prst="rect">
            <a:avLst/>
          </a:prstGeom>
        </p:spPr>
      </p:pic>
      <p:sp>
        <p:nvSpPr>
          <p:cNvPr id="7" name="TextBox 7">
            <a:extLst>
              <a:ext uri="{FF2B5EF4-FFF2-40B4-BE49-F238E27FC236}">
                <a16:creationId xmlns:a16="http://schemas.microsoft.com/office/drawing/2014/main" id="{4BABF61C-3C0B-9242-A8CC-64C1DE0667EE}"/>
              </a:ext>
            </a:extLst>
          </p:cNvPr>
          <p:cNvSpPr txBox="1"/>
          <p:nvPr/>
        </p:nvSpPr>
        <p:spPr>
          <a:xfrm>
            <a:off x="0" y="558631"/>
            <a:ext cx="6230112" cy="580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815" rIns="51815">
            <a:spAutoFit/>
          </a:bodyPr>
          <a:lstStyle>
            <a:lvl1pPr algn="ctr">
              <a:defRPr sz="2800" b="1">
                <a:solidFill>
                  <a:srgbClr val="1F497D"/>
                </a:solidFill>
                <a:latin typeface="Arial"/>
                <a:ea typeface="Arial"/>
                <a:cs typeface="Arial"/>
                <a:sym typeface="Arial"/>
              </a:defRPr>
            </a:lvl1pPr>
          </a:lstStyle>
          <a:p>
            <a:r>
              <a:rPr sz="3173" dirty="0"/>
              <a:t>ASCO-CAP Guidelines: 201</a:t>
            </a:r>
            <a:r>
              <a:rPr lang="en-US" sz="3173" dirty="0"/>
              <a:t>8</a:t>
            </a:r>
            <a:endParaRPr sz="3173" dirty="0"/>
          </a:p>
        </p:txBody>
      </p:sp>
      <p:sp>
        <p:nvSpPr>
          <p:cNvPr id="8" name="TextBox 7">
            <a:extLst>
              <a:ext uri="{FF2B5EF4-FFF2-40B4-BE49-F238E27FC236}">
                <a16:creationId xmlns:a16="http://schemas.microsoft.com/office/drawing/2014/main" id="{59CB3155-1827-D44E-A7DB-D197C8255DAF}"/>
              </a:ext>
            </a:extLst>
          </p:cNvPr>
          <p:cNvSpPr txBox="1"/>
          <p:nvPr/>
        </p:nvSpPr>
        <p:spPr>
          <a:xfrm>
            <a:off x="7474119" y="7186519"/>
            <a:ext cx="2924410" cy="593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15" tIns="51815" rIns="51815" bIns="51815" numCol="1" spcCol="38100" rtlCol="0" anchor="t">
            <a:spAutoFit/>
          </a:bodyPr>
          <a:lstStyle/>
          <a:p>
            <a:pPr algn="ctr"/>
            <a:r>
              <a:rPr lang="en-US" sz="1587" b="1" i="1" dirty="0">
                <a:latin typeface="Arial" panose="020B0604020202020204" pitchFamily="34" charset="0"/>
                <a:cs typeface="Arial" panose="020B0604020202020204" pitchFamily="34" charset="0"/>
              </a:rPr>
              <a:t>Journal of Clinical Oncology</a:t>
            </a:r>
            <a:r>
              <a:rPr lang="en-US" sz="1587" b="1" dirty="0">
                <a:latin typeface="Arial" panose="020B0604020202020204" pitchFamily="34" charset="0"/>
                <a:cs typeface="Arial" panose="020B0604020202020204" pitchFamily="34" charset="0"/>
              </a:rPr>
              <a:t> 2018;36(20):2105-2122. </a:t>
            </a:r>
          </a:p>
        </p:txBody>
      </p:sp>
      <p:sp>
        <p:nvSpPr>
          <p:cNvPr id="9" name="TextBox 8">
            <a:extLst>
              <a:ext uri="{FF2B5EF4-FFF2-40B4-BE49-F238E27FC236}">
                <a16:creationId xmlns:a16="http://schemas.microsoft.com/office/drawing/2014/main" id="{984B5C6E-F439-074B-8E23-653120A6E5EE}"/>
              </a:ext>
            </a:extLst>
          </p:cNvPr>
          <p:cNvSpPr txBox="1"/>
          <p:nvPr/>
        </p:nvSpPr>
        <p:spPr>
          <a:xfrm>
            <a:off x="1195221" y="7167143"/>
            <a:ext cx="4900779" cy="5931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15" tIns="51815" rIns="51815" bIns="51815" numCol="1" spcCol="38100" rtlCol="0" anchor="t">
            <a:spAutoFit/>
          </a:bodyPr>
          <a:lstStyle/>
          <a:p>
            <a:pPr algn="ctr"/>
            <a:r>
              <a:rPr lang="en-US" sz="1587" b="1" i="1" dirty="0">
                <a:latin typeface="Arial" panose="020B0604020202020204" pitchFamily="34" charset="0"/>
                <a:cs typeface="Arial" panose="020B0604020202020204" pitchFamily="34" charset="0"/>
              </a:rPr>
              <a:t>Archives of Pathology and Laboratory Medicine </a:t>
            </a:r>
            <a:r>
              <a:rPr lang="en-US" sz="1587" b="1" dirty="0">
                <a:latin typeface="Arial" panose="020B0604020202020204" pitchFamily="34" charset="0"/>
                <a:cs typeface="Arial" panose="020B0604020202020204" pitchFamily="34" charset="0"/>
              </a:rPr>
              <a:t>2018;142(11):1364-1382. </a:t>
            </a:r>
          </a:p>
        </p:txBody>
      </p:sp>
    </p:spTree>
    <p:extLst>
      <p:ext uri="{BB962C8B-B14F-4D97-AF65-F5344CB8AC3E}">
        <p14:creationId xmlns:p14="http://schemas.microsoft.com/office/powerpoint/2010/main" val="62704182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Algorithm for HER2 Testing by IHC in 2018:…"/>
          <p:cNvSpPr txBox="1"/>
          <p:nvPr/>
        </p:nvSpPr>
        <p:spPr>
          <a:xfrm>
            <a:off x="1548341" y="544943"/>
            <a:ext cx="9095318"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r>
              <a:rPr sz="2500" b="1" dirty="0">
                <a:solidFill>
                  <a:srgbClr val="0070C0"/>
                </a:solidFill>
                <a:latin typeface="Arial"/>
                <a:ea typeface="Arial"/>
                <a:cs typeface="Arial"/>
                <a:sym typeface="Arial"/>
              </a:rPr>
              <a:t>Algorithm for HER2 Testing by IHC in 2018: </a:t>
            </a:r>
          </a:p>
          <a:p>
            <a:pPr algn="ctr"/>
            <a:r>
              <a:rPr sz="2500" b="1" dirty="0">
                <a:solidFill>
                  <a:srgbClr val="0070C0"/>
                </a:solidFill>
                <a:latin typeface="Arial"/>
                <a:ea typeface="Arial"/>
                <a:cs typeface="Arial"/>
                <a:sym typeface="Arial"/>
              </a:rPr>
              <a:t>Unchanged from 2013 / 2014</a:t>
            </a:r>
          </a:p>
        </p:txBody>
      </p:sp>
      <p:sp>
        <p:nvSpPr>
          <p:cNvPr id="150" name="2007, 2013/2014 and 2018 Guidelines largely ignore both the IHC 0/1+ false-negative and the IHC3+ false-positives"/>
          <p:cNvSpPr txBox="1"/>
          <p:nvPr/>
        </p:nvSpPr>
        <p:spPr>
          <a:xfrm>
            <a:off x="1502366" y="6772909"/>
            <a:ext cx="9187268" cy="292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300">
                <a:latin typeface="Arial"/>
                <a:ea typeface="Arial"/>
                <a:cs typeface="Arial"/>
                <a:sym typeface="Arial"/>
              </a:defRPr>
            </a:lvl1pPr>
          </a:lstStyle>
          <a:p>
            <a:r>
              <a:t>2007, 2013/2014 and 2018 Guidelines largely ignore both the IHC 0/1+ false-negative and the IHC3+ false-positives</a:t>
            </a:r>
          </a:p>
        </p:txBody>
      </p:sp>
      <p:pic>
        <p:nvPicPr>
          <p:cNvPr id="5" name="Picture 4">
            <a:extLst>
              <a:ext uri="{FF2B5EF4-FFF2-40B4-BE49-F238E27FC236}">
                <a16:creationId xmlns:a16="http://schemas.microsoft.com/office/drawing/2014/main" id="{262B0279-AA20-6E43-8FA2-9196C95B60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357" t="6021" r="3832" b="48727"/>
          <a:stretch/>
        </p:blipFill>
        <p:spPr>
          <a:xfrm>
            <a:off x="1920188" y="1391043"/>
            <a:ext cx="8154431" cy="5381924"/>
          </a:xfrm>
          <a:prstGeom prst="rect">
            <a:avLst/>
          </a:prstGeom>
        </p:spPr>
      </p:pic>
      <p:pic>
        <p:nvPicPr>
          <p:cNvPr id="6" name="Picture 24">
            <a:extLst>
              <a:ext uri="{FF2B5EF4-FFF2-40B4-BE49-F238E27FC236}">
                <a16:creationId xmlns:a16="http://schemas.microsoft.com/office/drawing/2014/main" id="{F5D6CCC4-213E-A842-9612-CBFB3070EE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4015" y="4571804"/>
            <a:ext cx="1466503" cy="10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5">
            <a:extLst>
              <a:ext uri="{FF2B5EF4-FFF2-40B4-BE49-F238E27FC236}">
                <a16:creationId xmlns:a16="http://schemas.microsoft.com/office/drawing/2014/main" id="{18AA3A9C-87C5-6443-9635-D44C388737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0715" y="4532746"/>
            <a:ext cx="814997" cy="1160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6">
            <a:extLst>
              <a:ext uri="{FF2B5EF4-FFF2-40B4-BE49-F238E27FC236}">
                <a16:creationId xmlns:a16="http://schemas.microsoft.com/office/drawing/2014/main" id="{298FEE92-1B91-6948-A651-EC918B4A66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4920" y="4543258"/>
            <a:ext cx="842476" cy="116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79E4C3C-CFE6-B84B-BE22-934EFE6D23E7}"/>
              </a:ext>
            </a:extLst>
          </p:cNvPr>
          <p:cNvSpPr txBox="1"/>
          <p:nvPr/>
        </p:nvSpPr>
        <p:spPr>
          <a:xfrm>
            <a:off x="5190912" y="7152126"/>
            <a:ext cx="4883707"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latin typeface="Arial" panose="020B0604020202020204" pitchFamily="34" charset="0"/>
                <a:cs typeface="Arial" panose="020B0604020202020204" pitchFamily="34" charset="0"/>
              </a:rPr>
              <a:t>Wolff AC et al. </a:t>
            </a:r>
            <a:r>
              <a:rPr lang="en-US" sz="1600" i="1" dirty="0">
                <a:latin typeface="Arial" panose="020B0604020202020204" pitchFamily="34" charset="0"/>
                <a:cs typeface="Arial" panose="020B0604020202020204" pitchFamily="34" charset="0"/>
              </a:rPr>
              <a:t>J Clin Oncol</a:t>
            </a:r>
            <a:r>
              <a:rPr lang="en-US" sz="1600" dirty="0">
                <a:latin typeface="Arial" panose="020B0604020202020204" pitchFamily="34" charset="0"/>
                <a:cs typeface="Arial" panose="020B0604020202020204" pitchFamily="34" charset="0"/>
              </a:rPr>
              <a:t>. 2018;36(20):2105-2122.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722C7-AAD7-D543-BA1D-BE4459A9EE2C}"/>
              </a:ext>
            </a:extLst>
          </p:cNvPr>
          <p:cNvPicPr>
            <a:picLocks noChangeAspect="1"/>
          </p:cNvPicPr>
          <p:nvPr/>
        </p:nvPicPr>
        <p:blipFill rotWithShape="1">
          <a:blip r:embed="rId2">
            <a:extLst>
              <a:ext uri="{28A0092B-C50C-407E-A947-70E740481C1C}">
                <a14:useLocalDpi xmlns:a14="http://schemas.microsoft.com/office/drawing/2010/main" val="0"/>
              </a:ext>
            </a:extLst>
          </a:blip>
          <a:srcRect l="3833" t="6217" r="5669" b="55976"/>
          <a:stretch/>
        </p:blipFill>
        <p:spPr>
          <a:xfrm>
            <a:off x="1219262" y="1080807"/>
            <a:ext cx="9814255" cy="5490293"/>
          </a:xfrm>
          <a:prstGeom prst="rect">
            <a:avLst/>
          </a:prstGeom>
        </p:spPr>
      </p:pic>
      <p:sp>
        <p:nvSpPr>
          <p:cNvPr id="251" name="ASCO-CAP Algorithm for HER2 Testing by FISH: 2018"/>
          <p:cNvSpPr txBox="1">
            <a:spLocks noGrp="1"/>
          </p:cNvSpPr>
          <p:nvPr>
            <p:ph type="title"/>
          </p:nvPr>
        </p:nvSpPr>
        <p:spPr>
          <a:xfrm>
            <a:off x="855927" y="498888"/>
            <a:ext cx="10480146" cy="605557"/>
          </a:xfrm>
          <a:prstGeom prst="rect">
            <a:avLst/>
          </a:prstGeom>
        </p:spPr>
        <p:txBody>
          <a:bodyPr/>
          <a:lstStyle>
            <a:lvl1pPr>
              <a:defRPr sz="2400" b="1">
                <a:solidFill>
                  <a:srgbClr val="558ED5"/>
                </a:solidFill>
                <a:latin typeface="Arial"/>
                <a:ea typeface="Arial"/>
                <a:cs typeface="Arial"/>
                <a:sym typeface="Arial"/>
              </a:defRPr>
            </a:lvl1pPr>
          </a:lstStyle>
          <a:p>
            <a:r>
              <a:rPr dirty="0"/>
              <a:t>ASCO-CAP Algorithm for HER2 Testing by FISH: 2018</a:t>
            </a:r>
          </a:p>
        </p:txBody>
      </p:sp>
      <p:sp>
        <p:nvSpPr>
          <p:cNvPr id="253" name="Wolff A, et al., JCO, 2018"/>
          <p:cNvSpPr txBox="1"/>
          <p:nvPr/>
        </p:nvSpPr>
        <p:spPr>
          <a:xfrm>
            <a:off x="4341524" y="6165207"/>
            <a:ext cx="2664638" cy="406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1815" rIns="51815">
            <a:spAutoFit/>
          </a:bodyPr>
          <a:lstStyle/>
          <a:p>
            <a:pPr algn="ctr"/>
            <a:r>
              <a:rPr sz="2040" dirty="0"/>
              <a:t>Wolff A et al. </a:t>
            </a:r>
            <a:r>
              <a:rPr sz="2040" i="1" dirty="0"/>
              <a:t>JCO</a:t>
            </a:r>
            <a:r>
              <a:rPr lang="en-US" sz="2040" i="1" dirty="0"/>
              <a:t>,</a:t>
            </a:r>
            <a:r>
              <a:rPr sz="2040" dirty="0"/>
              <a:t> 2018</a:t>
            </a:r>
            <a:r>
              <a:rPr lang="en-US" sz="2040" dirty="0"/>
              <a:t>.</a:t>
            </a:r>
            <a:endParaRPr sz="2040" dirty="0"/>
          </a:p>
        </p:txBody>
      </p:sp>
      <p:sp>
        <p:nvSpPr>
          <p:cNvPr id="7" name="Rectangle 11">
            <a:extLst>
              <a:ext uri="{FF2B5EF4-FFF2-40B4-BE49-F238E27FC236}">
                <a16:creationId xmlns:a16="http://schemas.microsoft.com/office/drawing/2014/main" id="{5F59E164-B9FB-3540-B034-186E3ADCF3AA}"/>
              </a:ext>
            </a:extLst>
          </p:cNvPr>
          <p:cNvSpPr/>
          <p:nvPr/>
        </p:nvSpPr>
        <p:spPr>
          <a:xfrm>
            <a:off x="3391853" y="4516373"/>
            <a:ext cx="5618798" cy="582929"/>
          </a:xfrm>
          <a:prstGeom prst="rect">
            <a:avLst/>
          </a:prstGeom>
          <a:ln w="38100">
            <a:solidFill>
              <a:srgbClr val="FF3816"/>
            </a:solidFill>
            <a:miter/>
          </a:ln>
        </p:spPr>
        <p:txBody>
          <a:bodyPr lIns="51815" rIns="51815" anchor="ctr"/>
          <a:lstStyle/>
          <a:p>
            <a:endParaRPr sz="2040"/>
          </a:p>
        </p:txBody>
      </p:sp>
      <p:sp>
        <p:nvSpPr>
          <p:cNvPr id="2" name="TextBox 1">
            <a:extLst>
              <a:ext uri="{FF2B5EF4-FFF2-40B4-BE49-F238E27FC236}">
                <a16:creationId xmlns:a16="http://schemas.microsoft.com/office/drawing/2014/main" id="{E8E92ACF-F2C5-7941-82DC-FFCAE74821BA}"/>
              </a:ext>
            </a:extLst>
          </p:cNvPr>
          <p:cNvSpPr txBox="1"/>
          <p:nvPr/>
        </p:nvSpPr>
        <p:spPr>
          <a:xfrm>
            <a:off x="1364519" y="6737799"/>
            <a:ext cx="9462962" cy="7325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15" tIns="51815" rIns="51815" bIns="51815" numCol="1" spcCol="38100" rtlCol="0" anchor="t">
            <a:spAutoFit/>
          </a:bodyPr>
          <a:lstStyle/>
          <a:p>
            <a:pPr algn="ctr" defTabSz="518145"/>
            <a:r>
              <a:rPr lang="en-US" sz="2040" b="1" dirty="0">
                <a:solidFill>
                  <a:srgbClr val="0070C0"/>
                </a:solidFill>
                <a:latin typeface="Arial" panose="020B0604020202020204" pitchFamily="34" charset="0"/>
                <a:cs typeface="Arial" panose="020B0604020202020204" pitchFamily="34" charset="0"/>
              </a:rPr>
              <a:t>“problematic issues” with chromosome 17</a:t>
            </a:r>
          </a:p>
          <a:p>
            <a:pPr algn="ctr"/>
            <a:r>
              <a:rPr lang="en-US" sz="2040" b="1" dirty="0">
                <a:solidFill>
                  <a:srgbClr val="0070C0"/>
                </a:solidFill>
                <a:latin typeface="Arial" panose="020B0604020202020204" pitchFamily="34" charset="0"/>
                <a:cs typeface="Arial" panose="020B0604020202020204" pitchFamily="34" charset="0"/>
              </a:rPr>
              <a:t> “alternative control probes” (</a:t>
            </a:r>
            <a:r>
              <a:rPr lang="en-US" sz="1813" dirty="0">
                <a:solidFill>
                  <a:srgbClr val="0070C0"/>
                </a:solidFill>
                <a:latin typeface="Arial" panose="020B0604020202020204" pitchFamily="34" charset="0"/>
                <a:cs typeface="Arial" panose="020B0604020202020204" pitchFamily="34" charset="0"/>
              </a:rPr>
              <a:t>e.g. </a:t>
            </a:r>
            <a:r>
              <a:rPr lang="en-US" sz="1813" i="1" dirty="0">
                <a:solidFill>
                  <a:srgbClr val="0070C0"/>
                </a:solidFill>
                <a:latin typeface="Arial" panose="020B0604020202020204" pitchFamily="34" charset="0"/>
                <a:cs typeface="Arial" panose="020B0604020202020204" pitchFamily="34" charset="0"/>
              </a:rPr>
              <a:t>TP53</a:t>
            </a:r>
            <a:r>
              <a:rPr lang="en-US" sz="1813" dirty="0">
                <a:solidFill>
                  <a:srgbClr val="0070C0"/>
                </a:solidFill>
                <a:latin typeface="Arial" panose="020B0604020202020204" pitchFamily="34" charset="0"/>
                <a:cs typeface="Arial" panose="020B0604020202020204" pitchFamily="34" charset="0"/>
              </a:rPr>
              <a:t>, D17S122, SMS, </a:t>
            </a:r>
            <a:r>
              <a:rPr lang="en-US" sz="1813" i="1" dirty="0">
                <a:solidFill>
                  <a:srgbClr val="0070C0"/>
                </a:solidFill>
                <a:latin typeface="Arial" panose="020B0604020202020204" pitchFamily="34" charset="0"/>
                <a:cs typeface="Arial" panose="020B0604020202020204" pitchFamily="34" charset="0"/>
              </a:rPr>
              <a:t>RARA</a:t>
            </a:r>
            <a:r>
              <a:rPr lang="en-US" sz="1813" dirty="0">
                <a:solidFill>
                  <a:srgbClr val="0070C0"/>
                </a:solidFill>
                <a:latin typeface="Arial" panose="020B0604020202020204" pitchFamily="34" charset="0"/>
                <a:cs typeface="Arial" panose="020B0604020202020204" pitchFamily="34" charset="0"/>
              </a:rPr>
              <a:t>, </a:t>
            </a:r>
            <a:r>
              <a:rPr lang="en-US" sz="1813" i="1" dirty="0">
                <a:solidFill>
                  <a:srgbClr val="0070C0"/>
                </a:solidFill>
                <a:latin typeface="Arial" panose="020B0604020202020204" pitchFamily="34" charset="0"/>
                <a:cs typeface="Arial" panose="020B0604020202020204" pitchFamily="34" charset="0"/>
              </a:rPr>
              <a:t>TOP2A</a:t>
            </a:r>
            <a:r>
              <a:rPr lang="en-US" sz="2040" b="1" dirty="0">
                <a:solidFill>
                  <a:srgbClr val="0070C0"/>
                </a:solidFill>
                <a:latin typeface="Arial" panose="020B0604020202020204" pitchFamily="34" charset="0"/>
                <a:cs typeface="Arial" panose="020B0604020202020204" pitchFamily="34" charset="0"/>
              </a:rPr>
              <a:t>) for ISH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1"/>
          <p:cNvSpPr txBox="1">
            <a:spLocks noGrp="1"/>
          </p:cNvSpPr>
          <p:nvPr>
            <p:ph type="title"/>
          </p:nvPr>
        </p:nvSpPr>
        <p:spPr>
          <a:xfrm>
            <a:off x="1560575" y="469391"/>
            <a:ext cx="9046466" cy="954026"/>
          </a:xfrm>
          <a:prstGeom prst="rect">
            <a:avLst/>
          </a:prstGeom>
        </p:spPr>
        <p:txBody>
          <a:bodyPr/>
          <a:lstStyle>
            <a:lvl1pPr>
              <a:defRPr sz="2800" b="1">
                <a:solidFill>
                  <a:srgbClr val="0070C0"/>
                </a:solidFill>
                <a:latin typeface="Arial"/>
                <a:ea typeface="Arial"/>
                <a:cs typeface="Arial"/>
                <a:sym typeface="Arial"/>
              </a:defRPr>
            </a:lvl1pPr>
          </a:lstStyle>
          <a:p>
            <a:r>
              <a:rPr dirty="0"/>
              <a:t>Assessment of HER2 by FISH According to 2014 ASCO-CAP Guidelines by Group</a:t>
            </a:r>
          </a:p>
        </p:txBody>
      </p:sp>
      <p:graphicFrame>
        <p:nvGraphicFramePr>
          <p:cNvPr id="268" name="Content Placeholder 3"/>
          <p:cNvGraphicFramePr/>
          <p:nvPr>
            <p:extLst>
              <p:ext uri="{D42A27DB-BD31-4B8C-83A1-F6EECF244321}">
                <p14:modId xmlns:p14="http://schemas.microsoft.com/office/powerpoint/2010/main" val="2552027244"/>
              </p:ext>
            </p:extLst>
          </p:nvPr>
        </p:nvGraphicFramePr>
        <p:xfrm>
          <a:off x="1780031" y="1728389"/>
          <a:ext cx="8741664" cy="5486400"/>
        </p:xfrm>
        <a:graphic>
          <a:graphicData uri="http://schemas.openxmlformats.org/drawingml/2006/table">
            <a:tbl>
              <a:tblPr firstRow="1" bandRow="1">
                <a:tableStyleId>{4C3C2611-4C71-4FC5-86AE-919BDF0F9419}</a:tableStyleId>
              </a:tblPr>
              <a:tblGrid>
                <a:gridCol w="1197931">
                  <a:extLst>
                    <a:ext uri="{9D8B030D-6E8A-4147-A177-3AD203B41FA5}">
                      <a16:colId xmlns:a16="http://schemas.microsoft.com/office/drawing/2014/main" val="20000"/>
                    </a:ext>
                  </a:extLst>
                </a:gridCol>
                <a:gridCol w="2618165">
                  <a:extLst>
                    <a:ext uri="{9D8B030D-6E8A-4147-A177-3AD203B41FA5}">
                      <a16:colId xmlns:a16="http://schemas.microsoft.com/office/drawing/2014/main" val="20001"/>
                    </a:ext>
                  </a:extLst>
                </a:gridCol>
                <a:gridCol w="1182624">
                  <a:extLst>
                    <a:ext uri="{9D8B030D-6E8A-4147-A177-3AD203B41FA5}">
                      <a16:colId xmlns:a16="http://schemas.microsoft.com/office/drawing/2014/main" val="20002"/>
                    </a:ext>
                  </a:extLst>
                </a:gridCol>
                <a:gridCol w="1316736">
                  <a:extLst>
                    <a:ext uri="{9D8B030D-6E8A-4147-A177-3AD203B41FA5}">
                      <a16:colId xmlns:a16="http://schemas.microsoft.com/office/drawing/2014/main" val="20003"/>
                    </a:ext>
                  </a:extLst>
                </a:gridCol>
                <a:gridCol w="1215326">
                  <a:extLst>
                    <a:ext uri="{9D8B030D-6E8A-4147-A177-3AD203B41FA5}">
                      <a16:colId xmlns:a16="http://schemas.microsoft.com/office/drawing/2014/main" val="20004"/>
                    </a:ext>
                  </a:extLst>
                </a:gridCol>
                <a:gridCol w="1210882">
                  <a:extLst>
                    <a:ext uri="{9D8B030D-6E8A-4147-A177-3AD203B41FA5}">
                      <a16:colId xmlns:a16="http://schemas.microsoft.com/office/drawing/2014/main" val="20005"/>
                    </a:ext>
                  </a:extLst>
                </a:gridCol>
              </a:tblGrid>
              <a:tr h="370840">
                <a:tc>
                  <a:txBody>
                    <a:bodyPr/>
                    <a:lstStyle/>
                    <a:p>
                      <a:pPr algn="ctr">
                        <a:defRPr sz="2400">
                          <a:latin typeface="Arial"/>
                          <a:ea typeface="Arial"/>
                          <a:cs typeface="Arial"/>
                          <a:sym typeface="Arial"/>
                        </a:defRPr>
                      </a:pPr>
                      <a:r>
                        <a:t>Group</a:t>
                      </a:r>
                      <a:r>
                        <a:rPr>
                          <a:latin typeface="+mn-lt"/>
                          <a:ea typeface="+mn-ea"/>
                          <a:cs typeface="+mn-cs"/>
                          <a:sym typeface="Calibri"/>
                        </a:rPr>
                        <a:t> </a:t>
                      </a:r>
                    </a:p>
                  </a:txBody>
                  <a:tcPr marL="45720" marR="45720" horzOverflow="overflow"/>
                </a:tc>
                <a:tc>
                  <a:txBody>
                    <a:bodyPr/>
                    <a:lstStyle/>
                    <a:p>
                      <a:pPr algn="l">
                        <a:defRPr sz="1800" b="0">
                          <a:solidFill>
                            <a:srgbClr val="000000"/>
                          </a:solidFill>
                        </a:defRPr>
                      </a:pPr>
                      <a:r>
                        <a:rPr sz="2400" b="1">
                          <a:solidFill>
                            <a:srgbClr val="FFFFFF"/>
                          </a:solidFill>
                          <a:latin typeface="Arial"/>
                          <a:ea typeface="Arial"/>
                          <a:cs typeface="Arial"/>
                          <a:sym typeface="Arial"/>
                        </a:rPr>
                        <a:t>Description of FISH category </a:t>
                      </a:r>
                    </a:p>
                  </a:txBody>
                  <a:tcPr marL="45720" marR="45720" horzOverflow="overflow"/>
                </a:tc>
                <a:tc>
                  <a:txBody>
                    <a:bodyPr/>
                    <a:lstStyle/>
                    <a:p>
                      <a:pPr algn="ctr">
                        <a:defRPr sz="1800" b="0">
                          <a:solidFill>
                            <a:srgbClr val="000000"/>
                          </a:solidFill>
                        </a:defRPr>
                      </a:pPr>
                      <a:r>
                        <a:rPr sz="2400" b="1">
                          <a:solidFill>
                            <a:srgbClr val="FFFFFF"/>
                          </a:solidFill>
                          <a:latin typeface="Arial"/>
                          <a:ea typeface="Arial"/>
                          <a:cs typeface="Arial"/>
                          <a:sym typeface="Arial"/>
                        </a:rPr>
                        <a:t>No. of Cases</a:t>
                      </a:r>
                    </a:p>
                  </a:txBody>
                  <a:tcPr marL="45720" marR="45720" horzOverflow="overflow"/>
                </a:tc>
                <a:tc>
                  <a:txBody>
                    <a:bodyPr/>
                    <a:lstStyle/>
                    <a:p>
                      <a:pPr algn="ctr">
                        <a:defRPr sz="1800" b="0">
                          <a:solidFill>
                            <a:srgbClr val="000000"/>
                          </a:solidFill>
                        </a:defRPr>
                      </a:pPr>
                      <a:r>
                        <a:rPr sz="2400" b="1">
                          <a:solidFill>
                            <a:srgbClr val="FFFFFF"/>
                          </a:solidFill>
                          <a:latin typeface="Arial"/>
                          <a:ea typeface="Arial"/>
                          <a:cs typeface="Arial"/>
                          <a:sym typeface="Arial"/>
                        </a:rPr>
                        <a:t>Overall %</a:t>
                      </a:r>
                    </a:p>
                  </a:txBody>
                  <a:tcPr marL="45720" marR="45720" horzOverflow="overflow"/>
                </a:tc>
                <a:tc>
                  <a:txBody>
                    <a:bodyPr/>
                    <a:lstStyle/>
                    <a:p>
                      <a:pPr algn="ctr">
                        <a:defRPr sz="1800" b="0">
                          <a:solidFill>
                            <a:srgbClr val="000000"/>
                          </a:solidFill>
                        </a:defRPr>
                      </a:pPr>
                      <a:r>
                        <a:rPr sz="2400" b="1">
                          <a:solidFill>
                            <a:srgbClr val="FFFFFF"/>
                          </a:solidFill>
                          <a:latin typeface="Arial"/>
                          <a:ea typeface="Arial"/>
                          <a:cs typeface="Arial"/>
                          <a:sym typeface="Arial"/>
                        </a:rPr>
                        <a:t>No. of Cases</a:t>
                      </a:r>
                    </a:p>
                  </a:txBody>
                  <a:tcPr marL="34290" marR="34290" marT="34290" marB="34290" horzOverflow="overflow"/>
                </a:tc>
                <a:tc>
                  <a:txBody>
                    <a:bodyPr/>
                    <a:lstStyle/>
                    <a:p>
                      <a:pPr algn="ctr">
                        <a:defRPr sz="1800" b="0">
                          <a:solidFill>
                            <a:srgbClr val="000000"/>
                          </a:solidFill>
                        </a:defRPr>
                      </a:pPr>
                      <a:r>
                        <a:rPr sz="2400" b="1">
                          <a:solidFill>
                            <a:srgbClr val="FFFFFF"/>
                          </a:solidFill>
                          <a:latin typeface="Arial"/>
                          <a:ea typeface="Arial"/>
                          <a:cs typeface="Arial"/>
                          <a:sym typeface="Arial"/>
                        </a:rPr>
                        <a:t>Overall %</a:t>
                      </a:r>
                    </a:p>
                  </a:txBody>
                  <a:tcPr marL="34290" marR="34290" marT="34290" marB="34290" horzOverflow="overflow"/>
                </a:tc>
                <a:extLst>
                  <a:ext uri="{0D108BD9-81ED-4DB2-BD59-A6C34878D82A}">
                    <a16:rowId xmlns:a16="http://schemas.microsoft.com/office/drawing/2014/main" val="10000"/>
                  </a:ext>
                </a:extLst>
              </a:tr>
              <a:tr h="370840">
                <a:tc>
                  <a:txBody>
                    <a:bodyPr/>
                    <a:lstStyle/>
                    <a:p>
                      <a:pPr algn="ctr">
                        <a:defRPr sz="1800"/>
                      </a:pPr>
                      <a:r>
                        <a:rPr sz="2000">
                          <a:latin typeface="Arial"/>
                          <a:ea typeface="Arial"/>
                          <a:cs typeface="Arial"/>
                          <a:sym typeface="Arial"/>
                        </a:rPr>
                        <a:t>1</a:t>
                      </a:r>
                    </a:p>
                  </a:txBody>
                  <a:tcPr marL="45720" marR="45720" horzOverflow="overflow"/>
                </a:tc>
                <a:tc>
                  <a:txBody>
                    <a:bodyPr/>
                    <a:lstStyle/>
                    <a:p>
                      <a:pPr algn="l">
                        <a:defRPr sz="2000">
                          <a:latin typeface="Arial"/>
                          <a:ea typeface="Arial"/>
                          <a:cs typeface="Arial"/>
                          <a:sym typeface="Arial"/>
                        </a:defRPr>
                      </a:pPr>
                      <a:r>
                        <a:t>Ratio </a:t>
                      </a:r>
                      <a:r>
                        <a:rPr u="sng"/>
                        <a:t>&gt;</a:t>
                      </a:r>
                      <a:r>
                        <a:t>2.0, </a:t>
                      </a:r>
                    </a:p>
                    <a:p>
                      <a:pPr algn="l">
                        <a:defRPr sz="2000">
                          <a:latin typeface="Arial"/>
                          <a:ea typeface="Arial"/>
                          <a:cs typeface="Arial"/>
                          <a:sym typeface="Arial"/>
                        </a:defRPr>
                      </a:pPr>
                      <a:r>
                        <a:t>HER2 average </a:t>
                      </a:r>
                      <a:r>
                        <a:rPr u="sng"/>
                        <a:t>&gt;</a:t>
                      </a:r>
                      <a:r>
                        <a:t>4.0</a:t>
                      </a:r>
                    </a:p>
                  </a:txBody>
                  <a:tcPr marL="45720" marR="45720" horzOverflow="overflow"/>
                </a:tc>
                <a:tc>
                  <a:txBody>
                    <a:bodyPr/>
                    <a:lstStyle/>
                    <a:p>
                      <a:pPr algn="ctr">
                        <a:defRPr sz="1800"/>
                      </a:pPr>
                      <a:r>
                        <a:rPr sz="2400">
                          <a:latin typeface="Arial"/>
                          <a:ea typeface="Arial"/>
                          <a:cs typeface="Arial"/>
                          <a:sym typeface="Arial"/>
                        </a:rPr>
                        <a:t>1328</a:t>
                      </a:r>
                    </a:p>
                  </a:txBody>
                  <a:tcPr marL="45720" marR="45720" horzOverflow="overflow"/>
                </a:tc>
                <a:tc>
                  <a:txBody>
                    <a:bodyPr/>
                    <a:lstStyle/>
                    <a:p>
                      <a:pPr algn="ctr">
                        <a:defRPr sz="1800"/>
                      </a:pPr>
                      <a:r>
                        <a:rPr sz="2400" b="1">
                          <a:latin typeface="Arial"/>
                          <a:ea typeface="Arial"/>
                          <a:cs typeface="Arial"/>
                          <a:sym typeface="Arial"/>
                        </a:rPr>
                        <a:t>17.7%</a:t>
                      </a:r>
                    </a:p>
                  </a:txBody>
                  <a:tcPr marL="45720" marR="45720" horzOverflow="overflow"/>
                </a:tc>
                <a:tc>
                  <a:txBody>
                    <a:bodyPr/>
                    <a:lstStyle/>
                    <a:p>
                      <a:pPr algn="ctr">
                        <a:defRPr sz="1800"/>
                      </a:pPr>
                      <a:r>
                        <a:rPr sz="2400">
                          <a:latin typeface="Arial"/>
                          <a:ea typeface="Arial"/>
                          <a:cs typeface="Arial"/>
                          <a:sym typeface="Arial"/>
                        </a:rPr>
                        <a:t>4269</a:t>
                      </a:r>
                    </a:p>
                  </a:txBody>
                  <a:tcPr marL="34290" marR="34290" marT="34290" marB="34290" horzOverflow="overflow"/>
                </a:tc>
                <a:tc>
                  <a:txBody>
                    <a:bodyPr/>
                    <a:lstStyle/>
                    <a:p>
                      <a:pPr algn="ctr">
                        <a:defRPr sz="1800"/>
                      </a:pPr>
                      <a:r>
                        <a:rPr sz="2400" b="1">
                          <a:latin typeface="Arial"/>
                          <a:ea typeface="Arial"/>
                          <a:cs typeface="Arial"/>
                          <a:sym typeface="Arial"/>
                        </a:rPr>
                        <a:t>40.8%</a:t>
                      </a:r>
                    </a:p>
                  </a:txBody>
                  <a:tcPr marL="34290" marR="34290" marT="34290" marB="34290" horzOverflow="overflow"/>
                </a:tc>
                <a:extLst>
                  <a:ext uri="{0D108BD9-81ED-4DB2-BD59-A6C34878D82A}">
                    <a16:rowId xmlns:a16="http://schemas.microsoft.com/office/drawing/2014/main" val="10001"/>
                  </a:ext>
                </a:extLst>
              </a:tr>
              <a:tr h="370840">
                <a:tc>
                  <a:txBody>
                    <a:bodyPr/>
                    <a:lstStyle/>
                    <a:p>
                      <a:pPr algn="ctr">
                        <a:defRPr sz="1800"/>
                      </a:pPr>
                      <a:r>
                        <a:rPr sz="2000">
                          <a:latin typeface="Arial"/>
                          <a:ea typeface="Arial"/>
                          <a:cs typeface="Arial"/>
                          <a:sym typeface="Arial"/>
                        </a:rPr>
                        <a:t>2</a:t>
                      </a:r>
                    </a:p>
                  </a:txBody>
                  <a:tcPr marL="45720" marR="45720" horzOverflow="overflow"/>
                </a:tc>
                <a:tc>
                  <a:txBody>
                    <a:bodyPr/>
                    <a:lstStyle/>
                    <a:p>
                      <a:pPr algn="l">
                        <a:defRPr sz="2000">
                          <a:latin typeface="Arial"/>
                          <a:ea typeface="Arial"/>
                          <a:cs typeface="Arial"/>
                          <a:sym typeface="Arial"/>
                        </a:defRPr>
                      </a:pPr>
                      <a:r>
                        <a:t>Ratio </a:t>
                      </a:r>
                      <a:r>
                        <a:rPr u="sng"/>
                        <a:t>&gt;</a:t>
                      </a:r>
                      <a:r>
                        <a:t>2.0, </a:t>
                      </a:r>
                    </a:p>
                    <a:p>
                      <a:pPr algn="l">
                        <a:defRPr sz="2000">
                          <a:latin typeface="Arial"/>
                          <a:ea typeface="Arial"/>
                          <a:cs typeface="Arial"/>
                          <a:sym typeface="Arial"/>
                        </a:defRPr>
                      </a:pPr>
                      <a:r>
                        <a:t>HER2 average &lt;4.0 </a:t>
                      </a:r>
                    </a:p>
                  </a:txBody>
                  <a:tcPr marL="45720" marR="45720" horzOverflow="overflow"/>
                </a:tc>
                <a:tc>
                  <a:txBody>
                    <a:bodyPr/>
                    <a:lstStyle/>
                    <a:p>
                      <a:pPr algn="ctr">
                        <a:defRPr sz="1800"/>
                      </a:pPr>
                      <a:r>
                        <a:rPr sz="2400">
                          <a:latin typeface="Arial"/>
                          <a:ea typeface="Arial"/>
                          <a:cs typeface="Arial"/>
                          <a:sym typeface="Arial"/>
                        </a:rPr>
                        <a:t>31</a:t>
                      </a:r>
                    </a:p>
                  </a:txBody>
                  <a:tcPr marL="45720" marR="45720" horzOverflow="overflow"/>
                </a:tc>
                <a:tc>
                  <a:txBody>
                    <a:bodyPr/>
                    <a:lstStyle/>
                    <a:p>
                      <a:pPr algn="ctr">
                        <a:defRPr sz="1800"/>
                      </a:pPr>
                      <a:r>
                        <a:rPr sz="2400" b="1">
                          <a:latin typeface="Arial"/>
                          <a:ea typeface="Arial"/>
                          <a:cs typeface="Arial"/>
                          <a:sym typeface="Arial"/>
                        </a:rPr>
                        <a:t>0.4%</a:t>
                      </a:r>
                    </a:p>
                  </a:txBody>
                  <a:tcPr marL="45720" marR="45720" horzOverflow="overflow"/>
                </a:tc>
                <a:tc>
                  <a:txBody>
                    <a:bodyPr/>
                    <a:lstStyle/>
                    <a:p>
                      <a:pPr algn="ctr">
                        <a:defRPr sz="1800"/>
                      </a:pPr>
                      <a:r>
                        <a:rPr sz="2400">
                          <a:latin typeface="Arial"/>
                          <a:ea typeface="Arial"/>
                          <a:cs typeface="Arial"/>
                          <a:sym typeface="Arial"/>
                        </a:rPr>
                        <a:t>71</a:t>
                      </a:r>
                    </a:p>
                  </a:txBody>
                  <a:tcPr marL="34290" marR="34290" marT="34290" marB="34290" horzOverflow="overflow"/>
                </a:tc>
                <a:tc>
                  <a:txBody>
                    <a:bodyPr/>
                    <a:lstStyle/>
                    <a:p>
                      <a:pPr algn="ctr">
                        <a:defRPr sz="1800"/>
                      </a:pPr>
                      <a:r>
                        <a:rPr sz="2400" b="1">
                          <a:latin typeface="Arial"/>
                          <a:ea typeface="Arial"/>
                          <a:cs typeface="Arial"/>
                          <a:sym typeface="Arial"/>
                        </a:rPr>
                        <a:t>0.7%</a:t>
                      </a:r>
                    </a:p>
                  </a:txBody>
                  <a:tcPr marL="34290" marR="34290" marT="34290" marB="34290" horzOverflow="overflow"/>
                </a:tc>
                <a:extLst>
                  <a:ext uri="{0D108BD9-81ED-4DB2-BD59-A6C34878D82A}">
                    <a16:rowId xmlns:a16="http://schemas.microsoft.com/office/drawing/2014/main" val="10002"/>
                  </a:ext>
                </a:extLst>
              </a:tr>
              <a:tr h="370840">
                <a:tc>
                  <a:txBody>
                    <a:bodyPr/>
                    <a:lstStyle/>
                    <a:p>
                      <a:pPr algn="ctr">
                        <a:defRPr sz="1800"/>
                      </a:pPr>
                      <a:r>
                        <a:rPr sz="2000">
                          <a:latin typeface="Arial"/>
                          <a:ea typeface="Arial"/>
                          <a:cs typeface="Arial"/>
                          <a:sym typeface="Arial"/>
                        </a:rPr>
                        <a:t>3</a:t>
                      </a:r>
                    </a:p>
                  </a:txBody>
                  <a:tcPr marL="45720" marR="45720" horzOverflow="overflow"/>
                </a:tc>
                <a:tc>
                  <a:txBody>
                    <a:bodyPr/>
                    <a:lstStyle/>
                    <a:p>
                      <a:pPr algn="l">
                        <a:defRPr sz="2000">
                          <a:latin typeface="Arial"/>
                          <a:ea typeface="Arial"/>
                          <a:cs typeface="Arial"/>
                          <a:sym typeface="Arial"/>
                        </a:defRPr>
                      </a:pPr>
                      <a:r>
                        <a:t>Ratio &lt;2.0, </a:t>
                      </a:r>
                    </a:p>
                    <a:p>
                      <a:pPr algn="l">
                        <a:defRPr sz="2000">
                          <a:latin typeface="Arial"/>
                          <a:ea typeface="Arial"/>
                          <a:cs typeface="Arial"/>
                          <a:sym typeface="Arial"/>
                        </a:defRPr>
                      </a:pPr>
                      <a:r>
                        <a:t>HER2 average </a:t>
                      </a:r>
                      <a:r>
                        <a:rPr u="sng"/>
                        <a:t>&gt;</a:t>
                      </a:r>
                      <a:r>
                        <a:t>6.0 </a:t>
                      </a:r>
                    </a:p>
                  </a:txBody>
                  <a:tcPr marL="45720" marR="45720" horzOverflow="overflow"/>
                </a:tc>
                <a:tc>
                  <a:txBody>
                    <a:bodyPr/>
                    <a:lstStyle/>
                    <a:p>
                      <a:pPr algn="ctr">
                        <a:defRPr sz="1800"/>
                      </a:pPr>
                      <a:r>
                        <a:rPr sz="2400">
                          <a:latin typeface="Arial"/>
                          <a:ea typeface="Arial"/>
                          <a:cs typeface="Arial"/>
                          <a:sym typeface="Arial"/>
                        </a:rPr>
                        <a:t>48</a:t>
                      </a:r>
                    </a:p>
                  </a:txBody>
                  <a:tcPr marL="45720" marR="45720" horzOverflow="overflow"/>
                </a:tc>
                <a:tc>
                  <a:txBody>
                    <a:bodyPr/>
                    <a:lstStyle/>
                    <a:p>
                      <a:pPr algn="ctr">
                        <a:defRPr sz="1800"/>
                      </a:pPr>
                      <a:r>
                        <a:rPr sz="2400" b="1">
                          <a:latin typeface="Arial"/>
                          <a:ea typeface="Arial"/>
                          <a:cs typeface="Arial"/>
                          <a:sym typeface="Arial"/>
                        </a:rPr>
                        <a:t>0.6%</a:t>
                      </a:r>
                    </a:p>
                  </a:txBody>
                  <a:tcPr marL="45720" marR="45720" horzOverflow="overflow"/>
                </a:tc>
                <a:tc>
                  <a:txBody>
                    <a:bodyPr/>
                    <a:lstStyle/>
                    <a:p>
                      <a:pPr algn="ctr">
                        <a:defRPr sz="1800"/>
                      </a:pPr>
                      <a:r>
                        <a:rPr sz="2400">
                          <a:latin typeface="Arial"/>
                          <a:ea typeface="Arial"/>
                          <a:cs typeface="Arial"/>
                          <a:sym typeface="Arial"/>
                        </a:rPr>
                        <a:t>55</a:t>
                      </a:r>
                    </a:p>
                  </a:txBody>
                  <a:tcPr marL="34290" marR="34290" marT="34290" marB="34290" horzOverflow="overflow"/>
                </a:tc>
                <a:tc>
                  <a:txBody>
                    <a:bodyPr/>
                    <a:lstStyle/>
                    <a:p>
                      <a:pPr algn="ctr">
                        <a:defRPr sz="1800"/>
                      </a:pPr>
                      <a:r>
                        <a:rPr sz="2400" b="1">
                          <a:latin typeface="Arial"/>
                          <a:ea typeface="Arial"/>
                          <a:cs typeface="Arial"/>
                          <a:sym typeface="Arial"/>
                        </a:rPr>
                        <a:t>0.5%</a:t>
                      </a:r>
                    </a:p>
                  </a:txBody>
                  <a:tcPr marL="34290" marR="34290" marT="34290" marB="34290" horzOverflow="overflow"/>
                </a:tc>
                <a:extLst>
                  <a:ext uri="{0D108BD9-81ED-4DB2-BD59-A6C34878D82A}">
                    <a16:rowId xmlns:a16="http://schemas.microsoft.com/office/drawing/2014/main" val="10003"/>
                  </a:ext>
                </a:extLst>
              </a:tr>
              <a:tr h="370840">
                <a:tc>
                  <a:txBody>
                    <a:bodyPr/>
                    <a:lstStyle/>
                    <a:p>
                      <a:pPr algn="ctr">
                        <a:defRPr sz="1800"/>
                      </a:pPr>
                      <a:r>
                        <a:rPr sz="2000">
                          <a:latin typeface="Arial"/>
                          <a:ea typeface="Arial"/>
                          <a:cs typeface="Arial"/>
                          <a:sym typeface="Arial"/>
                        </a:rPr>
                        <a:t>4</a:t>
                      </a:r>
                    </a:p>
                  </a:txBody>
                  <a:tcPr marL="45720" marR="45720" horzOverflow="overflow"/>
                </a:tc>
                <a:tc>
                  <a:txBody>
                    <a:bodyPr/>
                    <a:lstStyle/>
                    <a:p>
                      <a:pPr algn="l">
                        <a:defRPr sz="2000">
                          <a:latin typeface="Arial"/>
                          <a:ea typeface="Arial"/>
                          <a:cs typeface="Arial"/>
                          <a:sym typeface="Arial"/>
                        </a:defRPr>
                      </a:pPr>
                      <a:r>
                        <a:t>Ratio &lt;2.0, </a:t>
                      </a:r>
                    </a:p>
                    <a:p>
                      <a:pPr algn="l">
                        <a:defRPr sz="2000">
                          <a:latin typeface="Arial"/>
                          <a:ea typeface="Arial"/>
                          <a:cs typeface="Arial"/>
                          <a:sym typeface="Arial"/>
                        </a:defRPr>
                      </a:pPr>
                      <a:r>
                        <a:t>HER2 average </a:t>
                      </a:r>
                      <a:r>
                        <a:rPr u="sng"/>
                        <a:t>&gt;</a:t>
                      </a:r>
                      <a:r>
                        <a:t>4.0, &lt;6.0</a:t>
                      </a:r>
                    </a:p>
                  </a:txBody>
                  <a:tcPr marL="45720" marR="45720" horzOverflow="overflow"/>
                </a:tc>
                <a:tc>
                  <a:txBody>
                    <a:bodyPr/>
                    <a:lstStyle/>
                    <a:p>
                      <a:pPr algn="ctr">
                        <a:defRPr sz="1800"/>
                      </a:pPr>
                      <a:r>
                        <a:rPr sz="2400">
                          <a:latin typeface="Arial"/>
                          <a:ea typeface="Arial"/>
                          <a:cs typeface="Arial"/>
                          <a:sym typeface="Arial"/>
                        </a:rPr>
                        <a:t>345</a:t>
                      </a:r>
                    </a:p>
                  </a:txBody>
                  <a:tcPr marL="45720" marR="45720" horzOverflow="overflow"/>
                </a:tc>
                <a:tc>
                  <a:txBody>
                    <a:bodyPr/>
                    <a:lstStyle/>
                    <a:p>
                      <a:pPr algn="ctr">
                        <a:defRPr sz="1800"/>
                      </a:pPr>
                      <a:r>
                        <a:rPr sz="2400" b="1">
                          <a:latin typeface="Arial"/>
                          <a:ea typeface="Arial"/>
                          <a:cs typeface="Arial"/>
                          <a:sym typeface="Arial"/>
                        </a:rPr>
                        <a:t>4.6%</a:t>
                      </a:r>
                    </a:p>
                  </a:txBody>
                  <a:tcPr marL="45720" marR="45720" horzOverflow="overflow"/>
                </a:tc>
                <a:tc>
                  <a:txBody>
                    <a:bodyPr/>
                    <a:lstStyle/>
                    <a:p>
                      <a:pPr algn="ctr">
                        <a:defRPr sz="1800"/>
                      </a:pPr>
                      <a:r>
                        <a:rPr sz="2400">
                          <a:latin typeface="Arial"/>
                          <a:ea typeface="Arial"/>
                          <a:cs typeface="Arial"/>
                          <a:sym typeface="Arial"/>
                        </a:rPr>
                        <a:t>432</a:t>
                      </a:r>
                    </a:p>
                  </a:txBody>
                  <a:tcPr marL="34290" marR="34290" marT="34290" marB="34290" horzOverflow="overflow"/>
                </a:tc>
                <a:tc>
                  <a:txBody>
                    <a:bodyPr/>
                    <a:lstStyle/>
                    <a:p>
                      <a:pPr algn="ctr">
                        <a:defRPr sz="1800"/>
                      </a:pPr>
                      <a:r>
                        <a:rPr sz="2400" b="1">
                          <a:latin typeface="Arial"/>
                          <a:ea typeface="Arial"/>
                          <a:cs typeface="Arial"/>
                          <a:sym typeface="Arial"/>
                        </a:rPr>
                        <a:t>4.1%</a:t>
                      </a:r>
                    </a:p>
                  </a:txBody>
                  <a:tcPr marL="34290" marR="34290" marT="34290" marB="34290" horzOverflow="overflow"/>
                </a:tc>
                <a:extLst>
                  <a:ext uri="{0D108BD9-81ED-4DB2-BD59-A6C34878D82A}">
                    <a16:rowId xmlns:a16="http://schemas.microsoft.com/office/drawing/2014/main" val="10004"/>
                  </a:ext>
                </a:extLst>
              </a:tr>
              <a:tr h="370840">
                <a:tc>
                  <a:txBody>
                    <a:bodyPr/>
                    <a:lstStyle/>
                    <a:p>
                      <a:pPr algn="ctr">
                        <a:defRPr sz="1800"/>
                      </a:pPr>
                      <a:r>
                        <a:rPr sz="2000">
                          <a:latin typeface="Arial"/>
                          <a:ea typeface="Arial"/>
                          <a:cs typeface="Arial"/>
                          <a:sym typeface="Arial"/>
                        </a:rPr>
                        <a:t>5</a:t>
                      </a:r>
                    </a:p>
                  </a:txBody>
                  <a:tcPr marL="45720" marR="45720" horzOverflow="overflow"/>
                </a:tc>
                <a:tc>
                  <a:txBody>
                    <a:bodyPr/>
                    <a:lstStyle/>
                    <a:p>
                      <a:pPr algn="l">
                        <a:defRPr sz="1800"/>
                      </a:pPr>
                      <a:r>
                        <a:rPr sz="2000">
                          <a:latin typeface="Arial"/>
                          <a:ea typeface="Arial"/>
                          <a:cs typeface="Arial"/>
                          <a:sym typeface="Arial"/>
                        </a:rPr>
                        <a:t>Ratio &lt;2.0, 
HER2 average &lt;4.0 </a:t>
                      </a:r>
                    </a:p>
                  </a:txBody>
                  <a:tcPr marL="45720" marR="45720" horzOverflow="overflow"/>
                </a:tc>
                <a:tc>
                  <a:txBody>
                    <a:bodyPr/>
                    <a:lstStyle/>
                    <a:p>
                      <a:pPr algn="ctr">
                        <a:defRPr sz="1800"/>
                      </a:pPr>
                      <a:r>
                        <a:rPr sz="2400">
                          <a:latin typeface="Arial"/>
                          <a:ea typeface="Arial"/>
                          <a:cs typeface="Arial"/>
                          <a:sym typeface="Arial"/>
                        </a:rPr>
                        <a:t>5774</a:t>
                      </a:r>
                    </a:p>
                  </a:txBody>
                  <a:tcPr marL="45720" marR="45720" horzOverflow="overflow"/>
                </a:tc>
                <a:tc>
                  <a:txBody>
                    <a:bodyPr/>
                    <a:lstStyle/>
                    <a:p>
                      <a:pPr algn="ctr">
                        <a:defRPr sz="1800"/>
                      </a:pPr>
                      <a:r>
                        <a:rPr sz="2400" b="1">
                          <a:latin typeface="Arial"/>
                          <a:ea typeface="Arial"/>
                          <a:cs typeface="Arial"/>
                          <a:sym typeface="Arial"/>
                        </a:rPr>
                        <a:t>76.7%</a:t>
                      </a:r>
                    </a:p>
                  </a:txBody>
                  <a:tcPr marL="45720" marR="45720" horzOverflow="overflow"/>
                </a:tc>
                <a:tc>
                  <a:txBody>
                    <a:bodyPr/>
                    <a:lstStyle/>
                    <a:p>
                      <a:pPr algn="ctr">
                        <a:defRPr sz="1800"/>
                      </a:pPr>
                      <a:r>
                        <a:rPr sz="2400">
                          <a:latin typeface="Arial"/>
                          <a:ea typeface="Arial"/>
                          <a:cs typeface="Arial"/>
                          <a:sym typeface="Arial"/>
                        </a:rPr>
                        <a:t>5641</a:t>
                      </a:r>
                    </a:p>
                  </a:txBody>
                  <a:tcPr marL="34290" marR="34290" marT="34290" marB="34290" horzOverflow="overflow"/>
                </a:tc>
                <a:tc>
                  <a:txBody>
                    <a:bodyPr/>
                    <a:lstStyle/>
                    <a:p>
                      <a:pPr algn="ctr">
                        <a:defRPr sz="1800"/>
                      </a:pPr>
                      <a:r>
                        <a:rPr sz="2400" b="1">
                          <a:latin typeface="Arial"/>
                          <a:ea typeface="Arial"/>
                          <a:cs typeface="Arial"/>
                          <a:sym typeface="Arial"/>
                        </a:rPr>
                        <a:t>53.9%</a:t>
                      </a:r>
                    </a:p>
                  </a:txBody>
                  <a:tcPr marL="34290" marR="34290" marT="34290" marB="34290" horzOverflow="overflow"/>
                </a:tc>
                <a:extLst>
                  <a:ext uri="{0D108BD9-81ED-4DB2-BD59-A6C34878D82A}">
                    <a16:rowId xmlns:a16="http://schemas.microsoft.com/office/drawing/2014/main" val="10005"/>
                  </a:ext>
                </a:extLst>
              </a:tr>
              <a:tr h="370840">
                <a:tc>
                  <a:txBody>
                    <a:bodyPr/>
                    <a:lstStyle/>
                    <a:p>
                      <a:pPr algn="ctr">
                        <a:defRPr sz="1800"/>
                      </a:pPr>
                      <a:r>
                        <a:rPr sz="2000">
                          <a:latin typeface="Arial"/>
                          <a:ea typeface="Arial"/>
                          <a:cs typeface="Arial"/>
                          <a:sym typeface="Arial"/>
                        </a:rPr>
                        <a:t>Totals </a:t>
                      </a:r>
                    </a:p>
                  </a:txBody>
                  <a:tcPr marL="45720" marR="45720" horzOverflow="overflow"/>
                </a:tc>
                <a:tc>
                  <a:txBody>
                    <a:bodyPr/>
                    <a:lstStyle/>
                    <a:p>
                      <a:pPr algn="l">
                        <a:defRPr sz="1800"/>
                      </a:pPr>
                      <a:endParaRPr/>
                    </a:p>
                  </a:txBody>
                  <a:tcPr marL="45720" marR="45720" horzOverflow="overflow"/>
                </a:tc>
                <a:tc>
                  <a:txBody>
                    <a:bodyPr/>
                    <a:lstStyle/>
                    <a:p>
                      <a:pPr algn="ctr">
                        <a:defRPr sz="1800"/>
                      </a:pPr>
                      <a:r>
                        <a:rPr sz="2400">
                          <a:latin typeface="Arial"/>
                          <a:ea typeface="Arial"/>
                          <a:cs typeface="Arial"/>
                          <a:sym typeface="Arial"/>
                        </a:rPr>
                        <a:t>7526*</a:t>
                      </a:r>
                    </a:p>
                  </a:txBody>
                  <a:tcPr marL="45720" marR="45720" horzOverflow="overflow"/>
                </a:tc>
                <a:tc>
                  <a:txBody>
                    <a:bodyPr/>
                    <a:lstStyle/>
                    <a:p>
                      <a:pPr algn="ctr">
                        <a:defRPr sz="1800"/>
                      </a:pPr>
                      <a:r>
                        <a:rPr sz="2400" b="1">
                          <a:latin typeface="Arial"/>
                          <a:ea typeface="Arial"/>
                          <a:cs typeface="Arial"/>
                          <a:sym typeface="Arial"/>
                        </a:rPr>
                        <a:t>100%</a:t>
                      </a:r>
                    </a:p>
                  </a:txBody>
                  <a:tcPr marL="45720" marR="45720" horzOverflow="overflow"/>
                </a:tc>
                <a:tc>
                  <a:txBody>
                    <a:bodyPr/>
                    <a:lstStyle/>
                    <a:p>
                      <a:pPr algn="ctr">
                        <a:defRPr sz="1800"/>
                      </a:pPr>
                      <a:r>
                        <a:rPr sz="2400">
                          <a:latin typeface="Arial"/>
                          <a:ea typeface="Arial"/>
                          <a:cs typeface="Arial"/>
                          <a:sym typeface="Arial"/>
                        </a:rPr>
                        <a:t>10468</a:t>
                      </a:r>
                    </a:p>
                  </a:txBody>
                  <a:tcPr marL="34290" marR="34290" marT="34290" marB="34290" horzOverflow="overflow"/>
                </a:tc>
                <a:tc>
                  <a:txBody>
                    <a:bodyPr/>
                    <a:lstStyle/>
                    <a:p>
                      <a:pPr algn="ctr">
                        <a:defRPr sz="1800"/>
                      </a:pPr>
                      <a:r>
                        <a:rPr sz="2400" b="1">
                          <a:latin typeface="Arial"/>
                          <a:ea typeface="Arial"/>
                          <a:cs typeface="Arial"/>
                          <a:sym typeface="Arial"/>
                        </a:rPr>
                        <a:t>100%</a:t>
                      </a:r>
                    </a:p>
                  </a:txBody>
                  <a:tcPr marL="34290" marR="34290" marT="34290" marB="34290" horzOverflow="overflow"/>
                </a:tc>
                <a:extLst>
                  <a:ext uri="{0D108BD9-81ED-4DB2-BD59-A6C34878D82A}">
                    <a16:rowId xmlns:a16="http://schemas.microsoft.com/office/drawing/2014/main" val="10006"/>
                  </a:ext>
                </a:extLst>
              </a:tr>
              <a:tr h="370840">
                <a:tc gridSpan="6">
                  <a:txBody>
                    <a:bodyPr/>
                    <a:lstStyle/>
                    <a:p>
                      <a:pPr algn="ctr">
                        <a:defRPr sz="2000">
                          <a:latin typeface="Arial"/>
                          <a:ea typeface="Arial"/>
                          <a:cs typeface="Arial"/>
                          <a:sym typeface="Arial"/>
                        </a:defRPr>
                      </a:pPr>
                      <a:endParaRPr dirty="0"/>
                    </a:p>
                  </a:txBody>
                  <a:tcPr marL="45720" marR="45720" horzOverflow="overflow"/>
                </a:tc>
                <a:tc hMerge="1">
                  <a:txBody>
                    <a:bodyPr/>
                    <a:lstStyle/>
                    <a:p>
                      <a:pPr algn="l">
                        <a:defRPr sz="1800"/>
                      </a:pPr>
                      <a:endParaRPr dirty="0"/>
                    </a:p>
                  </a:txBody>
                  <a:tcPr marL="45720" marR="45720" horzOverflow="overflow"/>
                </a:tc>
                <a:tc hMerge="1">
                  <a:txBody>
                    <a:bodyPr/>
                    <a:lstStyle/>
                    <a:p>
                      <a:pPr algn="l">
                        <a:defRPr sz="1800"/>
                      </a:pPr>
                      <a:endParaRPr dirty="0"/>
                    </a:p>
                  </a:txBody>
                  <a:tcPr marL="45720" marR="45720" horzOverflow="overflow"/>
                </a:tc>
                <a:tc hMerge="1">
                  <a:txBody>
                    <a:bodyPr/>
                    <a:lstStyle/>
                    <a:p>
                      <a:pPr algn="l">
                        <a:defRPr sz="1800"/>
                      </a:pPr>
                      <a:endParaRPr dirty="0"/>
                    </a:p>
                  </a:txBody>
                  <a:tcPr marL="45720" marR="45720" horzOverflow="overflow"/>
                </a:tc>
                <a:tc hMerge="1">
                  <a:txBody>
                    <a:bodyPr/>
                    <a:lstStyle/>
                    <a:p>
                      <a:pPr algn="l">
                        <a:defRPr sz="1800"/>
                      </a:pPr>
                      <a:endParaRPr dirty="0"/>
                    </a:p>
                  </a:txBody>
                  <a:tcPr marL="45720" marR="45720" horzOverflow="overflow"/>
                </a:tc>
                <a:tc hMerge="1">
                  <a:txBody>
                    <a:bodyPr/>
                    <a:lstStyle/>
                    <a:p>
                      <a:pPr algn="l">
                        <a:defRPr sz="1800"/>
                      </a:pPr>
                      <a:endParaRPr dirty="0"/>
                    </a:p>
                  </a:txBody>
                  <a:tcPr marL="45720" marR="45720" horzOverflow="overflow"/>
                </a:tc>
                <a:extLst>
                  <a:ext uri="{0D108BD9-81ED-4DB2-BD59-A6C34878D82A}">
                    <a16:rowId xmlns:a16="http://schemas.microsoft.com/office/drawing/2014/main" val="10007"/>
                  </a:ext>
                </a:extLst>
              </a:tr>
            </a:tbl>
          </a:graphicData>
        </a:graphic>
      </p:graphicFrame>
      <p:sp>
        <p:nvSpPr>
          <p:cNvPr id="269" name="TextBox 4"/>
          <p:cNvSpPr txBox="1"/>
          <p:nvPr/>
        </p:nvSpPr>
        <p:spPr>
          <a:xfrm>
            <a:off x="3996746" y="6828228"/>
            <a:ext cx="652495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r>
              <a:rPr dirty="0"/>
              <a:t>*86 cases (1.1%) with </a:t>
            </a:r>
            <a:r>
              <a:rPr i="1" dirty="0"/>
              <a:t>HER2</a:t>
            </a:r>
            <a:r>
              <a:rPr dirty="0"/>
              <a:t> Genomic Heterogeneity were excluded. </a:t>
            </a:r>
          </a:p>
        </p:txBody>
      </p:sp>
      <p:sp>
        <p:nvSpPr>
          <p:cNvPr id="270" name="Rectangle 11"/>
          <p:cNvSpPr/>
          <p:nvPr/>
        </p:nvSpPr>
        <p:spPr>
          <a:xfrm>
            <a:off x="1780031" y="3237149"/>
            <a:ext cx="8741666" cy="2401824"/>
          </a:xfrm>
          <a:prstGeom prst="rect">
            <a:avLst/>
          </a:prstGeom>
          <a:ln w="38100">
            <a:solidFill>
              <a:srgbClr val="FF3816"/>
            </a:solidFill>
            <a:miter/>
          </a:ln>
        </p:spPr>
        <p:txBody>
          <a:bodyPr lIns="45719" rIns="45719" anchor="ctr"/>
          <a:lstStyle/>
          <a:p>
            <a:endParaRPr/>
          </a:p>
        </p:txBody>
      </p:sp>
      <p:sp>
        <p:nvSpPr>
          <p:cNvPr id="271" name="TextBox 6"/>
          <p:cNvSpPr txBox="1"/>
          <p:nvPr/>
        </p:nvSpPr>
        <p:spPr>
          <a:xfrm>
            <a:off x="5770251" y="1415143"/>
            <a:ext cx="2208295"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0000"/>
                </a:solidFill>
                <a:latin typeface="Arial"/>
                <a:ea typeface="Arial"/>
                <a:cs typeface="Arial"/>
                <a:sym typeface="Arial"/>
              </a:defRPr>
            </a:lvl1pPr>
          </a:lstStyle>
          <a:p>
            <a:r>
              <a:rPr dirty="0"/>
              <a:t>Consultation Study</a:t>
            </a:r>
          </a:p>
        </p:txBody>
      </p:sp>
      <p:sp>
        <p:nvSpPr>
          <p:cNvPr id="272" name="TextBox 7"/>
          <p:cNvSpPr txBox="1"/>
          <p:nvPr/>
        </p:nvSpPr>
        <p:spPr>
          <a:xfrm>
            <a:off x="8197795" y="1402263"/>
            <a:ext cx="2221119"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0000"/>
                </a:solidFill>
                <a:latin typeface="Arial"/>
                <a:ea typeface="Arial"/>
                <a:cs typeface="Arial"/>
                <a:sym typeface="Arial"/>
              </a:defRPr>
            </a:lvl1pPr>
          </a:lstStyle>
          <a:p>
            <a:r>
              <a:rPr lang="en-US" dirty="0"/>
              <a:t>B</a:t>
            </a:r>
            <a:r>
              <a:rPr dirty="0"/>
              <a:t>CIRG Trials Study</a:t>
            </a:r>
          </a:p>
        </p:txBody>
      </p:sp>
      <p:sp>
        <p:nvSpPr>
          <p:cNvPr id="2" name="TextBox 1">
            <a:extLst>
              <a:ext uri="{FF2B5EF4-FFF2-40B4-BE49-F238E27FC236}">
                <a16:creationId xmlns:a16="http://schemas.microsoft.com/office/drawing/2014/main" id="{47302567-5A8B-8AB2-C61B-39E5CCB4E978}"/>
              </a:ext>
            </a:extLst>
          </p:cNvPr>
          <p:cNvSpPr txBox="1"/>
          <p:nvPr/>
        </p:nvSpPr>
        <p:spPr>
          <a:xfrm>
            <a:off x="6744219" y="7322254"/>
            <a:ext cx="490775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latin typeface="Arial" panose="020B0604020202020204" pitchFamily="34" charset="0"/>
                <a:cs typeface="Arial" panose="020B0604020202020204" pitchFamily="34" charset="0"/>
              </a:rPr>
              <a:t>Press MF et al. </a:t>
            </a:r>
            <a:r>
              <a:rPr lang="en-US" sz="1600" i="1" dirty="0">
                <a:latin typeface="Arial" panose="020B0604020202020204" pitchFamily="34" charset="0"/>
                <a:cs typeface="Arial" panose="020B0604020202020204" pitchFamily="34" charset="0"/>
              </a:rPr>
              <a:t>J Clin Oncol</a:t>
            </a:r>
            <a:r>
              <a:rPr lang="en-US" sz="1600" dirty="0">
                <a:latin typeface="Arial" panose="020B0604020202020204" pitchFamily="34" charset="0"/>
                <a:cs typeface="Arial" panose="020B0604020202020204" pitchFamily="34" charset="0"/>
              </a:rPr>
              <a:t>. 2016;34(29):3518-3528.</a:t>
            </a:r>
          </a:p>
        </p:txBody>
      </p:sp>
      <p:sp>
        <p:nvSpPr>
          <p:cNvPr id="3" name="Rectangle 11">
            <a:extLst>
              <a:ext uri="{FF2B5EF4-FFF2-40B4-BE49-F238E27FC236}">
                <a16:creationId xmlns:a16="http://schemas.microsoft.com/office/drawing/2014/main" id="{1342F261-CDAA-51A3-0510-ACF7558FF211}"/>
              </a:ext>
            </a:extLst>
          </p:cNvPr>
          <p:cNvSpPr/>
          <p:nvPr/>
        </p:nvSpPr>
        <p:spPr>
          <a:xfrm>
            <a:off x="5586551" y="1457716"/>
            <a:ext cx="2562896" cy="5394960"/>
          </a:xfrm>
          <a:prstGeom prst="rect">
            <a:avLst/>
          </a:prstGeom>
          <a:ln w="57150">
            <a:solidFill>
              <a:srgbClr val="00B050"/>
            </a:solidFill>
            <a:miter/>
          </a:ln>
        </p:spPr>
        <p:txBody>
          <a:bodyPr lIns="45719" rIns="45719" anchor="ctr"/>
          <a:lstStyle/>
          <a:p>
            <a:endParaRPr/>
          </a:p>
        </p:txBody>
      </p:sp>
      <p:sp>
        <p:nvSpPr>
          <p:cNvPr id="4" name="Rectangle 11">
            <a:extLst>
              <a:ext uri="{FF2B5EF4-FFF2-40B4-BE49-F238E27FC236}">
                <a16:creationId xmlns:a16="http://schemas.microsoft.com/office/drawing/2014/main" id="{DC9811F8-190B-5DBD-A9F2-3F66FC334532}"/>
              </a:ext>
            </a:extLst>
          </p:cNvPr>
          <p:cNvSpPr/>
          <p:nvPr/>
        </p:nvSpPr>
        <p:spPr>
          <a:xfrm>
            <a:off x="8234921" y="1453875"/>
            <a:ext cx="2347734" cy="5394960"/>
          </a:xfrm>
          <a:prstGeom prst="rect">
            <a:avLst/>
          </a:prstGeom>
          <a:ln w="57150">
            <a:solidFill>
              <a:srgbClr val="00B050"/>
            </a:solidFill>
            <a:miter/>
          </a:ln>
        </p:spPr>
        <p:txBody>
          <a:bodyPr lIns="45719" rIns="45719" anchor="ctr"/>
          <a:lstStyle/>
          <a:p>
            <a:endParaRPr/>
          </a:p>
        </p:txBody>
      </p:sp>
    </p:spTree>
    <p:extLst>
      <p:ext uri="{BB962C8B-B14F-4D97-AF65-F5344CB8AC3E}">
        <p14:creationId xmlns:p14="http://schemas.microsoft.com/office/powerpoint/2010/main" val="757331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advAuto="0"/>
      <p:bldP spid="3" grpId="0" animBg="1" advAuto="0"/>
      <p:bldP spid="4"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Group 7"/>
          <p:cNvGrpSpPr/>
          <p:nvPr/>
        </p:nvGrpSpPr>
        <p:grpSpPr>
          <a:xfrm>
            <a:off x="3873139" y="1507745"/>
            <a:ext cx="4216401" cy="6070601"/>
            <a:chOff x="0" y="0"/>
            <a:chExt cx="4216400" cy="6070599"/>
          </a:xfrm>
        </p:grpSpPr>
        <p:pic>
          <p:nvPicPr>
            <p:cNvPr id="274" name="Picture 4" descr="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600" y="4984662"/>
              <a:ext cx="4114800" cy="1085938"/>
            </a:xfrm>
            <a:prstGeom prst="rect">
              <a:avLst/>
            </a:prstGeom>
            <a:ln w="12700" cap="flat">
              <a:noFill/>
              <a:miter lim="400000"/>
            </a:ln>
            <a:effectLst/>
          </p:spPr>
        </p:pic>
        <p:pic>
          <p:nvPicPr>
            <p:cNvPr id="275" name="Picture 5" descr="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600" y="2832100"/>
              <a:ext cx="4114801" cy="2171700"/>
            </a:xfrm>
            <a:prstGeom prst="rect">
              <a:avLst/>
            </a:prstGeom>
            <a:ln w="12700" cap="flat">
              <a:noFill/>
              <a:miter lim="400000"/>
            </a:ln>
            <a:effectLst/>
          </p:spPr>
        </p:pic>
        <p:pic>
          <p:nvPicPr>
            <p:cNvPr id="276" name="Picture 6" descr="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1"/>
              <a:ext cx="4216400" cy="2832101"/>
            </a:xfrm>
            <a:prstGeom prst="rect">
              <a:avLst/>
            </a:prstGeom>
            <a:ln w="12700" cap="flat">
              <a:noFill/>
              <a:miter lim="400000"/>
            </a:ln>
            <a:effectLst/>
          </p:spPr>
        </p:pic>
      </p:grpSp>
      <p:sp>
        <p:nvSpPr>
          <p:cNvPr id="278" name="Rectangle 9"/>
          <p:cNvSpPr txBox="1"/>
          <p:nvPr/>
        </p:nvSpPr>
        <p:spPr>
          <a:xfrm>
            <a:off x="1524000" y="457202"/>
            <a:ext cx="914400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b="1">
                <a:solidFill>
                  <a:srgbClr val="0070C0"/>
                </a:solidFill>
                <a:latin typeface="Arial"/>
                <a:ea typeface="Arial"/>
                <a:cs typeface="Arial"/>
                <a:sym typeface="Arial"/>
              </a:defRPr>
            </a:pPr>
            <a:r>
              <a:rPr sz="2400" dirty="0"/>
              <a:t>ASCO-CAP FISH Groups: Comparison of </a:t>
            </a:r>
            <a:r>
              <a:rPr sz="2400" i="1" dirty="0"/>
              <a:t>HER2</a:t>
            </a:r>
            <a:r>
              <a:rPr sz="2400" dirty="0"/>
              <a:t> Gene / CEP17 Status (FISH) with HER2 Protein Expression (IHC)</a:t>
            </a:r>
          </a:p>
        </p:txBody>
      </p:sp>
      <p:sp>
        <p:nvSpPr>
          <p:cNvPr id="279" name="Rectangle 11"/>
          <p:cNvSpPr/>
          <p:nvPr/>
        </p:nvSpPr>
        <p:spPr>
          <a:xfrm>
            <a:off x="5639041" y="3273044"/>
            <a:ext cx="825260" cy="4305300"/>
          </a:xfrm>
          <a:prstGeom prst="rect">
            <a:avLst/>
          </a:prstGeom>
          <a:ln w="38100">
            <a:solidFill>
              <a:srgbClr val="FF3816"/>
            </a:solidFill>
            <a:miter/>
          </a:ln>
        </p:spPr>
        <p:txBody>
          <a:bodyPr lIns="45719" rIns="45719" anchor="ctr"/>
          <a:lstStyle/>
          <a:p>
            <a:endParaRPr/>
          </a:p>
        </p:txBody>
      </p:sp>
      <p:sp>
        <p:nvSpPr>
          <p:cNvPr id="281" name="*"/>
          <p:cNvSpPr txBox="1"/>
          <p:nvPr/>
        </p:nvSpPr>
        <p:spPr>
          <a:xfrm>
            <a:off x="5415404" y="3035554"/>
            <a:ext cx="182099"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Arial"/>
                <a:ea typeface="Arial"/>
                <a:cs typeface="Arial"/>
                <a:sym typeface="Arial"/>
              </a:defRPr>
            </a:lvl1pPr>
          </a:lstStyle>
          <a:p>
            <a:r>
              <a:t>*</a:t>
            </a:r>
          </a:p>
        </p:txBody>
      </p:sp>
      <p:sp>
        <p:nvSpPr>
          <p:cNvPr id="10" name="Rectangle 11">
            <a:extLst>
              <a:ext uri="{FF2B5EF4-FFF2-40B4-BE49-F238E27FC236}">
                <a16:creationId xmlns:a16="http://schemas.microsoft.com/office/drawing/2014/main" id="{11B77C26-2473-3B4E-9013-3127B66E191D}"/>
              </a:ext>
            </a:extLst>
          </p:cNvPr>
          <p:cNvSpPr/>
          <p:nvPr/>
        </p:nvSpPr>
        <p:spPr>
          <a:xfrm>
            <a:off x="4016577" y="3238838"/>
            <a:ext cx="838452" cy="2167806"/>
          </a:xfrm>
          <a:prstGeom prst="rect">
            <a:avLst/>
          </a:prstGeom>
          <a:ln w="38100">
            <a:solidFill>
              <a:srgbClr val="FF3816"/>
            </a:solidFill>
            <a:miter/>
          </a:ln>
        </p:spPr>
        <p:txBody>
          <a:bodyPr lIns="45719" rIns="45719" anchor="ctr"/>
          <a:lstStyle/>
          <a:p>
            <a:endParaRPr/>
          </a:p>
        </p:txBody>
      </p:sp>
      <p:sp>
        <p:nvSpPr>
          <p:cNvPr id="11" name="Rectangle 11">
            <a:extLst>
              <a:ext uri="{FF2B5EF4-FFF2-40B4-BE49-F238E27FC236}">
                <a16:creationId xmlns:a16="http://schemas.microsoft.com/office/drawing/2014/main" id="{7B6F4BD0-1F0D-744D-9C46-CE2753F59C36}"/>
              </a:ext>
            </a:extLst>
          </p:cNvPr>
          <p:cNvSpPr/>
          <p:nvPr/>
        </p:nvSpPr>
        <p:spPr>
          <a:xfrm>
            <a:off x="4835190" y="3260608"/>
            <a:ext cx="838452" cy="2146036"/>
          </a:xfrm>
          <a:prstGeom prst="rect">
            <a:avLst/>
          </a:prstGeom>
          <a:ln w="38100">
            <a:solidFill>
              <a:srgbClr val="FF3816"/>
            </a:solidFill>
            <a:miter/>
          </a:ln>
        </p:spPr>
        <p:txBody>
          <a:bodyPr lIns="45719" rIns="45719" anchor="ctr"/>
          <a:lstStyle/>
          <a:p>
            <a:endParaRPr/>
          </a:p>
        </p:txBody>
      </p:sp>
      <p:sp>
        <p:nvSpPr>
          <p:cNvPr id="12" name="Rectangle 11">
            <a:extLst>
              <a:ext uri="{FF2B5EF4-FFF2-40B4-BE49-F238E27FC236}">
                <a16:creationId xmlns:a16="http://schemas.microsoft.com/office/drawing/2014/main" id="{F4814002-8F28-9941-B75D-ACEE971F46ED}"/>
              </a:ext>
            </a:extLst>
          </p:cNvPr>
          <p:cNvSpPr/>
          <p:nvPr/>
        </p:nvSpPr>
        <p:spPr>
          <a:xfrm>
            <a:off x="6466129" y="3266595"/>
            <a:ext cx="838452" cy="2146036"/>
          </a:xfrm>
          <a:prstGeom prst="rect">
            <a:avLst/>
          </a:prstGeom>
          <a:ln w="38100">
            <a:solidFill>
              <a:srgbClr val="FF3816"/>
            </a:solidFill>
            <a:miter/>
          </a:ln>
        </p:spPr>
        <p:txBody>
          <a:bodyPr lIns="45719" rIns="45719" anchor="ctr"/>
          <a:lstStyle/>
          <a:p>
            <a:endParaRPr/>
          </a:p>
        </p:txBody>
      </p:sp>
      <p:sp>
        <p:nvSpPr>
          <p:cNvPr id="13" name="Rectangle 12">
            <a:extLst>
              <a:ext uri="{FF2B5EF4-FFF2-40B4-BE49-F238E27FC236}">
                <a16:creationId xmlns:a16="http://schemas.microsoft.com/office/drawing/2014/main" id="{6D65F3CD-239D-CF4E-8705-276217AC10F5}"/>
              </a:ext>
            </a:extLst>
          </p:cNvPr>
          <p:cNvSpPr/>
          <p:nvPr/>
        </p:nvSpPr>
        <p:spPr>
          <a:xfrm>
            <a:off x="7297428" y="3260608"/>
            <a:ext cx="838452" cy="2146036"/>
          </a:xfrm>
          <a:prstGeom prst="rect">
            <a:avLst/>
          </a:prstGeom>
          <a:ln w="38100">
            <a:solidFill>
              <a:srgbClr val="FF3816"/>
            </a:solidFill>
            <a:miter/>
          </a:ln>
        </p:spPr>
        <p:txBody>
          <a:bodyPr lIns="45719" rIns="45719" anchor="ctr"/>
          <a:lstStyle/>
          <a:p>
            <a:endParaRPr/>
          </a:p>
        </p:txBody>
      </p:sp>
      <p:sp>
        <p:nvSpPr>
          <p:cNvPr id="2" name="TextBox 1">
            <a:extLst>
              <a:ext uri="{FF2B5EF4-FFF2-40B4-BE49-F238E27FC236}">
                <a16:creationId xmlns:a16="http://schemas.microsoft.com/office/drawing/2014/main" id="{2948EFCF-52B9-439B-EAE7-0DD2140A2DD4}"/>
              </a:ext>
            </a:extLst>
          </p:cNvPr>
          <p:cNvSpPr txBox="1"/>
          <p:nvPr/>
        </p:nvSpPr>
        <p:spPr>
          <a:xfrm>
            <a:off x="6744219" y="7220655"/>
            <a:ext cx="490775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latin typeface="Arial" panose="020B0604020202020204" pitchFamily="34" charset="0"/>
                <a:cs typeface="Arial" panose="020B0604020202020204" pitchFamily="34" charset="0"/>
              </a:rPr>
              <a:t>Press MF et al. </a:t>
            </a:r>
            <a:r>
              <a:rPr lang="en-US" sz="1600" i="1" dirty="0">
                <a:latin typeface="Arial" panose="020B0604020202020204" pitchFamily="34" charset="0"/>
                <a:cs typeface="Arial" panose="020B0604020202020204" pitchFamily="34" charset="0"/>
              </a:rPr>
              <a:t>J Clin Oncol</a:t>
            </a:r>
            <a:r>
              <a:rPr lang="en-US" sz="1600" dirty="0">
                <a:latin typeface="Arial" panose="020B0604020202020204" pitchFamily="34" charset="0"/>
                <a:cs typeface="Arial" panose="020B0604020202020204" pitchFamily="34" charset="0"/>
              </a:rPr>
              <a:t>. 2016;34(29):3518-3528.</a:t>
            </a:r>
          </a:p>
        </p:txBody>
      </p:sp>
    </p:spTree>
    <p:extLst>
      <p:ext uri="{BB962C8B-B14F-4D97-AF65-F5344CB8AC3E}">
        <p14:creationId xmlns:p14="http://schemas.microsoft.com/office/powerpoint/2010/main" val="131873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10"/>
                                        </p:tgtEl>
                                        <p:attrNameLst>
                                          <p:attrName>style.visibility</p:attrName>
                                        </p:attrNameLst>
                                      </p:cBhvr>
                                      <p:to>
                                        <p:strVal val="visible"/>
                                      </p:to>
                                    </p:set>
                                    <p:animEffect transition="in" filter="box(out)">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iterate>
                                    <p:tmAbs val="0"/>
                                  </p:iterate>
                                  <p:childTnLst>
                                    <p:set>
                                      <p:cBhvr>
                                        <p:cTn id="11" fill="hold"/>
                                        <p:tgtEl>
                                          <p:spTgt spid="11"/>
                                        </p:tgtEl>
                                        <p:attrNameLst>
                                          <p:attrName>style.visibility</p:attrName>
                                        </p:attrNameLst>
                                      </p:cBhvr>
                                      <p:to>
                                        <p:strVal val="visible"/>
                                      </p:to>
                                    </p:set>
                                    <p:animEffect transition="in" filter="box(out)">
                                      <p:cBhvr>
                                        <p:cTn id="1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9"/>
                                        </p:tgtEl>
                                        <p:attrNameLst>
                                          <p:attrName>style.visibility</p:attrName>
                                        </p:attrNameLst>
                                      </p:cBhvr>
                                      <p:to>
                                        <p:strVal val="visible"/>
                                      </p:to>
                                    </p:set>
                                  </p:childTnLst>
                                  <p:subTnLst>
                                    <p:set>
                                      <p:cBhvr override="childStyle">
                                        <p:cTn dur="1" fill="hold" display="0" masterRel="nextClick" afterEffect="1"/>
                                        <p:tgtEl>
                                          <p:spTgt spid="27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iterate>
                                    <p:tmAbs val="0"/>
                                  </p:iterate>
                                  <p:childTnLst>
                                    <p:set>
                                      <p:cBhvr>
                                        <p:cTn id="20" fill="hold"/>
                                        <p:tgtEl>
                                          <p:spTgt spid="12"/>
                                        </p:tgtEl>
                                        <p:attrNameLst>
                                          <p:attrName>style.visibility</p:attrName>
                                        </p:attrNameLst>
                                      </p:cBhvr>
                                      <p:to>
                                        <p:strVal val="visible"/>
                                      </p:to>
                                    </p:set>
                                    <p:animEffect transition="in" filter="box(out)">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advAuto="0"/>
      <p:bldP spid="10" grpId="0" animBg="1" advAuto="0"/>
      <p:bldP spid="11" grpId="0" animBg="1" advAuto="0"/>
      <p:bldP spid="12" grpId="0" animBg="1" advAuto="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FB1F5-A21A-944D-CD9D-49B19A6B705D}"/>
              </a:ext>
            </a:extLst>
          </p:cNvPr>
          <p:cNvPicPr>
            <a:picLocks noChangeAspect="1"/>
          </p:cNvPicPr>
          <p:nvPr/>
        </p:nvPicPr>
        <p:blipFill rotWithShape="1">
          <a:blip r:embed="rId3"/>
          <a:srcRect l="7637" r="11239"/>
          <a:stretch/>
        </p:blipFill>
        <p:spPr>
          <a:xfrm>
            <a:off x="6646436" y="4885038"/>
            <a:ext cx="5545564" cy="2887362"/>
          </a:xfrm>
          <a:prstGeom prst="rect">
            <a:avLst/>
          </a:prstGeom>
        </p:spPr>
      </p:pic>
      <p:sp>
        <p:nvSpPr>
          <p:cNvPr id="4" name="Footer Placeholder 6">
            <a:extLst>
              <a:ext uri="{FF2B5EF4-FFF2-40B4-BE49-F238E27FC236}">
                <a16:creationId xmlns:a16="http://schemas.microsoft.com/office/drawing/2014/main" id="{3CACE79F-5189-F437-87AE-59B88F967F51}"/>
              </a:ext>
            </a:extLst>
          </p:cNvPr>
          <p:cNvSpPr txBox="1">
            <a:spLocks/>
          </p:cNvSpPr>
          <p:nvPr/>
        </p:nvSpPr>
        <p:spPr>
          <a:xfrm>
            <a:off x="155159" y="7315009"/>
            <a:ext cx="4562454" cy="4573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latin typeface="Arial" panose="020B0604020202020204" pitchFamily="34" charset="0"/>
                <a:cs typeface="Arial" panose="020B0604020202020204" pitchFamily="34" charset="0"/>
              </a:rPr>
              <a:t>Tarantino P et al. </a:t>
            </a:r>
            <a:r>
              <a:rPr lang="en-US" sz="1400" i="1" dirty="0">
                <a:latin typeface="Arial" panose="020B0604020202020204" pitchFamily="34" charset="0"/>
                <a:cs typeface="Arial" panose="020B0604020202020204" pitchFamily="34" charset="0"/>
              </a:rPr>
              <a:t>J Clin Oncol</a:t>
            </a:r>
            <a:r>
              <a:rPr lang="en-US" sz="1400" dirty="0">
                <a:latin typeface="Arial" panose="020B0604020202020204" pitchFamily="34" charset="0"/>
                <a:cs typeface="Arial" panose="020B0604020202020204" pitchFamily="34" charset="0"/>
              </a:rPr>
              <a:t>. 2020;38(17):1951-62.</a:t>
            </a:r>
          </a:p>
        </p:txBody>
      </p:sp>
      <p:pic>
        <p:nvPicPr>
          <p:cNvPr id="2" name="Picture 1">
            <a:extLst>
              <a:ext uri="{FF2B5EF4-FFF2-40B4-BE49-F238E27FC236}">
                <a16:creationId xmlns:a16="http://schemas.microsoft.com/office/drawing/2014/main" id="{9BD89056-A04E-2B9B-1E05-9086EBB485A3}"/>
              </a:ext>
            </a:extLst>
          </p:cNvPr>
          <p:cNvPicPr>
            <a:picLocks noChangeAspect="1"/>
          </p:cNvPicPr>
          <p:nvPr/>
        </p:nvPicPr>
        <p:blipFill rotWithShape="1">
          <a:blip r:embed="rId4"/>
          <a:srcRect b="8854"/>
          <a:stretch/>
        </p:blipFill>
        <p:spPr>
          <a:xfrm>
            <a:off x="155159" y="681026"/>
            <a:ext cx="7085318" cy="4822392"/>
          </a:xfrm>
          <a:prstGeom prst="rect">
            <a:avLst/>
          </a:prstGeom>
        </p:spPr>
      </p:pic>
      <p:sp>
        <p:nvSpPr>
          <p:cNvPr id="5" name="Title 1">
            <a:extLst>
              <a:ext uri="{FF2B5EF4-FFF2-40B4-BE49-F238E27FC236}">
                <a16:creationId xmlns:a16="http://schemas.microsoft.com/office/drawing/2014/main" id="{7385C980-50ED-85D6-6A85-06AFAD624629}"/>
              </a:ext>
            </a:extLst>
          </p:cNvPr>
          <p:cNvSpPr txBox="1">
            <a:spLocks/>
          </p:cNvSpPr>
          <p:nvPr/>
        </p:nvSpPr>
        <p:spPr>
          <a:xfrm>
            <a:off x="5098902" y="681026"/>
            <a:ext cx="6150865" cy="781701"/>
          </a:xfrm>
          <a:prstGeom prst="rect">
            <a:avLst/>
          </a:prstGeom>
        </p:spPr>
        <p:txBody>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sz="3627" b="1" dirty="0">
                <a:solidFill>
                  <a:srgbClr val="0070C0"/>
                </a:solidFill>
                <a:latin typeface="Arial" panose="020B0604020202020204" pitchFamily="34" charset="0"/>
                <a:cs typeface="Arial" panose="020B0604020202020204" pitchFamily="34" charset="0"/>
              </a:rPr>
              <a:t>HER2-Low Breast Cancer</a:t>
            </a:r>
          </a:p>
        </p:txBody>
      </p:sp>
      <p:sp>
        <p:nvSpPr>
          <p:cNvPr id="6" name="Rectangle 5">
            <a:extLst>
              <a:ext uri="{FF2B5EF4-FFF2-40B4-BE49-F238E27FC236}">
                <a16:creationId xmlns:a16="http://schemas.microsoft.com/office/drawing/2014/main" id="{C933E2F3-DCAE-AA5F-375E-2886CDD97EA1}"/>
              </a:ext>
            </a:extLst>
          </p:cNvPr>
          <p:cNvSpPr/>
          <p:nvPr/>
        </p:nvSpPr>
        <p:spPr>
          <a:xfrm>
            <a:off x="155159" y="681026"/>
            <a:ext cx="381289" cy="440638"/>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6535013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55BD2B4-DF79-5A42-842D-8A8C61C71E11}"/>
              </a:ext>
            </a:extLst>
          </p:cNvPr>
          <p:cNvGraphicFramePr>
            <a:graphicFrameLocks noGrp="1"/>
          </p:cNvGraphicFramePr>
          <p:nvPr>
            <p:ph idx="1"/>
            <p:extLst>
              <p:ext uri="{D42A27DB-BD31-4B8C-83A1-F6EECF244321}">
                <p14:modId xmlns:p14="http://schemas.microsoft.com/office/powerpoint/2010/main" val="2739203392"/>
              </p:ext>
            </p:extLst>
          </p:nvPr>
        </p:nvGraphicFramePr>
        <p:xfrm>
          <a:off x="1906863" y="1726992"/>
          <a:ext cx="8398241" cy="2711857"/>
        </p:xfrm>
        <a:graphic>
          <a:graphicData uri="http://schemas.openxmlformats.org/drawingml/2006/table">
            <a:tbl>
              <a:tblPr firstRow="1" bandRow="1">
                <a:tableStyleId>{5C22544A-7EE6-4342-B048-85BDC9FD1C3A}</a:tableStyleId>
              </a:tblPr>
              <a:tblGrid>
                <a:gridCol w="2517736">
                  <a:extLst>
                    <a:ext uri="{9D8B030D-6E8A-4147-A177-3AD203B41FA5}">
                      <a16:colId xmlns:a16="http://schemas.microsoft.com/office/drawing/2014/main" val="2408023041"/>
                    </a:ext>
                  </a:extLst>
                </a:gridCol>
                <a:gridCol w="1427813">
                  <a:extLst>
                    <a:ext uri="{9D8B030D-6E8A-4147-A177-3AD203B41FA5}">
                      <a16:colId xmlns:a16="http://schemas.microsoft.com/office/drawing/2014/main" val="3296452215"/>
                    </a:ext>
                  </a:extLst>
                </a:gridCol>
                <a:gridCol w="1506512">
                  <a:extLst>
                    <a:ext uri="{9D8B030D-6E8A-4147-A177-3AD203B41FA5}">
                      <a16:colId xmlns:a16="http://schemas.microsoft.com/office/drawing/2014/main" val="3617165893"/>
                    </a:ext>
                  </a:extLst>
                </a:gridCol>
                <a:gridCol w="1432367">
                  <a:extLst>
                    <a:ext uri="{9D8B030D-6E8A-4147-A177-3AD203B41FA5}">
                      <a16:colId xmlns:a16="http://schemas.microsoft.com/office/drawing/2014/main" val="58135005"/>
                    </a:ext>
                  </a:extLst>
                </a:gridCol>
                <a:gridCol w="1513813">
                  <a:extLst>
                    <a:ext uri="{9D8B030D-6E8A-4147-A177-3AD203B41FA5}">
                      <a16:colId xmlns:a16="http://schemas.microsoft.com/office/drawing/2014/main" val="2229630143"/>
                    </a:ext>
                  </a:extLst>
                </a:gridCol>
              </a:tblGrid>
              <a:tr h="625813">
                <a:tc>
                  <a:txBody>
                    <a:bodyPr/>
                    <a:lstStyle/>
                    <a:p>
                      <a:r>
                        <a:rPr lang="en-US" sz="1800" dirty="0">
                          <a:latin typeface="Arial" panose="020B0604020202020204" pitchFamily="34" charset="0"/>
                          <a:cs typeface="Arial" panose="020B0604020202020204" pitchFamily="34" charset="0"/>
                        </a:rPr>
                        <a:t>Alterations</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Breast </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Gastro-esophageal </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Colorectal</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Lung (NSCLC)</a:t>
                      </a:r>
                    </a:p>
                  </a:txBody>
                  <a:tcPr marL="68580" marR="68580" marT="34290" marB="34290"/>
                </a:tc>
                <a:extLst>
                  <a:ext uri="{0D108BD9-81ED-4DB2-BD59-A6C34878D82A}">
                    <a16:rowId xmlns:a16="http://schemas.microsoft.com/office/drawing/2014/main" val="3875369135"/>
                  </a:ext>
                </a:extLst>
              </a:tr>
              <a:tr h="347674">
                <a:tc>
                  <a:txBody>
                    <a:bodyPr/>
                    <a:lstStyle/>
                    <a:p>
                      <a:r>
                        <a:rPr lang="en-US" sz="1800" i="1" dirty="0">
                          <a:latin typeface="Arial" panose="020B0604020202020204" pitchFamily="34" charset="0"/>
                          <a:cs typeface="Arial" panose="020B0604020202020204" pitchFamily="34" charset="0"/>
                        </a:rPr>
                        <a:t>HER2</a:t>
                      </a:r>
                      <a:r>
                        <a:rPr lang="en-US" sz="1800" dirty="0">
                          <a:latin typeface="Arial" panose="020B0604020202020204" pitchFamily="34" charset="0"/>
                          <a:cs typeface="Arial" panose="020B0604020202020204" pitchFamily="34" charset="0"/>
                        </a:rPr>
                        <a:t>-amplification*</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18%</a:t>
                      </a:r>
                      <a:r>
                        <a:rPr lang="en-US" sz="1800" baseline="30000" dirty="0">
                          <a:latin typeface="Arial" panose="020B0604020202020204" pitchFamily="34" charset="0"/>
                          <a:cs typeface="Arial" panose="020B0604020202020204" pitchFamily="34" charset="0"/>
                        </a:rPr>
                        <a:t>1</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16%</a:t>
                      </a:r>
                      <a:r>
                        <a:rPr lang="en-US" sz="1800" baseline="30000" dirty="0">
                          <a:latin typeface="Arial" panose="020B0604020202020204" pitchFamily="34" charset="0"/>
                          <a:cs typeface="Arial" panose="020B0604020202020204" pitchFamily="34" charset="0"/>
                        </a:rPr>
                        <a:t>2</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2</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8%</a:t>
                      </a:r>
                      <a:r>
                        <a:rPr lang="en-US" sz="1800" baseline="30000" dirty="0">
                          <a:latin typeface="Arial" panose="020B0604020202020204" pitchFamily="34" charset="0"/>
                          <a:cs typeface="Arial" panose="020B0604020202020204" pitchFamily="34" charset="0"/>
                        </a:rPr>
                        <a:t>3</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1.1% -3%</a:t>
                      </a:r>
                      <a:r>
                        <a:rPr lang="en-US" sz="1800" baseline="30000" dirty="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070514088"/>
                  </a:ext>
                </a:extLst>
              </a:tr>
              <a:tr h="347674">
                <a:tc>
                  <a:txBody>
                    <a:bodyPr/>
                    <a:lstStyle/>
                    <a:p>
                      <a:r>
                        <a:rPr lang="en-US" sz="1800" i="1" dirty="0">
                          <a:latin typeface="Arial" panose="020B0604020202020204" pitchFamily="34" charset="0"/>
                          <a:cs typeface="Arial" panose="020B0604020202020204" pitchFamily="34" charset="0"/>
                        </a:rPr>
                        <a:t>HER2</a:t>
                      </a:r>
                      <a:r>
                        <a:rPr lang="en-US" sz="1800" dirty="0">
                          <a:latin typeface="Arial" panose="020B0604020202020204" pitchFamily="34" charset="0"/>
                          <a:cs typeface="Arial" panose="020B0604020202020204" pitchFamily="34" charset="0"/>
                        </a:rPr>
                        <a:t> KD mutations</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2</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2%</a:t>
                      </a:r>
                      <a:r>
                        <a:rPr lang="en-US" sz="1800" baseline="30000" dirty="0">
                          <a:latin typeface="Arial" panose="020B0604020202020204" pitchFamily="34" charset="0"/>
                          <a:cs typeface="Arial" panose="020B0604020202020204" pitchFamily="34" charset="0"/>
                        </a:rPr>
                        <a:t>4</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5%</a:t>
                      </a:r>
                      <a:r>
                        <a:rPr lang="en-US" sz="1800" baseline="30000" dirty="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6%</a:t>
                      </a:r>
                      <a:r>
                        <a:rPr lang="en-US" sz="1800" baseline="30000" dirty="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8%</a:t>
                      </a:r>
                      <a:r>
                        <a:rPr lang="en-US" sz="1800" baseline="30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- 3%</a:t>
                      </a:r>
                      <a:r>
                        <a:rPr lang="en-US" sz="1800" baseline="30000" dirty="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45362122"/>
                  </a:ext>
                </a:extLst>
              </a:tr>
              <a:tr h="347674">
                <a:tc>
                  <a:txBody>
                    <a:bodyPr/>
                    <a:lstStyle/>
                    <a:p>
                      <a:r>
                        <a:rPr lang="en-US" sz="1800" i="1" dirty="0">
                          <a:latin typeface="Arial" panose="020B0604020202020204" pitchFamily="34" charset="0"/>
                          <a:cs typeface="Arial" panose="020B0604020202020204" pitchFamily="34" charset="0"/>
                        </a:rPr>
                        <a:t>HER2</a:t>
                      </a:r>
                      <a:r>
                        <a:rPr lang="en-US" sz="1800" dirty="0">
                          <a:latin typeface="Arial" panose="020B0604020202020204" pitchFamily="34" charset="0"/>
                          <a:cs typeface="Arial" panose="020B0604020202020204" pitchFamily="34" charset="0"/>
                        </a:rPr>
                        <a:t> ECD mutations</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0.4%</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5%</a:t>
                      </a:r>
                      <a:r>
                        <a:rPr lang="en-US" sz="1800" baseline="30000" dirty="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a:t>
                      </a:r>
                    </a:p>
                  </a:txBody>
                  <a:tcPr marL="68580" marR="68580" marT="34290" marB="34290"/>
                </a:tc>
                <a:extLst>
                  <a:ext uri="{0D108BD9-81ED-4DB2-BD59-A6C34878D82A}">
                    <a16:rowId xmlns:a16="http://schemas.microsoft.com/office/drawing/2014/main" val="1747463480"/>
                  </a:ext>
                </a:extLst>
              </a:tr>
              <a:tr h="347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latin typeface="Arial" panose="020B0604020202020204" pitchFamily="34" charset="0"/>
                          <a:cs typeface="Arial" panose="020B0604020202020204" pitchFamily="34" charset="0"/>
                        </a:rPr>
                        <a:t>HER3</a:t>
                      </a:r>
                      <a:r>
                        <a:rPr lang="en-US" sz="1800" dirty="0">
                          <a:latin typeface="Arial" panose="020B0604020202020204" pitchFamily="34" charset="0"/>
                          <a:cs typeface="Arial" panose="020B0604020202020204" pitchFamily="34" charset="0"/>
                        </a:rPr>
                        <a:t>-amplification</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0.2%</a:t>
                      </a:r>
                      <a:r>
                        <a:rPr lang="en-US" sz="1800" baseline="30000" dirty="0">
                          <a:latin typeface="Arial" panose="020B0604020202020204" pitchFamily="34" charset="0"/>
                          <a:cs typeface="Arial" panose="020B0604020202020204" pitchFamily="34" charset="0"/>
                        </a:rPr>
                        <a:t>6</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0.5% - 4.8%</a:t>
                      </a:r>
                      <a:r>
                        <a:rPr lang="en-US" sz="1800" baseline="30000" dirty="0">
                          <a:latin typeface="Arial" panose="020B0604020202020204" pitchFamily="34" charset="0"/>
                          <a:cs typeface="Arial" panose="020B0604020202020204" pitchFamily="34" charset="0"/>
                        </a:rPr>
                        <a:t>6</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4%</a:t>
                      </a:r>
                      <a:r>
                        <a:rPr lang="en-US" sz="1800" baseline="30000" dirty="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1.3%</a:t>
                      </a:r>
                      <a:r>
                        <a:rPr lang="en-US" sz="1800" baseline="30000" dirty="0">
                          <a:latin typeface="Arial" panose="020B0604020202020204" pitchFamily="34" charset="0"/>
                          <a:cs typeface="Arial" panose="020B0604020202020204" pitchFamily="34" charset="0"/>
                        </a:rPr>
                        <a:t>6</a:t>
                      </a:r>
                      <a:endParaRPr lang="en-US" sz="18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354374035"/>
                  </a:ext>
                </a:extLst>
              </a:tr>
              <a:tr h="347674">
                <a:tc>
                  <a:txBody>
                    <a:bodyPr/>
                    <a:lstStyle/>
                    <a:p>
                      <a:r>
                        <a:rPr lang="en-US" sz="1800" i="1" dirty="0">
                          <a:latin typeface="Arial" panose="020B0604020202020204" pitchFamily="34" charset="0"/>
                          <a:cs typeface="Arial" panose="020B0604020202020204" pitchFamily="34" charset="0"/>
                        </a:rPr>
                        <a:t>HER3</a:t>
                      </a:r>
                      <a:r>
                        <a:rPr lang="en-US" sz="1800" dirty="0">
                          <a:latin typeface="Arial" panose="020B0604020202020204" pitchFamily="34" charset="0"/>
                          <a:cs typeface="Arial" panose="020B0604020202020204" pitchFamily="34" charset="0"/>
                        </a:rPr>
                        <a:t> mutations</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0.8%</a:t>
                      </a:r>
                      <a:r>
                        <a:rPr lang="en-US" sz="1800" baseline="30000" dirty="0">
                          <a:latin typeface="Arial" panose="020B0604020202020204" pitchFamily="34" charset="0"/>
                          <a:cs typeface="Arial" panose="020B0604020202020204" pitchFamily="34" charset="0"/>
                        </a:rPr>
                        <a:t>6</a:t>
                      </a:r>
                      <a:r>
                        <a:rPr lang="en-US" sz="1800" dirty="0">
                          <a:latin typeface="Arial" panose="020B0604020202020204" pitchFamily="34" charset="0"/>
                          <a:cs typeface="Arial" panose="020B0604020202020204" pitchFamily="34" charset="0"/>
                        </a:rPr>
                        <a:t>-1.2%</a:t>
                      </a:r>
                      <a:r>
                        <a:rPr lang="en-US" sz="1800" baseline="30000" dirty="0">
                          <a:latin typeface="Arial" panose="020B0604020202020204" pitchFamily="34" charset="0"/>
                          <a:cs typeface="Arial" panose="020B0604020202020204" pitchFamily="34" charset="0"/>
                        </a:rPr>
                        <a:t>7</a:t>
                      </a:r>
                      <a:r>
                        <a:rPr lang="en-US" sz="1800" dirty="0">
                          <a:latin typeface="Arial" panose="020B0604020202020204" pitchFamily="34" charset="0"/>
                          <a:cs typeface="Arial" panose="020B0604020202020204" pitchFamily="34" charset="0"/>
                        </a:rPr>
                        <a:t> </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3.8%</a:t>
                      </a:r>
                      <a:r>
                        <a:rPr lang="en-US" sz="1800" baseline="30000" dirty="0">
                          <a:latin typeface="Arial" panose="020B0604020202020204" pitchFamily="34" charset="0"/>
                          <a:cs typeface="Arial" panose="020B0604020202020204" pitchFamily="34" charset="0"/>
                        </a:rPr>
                        <a:t>6</a:t>
                      </a:r>
                      <a:r>
                        <a:rPr lang="en-US" sz="1800" dirty="0">
                          <a:latin typeface="Arial" panose="020B0604020202020204" pitchFamily="34" charset="0"/>
                          <a:cs typeface="Arial" panose="020B0604020202020204" pitchFamily="34" charset="0"/>
                        </a:rPr>
                        <a:t>-12%</a:t>
                      </a:r>
                      <a:r>
                        <a:rPr lang="en-US" sz="1800" baseline="30000" dirty="0">
                          <a:latin typeface="Arial" panose="020B0604020202020204" pitchFamily="34" charset="0"/>
                          <a:cs typeface="Arial" panose="020B0604020202020204" pitchFamily="34" charset="0"/>
                        </a:rPr>
                        <a:t>8</a:t>
                      </a: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1</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5%</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-4.5%</a:t>
                      </a:r>
                      <a:r>
                        <a:rPr lang="en-US" sz="1800" baseline="30000" dirty="0">
                          <a:latin typeface="Arial" panose="020B0604020202020204" pitchFamily="34" charset="0"/>
                          <a:cs typeface="Arial" panose="020B0604020202020204" pitchFamily="34" charset="0"/>
                        </a:rPr>
                        <a:t>6</a:t>
                      </a:r>
                    </a:p>
                  </a:txBody>
                  <a:tcPr marL="68580" marR="68580" marT="34290" marB="34290"/>
                </a:tc>
                <a:tc>
                  <a:txBody>
                    <a:bodyPr/>
                    <a:lstStyle/>
                    <a:p>
                      <a:pPr algn="ctr"/>
                      <a:r>
                        <a:rPr lang="en-US" sz="1800" dirty="0">
                          <a:latin typeface="Arial" panose="020B0604020202020204" pitchFamily="34" charset="0"/>
                          <a:cs typeface="Arial" panose="020B0604020202020204" pitchFamily="34" charset="0"/>
                        </a:rPr>
                        <a:t>0.4%</a:t>
                      </a:r>
                      <a:r>
                        <a:rPr lang="en-US" sz="1800" baseline="30000" dirty="0">
                          <a:latin typeface="Arial" panose="020B0604020202020204" pitchFamily="34" charset="0"/>
                          <a:cs typeface="Arial" panose="020B0604020202020204" pitchFamily="34" charset="0"/>
                        </a:rPr>
                        <a:t>6</a:t>
                      </a:r>
                      <a:r>
                        <a:rPr lang="en-US" sz="1800" dirty="0">
                          <a:latin typeface="Arial" panose="020B0604020202020204" pitchFamily="34" charset="0"/>
                          <a:cs typeface="Arial" panose="020B0604020202020204" pitchFamily="34" charset="0"/>
                        </a:rPr>
                        <a:t>-1%</a:t>
                      </a:r>
                      <a:r>
                        <a:rPr lang="en-US" sz="1800" baseline="30000" dirty="0">
                          <a:latin typeface="Arial" panose="020B0604020202020204" pitchFamily="34" charset="0"/>
                          <a:cs typeface="Arial" panose="020B0604020202020204" pitchFamily="34" charset="0"/>
                        </a:rPr>
                        <a:t>8</a:t>
                      </a:r>
                    </a:p>
                  </a:txBody>
                  <a:tcPr marL="68580" marR="68580" marT="34290" marB="34290"/>
                </a:tc>
                <a:extLst>
                  <a:ext uri="{0D108BD9-81ED-4DB2-BD59-A6C34878D82A}">
                    <a16:rowId xmlns:a16="http://schemas.microsoft.com/office/drawing/2014/main" val="2048363969"/>
                  </a:ext>
                </a:extLst>
              </a:tr>
              <a:tr h="3476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68580" marR="68580" marT="34290" marB="34290"/>
                </a:tc>
                <a:tc>
                  <a:txBody>
                    <a:bodyPr/>
                    <a:lstStyle/>
                    <a:p>
                      <a:endParaRPr lang="en-US" sz="900"/>
                    </a:p>
                  </a:txBody>
                  <a:tcPr marL="68580" marR="68580" marT="34290" marB="34290"/>
                </a:tc>
                <a:tc>
                  <a:txBody>
                    <a:bodyPr/>
                    <a:lstStyle/>
                    <a:p>
                      <a:endParaRPr lang="en-US" sz="900"/>
                    </a:p>
                  </a:txBody>
                  <a:tcPr marL="68580" marR="68580" marT="34290" marB="34290"/>
                </a:tc>
                <a:tc>
                  <a:txBody>
                    <a:bodyPr/>
                    <a:lstStyle/>
                    <a:p>
                      <a:endParaRPr lang="en-US" sz="900" dirty="0"/>
                    </a:p>
                  </a:txBody>
                  <a:tcPr marL="68580" marR="68580" marT="34290" marB="34290"/>
                </a:tc>
                <a:tc>
                  <a:txBody>
                    <a:bodyPr/>
                    <a:lstStyle/>
                    <a:p>
                      <a:pPr algn="ctr"/>
                      <a:endParaRPr lang="en-US" sz="900" dirty="0"/>
                    </a:p>
                  </a:txBody>
                  <a:tcPr marL="68580" marR="68580" marT="34290" marB="34290"/>
                </a:tc>
                <a:extLst>
                  <a:ext uri="{0D108BD9-81ED-4DB2-BD59-A6C34878D82A}">
                    <a16:rowId xmlns:a16="http://schemas.microsoft.com/office/drawing/2014/main" val="3126678979"/>
                  </a:ext>
                </a:extLst>
              </a:tr>
            </a:tbl>
          </a:graphicData>
        </a:graphic>
      </p:graphicFrame>
      <p:sp>
        <p:nvSpPr>
          <p:cNvPr id="7" name="TextBox 6">
            <a:extLst>
              <a:ext uri="{FF2B5EF4-FFF2-40B4-BE49-F238E27FC236}">
                <a16:creationId xmlns:a16="http://schemas.microsoft.com/office/drawing/2014/main" id="{41AAE198-97E0-7241-A0A6-D709FE988828}"/>
              </a:ext>
            </a:extLst>
          </p:cNvPr>
          <p:cNvSpPr txBox="1"/>
          <p:nvPr/>
        </p:nvSpPr>
        <p:spPr>
          <a:xfrm>
            <a:off x="1869997" y="4452865"/>
            <a:ext cx="8213213" cy="1323439"/>
          </a:xfrm>
          <a:prstGeom prst="rect">
            <a:avLst/>
          </a:prstGeom>
          <a:noFill/>
        </p:spPr>
        <p:txBody>
          <a:bodyPr wrap="square" rtlCol="0">
            <a:spAutoFit/>
          </a:bodyPr>
          <a:lstStyle/>
          <a:p>
            <a:r>
              <a:rPr lang="en-US" sz="1000" baseline="30000" dirty="0">
                <a:latin typeface="Arial" panose="020B0604020202020204" pitchFamily="34" charset="0"/>
                <a:cs typeface="Arial" panose="020B0604020202020204" pitchFamily="34" charset="0"/>
              </a:rPr>
              <a:t>1</a:t>
            </a:r>
            <a:r>
              <a:rPr lang="en-US" sz="1000" dirty="0">
                <a:latin typeface="Arial" panose="020B0604020202020204" pitchFamily="34" charset="0"/>
                <a:cs typeface="Arial" panose="020B0604020202020204" pitchFamily="34" charset="0"/>
              </a:rPr>
              <a:t>Press MF et al., </a:t>
            </a:r>
            <a:r>
              <a:rPr lang="en-US" sz="1000" i="1" dirty="0">
                <a:latin typeface="Arial" panose="020B0604020202020204" pitchFamily="34" charset="0"/>
                <a:cs typeface="Arial" panose="020B0604020202020204" pitchFamily="34" charset="0"/>
              </a:rPr>
              <a:t>Journal of Clinical Oncology</a:t>
            </a:r>
            <a:r>
              <a:rPr lang="en-US" sz="1000" dirty="0">
                <a:latin typeface="Arial" panose="020B0604020202020204" pitchFamily="34" charset="0"/>
                <a:cs typeface="Arial" panose="020B0604020202020204" pitchFamily="34" charset="0"/>
              </a:rPr>
              <a:t>, 15: 2894-2904, 1997.</a:t>
            </a:r>
            <a:endParaRPr lang="en-US" sz="1000" baseline="30000" dirty="0">
              <a:latin typeface="Arial" panose="020B0604020202020204" pitchFamily="34" charset="0"/>
              <a:cs typeface="Arial" panose="020B0604020202020204" pitchFamily="34" charset="0"/>
            </a:endParaRPr>
          </a:p>
          <a:p>
            <a:r>
              <a:rPr lang="en-US" sz="1000" baseline="30000" dirty="0">
                <a:latin typeface="Arial" panose="020B0604020202020204" pitchFamily="34" charset="0"/>
                <a:cs typeface="Arial" panose="020B0604020202020204" pitchFamily="34" charset="0"/>
              </a:rPr>
              <a:t>2</a:t>
            </a:r>
            <a:r>
              <a:rPr lang="en-US" sz="1000" dirty="0">
                <a:latin typeface="Arial" panose="020B0604020202020204" pitchFamily="34" charset="0"/>
                <a:cs typeface="Arial" panose="020B0604020202020204" pitchFamily="34" charset="0"/>
              </a:rPr>
              <a:t>Press MF et al.,. </a:t>
            </a:r>
            <a:r>
              <a:rPr lang="en-US" sz="1000" i="1" dirty="0">
                <a:latin typeface="Arial" panose="020B0604020202020204" pitchFamily="34" charset="0"/>
                <a:cs typeface="Arial" panose="020B0604020202020204" pitchFamily="34" charset="0"/>
              </a:rPr>
              <a:t>Molecular Cancer Therapeutics </a:t>
            </a:r>
            <a:r>
              <a:rPr lang="en-US" sz="1000" dirty="0">
                <a:latin typeface="Arial" panose="020B0604020202020204" pitchFamily="34" charset="0"/>
                <a:cs typeface="Arial" panose="020B0604020202020204" pitchFamily="34" charset="0"/>
              </a:rPr>
              <a:t>16: 228-238, 2017.</a:t>
            </a:r>
            <a:endParaRPr lang="en-US" sz="1000" baseline="30000" dirty="0">
              <a:latin typeface="Arial" panose="020B0604020202020204" pitchFamily="34" charset="0"/>
              <a:cs typeface="Arial" panose="020B0604020202020204" pitchFamily="34" charset="0"/>
            </a:endParaRPr>
          </a:p>
          <a:p>
            <a:r>
              <a:rPr lang="en-US" sz="1000" baseline="30000" dirty="0">
                <a:latin typeface="Arial" panose="020B0604020202020204" pitchFamily="34" charset="0"/>
                <a:cs typeface="Arial" panose="020B0604020202020204" pitchFamily="34" charset="0"/>
              </a:rPr>
              <a:t>3</a:t>
            </a:r>
            <a:r>
              <a:rPr lang="en-US" sz="1000" dirty="0">
                <a:latin typeface="Arial" panose="020B0604020202020204" pitchFamily="34" charset="0"/>
                <a:cs typeface="Arial" panose="020B0604020202020204" pitchFamily="34" charset="0"/>
              </a:rPr>
              <a:t>Ross JS et al. Targeting HER2 in Colorectal Cancer. </a:t>
            </a:r>
            <a:r>
              <a:rPr lang="en-US" sz="1000" i="1" dirty="0">
                <a:latin typeface="Arial" panose="020B0604020202020204" pitchFamily="34" charset="0"/>
                <a:cs typeface="Arial" panose="020B0604020202020204" pitchFamily="34" charset="0"/>
              </a:rPr>
              <a:t>Cancer</a:t>
            </a:r>
            <a:r>
              <a:rPr lang="en-US" sz="1000" dirty="0">
                <a:latin typeface="Arial" panose="020B0604020202020204" pitchFamily="34" charset="0"/>
                <a:cs typeface="Arial" panose="020B0604020202020204" pitchFamily="34" charset="0"/>
              </a:rPr>
              <a:t> 124: 1358-1378, 2018. </a:t>
            </a:r>
          </a:p>
          <a:p>
            <a:r>
              <a:rPr lang="en-US" sz="1000" baseline="30000" dirty="0">
                <a:latin typeface="Arial" panose="020B0604020202020204" pitchFamily="34" charset="0"/>
                <a:cs typeface="Arial" panose="020B0604020202020204" pitchFamily="34" charset="0"/>
              </a:rPr>
              <a:t>4</a:t>
            </a:r>
            <a:r>
              <a:rPr lang="en-US" sz="1000" dirty="0">
                <a:latin typeface="Arial" panose="020B0604020202020204" pitchFamily="34" charset="0"/>
                <a:cs typeface="Arial" panose="020B0604020202020204" pitchFamily="34" charset="0"/>
              </a:rPr>
              <a:t>Wenn WH et al., Mutations in the kinase domain of the </a:t>
            </a:r>
            <a:r>
              <a:rPr lang="en-US" sz="1000" i="1" dirty="0">
                <a:latin typeface="Arial" panose="020B0604020202020204" pitchFamily="34" charset="0"/>
                <a:cs typeface="Arial" panose="020B0604020202020204" pitchFamily="34" charset="0"/>
              </a:rPr>
              <a:t>HER2</a:t>
            </a:r>
            <a:r>
              <a:rPr lang="en-US" sz="1000" dirty="0">
                <a:latin typeface="Arial" panose="020B0604020202020204" pitchFamily="34" charset="0"/>
                <a:cs typeface="Arial" panose="020B0604020202020204" pitchFamily="34" charset="0"/>
              </a:rPr>
              <a:t> / </a:t>
            </a:r>
            <a:r>
              <a:rPr lang="en-US" sz="1000" i="1" dirty="0">
                <a:latin typeface="Arial" panose="020B0604020202020204" pitchFamily="34" charset="0"/>
                <a:cs typeface="Arial" panose="020B0604020202020204" pitchFamily="34" charset="0"/>
              </a:rPr>
              <a:t>ERBB2</a:t>
            </a:r>
            <a:r>
              <a:rPr lang="en-US" sz="1000" dirty="0">
                <a:latin typeface="Arial" panose="020B0604020202020204" pitchFamily="34" charset="0"/>
                <a:cs typeface="Arial" panose="020B0604020202020204" pitchFamily="34" charset="0"/>
              </a:rPr>
              <a:t> gene. </a:t>
            </a:r>
            <a:r>
              <a:rPr lang="en-US" sz="1000" i="1" dirty="0">
                <a:latin typeface="Arial" panose="020B0604020202020204" pitchFamily="34" charset="0"/>
                <a:cs typeface="Arial" panose="020B0604020202020204" pitchFamily="34" charset="0"/>
              </a:rPr>
              <a:t>Journal of Molecular Diagn</a:t>
            </a:r>
            <a:r>
              <a:rPr lang="en-US" sz="1000" dirty="0">
                <a:latin typeface="Arial" panose="020B0604020202020204" pitchFamily="34" charset="0"/>
                <a:cs typeface="Arial" panose="020B0604020202020204" pitchFamily="34" charset="0"/>
              </a:rPr>
              <a:t>ostics 5: 487-495, 2015.</a:t>
            </a:r>
          </a:p>
          <a:p>
            <a:r>
              <a:rPr lang="en-US" sz="1000" baseline="30000" dirty="0">
                <a:latin typeface="Arial" panose="020B0604020202020204" pitchFamily="34" charset="0"/>
                <a:cs typeface="Arial" panose="020B0604020202020204" pitchFamily="34" charset="0"/>
              </a:rPr>
              <a:t>5</a:t>
            </a:r>
            <a:r>
              <a:rPr lang="en-US" sz="1000" dirty="0">
                <a:latin typeface="Arial" panose="020B0604020202020204" pitchFamily="34" charset="0"/>
                <a:cs typeface="Arial" panose="020B0604020202020204" pitchFamily="34" charset="0"/>
              </a:rPr>
              <a:t>Cox et al., Int J Cancer 92: 480-483, 2001; Li BT et al.,  </a:t>
            </a:r>
            <a:r>
              <a:rPr lang="en-US" sz="1000" i="1" dirty="0">
                <a:latin typeface="Arial" panose="020B0604020202020204" pitchFamily="34" charset="0"/>
                <a:cs typeface="Arial" panose="020B0604020202020204" pitchFamily="34" charset="0"/>
              </a:rPr>
              <a:t>Journal of Thoracic Oncology </a:t>
            </a:r>
            <a:r>
              <a:rPr lang="en-US" sz="1000" dirty="0">
                <a:latin typeface="Arial" panose="020B0604020202020204" pitchFamily="34" charset="0"/>
                <a:cs typeface="Arial" panose="020B0604020202020204" pitchFamily="34" charset="0"/>
              </a:rPr>
              <a:t> 11 (3): 414-419, 2015.</a:t>
            </a:r>
          </a:p>
          <a:p>
            <a:r>
              <a:rPr lang="en-US" sz="1000" baseline="30000" dirty="0">
                <a:latin typeface="Arial" panose="020B0604020202020204" pitchFamily="34" charset="0"/>
                <a:cs typeface="Arial" panose="020B0604020202020204" pitchFamily="34" charset="0"/>
              </a:rPr>
              <a:t>6</a:t>
            </a:r>
            <a:r>
              <a:rPr lang="en-US" sz="1000" dirty="0">
                <a:latin typeface="Arial" panose="020B0604020202020204" pitchFamily="34" charset="0"/>
                <a:cs typeface="Arial" panose="020B0604020202020204" pitchFamily="34" charset="0"/>
              </a:rPr>
              <a:t>Mishra R., et al., Genomic alterations of ERBB receptors in cancer. </a:t>
            </a:r>
            <a:r>
              <a:rPr lang="en-US" sz="1000" i="1" dirty="0" err="1">
                <a:latin typeface="Arial" panose="020B0604020202020204" pitchFamily="34" charset="0"/>
                <a:cs typeface="Arial" panose="020B0604020202020204" pitchFamily="34" charset="0"/>
              </a:rPr>
              <a:t>Oncotarget</a:t>
            </a:r>
            <a:r>
              <a:rPr lang="en-US" sz="1000" dirty="0">
                <a:latin typeface="Arial" panose="020B0604020202020204" pitchFamily="34" charset="0"/>
                <a:cs typeface="Arial" panose="020B0604020202020204" pitchFamily="34" charset="0"/>
              </a:rPr>
              <a:t> 8: 1144371-114392, 2017.</a:t>
            </a:r>
          </a:p>
          <a:p>
            <a:r>
              <a:rPr lang="en-US" sz="1000" baseline="30000" dirty="0">
                <a:latin typeface="Arial" panose="020B0604020202020204" pitchFamily="34" charset="0"/>
                <a:cs typeface="Arial" panose="020B0604020202020204" pitchFamily="34" charset="0"/>
              </a:rPr>
              <a:t>7</a:t>
            </a:r>
            <a:r>
              <a:rPr lang="en-US" sz="1000" dirty="0">
                <a:latin typeface="Arial" panose="020B0604020202020204" pitchFamily="34" charset="0"/>
                <a:cs typeface="Arial" panose="020B0604020202020204" pitchFamily="34" charset="0"/>
              </a:rPr>
              <a:t>TCGA. </a:t>
            </a:r>
            <a:r>
              <a:rPr lang="en-US" sz="1000" i="1" dirty="0">
                <a:latin typeface="Arial" panose="020B0604020202020204" pitchFamily="34" charset="0"/>
                <a:cs typeface="Arial" panose="020B0604020202020204" pitchFamily="34" charset="0"/>
              </a:rPr>
              <a:t>Nature</a:t>
            </a:r>
            <a:r>
              <a:rPr lang="en-US" sz="1000" dirty="0">
                <a:latin typeface="Arial" panose="020B0604020202020204" pitchFamily="34" charset="0"/>
                <a:cs typeface="Arial" panose="020B0604020202020204" pitchFamily="34" charset="0"/>
              </a:rPr>
              <a:t> 2012. </a:t>
            </a:r>
          </a:p>
          <a:p>
            <a:r>
              <a:rPr lang="en-US" sz="1000" baseline="30000" dirty="0">
                <a:latin typeface="Arial" panose="020B0604020202020204" pitchFamily="34" charset="0"/>
                <a:cs typeface="Arial" panose="020B0604020202020204" pitchFamily="34" charset="0"/>
              </a:rPr>
              <a:t>8</a:t>
            </a:r>
            <a:r>
              <a:rPr lang="en-US" sz="1000" dirty="0">
                <a:latin typeface="Arial" panose="020B0604020202020204" pitchFamily="34" charset="0"/>
                <a:cs typeface="Arial" panose="020B0604020202020204" pitchFamily="34" charset="0"/>
              </a:rPr>
              <a:t>Jaiswal BS, </a:t>
            </a:r>
            <a:r>
              <a:rPr lang="en-US" sz="1000" dirty="0" err="1">
                <a:latin typeface="Arial" panose="020B0604020202020204" pitchFamily="34" charset="0"/>
                <a:cs typeface="Arial" panose="020B0604020202020204" pitchFamily="34" charset="0"/>
              </a:rPr>
              <a:t>Kljavin</a:t>
            </a:r>
            <a:r>
              <a:rPr lang="en-US" sz="1000" dirty="0">
                <a:latin typeface="Arial" panose="020B0604020202020204" pitchFamily="34" charset="0"/>
                <a:cs typeface="Arial" panose="020B0604020202020204" pitchFamily="34" charset="0"/>
              </a:rPr>
              <a:t> NM, </a:t>
            </a:r>
            <a:r>
              <a:rPr lang="en-US" sz="1000" dirty="0" err="1">
                <a:latin typeface="Arial" panose="020B0604020202020204" pitchFamily="34" charset="0"/>
                <a:cs typeface="Arial" panose="020B0604020202020204" pitchFamily="34" charset="0"/>
              </a:rPr>
              <a:t>Stawiski</a:t>
            </a:r>
            <a:r>
              <a:rPr lang="en-US" sz="1000" dirty="0">
                <a:latin typeface="Arial" panose="020B0604020202020204" pitchFamily="34" charset="0"/>
                <a:cs typeface="Arial" panose="020B0604020202020204" pitchFamily="34" charset="0"/>
              </a:rPr>
              <a:t> EW, et al. Oncogenic ERBB3 mutations in human cancers. </a:t>
            </a:r>
            <a:r>
              <a:rPr lang="en-US" sz="1000" i="1" dirty="0">
                <a:latin typeface="Arial" panose="020B0604020202020204" pitchFamily="34" charset="0"/>
                <a:cs typeface="Arial" panose="020B0604020202020204" pitchFamily="34" charset="0"/>
              </a:rPr>
              <a:t>Cancer Cell</a:t>
            </a:r>
            <a:r>
              <a:rPr lang="en-US" sz="1000" dirty="0">
                <a:latin typeface="Arial" panose="020B0604020202020204" pitchFamily="34" charset="0"/>
                <a:cs typeface="Arial" panose="020B0604020202020204" pitchFamily="34" charset="0"/>
              </a:rPr>
              <a:t>. 23:603-617, 2013.</a:t>
            </a:r>
          </a:p>
        </p:txBody>
      </p:sp>
      <p:sp>
        <p:nvSpPr>
          <p:cNvPr id="9" name="Rectangle 45">
            <a:extLst>
              <a:ext uri="{FF2B5EF4-FFF2-40B4-BE49-F238E27FC236}">
                <a16:creationId xmlns:a16="http://schemas.microsoft.com/office/drawing/2014/main" id="{BA565A6C-398D-8043-BE60-DAE6CDE38137}"/>
              </a:ext>
            </a:extLst>
          </p:cNvPr>
          <p:cNvSpPr>
            <a:spLocks noChangeArrowheads="1"/>
          </p:cNvSpPr>
          <p:nvPr/>
        </p:nvSpPr>
        <p:spPr bwMode="auto">
          <a:xfrm>
            <a:off x="4413354" y="2374728"/>
            <a:ext cx="1463040" cy="277482"/>
          </a:xfrm>
          <a:prstGeom prst="rect">
            <a:avLst/>
          </a:prstGeom>
          <a:noFill/>
          <a:ln w="38100">
            <a:solidFill>
              <a:srgbClr val="FF3816"/>
            </a:solidFill>
            <a:miter lim="800000"/>
            <a:headEnd/>
            <a:tailEnd/>
          </a:ln>
          <a:extLst>
            <a:ext uri="{909E8E84-426E-40dd-AFC4-6F175D3DCCD1}">
              <a14:hiddenFill xmlns:a14="http://schemas.microsoft.com/office/drawing/2010/main" xmlns="">
                <a:solidFill>
                  <a:srgbClr val="FFFFFF"/>
                </a:solidFill>
              </a14:hiddenFill>
            </a:ext>
          </a:extLst>
        </p:spPr>
        <p:txBody>
          <a:bodyPr wrap="square" lIns="69056" tIns="34529" rIns="69056" bIns="34529" anchor="ctr">
            <a:spAutoFit/>
          </a:bodyPr>
          <a:lstStyle/>
          <a:p>
            <a:endParaRPr lang="en-US" sz="1350"/>
          </a:p>
        </p:txBody>
      </p:sp>
      <p:sp>
        <p:nvSpPr>
          <p:cNvPr id="3" name="TextBox 2">
            <a:extLst>
              <a:ext uri="{FF2B5EF4-FFF2-40B4-BE49-F238E27FC236}">
                <a16:creationId xmlns:a16="http://schemas.microsoft.com/office/drawing/2014/main" id="{B34D312A-4A6B-5A45-9816-0CCC46645ED7}"/>
              </a:ext>
            </a:extLst>
          </p:cNvPr>
          <p:cNvSpPr txBox="1"/>
          <p:nvPr/>
        </p:nvSpPr>
        <p:spPr>
          <a:xfrm>
            <a:off x="1869997" y="5948014"/>
            <a:ext cx="849497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109538" indent="-109538"/>
            <a:r>
              <a:rPr lang="en-US" sz="1400" dirty="0">
                <a:latin typeface="Arial" panose="020B0604020202020204" pitchFamily="34" charset="0"/>
                <a:cs typeface="Arial" panose="020B0604020202020204" pitchFamily="34" charset="0"/>
              </a:rPr>
              <a:t>*Other adenocarcinomas with </a:t>
            </a:r>
            <a:r>
              <a:rPr lang="en-US" sz="1400" i="1" dirty="0">
                <a:latin typeface="Arial" panose="020B0604020202020204" pitchFamily="34" charset="0"/>
                <a:cs typeface="Arial" panose="020B0604020202020204" pitchFamily="34" charset="0"/>
              </a:rPr>
              <a:t>HER2</a:t>
            </a:r>
            <a:r>
              <a:rPr lang="en-US" sz="1400" dirty="0">
                <a:latin typeface="Arial" panose="020B0604020202020204" pitchFamily="34" charset="0"/>
                <a:cs typeface="Arial" panose="020B0604020202020204" pitchFamily="34" charset="0"/>
              </a:rPr>
              <a:t> gene amplification and overexpression: endometrial carcinomas, salivary gland carcinomas, and ovarian carcinomas. </a:t>
            </a:r>
            <a:r>
              <a:rPr lang="en-US" sz="1400" dirty="0"/>
              <a:t> </a:t>
            </a:r>
          </a:p>
        </p:txBody>
      </p:sp>
      <p:sp>
        <p:nvSpPr>
          <p:cNvPr id="5" name="Title 1">
            <a:extLst>
              <a:ext uri="{FF2B5EF4-FFF2-40B4-BE49-F238E27FC236}">
                <a16:creationId xmlns:a16="http://schemas.microsoft.com/office/drawing/2014/main" id="{E0B69218-5E33-8EDA-E114-00FA0571CBD1}"/>
              </a:ext>
            </a:extLst>
          </p:cNvPr>
          <p:cNvSpPr txBox="1">
            <a:spLocks/>
          </p:cNvSpPr>
          <p:nvPr/>
        </p:nvSpPr>
        <p:spPr>
          <a:xfrm>
            <a:off x="1524000" y="731838"/>
            <a:ext cx="9144000" cy="981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defTabSz="356615" hangingPunct="1">
              <a:defRPr sz="2184" b="1">
                <a:solidFill>
                  <a:srgbClr val="0070C0"/>
                </a:solidFill>
                <a:latin typeface="Arial"/>
                <a:ea typeface="Arial"/>
                <a:cs typeface="Arial"/>
                <a:sym typeface="Arial"/>
              </a:defRPr>
            </a:pPr>
            <a:r>
              <a:rPr lang="en-US" sz="2400" b="1" dirty="0">
                <a:solidFill>
                  <a:schemeClr val="accent1"/>
                </a:solidFill>
                <a:latin typeface="Arial" panose="020B0604020202020204" pitchFamily="34" charset="0"/>
                <a:cs typeface="Arial" panose="020B0604020202020204" pitchFamily="34" charset="0"/>
              </a:rPr>
              <a:t>Genomic Alterations in </a:t>
            </a:r>
            <a:r>
              <a:rPr lang="en-US" sz="2400" b="1" i="1" dirty="0">
                <a:solidFill>
                  <a:schemeClr val="accent1"/>
                </a:solidFill>
                <a:latin typeface="Arial" panose="020B0604020202020204" pitchFamily="34" charset="0"/>
                <a:cs typeface="Arial" panose="020B0604020202020204" pitchFamily="34" charset="0"/>
              </a:rPr>
              <a:t>HER2</a:t>
            </a:r>
            <a:r>
              <a:rPr lang="en-US" sz="2400" b="1" dirty="0">
                <a:solidFill>
                  <a:schemeClr val="accent1"/>
                </a:solidFill>
                <a:latin typeface="Arial" panose="020B0604020202020204" pitchFamily="34" charset="0"/>
                <a:cs typeface="Arial" panose="020B0604020202020204" pitchFamily="34" charset="0"/>
              </a:rPr>
              <a:t> / </a:t>
            </a:r>
            <a:r>
              <a:rPr lang="en-US" sz="2400" b="1" i="1" dirty="0">
                <a:solidFill>
                  <a:schemeClr val="accent1"/>
                </a:solidFill>
                <a:latin typeface="Arial" panose="020B0604020202020204" pitchFamily="34" charset="0"/>
                <a:cs typeface="Arial" panose="020B0604020202020204" pitchFamily="34" charset="0"/>
              </a:rPr>
              <a:t>ERBB2</a:t>
            </a:r>
            <a:r>
              <a:rPr lang="en-US" sz="2400" b="1" dirty="0">
                <a:solidFill>
                  <a:schemeClr val="accent1"/>
                </a:solidFill>
                <a:latin typeface="Arial" panose="020B0604020202020204" pitchFamily="34" charset="0"/>
                <a:cs typeface="Arial" panose="020B0604020202020204" pitchFamily="34" charset="0"/>
              </a:rPr>
              <a:t> and </a:t>
            </a:r>
            <a:r>
              <a:rPr lang="en-US" sz="2400" b="1" i="1" dirty="0">
                <a:solidFill>
                  <a:schemeClr val="accent1"/>
                </a:solidFill>
                <a:latin typeface="Arial" panose="020B0604020202020204" pitchFamily="34" charset="0"/>
                <a:cs typeface="Arial" panose="020B0604020202020204" pitchFamily="34" charset="0"/>
              </a:rPr>
              <a:t>HER3</a:t>
            </a:r>
            <a:r>
              <a:rPr lang="en-US" sz="2400" b="1" dirty="0">
                <a:solidFill>
                  <a:schemeClr val="accent1"/>
                </a:solidFill>
                <a:latin typeface="Arial" panose="020B0604020202020204" pitchFamily="34" charset="0"/>
                <a:cs typeface="Arial" panose="020B0604020202020204" pitchFamily="34" charset="0"/>
              </a:rPr>
              <a:t>  / </a:t>
            </a:r>
            <a:r>
              <a:rPr lang="en-US" sz="2400" b="1" i="1" dirty="0">
                <a:solidFill>
                  <a:schemeClr val="accent1"/>
                </a:solidFill>
                <a:latin typeface="Arial" panose="020B0604020202020204" pitchFamily="34" charset="0"/>
                <a:cs typeface="Arial" panose="020B0604020202020204" pitchFamily="34" charset="0"/>
              </a:rPr>
              <a:t>ERBB3</a:t>
            </a:r>
            <a:r>
              <a:rPr lang="en-US" sz="2400" b="1" dirty="0">
                <a:solidFill>
                  <a:schemeClr val="accent1"/>
                </a:solidFill>
                <a:latin typeface="Arial" panose="020B0604020202020204" pitchFamily="34" charset="0"/>
                <a:cs typeface="Arial" panose="020B0604020202020204" pitchFamily="34" charset="0"/>
              </a:rPr>
              <a:t> in Breast, Esophagogastric, Colorectal and Lung Cancers</a:t>
            </a:r>
            <a:endParaRPr lang="en-US" sz="2184" b="1"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987546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1439659" y="6191180"/>
            <a:ext cx="9461741" cy="777964"/>
          </a:xfrm>
          <a:prstGeom prst="rect">
            <a:avLst/>
          </a:prstGeom>
          <a:noFill/>
          <a:ln>
            <a:noFill/>
          </a:ln>
        </p:spPr>
        <p:txBody>
          <a:bodyPr wrap="square" lIns="76500" tIns="39780" rIns="76500" bIns="39780">
            <a:spAutoFit/>
          </a:bodyPr>
          <a:lstStyle/>
          <a:p>
            <a:pPr algn="ctr"/>
            <a:r>
              <a:rPr lang="en-US" sz="2720" i="1" spc="-1" baseline="-25000" dirty="0">
                <a:latin typeface="Arial"/>
              </a:rPr>
              <a:t>Results of Kaplan-Meier analyses for (A) invasive disease–free survival (IDFS) and (B) overall survival (OS) in the NSABP B-47 trial. HR, hazard ratio.</a:t>
            </a:r>
            <a:endParaRPr lang="en-US" sz="2720" spc="-1" dirty="0">
              <a:latin typeface="Arial"/>
            </a:endParaRPr>
          </a:p>
        </p:txBody>
      </p:sp>
      <p:pic>
        <p:nvPicPr>
          <p:cNvPr id="40" name="Main graphic"/>
          <p:cNvPicPr/>
          <p:nvPr/>
        </p:nvPicPr>
        <p:blipFill>
          <a:blip r:embed="rId2"/>
          <a:stretch/>
        </p:blipFill>
        <p:spPr>
          <a:xfrm>
            <a:off x="1439659" y="1975450"/>
            <a:ext cx="9461742" cy="4207826"/>
          </a:xfrm>
          <a:prstGeom prst="rect">
            <a:avLst/>
          </a:prstGeom>
          <a:ln>
            <a:noFill/>
          </a:ln>
        </p:spPr>
      </p:pic>
      <p:sp>
        <p:nvSpPr>
          <p:cNvPr id="2" name="TextBox 1">
            <a:extLst>
              <a:ext uri="{FF2B5EF4-FFF2-40B4-BE49-F238E27FC236}">
                <a16:creationId xmlns:a16="http://schemas.microsoft.com/office/drawing/2014/main" id="{11733E11-8E44-854C-92FB-F30FEF462F36}"/>
              </a:ext>
            </a:extLst>
          </p:cNvPr>
          <p:cNvSpPr txBox="1"/>
          <p:nvPr/>
        </p:nvSpPr>
        <p:spPr>
          <a:xfrm>
            <a:off x="914400" y="507647"/>
            <a:ext cx="10363200" cy="1348061"/>
          </a:xfrm>
          <a:prstGeom prst="rect">
            <a:avLst/>
          </a:prstGeom>
          <a:noFill/>
        </p:spPr>
        <p:txBody>
          <a:bodyPr wrap="square" rtlCol="0">
            <a:spAutoFit/>
          </a:bodyPr>
          <a:lstStyle/>
          <a:p>
            <a:pPr algn="ctr"/>
            <a:r>
              <a:rPr lang="en-US" sz="2720" b="1" dirty="0">
                <a:solidFill>
                  <a:srgbClr val="0070C0"/>
                </a:solidFill>
                <a:latin typeface="Arial" panose="020B0604020202020204" pitchFamily="34" charset="0"/>
                <a:cs typeface="Arial" panose="020B0604020202020204" pitchFamily="34" charset="0"/>
              </a:rPr>
              <a:t>NSABP B-47: Randomized Trial Comparing Adjuvant Chemotherapy with or without Trastuzumab in “HER2-Low” Breast Cancer Patients</a:t>
            </a:r>
          </a:p>
        </p:txBody>
      </p:sp>
      <p:sp>
        <p:nvSpPr>
          <p:cNvPr id="3" name="Footer Placeholder 6">
            <a:extLst>
              <a:ext uri="{FF2B5EF4-FFF2-40B4-BE49-F238E27FC236}">
                <a16:creationId xmlns:a16="http://schemas.microsoft.com/office/drawing/2014/main" id="{66028BAA-B044-C909-32A2-D55A42C0BC7B}"/>
              </a:ext>
            </a:extLst>
          </p:cNvPr>
          <p:cNvSpPr txBox="1">
            <a:spLocks/>
          </p:cNvSpPr>
          <p:nvPr/>
        </p:nvSpPr>
        <p:spPr>
          <a:xfrm>
            <a:off x="155159" y="7315009"/>
            <a:ext cx="4562454" cy="45739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err="1">
                <a:latin typeface="Arial" panose="020B0604020202020204" pitchFamily="34" charset="0"/>
                <a:cs typeface="Arial" panose="020B0604020202020204" pitchFamily="34" charset="0"/>
              </a:rPr>
              <a:t>Fehrenbacher</a:t>
            </a:r>
            <a:r>
              <a:rPr lang="en-US" sz="1400" dirty="0">
                <a:latin typeface="Arial" panose="020B0604020202020204" pitchFamily="34" charset="0"/>
                <a:cs typeface="Arial" panose="020B0604020202020204" pitchFamily="34" charset="0"/>
              </a:rPr>
              <a:t> L et al. </a:t>
            </a:r>
            <a:r>
              <a:rPr lang="en-US" sz="1400" i="1" dirty="0">
                <a:latin typeface="Arial" panose="020B0604020202020204" pitchFamily="34" charset="0"/>
                <a:cs typeface="Arial" panose="020B0604020202020204" pitchFamily="34" charset="0"/>
              </a:rPr>
              <a:t>J Clin Oncol</a:t>
            </a:r>
            <a:r>
              <a:rPr lang="en-US" sz="1400" dirty="0">
                <a:latin typeface="Arial" panose="020B0604020202020204" pitchFamily="34" charset="0"/>
                <a:cs typeface="Arial" panose="020B0604020202020204" pitchFamily="34" charset="0"/>
              </a:rPr>
              <a:t>. 2020;38(5):444-53.</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a:extLst>
              <a:ext uri="{FF2B5EF4-FFF2-40B4-BE49-F238E27FC236}">
                <a16:creationId xmlns:a16="http://schemas.microsoft.com/office/drawing/2014/main" id="{E7A8FD16-A77B-F152-35BD-4129FCFA2BE9}"/>
              </a:ext>
            </a:extLst>
          </p:cNvPr>
          <p:cNvPicPr>
            <a:picLocks noChangeAspect="1"/>
          </p:cNvPicPr>
          <p:nvPr/>
        </p:nvPicPr>
        <p:blipFill>
          <a:blip r:embed="rId2"/>
          <a:stretch>
            <a:fillRect/>
          </a:stretch>
        </p:blipFill>
        <p:spPr>
          <a:xfrm>
            <a:off x="1156480" y="2233676"/>
            <a:ext cx="3832568" cy="2547523"/>
          </a:xfrm>
          <a:prstGeom prst="rect">
            <a:avLst/>
          </a:prstGeom>
        </p:spPr>
      </p:pic>
      <p:grpSp>
        <p:nvGrpSpPr>
          <p:cNvPr id="3" name="Group 2">
            <a:extLst>
              <a:ext uri="{FF2B5EF4-FFF2-40B4-BE49-F238E27FC236}">
                <a16:creationId xmlns:a16="http://schemas.microsoft.com/office/drawing/2014/main" id="{60569688-69D2-B2D7-D3D1-A07B3F298CD5}"/>
              </a:ext>
            </a:extLst>
          </p:cNvPr>
          <p:cNvGrpSpPr/>
          <p:nvPr/>
        </p:nvGrpSpPr>
        <p:grpSpPr>
          <a:xfrm>
            <a:off x="4960820" y="2357185"/>
            <a:ext cx="2236576" cy="2359244"/>
            <a:chOff x="81114" y="1358213"/>
            <a:chExt cx="1920241" cy="2225775"/>
          </a:xfrm>
        </p:grpSpPr>
        <p:grpSp>
          <p:nvGrpSpPr>
            <p:cNvPr id="4" name="Group 3">
              <a:extLst>
                <a:ext uri="{FF2B5EF4-FFF2-40B4-BE49-F238E27FC236}">
                  <a16:creationId xmlns:a16="http://schemas.microsoft.com/office/drawing/2014/main" id="{D30A4902-7EF3-8530-0E42-F78FB231B551}"/>
                </a:ext>
              </a:extLst>
            </p:cNvPr>
            <p:cNvGrpSpPr>
              <a:grpSpLocks noChangeAspect="1"/>
            </p:cNvGrpSpPr>
            <p:nvPr/>
          </p:nvGrpSpPr>
          <p:grpSpPr>
            <a:xfrm>
              <a:off x="81114" y="2274330"/>
              <a:ext cx="1920241" cy="1309658"/>
              <a:chOff x="1519828" y="1905517"/>
              <a:chExt cx="2020306" cy="1377908"/>
            </a:xfrm>
          </p:grpSpPr>
          <p:grpSp>
            <p:nvGrpSpPr>
              <p:cNvPr id="6" name="Group 5">
                <a:extLst>
                  <a:ext uri="{FF2B5EF4-FFF2-40B4-BE49-F238E27FC236}">
                    <a16:creationId xmlns:a16="http://schemas.microsoft.com/office/drawing/2014/main" id="{45BDEC62-6D65-BDAE-6281-841F19764D7C}"/>
                  </a:ext>
                </a:extLst>
              </p:cNvPr>
              <p:cNvGrpSpPr/>
              <p:nvPr/>
            </p:nvGrpSpPr>
            <p:grpSpPr>
              <a:xfrm>
                <a:off x="1519828" y="1905517"/>
                <a:ext cx="914400" cy="1232908"/>
                <a:chOff x="1519828" y="1905517"/>
                <a:chExt cx="914400" cy="1232908"/>
              </a:xfrm>
            </p:grpSpPr>
            <p:sp>
              <p:nvSpPr>
                <p:cNvPr id="39" name="Rounded Rectangle 5">
                  <a:extLst>
                    <a:ext uri="{FF2B5EF4-FFF2-40B4-BE49-F238E27FC236}">
                      <a16:creationId xmlns:a16="http://schemas.microsoft.com/office/drawing/2014/main" id="{BE1E349A-0A1B-C879-94D9-54E3A62B3C86}"/>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40" name="Rounded Rectangle 6">
                  <a:extLst>
                    <a:ext uri="{FF2B5EF4-FFF2-40B4-BE49-F238E27FC236}">
                      <a16:creationId xmlns:a16="http://schemas.microsoft.com/office/drawing/2014/main" id="{D0CEF795-CBCB-B05A-D35A-0A07FA1AA72B}"/>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41" name="Straight Connector 40">
                  <a:extLst>
                    <a:ext uri="{FF2B5EF4-FFF2-40B4-BE49-F238E27FC236}">
                      <a16:creationId xmlns:a16="http://schemas.microsoft.com/office/drawing/2014/main" id="{981ADC3A-48DC-6089-1277-4F8387342EEE}"/>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2" name="Rounded Rectangle 9">
                  <a:extLst>
                    <a:ext uri="{FF2B5EF4-FFF2-40B4-BE49-F238E27FC236}">
                      <a16:creationId xmlns:a16="http://schemas.microsoft.com/office/drawing/2014/main" id="{E51B27FD-A5A3-9BD9-0529-5E2CF27B4972}"/>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43" name="Rounded Rectangle 10">
                  <a:extLst>
                    <a:ext uri="{FF2B5EF4-FFF2-40B4-BE49-F238E27FC236}">
                      <a16:creationId xmlns:a16="http://schemas.microsoft.com/office/drawing/2014/main" id="{EF485300-D5E4-E6FC-ECB0-E67C951D82E8}"/>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44" name="Straight Connector 43">
                  <a:extLst>
                    <a:ext uri="{FF2B5EF4-FFF2-40B4-BE49-F238E27FC236}">
                      <a16:creationId xmlns:a16="http://schemas.microsoft.com/office/drawing/2014/main" id="{CB829B93-4314-A0FF-E825-77318BC89C1A}"/>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9EB43E81-7D76-F539-45ED-F2EAD43640AC}"/>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3553">
                    <a:buClr>
                      <a:srgbClr val="000000"/>
                    </a:buClr>
                    <a:defRPr/>
                  </a:pPr>
                  <a:endParaRPr lang="en-US" sz="1323" kern="0">
                    <a:solidFill>
                      <a:srgbClr val="000000"/>
                    </a:solidFill>
                    <a:latin typeface="Arial" panose="020B0604020202020204" pitchFamily="34"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0C160F0F-8D1D-34B9-14D5-11D31FF9FF27}"/>
                  </a:ext>
                </a:extLst>
              </p:cNvPr>
              <p:cNvGrpSpPr/>
              <p:nvPr/>
            </p:nvGrpSpPr>
            <p:grpSpPr>
              <a:xfrm flipH="1">
                <a:off x="2625734" y="1912541"/>
                <a:ext cx="914400" cy="1232908"/>
                <a:chOff x="1519828" y="1905517"/>
                <a:chExt cx="914400" cy="1232908"/>
              </a:xfrm>
            </p:grpSpPr>
            <p:sp>
              <p:nvSpPr>
                <p:cNvPr id="32" name="Rounded Rectangle 15">
                  <a:extLst>
                    <a:ext uri="{FF2B5EF4-FFF2-40B4-BE49-F238E27FC236}">
                      <a16:creationId xmlns:a16="http://schemas.microsoft.com/office/drawing/2014/main" id="{32457DC0-A34C-DCD6-D6CD-0E77E6F1AA33}"/>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33" name="Rounded Rectangle 16">
                  <a:extLst>
                    <a:ext uri="{FF2B5EF4-FFF2-40B4-BE49-F238E27FC236}">
                      <a16:creationId xmlns:a16="http://schemas.microsoft.com/office/drawing/2014/main" id="{22B083F9-0463-D1BF-0602-CC8F1122FF5C}"/>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34" name="Straight Connector 33">
                  <a:extLst>
                    <a:ext uri="{FF2B5EF4-FFF2-40B4-BE49-F238E27FC236}">
                      <a16:creationId xmlns:a16="http://schemas.microsoft.com/office/drawing/2014/main" id="{DDD09C89-2DE8-E7CE-80E2-30596993B349}"/>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35" name="Rounded Rectangle 18">
                  <a:extLst>
                    <a:ext uri="{FF2B5EF4-FFF2-40B4-BE49-F238E27FC236}">
                      <a16:creationId xmlns:a16="http://schemas.microsoft.com/office/drawing/2014/main" id="{38946228-40D9-4CB0-7EED-B08985E18814}"/>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36" name="Rounded Rectangle 19">
                  <a:extLst>
                    <a:ext uri="{FF2B5EF4-FFF2-40B4-BE49-F238E27FC236}">
                      <a16:creationId xmlns:a16="http://schemas.microsoft.com/office/drawing/2014/main" id="{8ADF3083-20F6-CCBA-40C2-9565A722C262}"/>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dirty="0">
                    <a:solidFill>
                      <a:srgbClr val="FFFFFF"/>
                    </a:solidFill>
                    <a:latin typeface="Arial" panose="020B0604020202020204" pitchFamily="34" charset="0"/>
                    <a:cs typeface="Arial" panose="020B0604020202020204" pitchFamily="34" charset="0"/>
                    <a:sym typeface="Arial"/>
                  </a:endParaRPr>
                </a:p>
              </p:txBody>
            </p:sp>
            <p:cxnSp>
              <p:nvCxnSpPr>
                <p:cNvPr id="37" name="Straight Connector 36">
                  <a:extLst>
                    <a:ext uri="{FF2B5EF4-FFF2-40B4-BE49-F238E27FC236}">
                      <a16:creationId xmlns:a16="http://schemas.microsoft.com/office/drawing/2014/main" id="{363D0C73-12E3-F8C3-7F07-321D96BBA404}"/>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3517AB2B-B071-3647-F4CF-A57511853709}"/>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3553">
                    <a:buClr>
                      <a:srgbClr val="000000"/>
                    </a:buClr>
                    <a:defRPr/>
                  </a:pPr>
                  <a:endParaRPr lang="en-US" sz="1323" kern="0">
                    <a:solidFill>
                      <a:srgbClr val="000000"/>
                    </a:solidFill>
                    <a:latin typeface="Arial" panose="020B0604020202020204" pitchFamily="34" charset="0"/>
                    <a:cs typeface="Arial" panose="020B0604020202020204" pitchFamily="34" charset="0"/>
                    <a:sym typeface="Arial"/>
                  </a:endParaRPr>
                </a:p>
              </p:txBody>
            </p:sp>
          </p:grpSp>
          <p:sp>
            <p:nvSpPr>
              <p:cNvPr id="8" name="Rounded Rectangle 22">
                <a:extLst>
                  <a:ext uri="{FF2B5EF4-FFF2-40B4-BE49-F238E27FC236}">
                    <a16:creationId xmlns:a16="http://schemas.microsoft.com/office/drawing/2014/main" id="{ABA3256A-3F17-53A2-68F2-D07D51949E9F}"/>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9" name="Rounded Rectangle 23">
                <a:extLst>
                  <a:ext uri="{FF2B5EF4-FFF2-40B4-BE49-F238E27FC236}">
                    <a16:creationId xmlns:a16="http://schemas.microsoft.com/office/drawing/2014/main" id="{31454FF0-5B33-2BD5-3633-E1F19BC80651}"/>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9D61814B-88C7-A892-86DC-A32D41AC1506}"/>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11" name="Rounded Rectangle 26">
                <a:extLst>
                  <a:ext uri="{FF2B5EF4-FFF2-40B4-BE49-F238E27FC236}">
                    <a16:creationId xmlns:a16="http://schemas.microsoft.com/office/drawing/2014/main" id="{27003609-B603-69E3-6C9F-2D895B4BE38B}"/>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sp>
            <p:nvSpPr>
              <p:cNvPr id="12" name="Rounded Rectangle 27">
                <a:extLst>
                  <a:ext uri="{FF2B5EF4-FFF2-40B4-BE49-F238E27FC236}">
                    <a16:creationId xmlns:a16="http://schemas.microsoft.com/office/drawing/2014/main" id="{C98735C9-2526-3244-2A10-18946E8FDE11}"/>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13" name="Straight Connector 12">
                <a:extLst>
                  <a:ext uri="{FF2B5EF4-FFF2-40B4-BE49-F238E27FC236}">
                    <a16:creationId xmlns:a16="http://schemas.microsoft.com/office/drawing/2014/main" id="{0B452E25-9E6A-09B3-C3AF-3265D73859C3}"/>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8198A18-1F51-3682-952D-D2A89201B903}"/>
                  </a:ext>
                </a:extLst>
              </p:cNvPr>
              <p:cNvGrpSpPr/>
              <p:nvPr/>
            </p:nvGrpSpPr>
            <p:grpSpPr>
              <a:xfrm>
                <a:off x="1885094" y="2221270"/>
                <a:ext cx="642720" cy="440557"/>
                <a:chOff x="1885094" y="2221270"/>
                <a:chExt cx="642720" cy="440557"/>
              </a:xfrm>
            </p:grpSpPr>
            <p:cxnSp>
              <p:nvCxnSpPr>
                <p:cNvPr id="24" name="Straight Connector 23">
                  <a:extLst>
                    <a:ext uri="{FF2B5EF4-FFF2-40B4-BE49-F238E27FC236}">
                      <a16:creationId xmlns:a16="http://schemas.microsoft.com/office/drawing/2014/main" id="{DE7F0B9F-373D-3497-B97F-82A8ABB8707A}"/>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330FE71-A567-CAE5-6BDB-503CBE2AABAB}"/>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26" name="Straight Connector 25">
                  <a:extLst>
                    <a:ext uri="{FF2B5EF4-FFF2-40B4-BE49-F238E27FC236}">
                      <a16:creationId xmlns:a16="http://schemas.microsoft.com/office/drawing/2014/main" id="{26FC1D5F-DEF3-BDF7-C16F-6D271848DB40}"/>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C9B487B-6E9E-5AE0-5922-7262F06B1493}"/>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28" name="Straight Connector 27">
                  <a:extLst>
                    <a:ext uri="{FF2B5EF4-FFF2-40B4-BE49-F238E27FC236}">
                      <a16:creationId xmlns:a16="http://schemas.microsoft.com/office/drawing/2014/main" id="{3F922DA4-19D3-46EC-2FB2-B2082EEB82F2}"/>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F753820-5FAD-1E8F-C7EA-CBF2F0EBEA65}"/>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30" name="Straight Connector 29">
                  <a:extLst>
                    <a:ext uri="{FF2B5EF4-FFF2-40B4-BE49-F238E27FC236}">
                      <a16:creationId xmlns:a16="http://schemas.microsoft.com/office/drawing/2014/main" id="{CA22168F-739E-BFF3-5378-05725E3E8931}"/>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A9D35FA-158C-90C9-0A88-408EB82A9797}"/>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grpSp>
          <p:grpSp>
            <p:nvGrpSpPr>
              <p:cNvPr id="15" name="Group 14">
                <a:extLst>
                  <a:ext uri="{FF2B5EF4-FFF2-40B4-BE49-F238E27FC236}">
                    <a16:creationId xmlns:a16="http://schemas.microsoft.com/office/drawing/2014/main" id="{12488342-6852-F224-4DB0-8FBFB1666DFF}"/>
                  </a:ext>
                </a:extLst>
              </p:cNvPr>
              <p:cNvGrpSpPr/>
              <p:nvPr/>
            </p:nvGrpSpPr>
            <p:grpSpPr>
              <a:xfrm flipH="1">
                <a:off x="2549433" y="2208677"/>
                <a:ext cx="642720" cy="456432"/>
                <a:chOff x="1885094" y="2205395"/>
                <a:chExt cx="642720" cy="456432"/>
              </a:xfrm>
            </p:grpSpPr>
            <p:cxnSp>
              <p:nvCxnSpPr>
                <p:cNvPr id="16" name="Straight Connector 15">
                  <a:extLst>
                    <a:ext uri="{FF2B5EF4-FFF2-40B4-BE49-F238E27FC236}">
                      <a16:creationId xmlns:a16="http://schemas.microsoft.com/office/drawing/2014/main" id="{50011A9D-ACB6-796C-E580-DD31B221B80B}"/>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08195F69-B2D5-76C2-20CF-1455C3716BBE}"/>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18" name="Straight Connector 17">
                  <a:extLst>
                    <a:ext uri="{FF2B5EF4-FFF2-40B4-BE49-F238E27FC236}">
                      <a16:creationId xmlns:a16="http://schemas.microsoft.com/office/drawing/2014/main" id="{EE53250E-C91A-1B61-0F9C-165BCCBFFDDB}"/>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6A21D1B-FD4A-1A74-3E4D-8DBEFF82E903}"/>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20" name="Straight Connector 19">
                  <a:extLst>
                    <a:ext uri="{FF2B5EF4-FFF2-40B4-BE49-F238E27FC236}">
                      <a16:creationId xmlns:a16="http://schemas.microsoft.com/office/drawing/2014/main" id="{FC0C6FA2-5CEB-BB5D-AF6A-55097BEEACAA}"/>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EF667F9-B886-173A-D83F-70B6E58F9F37}"/>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cxnSp>
              <p:nvCxnSpPr>
                <p:cNvPr id="22" name="Straight Connector 21">
                  <a:extLst>
                    <a:ext uri="{FF2B5EF4-FFF2-40B4-BE49-F238E27FC236}">
                      <a16:creationId xmlns:a16="http://schemas.microsoft.com/office/drawing/2014/main" id="{6F8F4DED-32DB-BC85-5564-55AA0F12DDB7}"/>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126E0DE-FCA8-8694-40D8-B0BADF4BF13F}"/>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3553">
                    <a:buClr>
                      <a:srgbClr val="000000"/>
                    </a:buClr>
                    <a:defRPr/>
                  </a:pPr>
                  <a:endParaRPr lang="en-US" sz="1323" kern="0">
                    <a:solidFill>
                      <a:srgbClr val="FFFFFF"/>
                    </a:solidFill>
                    <a:latin typeface="Arial" panose="020B0604020202020204" pitchFamily="34" charset="0"/>
                    <a:cs typeface="Arial" panose="020B0604020202020204" pitchFamily="34" charset="0"/>
                    <a:sym typeface="Arial"/>
                  </a:endParaRPr>
                </a:p>
              </p:txBody>
            </p:sp>
          </p:grpSp>
        </p:grpSp>
        <p:sp>
          <p:nvSpPr>
            <p:cNvPr id="5" name="TextBox 146">
              <a:extLst>
                <a:ext uri="{FF2B5EF4-FFF2-40B4-BE49-F238E27FC236}">
                  <a16:creationId xmlns:a16="http://schemas.microsoft.com/office/drawing/2014/main" id="{182F3F22-0000-211A-9149-A0015FBFF932}"/>
                </a:ext>
              </a:extLst>
            </p:cNvPr>
            <p:cNvSpPr txBox="1"/>
            <p:nvPr/>
          </p:nvSpPr>
          <p:spPr>
            <a:xfrm>
              <a:off x="190670" y="1358213"/>
              <a:ext cx="1739730" cy="72784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3553">
                <a:spcAft>
                  <a:spcPts val="377"/>
                </a:spcAft>
                <a:buClr>
                  <a:srgbClr val="000000"/>
                </a:buClr>
                <a:defRPr/>
              </a:pPr>
              <a:r>
                <a:rPr lang="en-US" sz="1360" b="1" kern="0" dirty="0">
                  <a:solidFill>
                    <a:srgbClr val="002985"/>
                  </a:solidFill>
                  <a:latin typeface="Arial" panose="020B0604020202020204" pitchFamily="34" charset="0"/>
                  <a:cs typeface="Arial" panose="020B0604020202020204" pitchFamily="34" charset="0"/>
                  <a:sym typeface="Arial"/>
                </a:rPr>
                <a:t>Trastuzumab deruxtecan </a:t>
              </a:r>
            </a:p>
            <a:p>
              <a:pPr algn="ctr" defTabSz="863553">
                <a:spcAft>
                  <a:spcPts val="377"/>
                </a:spcAft>
                <a:buClr>
                  <a:srgbClr val="000000"/>
                </a:buClr>
                <a:defRPr/>
              </a:pPr>
              <a:r>
                <a:rPr lang="en-US" sz="1360" b="1" kern="0" dirty="0">
                  <a:solidFill>
                    <a:srgbClr val="002985"/>
                  </a:solidFill>
                  <a:latin typeface="Arial" panose="020B0604020202020204" pitchFamily="34" charset="0"/>
                  <a:cs typeface="Arial" panose="020B0604020202020204" pitchFamily="34" charset="0"/>
                  <a:sym typeface="Arial"/>
                </a:rPr>
                <a:t>(T-</a:t>
              </a:r>
              <a:r>
                <a:rPr lang="en-US" sz="1360" b="1" kern="0" dirty="0" err="1">
                  <a:solidFill>
                    <a:srgbClr val="002985"/>
                  </a:solidFill>
                  <a:latin typeface="Arial" panose="020B0604020202020204" pitchFamily="34" charset="0"/>
                  <a:cs typeface="Arial" panose="020B0604020202020204" pitchFamily="34" charset="0"/>
                  <a:sym typeface="Arial"/>
                </a:rPr>
                <a:t>DXd</a:t>
              </a:r>
              <a:r>
                <a:rPr lang="en-US" sz="1360" b="1" kern="0" dirty="0">
                  <a:solidFill>
                    <a:srgbClr val="002985"/>
                  </a:solidFill>
                  <a:latin typeface="Arial" panose="020B0604020202020204" pitchFamily="34" charset="0"/>
                  <a:cs typeface="Arial" panose="020B0604020202020204" pitchFamily="34" charset="0"/>
                  <a:sym typeface="Arial"/>
                </a:rPr>
                <a:t>)</a:t>
              </a:r>
            </a:p>
          </p:txBody>
        </p:sp>
      </p:grpSp>
      <p:pic>
        <p:nvPicPr>
          <p:cNvPr id="46" name="Picture 45">
            <a:extLst>
              <a:ext uri="{FF2B5EF4-FFF2-40B4-BE49-F238E27FC236}">
                <a16:creationId xmlns:a16="http://schemas.microsoft.com/office/drawing/2014/main" id="{508FC7A7-0639-C7F8-B220-ACCBF24D1448}"/>
              </a:ext>
            </a:extLst>
          </p:cNvPr>
          <p:cNvPicPr>
            <a:picLocks noChangeAspect="1"/>
          </p:cNvPicPr>
          <p:nvPr/>
        </p:nvPicPr>
        <p:blipFill rotWithShape="1">
          <a:blip r:embed="rId3"/>
          <a:srcRect l="1757" t="1915" r="7843"/>
          <a:stretch/>
        </p:blipFill>
        <p:spPr>
          <a:xfrm>
            <a:off x="7344691" y="2233676"/>
            <a:ext cx="3688575" cy="2547523"/>
          </a:xfrm>
          <a:prstGeom prst="rect">
            <a:avLst/>
          </a:prstGeom>
          <a:ln>
            <a:solidFill>
              <a:schemeClr val="accent1"/>
            </a:solidFill>
          </a:ln>
        </p:spPr>
      </p:pic>
      <p:sp>
        <p:nvSpPr>
          <p:cNvPr id="47" name="Title 2">
            <a:extLst>
              <a:ext uri="{FF2B5EF4-FFF2-40B4-BE49-F238E27FC236}">
                <a16:creationId xmlns:a16="http://schemas.microsoft.com/office/drawing/2014/main" id="{343A93C2-9E55-DCC9-A05C-F5D9CB5F3209}"/>
              </a:ext>
            </a:extLst>
          </p:cNvPr>
          <p:cNvSpPr txBox="1">
            <a:spLocks/>
          </p:cNvSpPr>
          <p:nvPr/>
        </p:nvSpPr>
        <p:spPr>
          <a:xfrm>
            <a:off x="2705091" y="5085052"/>
            <a:ext cx="6771989" cy="604688"/>
          </a:xfrm>
          <a:prstGeom prst="rect">
            <a:avLst/>
          </a:prstGeom>
          <a:noFill/>
          <a:ln>
            <a:noFill/>
          </a:ln>
        </p:spPr>
        <p:txBody>
          <a:bodyPr spcFirstLastPara="1" wrap="square" lIns="64760" tIns="32371" rIns="64760" bIns="32371"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700" kern="0" dirty="0">
                <a:solidFill>
                  <a:srgbClr val="0F3769"/>
                </a:solidFill>
                <a:latin typeface="Arial" panose="020B0604020202020204" pitchFamily="34" charset="0"/>
                <a:cs typeface="Arial" panose="020B0604020202020204" pitchFamily="34" charset="0"/>
              </a:rPr>
              <a:t>T-</a:t>
            </a:r>
            <a:r>
              <a:rPr lang="en-GB" sz="1700" kern="0" dirty="0" err="1">
                <a:solidFill>
                  <a:srgbClr val="0F3769"/>
                </a:solidFill>
                <a:latin typeface="Arial" panose="020B0604020202020204" pitchFamily="34" charset="0"/>
                <a:cs typeface="Arial" panose="020B0604020202020204" pitchFamily="34" charset="0"/>
              </a:rPr>
              <a:t>DXd</a:t>
            </a:r>
            <a:r>
              <a:rPr lang="en-GB" sz="1700" kern="0" dirty="0">
                <a:solidFill>
                  <a:srgbClr val="0F3769"/>
                </a:solidFill>
                <a:latin typeface="Arial" panose="020B0604020202020204" pitchFamily="34" charset="0"/>
                <a:cs typeface="Arial" panose="020B0604020202020204" pitchFamily="34" charset="0"/>
              </a:rPr>
              <a:t> has membrane-permeable payload which can attack neighboring cancer cells (bystander effect)</a:t>
            </a:r>
          </a:p>
        </p:txBody>
      </p:sp>
      <p:sp>
        <p:nvSpPr>
          <p:cNvPr id="48" name="TextBox 47">
            <a:extLst>
              <a:ext uri="{FF2B5EF4-FFF2-40B4-BE49-F238E27FC236}">
                <a16:creationId xmlns:a16="http://schemas.microsoft.com/office/drawing/2014/main" id="{A149F689-925C-8B3D-8BA7-D4CBE508760E}"/>
              </a:ext>
            </a:extLst>
          </p:cNvPr>
          <p:cNvSpPr txBox="1"/>
          <p:nvPr/>
        </p:nvSpPr>
        <p:spPr>
          <a:xfrm>
            <a:off x="223413" y="6534027"/>
            <a:ext cx="10881696" cy="301621"/>
          </a:xfrm>
          <a:prstGeom prst="rect">
            <a:avLst/>
          </a:prstGeom>
          <a:noFill/>
        </p:spPr>
        <p:txBody>
          <a:bodyPr wrap="square" rtlCol="0">
            <a:spAutoFit/>
          </a:bodyPr>
          <a:lstStyle/>
          <a:p>
            <a:pPr>
              <a:spcAft>
                <a:spcPts val="425"/>
              </a:spcAft>
            </a:pPr>
            <a:r>
              <a:rPr lang="en-US" sz="1360" dirty="0">
                <a:solidFill>
                  <a:schemeClr val="tx1"/>
                </a:solidFill>
                <a:latin typeface="Arial" panose="020B0604020202020204" pitchFamily="34" charset="0"/>
                <a:cs typeface="Arial" panose="020B0604020202020204" pitchFamily="34" charset="0"/>
              </a:rPr>
              <a:t>Nakada T, </a:t>
            </a:r>
            <a:r>
              <a:rPr lang="en-US" sz="1360" i="1" dirty="0">
                <a:solidFill>
                  <a:schemeClr val="tx1"/>
                </a:solidFill>
                <a:latin typeface="Arial" panose="020B0604020202020204" pitchFamily="34" charset="0"/>
                <a:cs typeface="Arial" panose="020B0604020202020204" pitchFamily="34" charset="0"/>
              </a:rPr>
              <a:t>Chem Pharm Bull </a:t>
            </a:r>
            <a:r>
              <a:rPr lang="en-US" sz="1360" dirty="0">
                <a:solidFill>
                  <a:schemeClr val="tx1"/>
                </a:solidFill>
                <a:latin typeface="Arial" panose="020B0604020202020204" pitchFamily="34" charset="0"/>
                <a:cs typeface="Arial" panose="020B0604020202020204" pitchFamily="34" charset="0"/>
              </a:rPr>
              <a:t>2019; </a:t>
            </a:r>
            <a:r>
              <a:rPr lang="en-US" sz="1360" dirty="0" err="1">
                <a:solidFill>
                  <a:schemeClr val="tx1"/>
                </a:solidFill>
                <a:latin typeface="Arial" panose="020B0604020202020204" pitchFamily="34" charset="0"/>
                <a:cs typeface="Arial" panose="020B0604020202020204" pitchFamily="34" charset="0"/>
              </a:rPr>
              <a:t>Ogitani</a:t>
            </a:r>
            <a:r>
              <a:rPr lang="en-US" sz="1360" dirty="0">
                <a:solidFill>
                  <a:schemeClr val="tx1"/>
                </a:solidFill>
                <a:latin typeface="Arial" panose="020B0604020202020204" pitchFamily="34" charset="0"/>
                <a:cs typeface="Arial" panose="020B0604020202020204" pitchFamily="34" charset="0"/>
              </a:rPr>
              <a:t> Y, </a:t>
            </a:r>
            <a:r>
              <a:rPr lang="en-US" sz="1360" i="1" dirty="0">
                <a:solidFill>
                  <a:schemeClr val="tx1"/>
                </a:solidFill>
                <a:latin typeface="Arial" panose="020B0604020202020204" pitchFamily="34" charset="0"/>
                <a:cs typeface="Arial" panose="020B0604020202020204" pitchFamily="34" charset="0"/>
              </a:rPr>
              <a:t>Clin Cancer Res </a:t>
            </a:r>
            <a:r>
              <a:rPr lang="en-US" sz="1360" dirty="0">
                <a:solidFill>
                  <a:schemeClr val="tx1"/>
                </a:solidFill>
                <a:latin typeface="Arial" panose="020B0604020202020204" pitchFamily="34" charset="0"/>
                <a:cs typeface="Arial" panose="020B0604020202020204" pitchFamily="34" charset="0"/>
              </a:rPr>
              <a:t>2016; Trail PA, </a:t>
            </a:r>
            <a:r>
              <a:rPr lang="en-US" sz="1360" i="1" dirty="0" err="1">
                <a:solidFill>
                  <a:schemeClr val="tx1"/>
                </a:solidFill>
                <a:latin typeface="Arial" panose="020B0604020202020204" pitchFamily="34" charset="0"/>
                <a:cs typeface="Arial" panose="020B0604020202020204" pitchFamily="34" charset="0"/>
              </a:rPr>
              <a:t>Pharmacol</a:t>
            </a:r>
            <a:r>
              <a:rPr lang="en-US" sz="1360" i="1" dirty="0">
                <a:solidFill>
                  <a:schemeClr val="tx1"/>
                </a:solidFill>
                <a:latin typeface="Arial" panose="020B0604020202020204" pitchFamily="34" charset="0"/>
                <a:cs typeface="Arial" panose="020B0604020202020204" pitchFamily="34" charset="0"/>
              </a:rPr>
              <a:t> </a:t>
            </a:r>
            <a:r>
              <a:rPr lang="en-US" sz="1360" i="1" dirty="0" err="1">
                <a:solidFill>
                  <a:schemeClr val="tx1"/>
                </a:solidFill>
                <a:latin typeface="Arial" panose="020B0604020202020204" pitchFamily="34" charset="0"/>
                <a:cs typeface="Arial" panose="020B0604020202020204" pitchFamily="34" charset="0"/>
              </a:rPr>
              <a:t>Ther</a:t>
            </a:r>
            <a:r>
              <a:rPr lang="en-US" sz="1360" i="1" dirty="0">
                <a:solidFill>
                  <a:schemeClr val="tx1"/>
                </a:solidFill>
                <a:latin typeface="Arial" panose="020B0604020202020204" pitchFamily="34" charset="0"/>
                <a:cs typeface="Arial" panose="020B0604020202020204" pitchFamily="34" charset="0"/>
              </a:rPr>
              <a:t> </a:t>
            </a:r>
            <a:r>
              <a:rPr lang="en-US" sz="1360" dirty="0">
                <a:solidFill>
                  <a:schemeClr val="tx1"/>
                </a:solidFill>
                <a:latin typeface="Arial" panose="020B0604020202020204" pitchFamily="34" charset="0"/>
                <a:cs typeface="Arial" panose="020B0604020202020204" pitchFamily="34" charset="0"/>
              </a:rPr>
              <a:t>2018; </a:t>
            </a:r>
            <a:r>
              <a:rPr lang="en-US" sz="1360" dirty="0" err="1">
                <a:solidFill>
                  <a:schemeClr val="tx1"/>
                </a:solidFill>
                <a:latin typeface="Arial" panose="020B0604020202020204" pitchFamily="34" charset="0"/>
                <a:cs typeface="Arial" panose="020B0604020202020204" pitchFamily="34" charset="0"/>
              </a:rPr>
              <a:t>Ogitani</a:t>
            </a:r>
            <a:r>
              <a:rPr lang="en-US" sz="1360" dirty="0">
                <a:solidFill>
                  <a:schemeClr val="tx1"/>
                </a:solidFill>
                <a:latin typeface="Arial" panose="020B0604020202020204" pitchFamily="34" charset="0"/>
                <a:cs typeface="Arial" panose="020B0604020202020204" pitchFamily="34" charset="0"/>
              </a:rPr>
              <a:t> Y, </a:t>
            </a:r>
            <a:r>
              <a:rPr lang="en-US" sz="1360" i="1" dirty="0">
                <a:solidFill>
                  <a:schemeClr val="tx1"/>
                </a:solidFill>
                <a:latin typeface="Arial" panose="020B0604020202020204" pitchFamily="34" charset="0"/>
                <a:cs typeface="Arial" panose="020B0604020202020204" pitchFamily="34" charset="0"/>
              </a:rPr>
              <a:t>Cancer Sci</a:t>
            </a:r>
            <a:r>
              <a:rPr lang="en-US" sz="1360" dirty="0">
                <a:solidFill>
                  <a:schemeClr val="tx1"/>
                </a:solidFill>
                <a:latin typeface="Arial" panose="020B0604020202020204" pitchFamily="34" charset="0"/>
                <a:cs typeface="Arial" panose="020B0604020202020204" pitchFamily="34" charset="0"/>
              </a:rPr>
              <a:t> 2016.</a:t>
            </a:r>
          </a:p>
        </p:txBody>
      </p:sp>
      <p:sp>
        <p:nvSpPr>
          <p:cNvPr id="49" name="Title 1">
            <a:extLst>
              <a:ext uri="{FF2B5EF4-FFF2-40B4-BE49-F238E27FC236}">
                <a16:creationId xmlns:a16="http://schemas.microsoft.com/office/drawing/2014/main" id="{D2F41203-7E0F-0BFA-B521-532F81AE2D08}"/>
              </a:ext>
            </a:extLst>
          </p:cNvPr>
          <p:cNvSpPr txBox="1">
            <a:spLocks/>
          </p:cNvSpPr>
          <p:nvPr/>
        </p:nvSpPr>
        <p:spPr>
          <a:xfrm>
            <a:off x="914400" y="446913"/>
            <a:ext cx="10363200" cy="1070762"/>
          </a:xfrm>
          <a:prstGeom prst="rect">
            <a:avLst/>
          </a:prstGeom>
        </p:spPr>
        <p:txBody>
          <a:bodyPr anchor="ct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sz="4600" b="1" dirty="0">
                <a:solidFill>
                  <a:srgbClr val="0070C0"/>
                </a:solidFill>
                <a:latin typeface="Arial" panose="020B0604020202020204" pitchFamily="34" charset="0"/>
                <a:cs typeface="Arial" panose="020B0604020202020204" pitchFamily="34" charset="0"/>
              </a:rPr>
              <a:t>Trastuzumab </a:t>
            </a:r>
            <a:r>
              <a:rPr lang="en-US" sz="4600" b="1" dirty="0" err="1">
                <a:solidFill>
                  <a:srgbClr val="0070C0"/>
                </a:solidFill>
                <a:latin typeface="Arial" panose="020B0604020202020204" pitchFamily="34" charset="0"/>
                <a:cs typeface="Arial" panose="020B0604020202020204" pitchFamily="34" charset="0"/>
              </a:rPr>
              <a:t>Deruxtecan</a:t>
            </a:r>
            <a:r>
              <a:rPr lang="en-US" sz="4600" b="1" dirty="0">
                <a:solidFill>
                  <a:srgbClr val="0070C0"/>
                </a:solidFill>
                <a:latin typeface="Arial" panose="020B0604020202020204" pitchFamily="34" charset="0"/>
                <a:cs typeface="Arial" panose="020B0604020202020204" pitchFamily="34" charset="0"/>
              </a:rPr>
              <a:t> (T-</a:t>
            </a:r>
            <a:r>
              <a:rPr lang="en-US" sz="4600" b="1" dirty="0" err="1">
                <a:solidFill>
                  <a:srgbClr val="0070C0"/>
                </a:solidFill>
                <a:latin typeface="Arial" panose="020B0604020202020204" pitchFamily="34" charset="0"/>
                <a:cs typeface="Arial" panose="020B0604020202020204" pitchFamily="34" charset="0"/>
              </a:rPr>
              <a:t>DXd</a:t>
            </a:r>
            <a:r>
              <a:rPr lang="en-US" sz="4600" b="1" dirty="0">
                <a:solidFill>
                  <a:srgbClr val="0070C0"/>
                </a:solidFill>
                <a:latin typeface="Arial" panose="020B0604020202020204" pitchFamily="34" charset="0"/>
                <a:cs typeface="Arial" panose="020B0604020202020204" pitchFamily="34" charset="0"/>
              </a:rPr>
              <a:t>)</a:t>
            </a:r>
          </a:p>
        </p:txBody>
      </p:sp>
      <p:sp>
        <p:nvSpPr>
          <p:cNvPr id="50" name="TextBox 49">
            <a:extLst>
              <a:ext uri="{FF2B5EF4-FFF2-40B4-BE49-F238E27FC236}">
                <a16:creationId xmlns:a16="http://schemas.microsoft.com/office/drawing/2014/main" id="{AFF937DC-8CC3-0537-B5DC-9C1A1148A130}"/>
              </a:ext>
            </a:extLst>
          </p:cNvPr>
          <p:cNvSpPr txBox="1"/>
          <p:nvPr/>
        </p:nvSpPr>
        <p:spPr>
          <a:xfrm>
            <a:off x="4254728" y="7390759"/>
            <a:ext cx="3682545" cy="381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dirty="0">
                <a:latin typeface="Arial" panose="020B0604020202020204" pitchFamily="34" charset="0"/>
                <a:cs typeface="Arial" panose="020B0604020202020204" pitchFamily="34" charset="0"/>
              </a:rPr>
              <a:t>Slide courtesy of Reva Basho, MD </a:t>
            </a:r>
          </a:p>
        </p:txBody>
      </p:sp>
    </p:spTree>
    <p:extLst>
      <p:ext uri="{BB962C8B-B14F-4D97-AF65-F5344CB8AC3E}">
        <p14:creationId xmlns:p14="http://schemas.microsoft.com/office/powerpoint/2010/main" val="60656283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267" y="618041"/>
            <a:ext cx="9725465" cy="1059072"/>
          </a:xfrm>
        </p:spPr>
        <p:txBody>
          <a:bodyPr>
            <a:normAutofit fontScale="90000"/>
          </a:bodyPr>
          <a:lstStyle/>
          <a:p>
            <a:pPr algn="ctr"/>
            <a:r>
              <a:rPr lang="en-US" b="1" dirty="0">
                <a:solidFill>
                  <a:srgbClr val="0070C0"/>
                </a:solidFill>
                <a:latin typeface="Arial" panose="020B0604020202020204" pitchFamily="34" charset="0"/>
                <a:cs typeface="Arial" panose="020B0604020202020204" pitchFamily="34" charset="0"/>
              </a:rPr>
              <a:t>HER2 ADC: T-DXd Has Shown </a:t>
            </a:r>
            <a:br>
              <a:rPr lang="en-US" b="1" dirty="0">
                <a:solidFill>
                  <a:srgbClr val="0070C0"/>
                </a:solidFill>
                <a:latin typeface="Arial" panose="020B0604020202020204" pitchFamily="34" charset="0"/>
                <a:cs typeface="Arial" panose="020B0604020202020204" pitchFamily="34" charset="0"/>
              </a:rPr>
            </a:br>
            <a:r>
              <a:rPr lang="en-US" b="1" dirty="0">
                <a:solidFill>
                  <a:srgbClr val="0070C0"/>
                </a:solidFill>
                <a:latin typeface="Arial" panose="020B0604020202020204" pitchFamily="34" charset="0"/>
                <a:cs typeface="Arial" panose="020B0604020202020204" pitchFamily="34" charset="0"/>
              </a:rPr>
              <a:t>Transformative Clinical Activity</a:t>
            </a:r>
            <a:r>
              <a:rPr lang="en-US" b="1" baseline="30000" dirty="0">
                <a:solidFill>
                  <a:srgbClr val="0070C0"/>
                </a:solidFill>
                <a:latin typeface="Arial" panose="020B0604020202020204" pitchFamily="34" charset="0"/>
                <a:cs typeface="Arial" panose="020B0604020202020204" pitchFamily="34" charset="0"/>
              </a:rPr>
              <a:t>1-5</a:t>
            </a:r>
            <a:r>
              <a:rPr lang="en-US" b="1" dirty="0">
                <a:solidFill>
                  <a:srgbClr val="0070C0"/>
                </a:solidFill>
                <a:latin typeface="Arial" panose="020B0604020202020204" pitchFamily="34" charset="0"/>
                <a:cs typeface="Arial" panose="020B0604020202020204" pitchFamily="34" charset="0"/>
              </a:rPr>
              <a:t> </a:t>
            </a:r>
          </a:p>
        </p:txBody>
      </p:sp>
      <p:sp>
        <p:nvSpPr>
          <p:cNvPr id="12" name="Footer Placeholder 3">
            <a:extLst>
              <a:ext uri="{FF2B5EF4-FFF2-40B4-BE49-F238E27FC236}">
                <a16:creationId xmlns:a16="http://schemas.microsoft.com/office/drawing/2014/main" id="{288C1C47-8642-0C41-A677-A3D6BF65B669}"/>
              </a:ext>
            </a:extLst>
          </p:cNvPr>
          <p:cNvSpPr txBox="1">
            <a:spLocks/>
          </p:cNvSpPr>
          <p:nvPr/>
        </p:nvSpPr>
        <p:spPr>
          <a:xfrm>
            <a:off x="661717" y="6041135"/>
            <a:ext cx="8250635" cy="46939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200" dirty="0">
                <a:latin typeface="Arial" panose="020B0604020202020204" pitchFamily="34" charset="0"/>
                <a:cs typeface="Arial" panose="020B0604020202020204" pitchFamily="34" charset="0"/>
              </a:rPr>
              <a:t>1. </a:t>
            </a:r>
            <a:r>
              <a:rPr lang="en-CA" sz="1200" dirty="0" err="1">
                <a:latin typeface="Arial" panose="020B0604020202020204" pitchFamily="34" charset="0"/>
                <a:cs typeface="Arial" panose="020B0604020202020204" pitchFamily="34" charset="0"/>
              </a:rPr>
              <a:t>Krop</a:t>
            </a:r>
            <a:r>
              <a:rPr lang="en-CA" sz="1200" dirty="0">
                <a:latin typeface="Arial" panose="020B0604020202020204" pitchFamily="34" charset="0"/>
                <a:cs typeface="Arial" panose="020B0604020202020204" pitchFamily="34" charset="0"/>
              </a:rPr>
              <a:t> IE et al. SABCS 2019. Abstract GS1-03. 2. Tamura K et al. </a:t>
            </a:r>
            <a:r>
              <a:rPr lang="en-CA" sz="1200" i="1" dirty="0">
                <a:latin typeface="Arial" panose="020B0604020202020204" pitchFamily="34" charset="0"/>
                <a:cs typeface="Arial" panose="020B0604020202020204" pitchFamily="34" charset="0"/>
              </a:rPr>
              <a:t>Lancet Oncol</a:t>
            </a:r>
            <a:r>
              <a:rPr lang="en-CA" sz="1200" dirty="0">
                <a:latin typeface="Arial" panose="020B0604020202020204" pitchFamily="34" charset="0"/>
                <a:cs typeface="Arial" panose="020B0604020202020204" pitchFamily="34" charset="0"/>
              </a:rPr>
              <a:t>. 2019;20:816-826. 3. </a:t>
            </a:r>
            <a:r>
              <a:rPr lang="es-ES" sz="1200" dirty="0" err="1">
                <a:solidFill>
                  <a:srgbClr val="000000"/>
                </a:solidFill>
                <a:latin typeface="Arial" panose="020B0604020202020204" pitchFamily="34" charset="0"/>
                <a:cs typeface="Arial" panose="020B0604020202020204" pitchFamily="34" charset="0"/>
              </a:rPr>
              <a:t>Smit</a:t>
            </a:r>
            <a:r>
              <a:rPr lang="es-ES" sz="1200" dirty="0">
                <a:solidFill>
                  <a:srgbClr val="000000"/>
                </a:solidFill>
                <a:latin typeface="Arial" panose="020B0604020202020204" pitchFamily="34" charset="0"/>
                <a:cs typeface="Arial" panose="020B0604020202020204" pitchFamily="34" charset="0"/>
              </a:rPr>
              <a:t> EF et al. ASCO 2020. </a:t>
            </a:r>
            <a:r>
              <a:rPr lang="es-ES" sz="1200" dirty="0" err="1">
                <a:solidFill>
                  <a:srgbClr val="000000"/>
                </a:solidFill>
                <a:latin typeface="Arial" panose="020B0604020202020204" pitchFamily="34" charset="0"/>
                <a:cs typeface="Arial" panose="020B0604020202020204" pitchFamily="34" charset="0"/>
              </a:rPr>
              <a:t>Abstract</a:t>
            </a:r>
            <a:r>
              <a:rPr lang="es-ES" sz="1200" dirty="0">
                <a:solidFill>
                  <a:srgbClr val="000000"/>
                </a:solidFill>
                <a:latin typeface="Arial" panose="020B0604020202020204" pitchFamily="34" charset="0"/>
                <a:cs typeface="Arial" panose="020B0604020202020204" pitchFamily="34" charset="0"/>
              </a:rPr>
              <a:t> 9504.</a:t>
            </a:r>
            <a:r>
              <a:rPr lang="en-CA" sz="1200" dirty="0">
                <a:latin typeface="Arial" panose="020B0604020202020204" pitchFamily="34" charset="0"/>
                <a:cs typeface="Arial" panose="020B0604020202020204" pitchFamily="34" charset="0"/>
              </a:rPr>
              <a:t>  4. </a:t>
            </a:r>
            <a:r>
              <a:rPr lang="es-ES" sz="1200" dirty="0" err="1">
                <a:latin typeface="Arial" panose="020B0604020202020204" pitchFamily="34" charset="0"/>
                <a:cs typeface="Arial" panose="020B0604020202020204" pitchFamily="34" charset="0"/>
              </a:rPr>
              <a:t>Shitara</a:t>
            </a:r>
            <a:r>
              <a:rPr lang="es-ES" sz="1200" dirty="0">
                <a:latin typeface="Arial" panose="020B0604020202020204" pitchFamily="34" charset="0"/>
                <a:cs typeface="Arial" panose="020B0604020202020204" pitchFamily="34" charset="0"/>
              </a:rPr>
              <a:t> K et al. ASCO 2020. </a:t>
            </a:r>
            <a:r>
              <a:rPr lang="es-ES" sz="1200" dirty="0" err="1">
                <a:latin typeface="Arial" panose="020B0604020202020204" pitchFamily="34" charset="0"/>
                <a:cs typeface="Arial" panose="020B0604020202020204" pitchFamily="34" charset="0"/>
              </a:rPr>
              <a:t>Abstract</a:t>
            </a:r>
            <a:r>
              <a:rPr lang="es-ES" sz="1200" dirty="0">
                <a:latin typeface="Arial" panose="020B0604020202020204" pitchFamily="34" charset="0"/>
                <a:cs typeface="Arial" panose="020B0604020202020204" pitchFamily="34" charset="0"/>
              </a:rPr>
              <a:t> 4513. 5. Siena S et al. ASCO 2020. </a:t>
            </a:r>
            <a:r>
              <a:rPr lang="es-ES" sz="1200" dirty="0" err="1">
                <a:latin typeface="Arial" panose="020B0604020202020204" pitchFamily="34" charset="0"/>
                <a:cs typeface="Arial" panose="020B0604020202020204" pitchFamily="34" charset="0"/>
              </a:rPr>
              <a:t>Abstract</a:t>
            </a:r>
            <a:r>
              <a:rPr lang="es-ES" sz="1200" dirty="0">
                <a:latin typeface="Arial" panose="020B0604020202020204" pitchFamily="34" charset="0"/>
                <a:cs typeface="Arial" panose="020B0604020202020204" pitchFamily="34" charset="0"/>
              </a:rPr>
              <a:t> 4000. </a:t>
            </a:r>
            <a:endParaRPr lang="en-US" sz="1200" dirty="0">
              <a:solidFill>
                <a:srgbClr val="0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52F7192-7EB8-1F90-C020-2FD9A8E5BA73}"/>
              </a:ext>
            </a:extLst>
          </p:cNvPr>
          <p:cNvPicPr>
            <a:picLocks noChangeAspect="1"/>
          </p:cNvPicPr>
          <p:nvPr/>
        </p:nvPicPr>
        <p:blipFill>
          <a:blip r:embed="rId3"/>
          <a:stretch>
            <a:fillRect/>
          </a:stretch>
        </p:blipFill>
        <p:spPr>
          <a:xfrm>
            <a:off x="661717" y="1999489"/>
            <a:ext cx="10868566" cy="3857184"/>
          </a:xfrm>
          <a:prstGeom prst="rect">
            <a:avLst/>
          </a:prstGeom>
        </p:spPr>
      </p:pic>
    </p:spTree>
    <p:extLst>
      <p:ext uri="{BB962C8B-B14F-4D97-AF65-F5344CB8AC3E}">
        <p14:creationId xmlns:p14="http://schemas.microsoft.com/office/powerpoint/2010/main" val="9141081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9E7D5-E105-D438-D4A0-739260125A8D}"/>
              </a:ext>
            </a:extLst>
          </p:cNvPr>
          <p:cNvPicPr>
            <a:picLocks noChangeAspect="1"/>
          </p:cNvPicPr>
          <p:nvPr/>
        </p:nvPicPr>
        <p:blipFill>
          <a:blip r:embed="rId2"/>
          <a:stretch>
            <a:fillRect/>
          </a:stretch>
        </p:blipFill>
        <p:spPr>
          <a:xfrm>
            <a:off x="50799" y="605064"/>
            <a:ext cx="6045200" cy="2578100"/>
          </a:xfrm>
          <a:prstGeom prst="rect">
            <a:avLst/>
          </a:prstGeom>
        </p:spPr>
      </p:pic>
      <p:pic>
        <p:nvPicPr>
          <p:cNvPr id="2" name="Picture 1">
            <a:extLst>
              <a:ext uri="{FF2B5EF4-FFF2-40B4-BE49-F238E27FC236}">
                <a16:creationId xmlns:a16="http://schemas.microsoft.com/office/drawing/2014/main" id="{E80D0FC6-6C00-059A-780F-4815BA7F4605}"/>
              </a:ext>
            </a:extLst>
          </p:cNvPr>
          <p:cNvPicPr>
            <a:picLocks noChangeAspect="1"/>
          </p:cNvPicPr>
          <p:nvPr/>
        </p:nvPicPr>
        <p:blipFill>
          <a:blip r:embed="rId3"/>
          <a:stretch>
            <a:fillRect/>
          </a:stretch>
        </p:blipFill>
        <p:spPr>
          <a:xfrm>
            <a:off x="6096000" y="457200"/>
            <a:ext cx="6204431" cy="6858000"/>
          </a:xfrm>
          <a:prstGeom prst="rect">
            <a:avLst/>
          </a:prstGeom>
        </p:spPr>
      </p:pic>
      <p:sp>
        <p:nvSpPr>
          <p:cNvPr id="6" name="TextBox 5">
            <a:extLst>
              <a:ext uri="{FF2B5EF4-FFF2-40B4-BE49-F238E27FC236}">
                <a16:creationId xmlns:a16="http://schemas.microsoft.com/office/drawing/2014/main" id="{1D6298C2-4DDE-F9C0-084C-4B610165E573}"/>
              </a:ext>
            </a:extLst>
          </p:cNvPr>
          <p:cNvSpPr txBox="1"/>
          <p:nvPr/>
        </p:nvSpPr>
        <p:spPr>
          <a:xfrm>
            <a:off x="359229" y="6580254"/>
            <a:ext cx="5638799"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New England Journal of Medicine</a:t>
            </a:r>
            <a:r>
              <a:rPr lang="en-US" i="1" dirty="0">
                <a:solidFill>
                  <a:srgbClr val="5A5A5A"/>
                </a:solidFill>
                <a:latin typeface="Helvetica" pitchFamily="2" charset="0"/>
              </a:rPr>
              <a:t> 391:2110-22, 2024</a:t>
            </a:r>
            <a:endParaRPr lang="en-US" dirty="0">
              <a:solidFill>
                <a:srgbClr val="5A5A5A"/>
              </a:solidFill>
              <a:latin typeface="Helvetica" pitchFamily="2" charset="0"/>
            </a:endParaRPr>
          </a:p>
        </p:txBody>
      </p:sp>
      <p:sp>
        <p:nvSpPr>
          <p:cNvPr id="4" name="TextBox 3">
            <a:extLst>
              <a:ext uri="{FF2B5EF4-FFF2-40B4-BE49-F238E27FC236}">
                <a16:creationId xmlns:a16="http://schemas.microsoft.com/office/drawing/2014/main" id="{E38CD891-8BF2-D3FD-EE38-F65EA10BFF13}"/>
              </a:ext>
            </a:extLst>
          </p:cNvPr>
          <p:cNvSpPr txBox="1"/>
          <p:nvPr/>
        </p:nvSpPr>
        <p:spPr>
          <a:xfrm>
            <a:off x="8775680" y="4310743"/>
            <a:ext cx="34163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HER2-Low (IHC 1+ or 2+ / -ISH</a:t>
            </a:r>
          </a:p>
        </p:txBody>
      </p:sp>
      <p:sp>
        <p:nvSpPr>
          <p:cNvPr id="5" name="TextBox 4">
            <a:extLst>
              <a:ext uri="{FF2B5EF4-FFF2-40B4-BE49-F238E27FC236}">
                <a16:creationId xmlns:a16="http://schemas.microsoft.com/office/drawing/2014/main" id="{A9E3655F-9A8B-37B5-9E27-602758817239}"/>
              </a:ext>
            </a:extLst>
          </p:cNvPr>
          <p:cNvSpPr txBox="1"/>
          <p:nvPr/>
        </p:nvSpPr>
        <p:spPr>
          <a:xfrm>
            <a:off x="8884111" y="6580254"/>
            <a:ext cx="28071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HER2-Ultra-Low (IHC 0+)</a:t>
            </a:r>
          </a:p>
        </p:txBody>
      </p:sp>
      <p:sp>
        <p:nvSpPr>
          <p:cNvPr id="7" name="TextBox 6">
            <a:extLst>
              <a:ext uri="{FF2B5EF4-FFF2-40B4-BE49-F238E27FC236}">
                <a16:creationId xmlns:a16="http://schemas.microsoft.com/office/drawing/2014/main" id="{017CDF28-6528-B200-C6BF-C61F7D80A1B1}"/>
              </a:ext>
            </a:extLst>
          </p:cNvPr>
          <p:cNvSpPr txBox="1"/>
          <p:nvPr/>
        </p:nvSpPr>
        <p:spPr>
          <a:xfrm>
            <a:off x="9198214" y="2014640"/>
            <a:ext cx="259558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Entire Study Population</a:t>
            </a:r>
          </a:p>
        </p:txBody>
      </p:sp>
    </p:spTree>
    <p:extLst>
      <p:ext uri="{BB962C8B-B14F-4D97-AF65-F5344CB8AC3E}">
        <p14:creationId xmlns:p14="http://schemas.microsoft.com/office/powerpoint/2010/main" val="52936557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7D5A7-8ABA-D1F9-1E7E-B5DDDF07EB6B}"/>
              </a:ext>
            </a:extLst>
          </p:cNvPr>
          <p:cNvPicPr>
            <a:picLocks noChangeAspect="1"/>
          </p:cNvPicPr>
          <p:nvPr/>
        </p:nvPicPr>
        <p:blipFill rotWithShape="1">
          <a:blip r:embed="rId2">
            <a:extLst>
              <a:ext uri="{28A0092B-C50C-407E-A947-70E740481C1C}">
                <a14:useLocalDpi xmlns:a14="http://schemas.microsoft.com/office/drawing/2010/main" val="0"/>
              </a:ext>
            </a:extLst>
          </a:blip>
          <a:srcRect t="1686" b="25592"/>
          <a:stretch/>
        </p:blipFill>
        <p:spPr>
          <a:xfrm>
            <a:off x="2410467" y="419382"/>
            <a:ext cx="7371066" cy="7174727"/>
          </a:xfrm>
          <a:prstGeom prst="rect">
            <a:avLst/>
          </a:prstGeom>
        </p:spPr>
      </p:pic>
      <p:sp>
        <p:nvSpPr>
          <p:cNvPr id="4" name="TextBox 3">
            <a:extLst>
              <a:ext uri="{FF2B5EF4-FFF2-40B4-BE49-F238E27FC236}">
                <a16:creationId xmlns:a16="http://schemas.microsoft.com/office/drawing/2014/main" id="{78DCE96E-7530-F68A-C991-E0B35141A697}"/>
              </a:ext>
            </a:extLst>
          </p:cNvPr>
          <p:cNvSpPr txBox="1"/>
          <p:nvPr/>
        </p:nvSpPr>
        <p:spPr>
          <a:xfrm>
            <a:off x="8304989" y="7039088"/>
            <a:ext cx="2762421" cy="3139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1360" i="1" dirty="0">
                <a:latin typeface="Arial" panose="020B0604020202020204" pitchFamily="34" charset="0"/>
                <a:cs typeface="Arial" panose="020B0604020202020204" pitchFamily="34" charset="0"/>
              </a:rPr>
              <a:t>J Clin Oncol. </a:t>
            </a:r>
            <a:r>
              <a:rPr lang="en-US" sz="1360" dirty="0">
                <a:latin typeface="Arial" panose="020B0604020202020204" pitchFamily="34" charset="0"/>
                <a:cs typeface="Arial" panose="020B0604020202020204" pitchFamily="34" charset="0"/>
              </a:rPr>
              <a:t>2023;41:3867-3872.</a:t>
            </a:r>
          </a:p>
        </p:txBody>
      </p:sp>
    </p:spTree>
    <p:extLst>
      <p:ext uri="{BB962C8B-B14F-4D97-AF65-F5344CB8AC3E}">
        <p14:creationId xmlns:p14="http://schemas.microsoft.com/office/powerpoint/2010/main" val="27093118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4C73-ABF6-14AC-4FD1-08CBB1E43147}"/>
              </a:ext>
            </a:extLst>
          </p:cNvPr>
          <p:cNvSpPr>
            <a:spLocks noGrp="1"/>
          </p:cNvSpPr>
          <p:nvPr>
            <p:ph type="title"/>
          </p:nvPr>
        </p:nvSpPr>
        <p:spPr>
          <a:xfrm>
            <a:off x="1255059" y="675479"/>
            <a:ext cx="9681882" cy="727219"/>
          </a:xfrm>
        </p:spPr>
        <p:txBody>
          <a:bodyPr>
            <a:normAutofit fontScale="90000"/>
          </a:bodyPr>
          <a:lstStyle/>
          <a:p>
            <a:r>
              <a:rPr lang="en-US" b="1" dirty="0">
                <a:solidFill>
                  <a:srgbClr val="0070C0"/>
                </a:solidFill>
                <a:latin typeface="Arial" panose="020B0604020202020204" pitchFamily="34" charset="0"/>
                <a:cs typeface="Arial" panose="020B0604020202020204" pitchFamily="34" charset="0"/>
              </a:rPr>
              <a:t>HER2 by Immunohistochemistry (IHC) Status</a:t>
            </a:r>
          </a:p>
        </p:txBody>
      </p:sp>
      <p:sp>
        <p:nvSpPr>
          <p:cNvPr id="3" name="Text Placeholder 2">
            <a:extLst>
              <a:ext uri="{FF2B5EF4-FFF2-40B4-BE49-F238E27FC236}">
                <a16:creationId xmlns:a16="http://schemas.microsoft.com/office/drawing/2014/main" id="{11986A4A-8560-78B1-710B-2D575D5AA40E}"/>
              </a:ext>
            </a:extLst>
          </p:cNvPr>
          <p:cNvSpPr>
            <a:spLocks noGrp="1"/>
          </p:cNvSpPr>
          <p:nvPr>
            <p:ph type="body" idx="1"/>
          </p:nvPr>
        </p:nvSpPr>
        <p:spPr>
          <a:xfrm>
            <a:off x="1255059" y="1680042"/>
            <a:ext cx="9681882" cy="5635158"/>
          </a:xfrm>
        </p:spPr>
        <p:txBody>
          <a:bodyPr>
            <a:normAutofit fontScale="47500" lnSpcReduction="20000"/>
          </a:bodyPr>
          <a:lstStyle/>
          <a:p>
            <a:pPr marL="0" indent="0">
              <a:buNone/>
            </a:pPr>
            <a:r>
              <a:rPr lang="en-US" sz="4500" dirty="0">
                <a:latin typeface="Arial" panose="020B0604020202020204" pitchFamily="34" charset="0"/>
                <a:cs typeface="Arial" panose="020B0604020202020204" pitchFamily="34" charset="0"/>
              </a:rPr>
              <a:t>IHC (Score 0)</a:t>
            </a:r>
            <a:r>
              <a:rPr lang="en-US" sz="4500" baseline="30000" dirty="0">
                <a:latin typeface="Arial" panose="020B0604020202020204" pitchFamily="34" charset="0"/>
                <a:cs typeface="Arial" panose="020B0604020202020204" pitchFamily="34" charset="0"/>
              </a:rPr>
              <a:t>#</a:t>
            </a:r>
          </a:p>
          <a:p>
            <a:pPr marL="808268" indent="-448259" algn="just">
              <a:buNone/>
            </a:pPr>
            <a:r>
              <a:rPr lang="en-US" sz="4500" dirty="0">
                <a:latin typeface="Arial" panose="020B0604020202020204" pitchFamily="34" charset="0"/>
                <a:cs typeface="Arial" panose="020B0604020202020204" pitchFamily="34" charset="0"/>
              </a:rPr>
              <a:t>No membrane staining detected (0/absent membrane staining) </a:t>
            </a:r>
          </a:p>
          <a:p>
            <a:pPr marL="808268" indent="-448259" algn="just">
              <a:buNone/>
            </a:pPr>
            <a:r>
              <a:rPr lang="en-US" sz="4500" dirty="0">
                <a:latin typeface="Arial" panose="020B0604020202020204" pitchFamily="34" charset="0"/>
                <a:cs typeface="Arial" panose="020B0604020202020204" pitchFamily="34" charset="0"/>
              </a:rPr>
              <a:t>Membrane staining that is incomplete and is faint/barely perceptible and in ≤10% of tumor cells (0+/with membrane staining). </a:t>
            </a:r>
          </a:p>
          <a:p>
            <a:pPr marL="808268" indent="-448259">
              <a:buNone/>
            </a:pPr>
            <a:endParaRPr lang="en-US" sz="4500" dirty="0">
              <a:latin typeface="Arial" panose="020B0604020202020204" pitchFamily="34" charset="0"/>
              <a:cs typeface="Arial" panose="020B0604020202020204" pitchFamily="34" charset="0"/>
            </a:endParaRPr>
          </a:p>
          <a:p>
            <a:pPr marL="1468049" indent="-609353">
              <a:buNone/>
            </a:pPr>
            <a:r>
              <a:rPr lang="en-US" sz="4500" b="1" baseline="30000" dirty="0">
                <a:latin typeface="Arial" panose="020B0604020202020204" pitchFamily="34" charset="0"/>
                <a:cs typeface="Arial" panose="020B0604020202020204" pitchFamily="34" charset="0"/>
              </a:rPr>
              <a:t># </a:t>
            </a:r>
            <a:r>
              <a:rPr lang="en-US" sz="4500" b="1" dirty="0">
                <a:latin typeface="Arial" panose="020B0604020202020204" pitchFamily="34" charset="0"/>
                <a:cs typeface="Arial" panose="020B0604020202020204" pitchFamily="34" charset="0"/>
              </a:rPr>
              <a:t>Comment(s) on HER2 IHC Results</a:t>
            </a:r>
            <a:r>
              <a:rPr lang="en-US" sz="4500" b="1" baseline="30000" dirty="0">
                <a:latin typeface="Arial" panose="020B0604020202020204" pitchFamily="34" charset="0"/>
                <a:cs typeface="Arial" panose="020B0604020202020204" pitchFamily="34" charset="0"/>
              </a:rPr>
              <a:t>#</a:t>
            </a:r>
            <a:r>
              <a:rPr lang="en-US" sz="4500" dirty="0">
                <a:latin typeface="Arial" panose="020B0604020202020204" pitchFamily="34" charset="0"/>
                <a:cs typeface="Arial" panose="020B0604020202020204" pitchFamily="34" charset="0"/>
              </a:rPr>
              <a:t> </a:t>
            </a:r>
          </a:p>
          <a:p>
            <a:pPr marL="858697" indent="0" algn="just">
              <a:buNone/>
            </a:pPr>
            <a:r>
              <a:rPr lang="en-US" sz="4500" baseline="30000" dirty="0">
                <a:latin typeface="Arial" panose="020B0604020202020204" pitchFamily="34" charset="0"/>
                <a:cs typeface="Arial" panose="020B0604020202020204" pitchFamily="34" charset="0"/>
              </a:rPr>
              <a:t>#</a:t>
            </a:r>
            <a:r>
              <a:rPr lang="en-US" sz="4500" dirty="0">
                <a:latin typeface="Arial" panose="020B0604020202020204" pitchFamily="34" charset="0"/>
                <a:cs typeface="Arial" panose="020B0604020202020204" pitchFamily="34" charset="0"/>
              </a:rPr>
              <a:t>Breast cancers with HER2 IHC scores of 0+, 1+, or 2+ (ISH negative) may be eligible for treatment targeting non-amplified levels of HER2 expression in the metastatic setting. Currently, patients with no membrane staining by IHC (0) are ineligible/excluded. Consider using the optional standardized HER2 IHC report comment to explain the clinical relevance of lower levels of HER2 IHC staining in the metastatic setting and definitions of "ultralow and low" HER2 used in clinical trials. </a:t>
            </a:r>
          </a:p>
          <a:p>
            <a:pPr marL="858697" indent="0" algn="just">
              <a:buNone/>
            </a:pPr>
            <a:endParaRPr lang="en-US" sz="4500" dirty="0">
              <a:latin typeface="Arial" panose="020B0604020202020204" pitchFamily="34" charset="0"/>
              <a:cs typeface="Arial" panose="020B0604020202020204" pitchFamily="34" charset="0"/>
            </a:endParaRPr>
          </a:p>
          <a:p>
            <a:pPr marL="858697" indent="0" algn="just">
              <a:buNone/>
            </a:pPr>
            <a:r>
              <a:rPr lang="en-US" sz="3706" dirty="0">
                <a:latin typeface="Arial" panose="020B0604020202020204" pitchFamily="34" charset="0"/>
                <a:cs typeface="Arial" panose="020B0604020202020204" pitchFamily="34" charset="0"/>
              </a:rPr>
              <a:t>______In the DESTINY-Breast04 and 06 trials, "HER2 low" was considered IHC Score 1+ or 2+/ISH negative, and "HER2 ultralow" was HER2 IHC Score of 0 (pattern 0+) with membrane staining that is incomplete and faint/barely perceptible in less than or equal to 10% of tumor cells. Breast cancers with these staining patterns may be eligible for treatment with trastuzumab-</a:t>
            </a:r>
            <a:r>
              <a:rPr lang="en-US" sz="3706" dirty="0" err="1">
                <a:latin typeface="Arial" panose="020B0604020202020204" pitchFamily="34" charset="0"/>
                <a:cs typeface="Arial" panose="020B0604020202020204" pitchFamily="34" charset="0"/>
              </a:rPr>
              <a:t>deruxtecan</a:t>
            </a:r>
            <a:r>
              <a:rPr lang="en-US" sz="3706" dirty="0">
                <a:latin typeface="Arial" panose="020B0604020202020204" pitchFamily="34" charset="0"/>
                <a:cs typeface="Arial" panose="020B0604020202020204" pitchFamily="34" charset="0"/>
              </a:rPr>
              <a:t> in the metastatic setting (but those with no staining, IHC 0, are currently excluded)</a:t>
            </a:r>
          </a:p>
        </p:txBody>
      </p:sp>
    </p:spTree>
    <p:extLst>
      <p:ext uri="{BB962C8B-B14F-4D97-AF65-F5344CB8AC3E}">
        <p14:creationId xmlns:p14="http://schemas.microsoft.com/office/powerpoint/2010/main" val="192489718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ctangle 2"/>
          <p:cNvSpPr txBox="1">
            <a:spLocks noGrp="1"/>
          </p:cNvSpPr>
          <p:nvPr>
            <p:ph type="title"/>
          </p:nvPr>
        </p:nvSpPr>
        <p:spPr>
          <a:xfrm>
            <a:off x="1691640" y="409972"/>
            <a:ext cx="8808720" cy="819944"/>
          </a:xfrm>
          <a:prstGeom prst="rect">
            <a:avLst/>
          </a:prstGeom>
        </p:spPr>
        <p:txBody>
          <a:bodyPr>
            <a:normAutofit/>
          </a:bodyPr>
          <a:lstStyle>
            <a:lvl1pPr>
              <a:defRPr>
                <a:latin typeface="Arial"/>
                <a:ea typeface="Arial"/>
                <a:cs typeface="Arial"/>
                <a:sym typeface="Arial"/>
              </a:defRPr>
            </a:lvl1pPr>
          </a:lstStyle>
          <a:p>
            <a:r>
              <a:rPr b="1" dirty="0">
                <a:solidFill>
                  <a:srgbClr val="0070C0"/>
                </a:solidFill>
              </a:rPr>
              <a:t>Conclusions</a:t>
            </a:r>
            <a:r>
              <a:rPr dirty="0"/>
              <a:t> </a:t>
            </a:r>
          </a:p>
        </p:txBody>
      </p:sp>
      <p:sp>
        <p:nvSpPr>
          <p:cNvPr id="423" name="Rectangle 3"/>
          <p:cNvSpPr txBox="1">
            <a:spLocks noGrp="1"/>
          </p:cNvSpPr>
          <p:nvPr>
            <p:ph type="body" idx="1"/>
          </p:nvPr>
        </p:nvSpPr>
        <p:spPr>
          <a:xfrm>
            <a:off x="1075034" y="1548384"/>
            <a:ext cx="10041932" cy="5773404"/>
          </a:xfrm>
          <a:prstGeom prst="rect">
            <a:avLst/>
          </a:prstGeom>
        </p:spPr>
        <p:txBody>
          <a:bodyPr>
            <a:normAutofit/>
          </a:bodyPr>
          <a:lstStyle/>
          <a:p>
            <a:pPr>
              <a:lnSpc>
                <a:spcPct val="90000"/>
              </a:lnSpc>
              <a:spcBef>
                <a:spcPts val="680"/>
              </a:spcBef>
              <a:defRPr sz="2700">
                <a:latin typeface="Arial"/>
                <a:ea typeface="Arial"/>
                <a:cs typeface="Arial"/>
                <a:sym typeface="Arial"/>
              </a:defRPr>
            </a:pPr>
            <a:r>
              <a:rPr dirty="0"/>
              <a:t>Development of </a:t>
            </a:r>
            <a:r>
              <a:rPr lang="en-US" dirty="0"/>
              <a:t>biomarkers </a:t>
            </a:r>
            <a:r>
              <a:rPr dirty="0"/>
              <a:t>for patient managemen</a:t>
            </a:r>
            <a:r>
              <a:rPr lang="en-US" dirty="0"/>
              <a:t>t decision-making</a:t>
            </a:r>
            <a:r>
              <a:rPr dirty="0"/>
              <a:t> </a:t>
            </a:r>
            <a:r>
              <a:rPr lang="en-US" dirty="0"/>
              <a:t>is a</a:t>
            </a:r>
            <a:r>
              <a:rPr dirty="0"/>
              <a:t> complex </a:t>
            </a:r>
            <a:r>
              <a:rPr lang="en-US" dirty="0"/>
              <a:t>process</a:t>
            </a:r>
            <a:r>
              <a:rPr dirty="0"/>
              <a:t>. </a:t>
            </a:r>
            <a:endParaRPr sz="3287" dirty="0"/>
          </a:p>
          <a:p>
            <a:pPr>
              <a:lnSpc>
                <a:spcPct val="90000"/>
              </a:lnSpc>
              <a:spcBef>
                <a:spcPts val="680"/>
              </a:spcBef>
              <a:defRPr sz="2700">
                <a:latin typeface="Arial"/>
                <a:ea typeface="Arial"/>
                <a:cs typeface="Arial"/>
                <a:sym typeface="Arial"/>
              </a:defRPr>
            </a:pPr>
            <a:r>
              <a:rPr dirty="0"/>
              <a:t>In spite of </a:t>
            </a:r>
            <a:r>
              <a:rPr lang="en-US" dirty="0"/>
              <a:t>more than three </a:t>
            </a:r>
            <a:r>
              <a:rPr dirty="0"/>
              <a:t>decades of research</a:t>
            </a:r>
            <a:r>
              <a:rPr lang="en-US" dirty="0"/>
              <a:t>,</a:t>
            </a:r>
            <a:r>
              <a:rPr dirty="0"/>
              <a:t> </a:t>
            </a:r>
            <a:r>
              <a:rPr lang="en-US" dirty="0"/>
              <a:t>biomarker</a:t>
            </a:r>
            <a:r>
              <a:rPr dirty="0"/>
              <a:t> testing for selection of patients to </a:t>
            </a:r>
            <a:r>
              <a:rPr lang="en-US" dirty="0"/>
              <a:t>HER2 </a:t>
            </a:r>
            <a:r>
              <a:rPr dirty="0"/>
              <a:t>targeted therapies </a:t>
            </a:r>
            <a:r>
              <a:rPr lang="en-US" dirty="0"/>
              <a:t>is in a continuous state of modification</a:t>
            </a:r>
            <a:r>
              <a:rPr dirty="0"/>
              <a:t>.  </a:t>
            </a:r>
            <a:endParaRPr lang="en-US" dirty="0"/>
          </a:p>
          <a:p>
            <a:pPr marL="841985" lvl="1" indent="-323840">
              <a:lnSpc>
                <a:spcPct val="90000"/>
              </a:lnSpc>
              <a:spcBef>
                <a:spcPts val="567"/>
              </a:spcBef>
              <a:defRPr sz="2200">
                <a:latin typeface="Arial"/>
                <a:ea typeface="Arial"/>
                <a:cs typeface="Arial"/>
                <a:sym typeface="Arial"/>
              </a:defRPr>
            </a:pPr>
            <a:r>
              <a:rPr dirty="0"/>
              <a:t>Implementation of </a:t>
            </a:r>
            <a:r>
              <a:rPr lang="en-US" dirty="0"/>
              <a:t>2018 / 2023</a:t>
            </a:r>
            <a:r>
              <a:rPr dirty="0"/>
              <a:t> ASCO-CAP guidelines for </a:t>
            </a:r>
            <a:r>
              <a:rPr i="1" dirty="0"/>
              <a:t>HER2</a:t>
            </a:r>
            <a:r>
              <a:rPr dirty="0"/>
              <a:t> FISH testing result in no changes for approximately 90%-95% of cases.</a:t>
            </a:r>
            <a:endParaRPr sz="2833" dirty="0"/>
          </a:p>
          <a:p>
            <a:pPr marL="841985" lvl="1" indent="-323840">
              <a:lnSpc>
                <a:spcPct val="90000"/>
              </a:lnSpc>
              <a:spcBef>
                <a:spcPts val="567"/>
              </a:spcBef>
              <a:defRPr sz="2200">
                <a:latin typeface="Arial"/>
                <a:ea typeface="Arial"/>
                <a:cs typeface="Arial"/>
                <a:sym typeface="Arial"/>
              </a:defRPr>
            </a:pPr>
            <a:r>
              <a:rPr dirty="0"/>
              <a:t>Changes in ASCO-CAP guidelines for “groups 2-4” result in potential disagreements for approximately 5% of cases. </a:t>
            </a:r>
            <a:endParaRPr lang="en-US" sz="2493" dirty="0"/>
          </a:p>
          <a:p>
            <a:pPr marL="841985" lvl="1" indent="-323840">
              <a:lnSpc>
                <a:spcPct val="90000"/>
              </a:lnSpc>
              <a:spcBef>
                <a:spcPts val="567"/>
              </a:spcBef>
              <a:defRPr sz="2200">
                <a:latin typeface="Arial"/>
                <a:ea typeface="Arial"/>
                <a:cs typeface="Arial"/>
                <a:sym typeface="Arial"/>
              </a:defRPr>
            </a:pPr>
            <a:r>
              <a:rPr lang="en-US" dirty="0">
                <a:latin typeface="Arial" panose="020B0604020202020204" pitchFamily="34" charset="0"/>
                <a:cs typeface="Arial" panose="020B0604020202020204" pitchFamily="34" charset="0"/>
              </a:rPr>
              <a:t>Variable HER2 immunohistochemical staining related to fixation processing artifacts is common</a:t>
            </a:r>
            <a:endParaRPr lang="en-US" sz="2493" dirty="0"/>
          </a:p>
          <a:p>
            <a:pPr marL="841985" lvl="1" indent="-323840">
              <a:lnSpc>
                <a:spcPct val="90000"/>
              </a:lnSpc>
              <a:spcBef>
                <a:spcPts val="567"/>
              </a:spcBef>
              <a:defRPr sz="2200">
                <a:latin typeface="Arial"/>
                <a:ea typeface="Arial"/>
                <a:cs typeface="Arial"/>
                <a:sym typeface="Arial"/>
              </a:defRPr>
            </a:pPr>
            <a:r>
              <a:rPr lang="en-US" sz="2493" dirty="0"/>
              <a:t>Assessment of “HER2-Low” breast cancer is a work in progress</a:t>
            </a:r>
            <a:r>
              <a:rPr dirty="0"/>
              <a:t>.  </a:t>
            </a:r>
          </a:p>
        </p:txBody>
      </p:sp>
    </p:spTree>
    <p:extLst>
      <p:ext uri="{BB962C8B-B14F-4D97-AF65-F5344CB8AC3E}">
        <p14:creationId xmlns:p14="http://schemas.microsoft.com/office/powerpoint/2010/main" val="91109709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ectangle 2"/>
          <p:cNvSpPr txBox="1">
            <a:spLocks noGrp="1"/>
          </p:cNvSpPr>
          <p:nvPr>
            <p:ph type="title" idx="4294967295"/>
          </p:nvPr>
        </p:nvSpPr>
        <p:spPr>
          <a:xfrm>
            <a:off x="2188210" y="366836"/>
            <a:ext cx="7772400" cy="507365"/>
          </a:xfrm>
          <a:prstGeom prst="rect">
            <a:avLst/>
          </a:prstGeom>
        </p:spPr>
        <p:txBody>
          <a:bodyPr>
            <a:normAutofit fontScale="90000"/>
          </a:bodyPr>
          <a:lstStyle>
            <a:lvl1pPr>
              <a:defRPr sz="2000" b="1">
                <a:latin typeface="Arial"/>
                <a:ea typeface="Arial"/>
                <a:cs typeface="Arial"/>
                <a:sym typeface="Arial"/>
              </a:defRPr>
            </a:lvl1pPr>
          </a:lstStyle>
          <a:p>
            <a:pPr algn="ctr"/>
            <a:r>
              <a:rPr sz="2800" dirty="0">
                <a:solidFill>
                  <a:srgbClr val="0070C0"/>
                </a:solidFill>
              </a:rPr>
              <a:t>Acknowledgements</a:t>
            </a:r>
          </a:p>
        </p:txBody>
      </p:sp>
      <p:sp>
        <p:nvSpPr>
          <p:cNvPr id="426" name="Rectangle 3"/>
          <p:cNvSpPr txBox="1">
            <a:spLocks noGrp="1"/>
          </p:cNvSpPr>
          <p:nvPr>
            <p:ph type="body" idx="4294967295"/>
          </p:nvPr>
        </p:nvSpPr>
        <p:spPr>
          <a:xfrm>
            <a:off x="1685024" y="958318"/>
            <a:ext cx="4199255" cy="6229062"/>
          </a:xfrm>
          <a:prstGeom prst="rect">
            <a:avLst/>
          </a:prstGeom>
        </p:spPr>
        <p:txBody>
          <a:bodyPr>
            <a:normAutofit lnSpcReduction="10000"/>
          </a:bodyPr>
          <a:lstStyle/>
          <a:p>
            <a:pPr>
              <a:spcBef>
                <a:spcPts val="255"/>
              </a:spcBef>
              <a:defRPr sz="1600">
                <a:latin typeface="Arial"/>
                <a:ea typeface="Arial"/>
                <a:cs typeface="Arial"/>
                <a:sym typeface="Arial"/>
              </a:defRPr>
            </a:pPr>
            <a:r>
              <a:rPr dirty="0"/>
              <a:t>USC (Press Laboratory) </a:t>
            </a:r>
          </a:p>
          <a:p>
            <a:pPr marL="631489" lvl="1" indent="-242881">
              <a:spcBef>
                <a:spcPts val="170"/>
              </a:spcBef>
              <a:defRPr sz="1200">
                <a:latin typeface="Arial"/>
                <a:ea typeface="Arial"/>
                <a:cs typeface="Arial"/>
                <a:sym typeface="Arial"/>
              </a:defRPr>
            </a:pPr>
            <a:r>
              <a:rPr lang="en-US" dirty="0" err="1"/>
              <a:t>Yanling</a:t>
            </a:r>
            <a:r>
              <a:rPr lang="en-US" dirty="0"/>
              <a:t> Ma, MD </a:t>
            </a:r>
            <a:endParaRPr lang="en-US" sz="2380" dirty="0"/>
          </a:p>
          <a:p>
            <a:pPr marL="631489" lvl="1" indent="-242881">
              <a:spcBef>
                <a:spcPts val="170"/>
              </a:spcBef>
              <a:defRPr sz="1200">
                <a:latin typeface="Arial"/>
                <a:ea typeface="Arial"/>
                <a:cs typeface="Arial"/>
                <a:sym typeface="Arial"/>
              </a:defRPr>
            </a:pPr>
            <a:r>
              <a:rPr dirty="0"/>
              <a:t>Simon Davenport  </a:t>
            </a:r>
            <a:endParaRPr sz="2380" dirty="0"/>
          </a:p>
          <a:p>
            <a:pPr marL="631489" lvl="1" indent="-242881">
              <a:spcBef>
                <a:spcPts val="170"/>
              </a:spcBef>
              <a:defRPr sz="1200">
                <a:latin typeface="Arial"/>
                <a:ea typeface="Arial"/>
                <a:cs typeface="Arial"/>
                <a:sym typeface="Arial"/>
              </a:defRPr>
            </a:pPr>
            <a:r>
              <a:rPr dirty="0"/>
              <a:t>Roberta Guzman</a:t>
            </a:r>
            <a:endParaRPr sz="2380" dirty="0"/>
          </a:p>
          <a:p>
            <a:pPr marL="631489" lvl="1" indent="-242881">
              <a:spcBef>
                <a:spcPts val="170"/>
              </a:spcBef>
              <a:defRPr sz="1200">
                <a:latin typeface="Arial"/>
                <a:ea typeface="Arial"/>
                <a:cs typeface="Arial"/>
                <a:sym typeface="Arial"/>
              </a:defRPr>
            </a:pPr>
            <a:r>
              <a:rPr lang="en-US" dirty="0"/>
              <a:t>Olivia Franco </a:t>
            </a:r>
            <a:endParaRPr sz="2380" dirty="0"/>
          </a:p>
          <a:p>
            <a:pPr marL="631489" lvl="1" indent="-242881">
              <a:spcBef>
                <a:spcPts val="170"/>
              </a:spcBef>
              <a:defRPr sz="1200">
                <a:latin typeface="Arial"/>
                <a:ea typeface="Arial"/>
                <a:cs typeface="Arial"/>
                <a:sym typeface="Arial"/>
              </a:defRPr>
            </a:pPr>
            <a:r>
              <a:rPr dirty="0"/>
              <a:t>Ivonne Villalobos</a:t>
            </a:r>
            <a:endParaRPr sz="2380" dirty="0"/>
          </a:p>
          <a:p>
            <a:pPr marL="631489" lvl="1" indent="-242881">
              <a:spcBef>
                <a:spcPts val="170"/>
              </a:spcBef>
              <a:defRPr sz="1200">
                <a:latin typeface="Arial"/>
                <a:ea typeface="Arial"/>
                <a:cs typeface="Arial"/>
                <a:sym typeface="Arial"/>
              </a:defRPr>
            </a:pPr>
            <a:r>
              <a:rPr dirty="0"/>
              <a:t>Bin </a:t>
            </a:r>
            <a:r>
              <a:rPr dirty="0" err="1"/>
              <a:t>Xie</a:t>
            </a:r>
            <a:r>
              <a:rPr dirty="0"/>
              <a:t>, MD, PhD</a:t>
            </a:r>
            <a:endParaRPr lang="en-US" dirty="0"/>
          </a:p>
          <a:p>
            <a:pPr marL="631489" lvl="1" indent="-242881">
              <a:spcBef>
                <a:spcPts val="170"/>
              </a:spcBef>
              <a:defRPr sz="1200">
                <a:latin typeface="Arial"/>
                <a:ea typeface="Arial"/>
                <a:cs typeface="Arial"/>
                <a:sym typeface="Arial"/>
              </a:defRPr>
            </a:pPr>
            <a:r>
              <a:rPr lang="en-US" dirty="0"/>
              <a:t>Angela Santiago* </a:t>
            </a:r>
            <a:endParaRPr lang="en-US" sz="2380" dirty="0"/>
          </a:p>
          <a:p>
            <a:pPr marL="631489" lvl="1" indent="-242881">
              <a:spcBef>
                <a:spcPts val="170"/>
              </a:spcBef>
              <a:defRPr sz="1200">
                <a:latin typeface="Arial"/>
                <a:ea typeface="Arial"/>
                <a:cs typeface="Arial"/>
                <a:sym typeface="Arial"/>
              </a:defRPr>
            </a:pPr>
            <a:r>
              <a:rPr lang="en-US" dirty="0"/>
              <a:t>Armen Gasparyan* </a:t>
            </a:r>
            <a:endParaRPr lang="en-US" sz="2380" dirty="0"/>
          </a:p>
          <a:p>
            <a:pPr marL="631489" lvl="1" indent="-242881">
              <a:spcBef>
                <a:spcPts val="170"/>
              </a:spcBef>
              <a:defRPr sz="1200">
                <a:latin typeface="Arial"/>
                <a:ea typeface="Arial"/>
                <a:cs typeface="Arial"/>
                <a:sym typeface="Arial"/>
              </a:defRPr>
            </a:pPr>
            <a:r>
              <a:rPr lang="en-US" dirty="0"/>
              <a:t>Armen Gasparyan* </a:t>
            </a:r>
            <a:r>
              <a:rPr dirty="0"/>
              <a:t> </a:t>
            </a:r>
            <a:endParaRPr sz="2380" dirty="0"/>
          </a:p>
          <a:p>
            <a:pPr marL="631489" lvl="1" indent="-242881">
              <a:spcBef>
                <a:spcPts val="170"/>
              </a:spcBef>
              <a:defRPr sz="1200">
                <a:latin typeface="Arial"/>
                <a:ea typeface="Arial"/>
                <a:cs typeface="Arial"/>
                <a:sym typeface="Arial"/>
              </a:defRPr>
            </a:pPr>
            <a:r>
              <a:rPr dirty="0" err="1"/>
              <a:t>Caihong</a:t>
            </a:r>
            <a:r>
              <a:rPr dirty="0"/>
              <a:t> Xia, PhD</a:t>
            </a:r>
            <a:r>
              <a:rPr lang="en-US" dirty="0"/>
              <a:t>*</a:t>
            </a:r>
            <a:r>
              <a:rPr dirty="0"/>
              <a:t> </a:t>
            </a:r>
            <a:endParaRPr sz="2380" dirty="0"/>
          </a:p>
          <a:p>
            <a:pPr marL="631489" lvl="1" indent="-242881">
              <a:spcBef>
                <a:spcPts val="170"/>
              </a:spcBef>
              <a:defRPr sz="1200">
                <a:latin typeface="Arial"/>
                <a:ea typeface="Arial"/>
                <a:cs typeface="Arial"/>
                <a:sym typeface="Arial"/>
              </a:defRPr>
            </a:pPr>
            <a:r>
              <a:rPr dirty="0"/>
              <a:t>Michael Gordon, PhD* </a:t>
            </a:r>
            <a:endParaRPr sz="2380" dirty="0"/>
          </a:p>
          <a:p>
            <a:pPr marL="631489" lvl="1" indent="-242881">
              <a:spcBef>
                <a:spcPts val="170"/>
              </a:spcBef>
              <a:defRPr sz="1200">
                <a:latin typeface="Arial"/>
                <a:ea typeface="Arial"/>
                <a:cs typeface="Arial"/>
                <a:sym typeface="Arial"/>
              </a:defRPr>
            </a:pPr>
            <a:r>
              <a:rPr dirty="0"/>
              <a:t>Brandon Li, MD*</a:t>
            </a:r>
            <a:endParaRPr sz="2380" dirty="0"/>
          </a:p>
          <a:p>
            <a:pPr marL="631489" lvl="1" indent="-242881">
              <a:spcBef>
                <a:spcPts val="170"/>
              </a:spcBef>
              <a:defRPr sz="1200">
                <a:latin typeface="Arial"/>
                <a:ea typeface="Arial"/>
                <a:cs typeface="Arial"/>
                <a:sym typeface="Arial"/>
              </a:defRPr>
            </a:pPr>
            <a:r>
              <a:rPr dirty="0"/>
              <a:t>Mariana </a:t>
            </a:r>
            <a:r>
              <a:rPr dirty="0" err="1"/>
              <a:t>Keshmeshian</a:t>
            </a:r>
            <a:r>
              <a:rPr dirty="0"/>
              <a:t>, PhD*</a:t>
            </a:r>
            <a:endParaRPr sz="2380" dirty="0"/>
          </a:p>
          <a:p>
            <a:pPr marL="631489" lvl="1" indent="-242881">
              <a:spcBef>
                <a:spcPts val="170"/>
              </a:spcBef>
              <a:defRPr sz="1200">
                <a:latin typeface="Arial"/>
                <a:ea typeface="Arial"/>
                <a:cs typeface="Arial"/>
                <a:sym typeface="Arial"/>
              </a:defRPr>
            </a:pPr>
            <a:r>
              <a:rPr dirty="0" err="1"/>
              <a:t>Jinha</a:t>
            </a:r>
            <a:r>
              <a:rPr dirty="0"/>
              <a:t> Park, MD, PhD* </a:t>
            </a:r>
            <a:endParaRPr sz="2380" dirty="0"/>
          </a:p>
          <a:p>
            <a:pPr marL="631489" lvl="1" indent="-242881">
              <a:spcBef>
                <a:spcPts val="170"/>
              </a:spcBef>
              <a:defRPr sz="1200">
                <a:latin typeface="Arial"/>
                <a:ea typeface="Arial"/>
                <a:cs typeface="Arial"/>
                <a:sym typeface="Arial"/>
              </a:defRPr>
            </a:pPr>
            <a:r>
              <a:rPr dirty="0"/>
              <a:t>Melinda Epstein, PhD*</a:t>
            </a:r>
            <a:endParaRPr sz="2380" dirty="0"/>
          </a:p>
          <a:p>
            <a:pPr marL="631489" lvl="1" indent="-242881">
              <a:spcBef>
                <a:spcPts val="170"/>
              </a:spcBef>
              <a:defRPr sz="1200">
                <a:latin typeface="Arial"/>
                <a:ea typeface="Arial"/>
                <a:cs typeface="Arial"/>
                <a:sym typeface="Arial"/>
              </a:defRPr>
            </a:pPr>
            <a:r>
              <a:rPr dirty="0"/>
              <a:t>Anamaria </a:t>
            </a:r>
            <a:r>
              <a:rPr dirty="0" err="1"/>
              <a:t>Ioan</a:t>
            </a:r>
            <a:r>
              <a:rPr dirty="0"/>
              <a:t>, MD, PhD *  </a:t>
            </a:r>
            <a:endParaRPr sz="2380" dirty="0"/>
          </a:p>
          <a:p>
            <a:pPr marL="631489" lvl="1" indent="-242881">
              <a:spcBef>
                <a:spcPts val="170"/>
              </a:spcBef>
              <a:defRPr sz="1200">
                <a:latin typeface="Arial"/>
                <a:ea typeface="Arial"/>
                <a:cs typeface="Arial"/>
                <a:sym typeface="Arial"/>
              </a:defRPr>
            </a:pPr>
            <a:r>
              <a:rPr dirty="0"/>
              <a:t>Jian-Yuan Zhou, MD*</a:t>
            </a:r>
            <a:endParaRPr sz="2380" dirty="0"/>
          </a:p>
          <a:p>
            <a:pPr>
              <a:spcBef>
                <a:spcPts val="255"/>
              </a:spcBef>
              <a:defRPr sz="1600">
                <a:latin typeface="Arial"/>
                <a:ea typeface="Arial"/>
                <a:cs typeface="Arial"/>
                <a:sym typeface="Arial"/>
              </a:defRPr>
            </a:pPr>
            <a:r>
              <a:rPr dirty="0"/>
              <a:t>Stanford U </a:t>
            </a:r>
          </a:p>
          <a:p>
            <a:pPr marL="631489" lvl="1" indent="-242881">
              <a:spcBef>
                <a:spcPts val="170"/>
              </a:spcBef>
              <a:defRPr sz="1200">
                <a:latin typeface="Arial"/>
                <a:ea typeface="Arial"/>
                <a:cs typeface="Arial"/>
                <a:sym typeface="Arial"/>
              </a:defRPr>
            </a:pPr>
            <a:r>
              <a:rPr dirty="0"/>
              <a:t>Christina Curtis, PhD</a:t>
            </a:r>
            <a:endParaRPr lang="en-US" dirty="0"/>
          </a:p>
          <a:p>
            <a:pPr marL="631489" lvl="1" indent="-242881">
              <a:spcBef>
                <a:spcPts val="170"/>
              </a:spcBef>
              <a:defRPr sz="1200">
                <a:latin typeface="Arial"/>
                <a:ea typeface="Arial"/>
                <a:cs typeface="Arial"/>
                <a:sym typeface="Arial"/>
              </a:defRPr>
            </a:pPr>
            <a:r>
              <a:rPr lang="en-US" dirty="0"/>
              <a:t>Jose </a:t>
            </a:r>
            <a:r>
              <a:rPr lang="en-US" dirty="0" err="1"/>
              <a:t>Seoane</a:t>
            </a:r>
            <a:r>
              <a:rPr lang="en-US" dirty="0"/>
              <a:t>, PhD</a:t>
            </a:r>
            <a:r>
              <a:rPr dirty="0"/>
              <a:t> </a:t>
            </a:r>
            <a:endParaRPr sz="2380" dirty="0"/>
          </a:p>
          <a:p>
            <a:pPr>
              <a:spcBef>
                <a:spcPts val="255"/>
              </a:spcBef>
              <a:defRPr sz="1600">
                <a:latin typeface="Arial"/>
                <a:ea typeface="Arial"/>
                <a:cs typeface="Arial"/>
                <a:sym typeface="Arial"/>
              </a:defRPr>
            </a:pPr>
            <a:r>
              <a:rPr dirty="0"/>
              <a:t>Memorial Sloan Kettering </a:t>
            </a:r>
          </a:p>
          <a:p>
            <a:pPr marL="631489" lvl="1" indent="-242881">
              <a:spcBef>
                <a:spcPts val="170"/>
              </a:spcBef>
              <a:defRPr sz="1200">
                <a:latin typeface="Arial"/>
                <a:ea typeface="Arial"/>
                <a:cs typeface="Arial"/>
                <a:sym typeface="Arial"/>
              </a:defRPr>
            </a:pPr>
            <a:r>
              <a:rPr dirty="0"/>
              <a:t>Malcolm Pike, PhD </a:t>
            </a:r>
            <a:endParaRPr sz="1360" dirty="0"/>
          </a:p>
          <a:p>
            <a:pPr>
              <a:spcBef>
                <a:spcPts val="255"/>
              </a:spcBef>
              <a:defRPr sz="1600">
                <a:latin typeface="Arial"/>
                <a:ea typeface="Arial"/>
                <a:cs typeface="Arial"/>
                <a:sym typeface="Arial"/>
              </a:defRPr>
            </a:pPr>
            <a:r>
              <a:rPr dirty="0"/>
              <a:t>M. D. Anderson Cancer Center </a:t>
            </a:r>
          </a:p>
          <a:p>
            <a:pPr marL="631489" lvl="1" indent="-242881">
              <a:spcBef>
                <a:spcPts val="170"/>
              </a:spcBef>
              <a:defRPr sz="1200">
                <a:latin typeface="Arial"/>
                <a:ea typeface="Arial"/>
                <a:cs typeface="Arial"/>
                <a:sym typeface="Arial"/>
              </a:defRPr>
            </a:pPr>
            <a:r>
              <a:rPr dirty="0"/>
              <a:t>Adel El-Naggar, MD  </a:t>
            </a:r>
            <a:endParaRPr sz="2380" dirty="0"/>
          </a:p>
          <a:p>
            <a:pPr marL="631489" lvl="1" indent="-242881">
              <a:spcBef>
                <a:spcPts val="170"/>
              </a:spcBef>
              <a:defRPr sz="1200">
                <a:latin typeface="Arial"/>
                <a:ea typeface="Arial"/>
                <a:cs typeface="Arial"/>
                <a:sym typeface="Arial"/>
              </a:defRPr>
            </a:pPr>
            <a:r>
              <a:rPr dirty="0"/>
              <a:t>Lovell Jones, PhD </a:t>
            </a:r>
            <a:endParaRPr sz="2380" dirty="0"/>
          </a:p>
          <a:p>
            <a:pPr>
              <a:spcBef>
                <a:spcPts val="255"/>
              </a:spcBef>
              <a:defRPr sz="1600">
                <a:latin typeface="Arial"/>
                <a:ea typeface="Arial"/>
                <a:cs typeface="Arial"/>
                <a:sym typeface="Arial"/>
              </a:defRPr>
            </a:pPr>
            <a:r>
              <a:rPr dirty="0"/>
              <a:t>City of Hope National Medical Center</a:t>
            </a:r>
          </a:p>
          <a:p>
            <a:pPr marL="631489" lvl="1" indent="-242881">
              <a:spcBef>
                <a:spcPts val="170"/>
              </a:spcBef>
              <a:defRPr sz="1200">
                <a:latin typeface="Arial"/>
                <a:ea typeface="Arial"/>
                <a:cs typeface="Arial"/>
                <a:sym typeface="Arial"/>
              </a:defRPr>
            </a:pPr>
            <a:r>
              <a:rPr dirty="0"/>
              <a:t>Leslie Bernstein, PhD </a:t>
            </a:r>
          </a:p>
        </p:txBody>
      </p:sp>
      <p:sp>
        <p:nvSpPr>
          <p:cNvPr id="427" name="Rectangle 4"/>
          <p:cNvSpPr txBox="1"/>
          <p:nvPr/>
        </p:nvSpPr>
        <p:spPr>
          <a:xfrm>
            <a:off x="7648113" y="985485"/>
            <a:ext cx="3319002" cy="4118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861" rIns="38861">
            <a:normAutofit lnSpcReduction="10000"/>
          </a:bodyPr>
          <a:lstStyle/>
          <a:p>
            <a:pPr marL="291456" indent="-291456">
              <a:lnSpc>
                <a:spcPct val="72000"/>
              </a:lnSpc>
              <a:spcBef>
                <a:spcPts val="595"/>
              </a:spcBef>
              <a:buSzPct val="100000"/>
              <a:buFont typeface="Arial"/>
              <a:buChar char="•"/>
              <a:defRPr sz="1200">
                <a:latin typeface="Arial"/>
                <a:ea typeface="Arial"/>
                <a:cs typeface="Arial"/>
                <a:sym typeface="Arial"/>
              </a:defRPr>
            </a:pPr>
            <a:endParaRPr sz="1020" dirty="0"/>
          </a:p>
          <a:p>
            <a:pPr marL="291456" indent="-291456">
              <a:lnSpc>
                <a:spcPct val="72000"/>
              </a:lnSpc>
              <a:spcBef>
                <a:spcPts val="255"/>
              </a:spcBef>
              <a:buSzPct val="100000"/>
              <a:buFont typeface="Arial"/>
              <a:buChar char="•"/>
              <a:defRPr sz="1600">
                <a:latin typeface="Arial"/>
                <a:ea typeface="Arial"/>
                <a:cs typeface="Arial"/>
                <a:sym typeface="Arial"/>
              </a:defRPr>
            </a:pPr>
            <a:r>
              <a:rPr sz="1360" dirty="0"/>
              <a:t>Ventana Medical Systems, Inc. </a:t>
            </a:r>
            <a:endParaRPr sz="1190" dirty="0"/>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Michael Barnes, MD </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Leigh Ann Henricksen, PhD </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Larry Morrison, PhD </a:t>
            </a:r>
          </a:p>
          <a:p>
            <a:pPr marL="291456" indent="-291456">
              <a:lnSpc>
                <a:spcPct val="72000"/>
              </a:lnSpc>
              <a:spcBef>
                <a:spcPts val="255"/>
              </a:spcBef>
              <a:buSzPct val="100000"/>
              <a:buFont typeface="Arial"/>
              <a:buChar char="•"/>
              <a:defRPr sz="1600">
                <a:latin typeface="Arial"/>
                <a:ea typeface="Arial"/>
                <a:cs typeface="Arial"/>
                <a:sym typeface="Arial"/>
              </a:defRPr>
            </a:pPr>
            <a:r>
              <a:rPr sz="1360" dirty="0"/>
              <a:t>Abbott-</a:t>
            </a:r>
            <a:r>
              <a:rPr sz="1360" dirty="0" err="1"/>
              <a:t>Vysis</a:t>
            </a:r>
            <a:r>
              <a:rPr sz="1360" dirty="0"/>
              <a:t>, Inc. </a:t>
            </a:r>
            <a:endParaRPr sz="2720" dirty="0"/>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Kerry </a:t>
            </a:r>
            <a:r>
              <a:rPr sz="1247" dirty="0" err="1"/>
              <a:t>Flom</a:t>
            </a:r>
            <a:r>
              <a:rPr sz="1247" dirty="0"/>
              <a:t>, PhD</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Steven Seelig, MD, PhD </a:t>
            </a:r>
          </a:p>
          <a:p>
            <a:pPr marL="291456" indent="-291456">
              <a:lnSpc>
                <a:spcPct val="72000"/>
              </a:lnSpc>
              <a:spcBef>
                <a:spcPts val="255"/>
              </a:spcBef>
              <a:buSzPct val="100000"/>
              <a:buFont typeface="Arial"/>
              <a:buChar char="•"/>
              <a:defRPr sz="1600">
                <a:latin typeface="Arial"/>
                <a:ea typeface="Arial"/>
                <a:cs typeface="Arial"/>
                <a:sym typeface="Arial"/>
              </a:defRPr>
            </a:pPr>
            <a:r>
              <a:rPr sz="1360" dirty="0"/>
              <a:t>Genentech, Inc. </a:t>
            </a:r>
            <a:endParaRPr sz="2720" dirty="0"/>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Robert Mass, MD</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Pam Klein, MD</a:t>
            </a:r>
          </a:p>
          <a:p>
            <a:pPr marL="291456" indent="-291456">
              <a:lnSpc>
                <a:spcPct val="72000"/>
              </a:lnSpc>
              <a:spcBef>
                <a:spcPts val="255"/>
              </a:spcBef>
              <a:buSzPct val="100000"/>
              <a:buFont typeface="Arial"/>
              <a:buChar char="•"/>
              <a:defRPr sz="1600">
                <a:latin typeface="Arial"/>
                <a:ea typeface="Arial"/>
                <a:cs typeface="Arial"/>
                <a:sym typeface="Arial"/>
              </a:defRPr>
            </a:pPr>
            <a:r>
              <a:rPr sz="1360" dirty="0"/>
              <a:t>GlaxoSmithKline</a:t>
            </a:r>
            <a:r>
              <a:rPr sz="1190" dirty="0"/>
              <a:t> </a:t>
            </a:r>
            <a:endParaRPr sz="2720" dirty="0"/>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Cathy Ellis, PhD </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Maria Koehler, MD, PhD</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a:t>Anne Marie Martin, PhD </a:t>
            </a:r>
          </a:p>
          <a:p>
            <a:pPr marL="291456" indent="-291456">
              <a:lnSpc>
                <a:spcPct val="72000"/>
              </a:lnSpc>
              <a:spcBef>
                <a:spcPts val="255"/>
              </a:spcBef>
              <a:buSzPct val="100000"/>
              <a:buFont typeface="Arial"/>
              <a:buChar char="•"/>
              <a:defRPr sz="1600">
                <a:latin typeface="Arial"/>
                <a:ea typeface="Arial"/>
                <a:cs typeface="Arial"/>
                <a:sym typeface="Arial"/>
              </a:defRPr>
            </a:pPr>
            <a:r>
              <a:rPr sz="1360" dirty="0" err="1"/>
              <a:t>Caris</a:t>
            </a:r>
            <a:r>
              <a:rPr sz="1360" dirty="0"/>
              <a:t> Life Sciences, Inc. </a:t>
            </a:r>
            <a:endParaRPr sz="2720" dirty="0"/>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err="1"/>
              <a:t>Wenhsiang</a:t>
            </a:r>
            <a:r>
              <a:rPr sz="1247" dirty="0"/>
              <a:t> Wen, MD, PhD* </a:t>
            </a:r>
          </a:p>
          <a:p>
            <a:pPr marL="631489" lvl="1" indent="-242881">
              <a:lnSpc>
                <a:spcPct val="72000"/>
              </a:lnSpc>
              <a:spcBef>
                <a:spcPts val="170"/>
              </a:spcBef>
              <a:buSzPct val="100000"/>
              <a:buFont typeface="Arial"/>
              <a:buChar char="–"/>
              <a:defRPr sz="1200">
                <a:latin typeface="Arial"/>
                <a:ea typeface="Arial"/>
                <a:cs typeface="Arial"/>
                <a:sym typeface="Arial"/>
              </a:defRPr>
            </a:pPr>
            <a:r>
              <a:rPr sz="1247" dirty="0" err="1"/>
              <a:t>Wangjuh</a:t>
            </a:r>
            <a:r>
              <a:rPr sz="1247" dirty="0"/>
              <a:t> (Sting) Chen, PhD </a:t>
            </a:r>
            <a:r>
              <a:rPr sz="1020" dirty="0"/>
              <a:t> </a:t>
            </a:r>
            <a:endParaRPr lang="en-US" sz="1020" dirty="0"/>
          </a:p>
          <a:p>
            <a:pPr marL="291456" indent="-291456">
              <a:lnSpc>
                <a:spcPct val="72000"/>
              </a:lnSpc>
              <a:spcBef>
                <a:spcPts val="255"/>
              </a:spcBef>
              <a:buSzPct val="100000"/>
              <a:buFont typeface="Arial"/>
              <a:buChar char="•"/>
              <a:defRPr sz="1600">
                <a:latin typeface="Arial"/>
                <a:ea typeface="Arial"/>
                <a:cs typeface="Arial"/>
                <a:sym typeface="Arial"/>
              </a:defRPr>
            </a:pPr>
            <a:r>
              <a:rPr lang="en-US" sz="1360" dirty="0"/>
              <a:t>Cepheid, Inc. </a:t>
            </a:r>
            <a:endParaRPr lang="en-US" sz="1813" dirty="0"/>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t>Michael Bates, MD </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sym typeface="Arial"/>
              </a:rPr>
              <a:t>Natalie C. Wu, PhD </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sym typeface="Arial"/>
              </a:rPr>
              <a:t>Wendy Wong</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sym typeface="Arial"/>
              </a:rPr>
              <a:t>Kenneth E. Ho </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sym typeface="Arial"/>
              </a:rPr>
              <a:t>Victor C. Chu, PhD </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err="1">
                <a:sym typeface="Arial"/>
              </a:rPr>
              <a:t>Analiza</a:t>
            </a:r>
            <a:r>
              <a:rPr lang="en-US" sz="1247" dirty="0">
                <a:sym typeface="Arial"/>
              </a:rPr>
              <a:t> </a:t>
            </a:r>
            <a:r>
              <a:rPr lang="en-US" sz="1247" dirty="0" err="1">
                <a:sym typeface="Arial"/>
              </a:rPr>
              <a:t>Rizo</a:t>
            </a:r>
            <a:r>
              <a:rPr lang="en-US" sz="1247" dirty="0">
                <a:sym typeface="Arial"/>
              </a:rPr>
              <a:t>  </a:t>
            </a:r>
          </a:p>
          <a:p>
            <a:pPr marL="631489" lvl="1" indent="-242881">
              <a:lnSpc>
                <a:spcPct val="72000"/>
              </a:lnSpc>
              <a:spcBef>
                <a:spcPts val="170"/>
              </a:spcBef>
              <a:buSzPct val="100000"/>
              <a:buFont typeface="Arial"/>
              <a:buChar char="–"/>
              <a:defRPr sz="1200">
                <a:latin typeface="Arial"/>
                <a:ea typeface="Arial"/>
                <a:cs typeface="Arial"/>
                <a:sym typeface="Arial"/>
              </a:defRPr>
            </a:pPr>
            <a:r>
              <a:rPr lang="en-US" sz="1247" dirty="0">
                <a:sym typeface="Arial"/>
              </a:rPr>
              <a:t>Jodi M. Weidler, PhD </a:t>
            </a:r>
            <a:endParaRPr lang="en-US" sz="1247" dirty="0"/>
          </a:p>
          <a:p>
            <a:pPr marL="631489" lvl="1" indent="-242881">
              <a:lnSpc>
                <a:spcPct val="72000"/>
              </a:lnSpc>
              <a:spcBef>
                <a:spcPts val="170"/>
              </a:spcBef>
              <a:buSzPct val="100000"/>
              <a:buFont typeface="Arial"/>
              <a:buChar char="–"/>
              <a:defRPr sz="1200">
                <a:latin typeface="Arial"/>
                <a:ea typeface="Arial"/>
                <a:cs typeface="Arial"/>
                <a:sym typeface="Arial"/>
              </a:defRPr>
            </a:pPr>
            <a:endParaRPr sz="1020" dirty="0"/>
          </a:p>
        </p:txBody>
      </p:sp>
      <p:sp>
        <p:nvSpPr>
          <p:cNvPr id="428" name="Rectangle 5"/>
          <p:cNvSpPr txBox="1"/>
          <p:nvPr/>
        </p:nvSpPr>
        <p:spPr>
          <a:xfrm>
            <a:off x="3878151" y="7187380"/>
            <a:ext cx="4199255" cy="327782"/>
          </a:xfrm>
          <a:prstGeom prst="rect">
            <a:avLst/>
          </a:prstGeom>
          <a:ln w="12700">
            <a:miter lim="400000"/>
          </a:ln>
          <a:effectLst>
            <a:outerShdw dist="17961" dir="2700000" rotWithShape="0">
              <a:srgbClr val="2F4D71">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861" rIns="38861">
            <a:spAutoFit/>
          </a:bodyPr>
          <a:lstStyle>
            <a:lvl1pPr algn="ctr">
              <a:defRPr b="1"/>
            </a:lvl1pPr>
          </a:lstStyle>
          <a:p>
            <a:r>
              <a:rPr sz="1530" dirty="0"/>
              <a:t>The Women who participated in the Clinical Trials </a:t>
            </a:r>
          </a:p>
        </p:txBody>
      </p:sp>
      <p:sp>
        <p:nvSpPr>
          <p:cNvPr id="429" name="Rectangle 4"/>
          <p:cNvSpPr txBox="1"/>
          <p:nvPr/>
        </p:nvSpPr>
        <p:spPr>
          <a:xfrm>
            <a:off x="4691107" y="1041666"/>
            <a:ext cx="2742080" cy="4113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861" rIns="38861">
            <a:spAutoFit/>
          </a:bodyPr>
          <a:lstStyle/>
          <a:p>
            <a:pPr marL="291456" indent="-291456">
              <a:lnSpc>
                <a:spcPct val="80000"/>
              </a:lnSpc>
              <a:spcBef>
                <a:spcPts val="510"/>
              </a:spcBef>
              <a:buClr>
                <a:srgbClr val="1F497D"/>
              </a:buClr>
              <a:buSzPct val="100000"/>
              <a:buChar char="•"/>
              <a:defRPr sz="1600"/>
            </a:pPr>
            <a:r>
              <a:rPr sz="1587" dirty="0"/>
              <a:t>UCLA</a:t>
            </a:r>
          </a:p>
          <a:p>
            <a:pPr marL="631489" lvl="1" indent="-242881">
              <a:lnSpc>
                <a:spcPct val="80000"/>
              </a:lnSpc>
              <a:spcBef>
                <a:spcPts val="425"/>
              </a:spcBef>
              <a:buClr>
                <a:srgbClr val="1F497D"/>
              </a:buClr>
              <a:buSzPct val="100000"/>
              <a:buChar char="–"/>
              <a:defRPr sz="1200"/>
            </a:pPr>
            <a:r>
              <a:rPr sz="1247" dirty="0"/>
              <a:t>Dennis </a:t>
            </a:r>
            <a:r>
              <a:rPr sz="1247" dirty="0" err="1"/>
              <a:t>Slamon</a:t>
            </a:r>
            <a:r>
              <a:rPr sz="1247" dirty="0"/>
              <a:t>, MD, PhD</a:t>
            </a:r>
          </a:p>
          <a:p>
            <a:pPr marL="631489" lvl="1" indent="-242881">
              <a:lnSpc>
                <a:spcPct val="80000"/>
              </a:lnSpc>
              <a:spcBef>
                <a:spcPts val="425"/>
              </a:spcBef>
              <a:buClr>
                <a:srgbClr val="1F497D"/>
              </a:buClr>
              <a:buSzPct val="100000"/>
              <a:buChar char="–"/>
              <a:defRPr sz="1200"/>
            </a:pPr>
            <a:r>
              <a:rPr sz="1247" dirty="0"/>
              <a:t>Richard Finn, MD </a:t>
            </a:r>
          </a:p>
          <a:p>
            <a:pPr marL="631489" lvl="1" indent="-242881">
              <a:lnSpc>
                <a:spcPct val="80000"/>
              </a:lnSpc>
              <a:spcBef>
                <a:spcPts val="425"/>
              </a:spcBef>
              <a:buClr>
                <a:srgbClr val="1F497D"/>
              </a:buClr>
              <a:buSzPct val="100000"/>
              <a:buChar char="–"/>
              <a:defRPr sz="1200"/>
            </a:pPr>
            <a:r>
              <a:rPr sz="1247" dirty="0"/>
              <a:t>Gottfried </a:t>
            </a:r>
            <a:r>
              <a:rPr sz="1247" dirty="0" err="1"/>
              <a:t>Konecny</a:t>
            </a:r>
            <a:r>
              <a:rPr sz="1247" dirty="0"/>
              <a:t>, MD </a:t>
            </a:r>
          </a:p>
          <a:p>
            <a:pPr marL="631489" lvl="1" indent="-242881">
              <a:lnSpc>
                <a:spcPct val="80000"/>
              </a:lnSpc>
              <a:spcBef>
                <a:spcPts val="425"/>
              </a:spcBef>
              <a:buClr>
                <a:srgbClr val="1F497D"/>
              </a:buClr>
              <a:buSzPct val="100000"/>
              <a:buChar char="–"/>
              <a:defRPr sz="1200"/>
            </a:pPr>
            <a:r>
              <a:rPr sz="1247" dirty="0"/>
              <a:t>Zev </a:t>
            </a:r>
            <a:r>
              <a:rPr sz="1247" dirty="0" err="1"/>
              <a:t>Wainberg</a:t>
            </a:r>
            <a:r>
              <a:rPr sz="1247" dirty="0"/>
              <a:t>, MD </a:t>
            </a:r>
          </a:p>
          <a:p>
            <a:pPr marL="631489" lvl="1" indent="-242881">
              <a:lnSpc>
                <a:spcPct val="80000"/>
              </a:lnSpc>
              <a:spcBef>
                <a:spcPts val="425"/>
              </a:spcBef>
              <a:buClr>
                <a:srgbClr val="1F497D"/>
              </a:buClr>
              <a:buSzPct val="100000"/>
              <a:buChar char="–"/>
              <a:defRPr sz="1200"/>
            </a:pPr>
            <a:r>
              <a:rPr sz="1247" dirty="0"/>
              <a:t>Sara </a:t>
            </a:r>
            <a:r>
              <a:rPr sz="1247" dirty="0" err="1"/>
              <a:t>Hurvitz</a:t>
            </a:r>
            <a:r>
              <a:rPr sz="1247" dirty="0"/>
              <a:t>, MD</a:t>
            </a:r>
          </a:p>
          <a:p>
            <a:pPr marL="291456" indent="-291456">
              <a:lnSpc>
                <a:spcPct val="80000"/>
              </a:lnSpc>
              <a:spcBef>
                <a:spcPts val="510"/>
              </a:spcBef>
              <a:buClr>
                <a:srgbClr val="1F497D"/>
              </a:buClr>
              <a:buSzPct val="100000"/>
              <a:buChar char="•"/>
              <a:defRPr sz="1600"/>
            </a:pPr>
            <a:r>
              <a:rPr sz="1587" dirty="0"/>
              <a:t>University of Hamburg</a:t>
            </a:r>
          </a:p>
          <a:p>
            <a:pPr marL="631489" lvl="1" indent="-242881">
              <a:lnSpc>
                <a:spcPct val="80000"/>
              </a:lnSpc>
              <a:spcBef>
                <a:spcPts val="425"/>
              </a:spcBef>
              <a:buClr>
                <a:srgbClr val="1F497D"/>
              </a:buClr>
              <a:buSzPct val="100000"/>
              <a:buChar char="–"/>
              <a:defRPr sz="1200"/>
            </a:pPr>
            <a:r>
              <a:rPr sz="1247" dirty="0"/>
              <a:t>Guido Sauter, MD</a:t>
            </a:r>
          </a:p>
          <a:p>
            <a:pPr marL="631489" lvl="1" indent="-242881">
              <a:lnSpc>
                <a:spcPct val="80000"/>
              </a:lnSpc>
              <a:spcBef>
                <a:spcPts val="425"/>
              </a:spcBef>
              <a:buClr>
                <a:srgbClr val="1F497D"/>
              </a:buClr>
              <a:buSzPct val="100000"/>
              <a:buChar char="–"/>
              <a:defRPr sz="1200"/>
            </a:pPr>
            <a:r>
              <a:rPr sz="1247" dirty="0"/>
              <a:t>Martina </a:t>
            </a:r>
            <a:r>
              <a:rPr sz="1247" dirty="0" err="1"/>
              <a:t>Mirlacher</a:t>
            </a:r>
            <a:endParaRPr sz="1247" dirty="0"/>
          </a:p>
          <a:p>
            <a:pPr marL="631489" lvl="1" indent="-242881">
              <a:lnSpc>
                <a:spcPct val="80000"/>
              </a:lnSpc>
              <a:spcBef>
                <a:spcPts val="425"/>
              </a:spcBef>
              <a:buClr>
                <a:srgbClr val="1F497D"/>
              </a:buClr>
              <a:buSzPct val="100000"/>
              <a:buChar char="–"/>
              <a:defRPr sz="1200"/>
            </a:pPr>
            <a:r>
              <a:rPr sz="1247" dirty="0"/>
              <a:t>Tobias </a:t>
            </a:r>
            <a:r>
              <a:rPr sz="1247" dirty="0" err="1"/>
              <a:t>Grob</a:t>
            </a:r>
            <a:r>
              <a:rPr sz="1247" dirty="0"/>
              <a:t>, MD</a:t>
            </a:r>
          </a:p>
          <a:p>
            <a:pPr marL="291456" indent="-291456">
              <a:lnSpc>
                <a:spcPct val="80000"/>
              </a:lnSpc>
              <a:spcBef>
                <a:spcPts val="510"/>
              </a:spcBef>
              <a:buClr>
                <a:srgbClr val="1F497D"/>
              </a:buClr>
              <a:buSzPct val="100000"/>
              <a:buChar char="•"/>
              <a:defRPr sz="1600"/>
            </a:pPr>
            <a:r>
              <a:rPr sz="1587" dirty="0"/>
              <a:t>Cancer International Research Group / TRIO </a:t>
            </a:r>
          </a:p>
          <a:p>
            <a:pPr marL="631489" lvl="1" indent="-242881">
              <a:lnSpc>
                <a:spcPct val="80000"/>
              </a:lnSpc>
              <a:spcBef>
                <a:spcPts val="425"/>
              </a:spcBef>
              <a:buClr>
                <a:srgbClr val="1F497D"/>
              </a:buClr>
              <a:buSzPct val="100000"/>
              <a:buChar char="–"/>
              <a:defRPr sz="1200"/>
            </a:pPr>
            <a:r>
              <a:rPr sz="1247" dirty="0"/>
              <a:t>Valerie Bee </a:t>
            </a:r>
          </a:p>
          <a:p>
            <a:pPr marL="631489" lvl="1" indent="-242881">
              <a:lnSpc>
                <a:spcPct val="80000"/>
              </a:lnSpc>
              <a:spcBef>
                <a:spcPts val="425"/>
              </a:spcBef>
              <a:buClr>
                <a:srgbClr val="1F497D"/>
              </a:buClr>
              <a:buSzPct val="100000"/>
              <a:buChar char="–"/>
              <a:defRPr sz="1200"/>
            </a:pPr>
            <a:r>
              <a:rPr sz="1247" dirty="0"/>
              <a:t>Henry </a:t>
            </a:r>
            <a:r>
              <a:rPr sz="1247" dirty="0" err="1"/>
              <a:t>Taupin</a:t>
            </a:r>
            <a:r>
              <a:rPr sz="1247" dirty="0"/>
              <a:t> </a:t>
            </a:r>
          </a:p>
          <a:p>
            <a:pPr marL="631489" lvl="1" indent="-242881">
              <a:lnSpc>
                <a:spcPct val="80000"/>
              </a:lnSpc>
              <a:spcBef>
                <a:spcPts val="425"/>
              </a:spcBef>
              <a:buClr>
                <a:srgbClr val="1F497D"/>
              </a:buClr>
              <a:buSzPct val="100000"/>
              <a:buChar char="–"/>
              <a:defRPr sz="1200"/>
            </a:pPr>
            <a:r>
              <a:rPr sz="1247" dirty="0"/>
              <a:t>Karen </a:t>
            </a:r>
            <a:r>
              <a:rPr sz="1247" dirty="0" err="1"/>
              <a:t>Afenjar</a:t>
            </a:r>
            <a:r>
              <a:rPr sz="1247" dirty="0"/>
              <a:t> </a:t>
            </a:r>
          </a:p>
          <a:p>
            <a:pPr marL="291456" indent="-291456">
              <a:lnSpc>
                <a:spcPct val="80000"/>
              </a:lnSpc>
              <a:spcBef>
                <a:spcPts val="510"/>
              </a:spcBef>
              <a:buClr>
                <a:srgbClr val="1F497D"/>
              </a:buClr>
              <a:buSzPct val="100000"/>
              <a:buChar char="•"/>
              <a:defRPr sz="1600"/>
            </a:pPr>
            <a:r>
              <a:rPr sz="1587" dirty="0"/>
              <a:t>Erlangen University           (Bavarian Breast Cancer Research Group)</a:t>
            </a:r>
          </a:p>
          <a:p>
            <a:pPr marL="631489" lvl="1" indent="-242881">
              <a:lnSpc>
                <a:spcPct val="80000"/>
              </a:lnSpc>
              <a:spcBef>
                <a:spcPts val="425"/>
              </a:spcBef>
              <a:buClr>
                <a:srgbClr val="1F497D"/>
              </a:buClr>
              <a:buSzPct val="100000"/>
              <a:buChar char="–"/>
              <a:defRPr sz="1200"/>
            </a:pPr>
            <a:r>
              <a:rPr sz="1247" dirty="0"/>
              <a:t>Peter Fasching, MD </a:t>
            </a:r>
          </a:p>
        </p:txBody>
      </p:sp>
      <p:sp>
        <p:nvSpPr>
          <p:cNvPr id="430" name="Rectangle 4"/>
          <p:cNvSpPr txBox="1"/>
          <p:nvPr/>
        </p:nvSpPr>
        <p:spPr>
          <a:xfrm>
            <a:off x="6890782" y="4967243"/>
            <a:ext cx="4199255" cy="2046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861" rIns="38861">
            <a:normAutofit/>
          </a:bodyPr>
          <a:lstStyle/>
          <a:p>
            <a:pPr marL="279798" indent="-279798" defTabSz="373063">
              <a:lnSpc>
                <a:spcPct val="80000"/>
              </a:lnSpc>
              <a:spcBef>
                <a:spcPts val="595"/>
              </a:spcBef>
              <a:buSzPct val="100000"/>
              <a:buFont typeface="Arial"/>
              <a:buChar char="•"/>
              <a:defRPr sz="1152">
                <a:latin typeface="Arial"/>
                <a:ea typeface="Arial"/>
                <a:cs typeface="Arial"/>
                <a:sym typeface="Arial"/>
              </a:defRPr>
            </a:pPr>
            <a:endParaRPr sz="979" dirty="0"/>
          </a:p>
          <a:p>
            <a:pPr marL="279798" indent="-279798" defTabSz="373063">
              <a:lnSpc>
                <a:spcPct val="80000"/>
              </a:lnSpc>
              <a:spcBef>
                <a:spcPts val="255"/>
              </a:spcBef>
              <a:buSzPct val="100000"/>
              <a:buFont typeface="Arial"/>
              <a:buChar char="•"/>
              <a:defRPr sz="1536">
                <a:latin typeface="Arial"/>
                <a:ea typeface="Arial"/>
                <a:cs typeface="Arial"/>
                <a:sym typeface="Arial"/>
              </a:defRPr>
            </a:pPr>
            <a:r>
              <a:rPr sz="1306" dirty="0"/>
              <a:t>Grant Support:</a:t>
            </a:r>
            <a:endParaRPr sz="1142" dirty="0"/>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N</a:t>
            </a:r>
            <a:r>
              <a:rPr lang="en-US" sz="1360" dirty="0"/>
              <a:t>ational </a:t>
            </a:r>
            <a:r>
              <a:rPr sz="1360" dirty="0"/>
              <a:t>C</a:t>
            </a:r>
            <a:r>
              <a:rPr lang="en-US" sz="1360" dirty="0"/>
              <a:t>ancer </a:t>
            </a:r>
            <a:r>
              <a:rPr sz="1360" dirty="0"/>
              <a:t>I</a:t>
            </a:r>
            <a:r>
              <a:rPr lang="en-US" sz="1360" dirty="0"/>
              <a:t>nstitute</a:t>
            </a:r>
            <a:r>
              <a:rPr sz="1360" dirty="0"/>
              <a:t> </a:t>
            </a:r>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California Breast Cancer Research Program </a:t>
            </a:r>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DOD Breast Cancer Research Program </a:t>
            </a:r>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Breast Cancer Research Foundation</a:t>
            </a:r>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Tower Cancer Research Foundation </a:t>
            </a:r>
          </a:p>
          <a:p>
            <a:pPr marL="606228" lvl="1" indent="-233165" defTabSz="373063">
              <a:lnSpc>
                <a:spcPct val="80000"/>
              </a:lnSpc>
              <a:spcBef>
                <a:spcPts val="170"/>
              </a:spcBef>
              <a:buSzPct val="100000"/>
              <a:buFont typeface="Arial"/>
              <a:buChar char="–"/>
              <a:defRPr sz="1152">
                <a:latin typeface="Arial"/>
                <a:ea typeface="Arial"/>
                <a:cs typeface="Arial"/>
                <a:sym typeface="Arial"/>
              </a:defRPr>
            </a:pPr>
            <a:r>
              <a:rPr sz="1360" dirty="0"/>
              <a:t>Adelson Medical Research Foundation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2004060" y="426955"/>
            <a:ext cx="8183880" cy="696969"/>
          </a:xfrm>
        </p:spPr>
        <p:txBody>
          <a:bodyPr>
            <a:normAutofit fontScale="90000"/>
          </a:bodyPr>
          <a:lstStyle/>
          <a:p>
            <a:pPr algn="ctr" eaLnBrk="1" hangingPunct="1"/>
            <a:r>
              <a:rPr lang="en-US" altLang="x-none" sz="3200" b="1" dirty="0">
                <a:solidFill>
                  <a:schemeClr val="accent1"/>
                </a:solidFill>
                <a:latin typeface="Arial" panose="020B0604020202020204" pitchFamily="34" charset="0"/>
                <a:cs typeface="Arial" panose="020B0604020202020204" pitchFamily="34" charset="0"/>
              </a:rPr>
              <a:t>Does Heterogeneity of HER2 Status Exist?</a:t>
            </a:r>
            <a:endParaRPr lang="en-US" altLang="x-none" sz="2800" b="1" dirty="0">
              <a:solidFill>
                <a:schemeClr val="accent1"/>
              </a:solidFill>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2116429" y="1182862"/>
            <a:ext cx="7675809" cy="3781944"/>
            <a:chOff x="240" y="480"/>
            <a:chExt cx="5088" cy="1994"/>
          </a:xfrm>
        </p:grpSpPr>
        <p:pic>
          <p:nvPicPr>
            <p:cNvPr id="10446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 y="480"/>
              <a:ext cx="5088" cy="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1" name="Rectangle 5"/>
            <p:cNvSpPr>
              <a:spLocks noChangeArrowheads="1"/>
            </p:cNvSpPr>
            <p:nvPr/>
          </p:nvSpPr>
          <p:spPr bwMode="auto">
            <a:xfrm>
              <a:off x="1296" y="528"/>
              <a:ext cx="54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r>
                <a:rPr lang="en-US" altLang="x-none" sz="1800" b="1" i="0">
                  <a:solidFill>
                    <a:srgbClr val="000000"/>
                  </a:solidFill>
                  <a:latin typeface="Lucida Sans" charset="0"/>
                </a:rPr>
                <a:t>IHC 0</a:t>
              </a:r>
              <a:endParaRPr lang="en-US" altLang="x-none" sz="1800" i="0">
                <a:latin typeface="Lucida Sans" charset="0"/>
              </a:endParaRPr>
            </a:p>
          </p:txBody>
        </p:sp>
        <p:sp>
          <p:nvSpPr>
            <p:cNvPr id="104462" name="Rectangle 6"/>
            <p:cNvSpPr>
              <a:spLocks noChangeArrowheads="1"/>
            </p:cNvSpPr>
            <p:nvPr/>
          </p:nvSpPr>
          <p:spPr bwMode="auto">
            <a:xfrm>
              <a:off x="3430" y="480"/>
              <a:ext cx="64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r>
                <a:rPr lang="en-US" altLang="x-none" sz="1800" b="1" i="0" dirty="0">
                  <a:solidFill>
                    <a:srgbClr val="000000"/>
                  </a:solidFill>
                  <a:latin typeface="Lucida Sans" charset="0"/>
                </a:rPr>
                <a:t>IHC 3+</a:t>
              </a:r>
              <a:endParaRPr lang="en-US" altLang="x-none" sz="1800" i="0" dirty="0">
                <a:latin typeface="Lucida Sans" charset="0"/>
              </a:endParaRPr>
            </a:p>
          </p:txBody>
        </p:sp>
      </p:grpSp>
      <p:grpSp>
        <p:nvGrpSpPr>
          <p:cNvPr id="3" name="Group 7"/>
          <p:cNvGrpSpPr>
            <a:grpSpLocks/>
          </p:cNvGrpSpPr>
          <p:nvPr/>
        </p:nvGrpSpPr>
        <p:grpSpPr bwMode="auto">
          <a:xfrm>
            <a:off x="2116427" y="2849440"/>
            <a:ext cx="7830356" cy="3224160"/>
            <a:chOff x="240" y="1008"/>
            <a:chExt cx="5136" cy="2064"/>
          </a:xfrm>
        </p:grpSpPr>
        <p:pic>
          <p:nvPicPr>
            <p:cNvPr id="104456" name="Picture 8" descr="GSK 774 AREA 1 B_(c1+c2+c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02" y="746"/>
              <a:ext cx="2019"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9" descr="GSK 774 AREA 2B_(c1+c2+c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3072" y="768"/>
              <a:ext cx="2064"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Rectangle 10"/>
            <p:cNvSpPr>
              <a:spLocks noChangeArrowheads="1"/>
            </p:cNvSpPr>
            <p:nvPr/>
          </p:nvSpPr>
          <p:spPr bwMode="auto">
            <a:xfrm>
              <a:off x="480" y="1536"/>
              <a:ext cx="1553"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r>
                <a:rPr lang="en-US" altLang="x-none" sz="1800" i="0" dirty="0">
                  <a:solidFill>
                    <a:schemeClr val="bg1"/>
                  </a:solidFill>
                  <a:latin typeface="Lucida Sans" charset="0"/>
                </a:rPr>
                <a:t>FISH: Not Amplified</a:t>
              </a:r>
            </a:p>
          </p:txBody>
        </p:sp>
        <p:sp>
          <p:nvSpPr>
            <p:cNvPr id="104459" name="Rectangle 11"/>
            <p:cNvSpPr>
              <a:spLocks noChangeArrowheads="1"/>
            </p:cNvSpPr>
            <p:nvPr/>
          </p:nvSpPr>
          <p:spPr bwMode="auto">
            <a:xfrm>
              <a:off x="3602" y="1584"/>
              <a:ext cx="124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eaLnBrk="1" hangingPunct="1"/>
              <a:r>
                <a:rPr lang="en-US" altLang="x-none" sz="1800" i="0" dirty="0">
                  <a:solidFill>
                    <a:schemeClr val="bg1"/>
                  </a:solidFill>
                  <a:latin typeface="Lucida Sans" charset="0"/>
                </a:rPr>
                <a:t>FISH: Amplified</a:t>
              </a:r>
            </a:p>
          </p:txBody>
        </p:sp>
      </p:grpSp>
      <p:sp>
        <p:nvSpPr>
          <p:cNvPr id="1405964" name="Rectangle 12"/>
          <p:cNvSpPr>
            <a:spLocks noChangeArrowheads="1"/>
          </p:cNvSpPr>
          <p:nvPr/>
        </p:nvSpPr>
        <p:spPr bwMode="auto">
          <a:xfrm>
            <a:off x="2740123" y="6189562"/>
            <a:ext cx="6686550" cy="72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lnSpc>
                <a:spcPct val="90000"/>
              </a:lnSpc>
              <a:spcBef>
                <a:spcPct val="25000"/>
              </a:spcBef>
              <a:spcAft>
                <a:spcPct val="35000"/>
              </a:spcAft>
              <a:buClr>
                <a:schemeClr val="tx2"/>
              </a:buClr>
              <a:buFontTx/>
              <a:buChar char="•"/>
            </a:pPr>
            <a:r>
              <a:rPr lang="en-US" altLang="x-none" sz="1725" i="0" dirty="0"/>
              <a:t>Heterogeneity = carcinoma cells with HER2 amplification and carcinoma cells lacking HER2 amplification in the same cancer</a:t>
            </a:r>
            <a:r>
              <a:rPr lang="en-US" altLang="x-none" sz="1650" i="0" dirty="0"/>
              <a:t> </a:t>
            </a:r>
          </a:p>
        </p:txBody>
      </p:sp>
      <p:sp>
        <p:nvSpPr>
          <p:cNvPr id="1405965" name="Rectangle 13"/>
          <p:cNvSpPr>
            <a:spLocks noGrp="1" noChangeArrowheads="1"/>
          </p:cNvSpPr>
          <p:nvPr>
            <p:ph type="body" sz="half" idx="2"/>
          </p:nvPr>
        </p:nvSpPr>
        <p:spPr>
          <a:xfrm>
            <a:off x="2780009" y="6586507"/>
            <a:ext cx="6400800" cy="444104"/>
          </a:xfrm>
          <a:noFill/>
        </p:spPr>
        <p:txBody>
          <a:bodyPr>
            <a:normAutofit lnSpcReduction="10000"/>
          </a:bodyPr>
          <a:lstStyle/>
          <a:p>
            <a:pPr eaLnBrk="1" hangingPunct="1">
              <a:lnSpc>
                <a:spcPct val="80000"/>
              </a:lnSpc>
              <a:buFontTx/>
              <a:buNone/>
            </a:pPr>
            <a:endParaRPr lang="en-US" altLang="x-none" sz="750" dirty="0"/>
          </a:p>
          <a:p>
            <a:pPr eaLnBrk="1" hangingPunct="1">
              <a:lnSpc>
                <a:spcPct val="80000"/>
              </a:lnSpc>
            </a:pPr>
            <a:r>
              <a:rPr lang="en-US" altLang="x-none" sz="1575" dirty="0"/>
              <a:t>Low prevalence in these trials:  3 / 714 (0.4%)</a:t>
            </a:r>
            <a:r>
              <a:rPr lang="en-US" altLang="x-none" sz="750" dirty="0"/>
              <a:t>  </a:t>
            </a:r>
          </a:p>
        </p:txBody>
      </p:sp>
      <p:sp>
        <p:nvSpPr>
          <p:cNvPr id="1405966" name="Rectangle 14"/>
          <p:cNvSpPr>
            <a:spLocks noChangeArrowheads="1"/>
          </p:cNvSpPr>
          <p:nvPr/>
        </p:nvSpPr>
        <p:spPr bwMode="auto">
          <a:xfrm>
            <a:off x="6289184" y="7206945"/>
            <a:ext cx="4443210" cy="276999"/>
          </a:xfrm>
          <a:prstGeom prst="rect">
            <a:avLst/>
          </a:prstGeom>
          <a:noFill/>
          <a:ln>
            <a:noFill/>
          </a:ln>
          <a:effectLst>
            <a:prstShdw prst="shdw17" dist="17961" dir="2700000">
              <a:srgbClr val="000000">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eaLnBrk="1" hangingPunct="1"/>
            <a:r>
              <a:rPr lang="en-US" altLang="x-none" sz="1200" i="0" dirty="0"/>
              <a:t>Press MF et al. </a:t>
            </a:r>
            <a:r>
              <a:rPr lang="en-US" altLang="x-none" sz="1200" dirty="0"/>
              <a:t>Clin Cancer Res</a:t>
            </a:r>
            <a:r>
              <a:rPr lang="en-US" altLang="x-none" sz="1200" i="0" dirty="0"/>
              <a:t>. 2008;14:7861-7870.  </a:t>
            </a:r>
            <a:endParaRPr lang="en-US" altLang="x-none" sz="1200" b="1" i="0" dirty="0"/>
          </a:p>
        </p:txBody>
      </p:sp>
      <p:sp>
        <p:nvSpPr>
          <p:cNvPr id="1405967" name="Oval 15"/>
          <p:cNvSpPr>
            <a:spLocks noChangeArrowheads="1"/>
          </p:cNvSpPr>
          <p:nvPr/>
        </p:nvSpPr>
        <p:spPr bwMode="auto">
          <a:xfrm>
            <a:off x="5511206" y="6609549"/>
            <a:ext cx="1905000" cy="489347"/>
          </a:xfrm>
          <a:prstGeom prst="ellipse">
            <a:avLst/>
          </a:prstGeom>
          <a:noFill/>
          <a:ln w="76200">
            <a:solidFill>
              <a:srgbClr val="F422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i="1">
                <a:solidFill>
                  <a:schemeClr val="tx1"/>
                </a:solidFill>
                <a:latin typeface="Arial" charset="0"/>
                <a:ea typeface="ＭＳ Ｐゴシック" charset="-128"/>
              </a:defRPr>
            </a:lvl1pPr>
            <a:lvl2pPr marL="742950" indent="-285750" eaLnBrk="0" hangingPunct="0">
              <a:defRPr sz="2400" i="1">
                <a:solidFill>
                  <a:schemeClr val="tx1"/>
                </a:solidFill>
                <a:latin typeface="Arial" charset="0"/>
                <a:ea typeface="ＭＳ Ｐゴシック" charset="-128"/>
              </a:defRPr>
            </a:lvl2pPr>
            <a:lvl3pPr marL="1143000" indent="-228600" eaLnBrk="0" hangingPunct="0">
              <a:defRPr sz="2400" i="1">
                <a:solidFill>
                  <a:schemeClr val="tx1"/>
                </a:solidFill>
                <a:latin typeface="Arial" charset="0"/>
                <a:ea typeface="ＭＳ Ｐゴシック" charset="-128"/>
              </a:defRPr>
            </a:lvl3pPr>
            <a:lvl4pPr marL="1600200" indent="-228600" eaLnBrk="0" hangingPunct="0">
              <a:defRPr sz="2400" i="1">
                <a:solidFill>
                  <a:schemeClr val="tx1"/>
                </a:solidFill>
                <a:latin typeface="Arial" charset="0"/>
                <a:ea typeface="ＭＳ Ｐゴシック" charset="-128"/>
              </a:defRPr>
            </a:lvl4pPr>
            <a:lvl5pPr marL="2057400" indent="-228600" eaLnBrk="0" hangingPunct="0">
              <a:defRPr sz="2400"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i="1">
                <a:solidFill>
                  <a:schemeClr val="tx1"/>
                </a:solidFill>
                <a:latin typeface="Arial" charset="0"/>
                <a:ea typeface="ＭＳ Ｐゴシック" charset="-128"/>
              </a:defRPr>
            </a:lvl9pPr>
          </a:lstStyle>
          <a:p>
            <a:pPr algn="ctr" eaLnBrk="1" hangingPunct="1"/>
            <a:endParaRPr lang="x-none" altLang="x-none" sz="1800" i="0">
              <a:solidFill>
                <a:schemeClr val="accent2"/>
              </a:solidFill>
              <a:latin typeface="Lucida Sans" charset="0"/>
            </a:endParaRPr>
          </a:p>
        </p:txBody>
      </p:sp>
    </p:spTree>
    <p:extLst>
      <p:ext uri="{BB962C8B-B14F-4D97-AF65-F5344CB8AC3E}">
        <p14:creationId xmlns:p14="http://schemas.microsoft.com/office/powerpoint/2010/main" val="2902824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59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059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05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5964" grpId="0"/>
      <p:bldP spid="1405965" grpId="0" animBg="1"/>
      <p:bldP spid="140596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914400" y="449792"/>
            <a:ext cx="10363200" cy="690880"/>
          </a:xfrm>
        </p:spPr>
        <p:txBody>
          <a:bodyPr>
            <a:noAutofit/>
          </a:bodyPr>
          <a:lstStyle/>
          <a:p>
            <a:pPr eaLnBrk="1" hangingPunct="1"/>
            <a:r>
              <a:rPr lang="en-US" altLang="en-US" sz="2800" b="1" dirty="0">
                <a:solidFill>
                  <a:srgbClr val="0070C0"/>
                </a:solidFill>
                <a:latin typeface="Arial" panose="020B0604020202020204" pitchFamily="34" charset="0"/>
                <a:cs typeface="Arial" panose="020B0604020202020204" pitchFamily="34" charset="0"/>
              </a:rPr>
              <a:t>HER2 Expression in Normal Adult and Fetal Epithelium: Basal and Lateral, not </a:t>
            </a:r>
            <a:r>
              <a:rPr lang="en-US" altLang="en-US" sz="2800" b="1" dirty="0" err="1">
                <a:solidFill>
                  <a:srgbClr val="0070C0"/>
                </a:solidFill>
                <a:latin typeface="Arial" panose="020B0604020202020204" pitchFamily="34" charset="0"/>
                <a:cs typeface="Arial" panose="020B0604020202020204" pitchFamily="34" charset="0"/>
              </a:rPr>
              <a:t>Lumenal</a:t>
            </a:r>
            <a:r>
              <a:rPr lang="en-US" altLang="en-US" sz="2800" b="1" dirty="0">
                <a:solidFill>
                  <a:srgbClr val="0070C0"/>
                </a:solidFill>
                <a:latin typeface="Arial" panose="020B0604020202020204" pitchFamily="34" charset="0"/>
                <a:cs typeface="Arial" panose="020B0604020202020204" pitchFamily="34" charset="0"/>
              </a:rPr>
              <a:t> Immunostaining</a:t>
            </a:r>
          </a:p>
        </p:txBody>
      </p:sp>
      <p:pic>
        <p:nvPicPr>
          <p:cNvPr id="23554" name="Picture 3" descr="Pages from 1990"/>
          <p:cNvPicPr>
            <a:picLocks noChangeAspect="1" noChangeArrowheads="1"/>
          </p:cNvPicPr>
          <p:nvPr/>
        </p:nvPicPr>
        <p:blipFill>
          <a:blip r:embed="rId3">
            <a:extLst>
              <a:ext uri="{28A0092B-C50C-407E-A947-70E740481C1C}">
                <a14:useLocalDpi xmlns:a14="http://schemas.microsoft.com/office/drawing/2010/main" val="0"/>
              </a:ext>
            </a:extLst>
          </a:blip>
          <a:srcRect l="11725" t="29515" r="12785" b="18971"/>
          <a:stretch>
            <a:fillRect/>
          </a:stretch>
        </p:blipFill>
        <p:spPr bwMode="auto">
          <a:xfrm rot="10800000">
            <a:off x="2727960" y="1627632"/>
            <a:ext cx="6649720" cy="587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4023361" y="1140059"/>
            <a:ext cx="776175" cy="37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13" b="1"/>
              <a:t>Fetal</a:t>
            </a:r>
            <a:r>
              <a:rPr lang="en-US" altLang="en-US" sz="1360"/>
              <a:t> </a:t>
            </a:r>
            <a:endParaRPr lang="en-US" altLang="en-US" sz="2720"/>
          </a:p>
        </p:txBody>
      </p:sp>
      <p:sp>
        <p:nvSpPr>
          <p:cNvPr id="23556" name="AutoShape 6"/>
          <p:cNvSpPr>
            <a:spLocks/>
          </p:cNvSpPr>
          <p:nvPr/>
        </p:nvSpPr>
        <p:spPr bwMode="auto">
          <a:xfrm rot="-5400000">
            <a:off x="4282440" y="-99568"/>
            <a:ext cx="172720" cy="3281680"/>
          </a:xfrm>
          <a:prstGeom prst="rightBrace">
            <a:avLst>
              <a:gd name="adj1" fmla="val 15833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2720"/>
          </a:p>
        </p:txBody>
      </p:sp>
      <p:sp>
        <p:nvSpPr>
          <p:cNvPr id="23557" name="AutoShape 7"/>
          <p:cNvSpPr>
            <a:spLocks/>
          </p:cNvSpPr>
          <p:nvPr/>
        </p:nvSpPr>
        <p:spPr bwMode="auto">
          <a:xfrm rot="-5400000">
            <a:off x="7650480" y="-99568"/>
            <a:ext cx="172720" cy="3281680"/>
          </a:xfrm>
          <a:prstGeom prst="rightBrace">
            <a:avLst>
              <a:gd name="adj1" fmla="val 15833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2720"/>
          </a:p>
        </p:txBody>
      </p:sp>
      <p:sp>
        <p:nvSpPr>
          <p:cNvPr id="23558" name="Rectangle 8"/>
          <p:cNvSpPr>
            <a:spLocks noChangeArrowheads="1"/>
          </p:cNvSpPr>
          <p:nvPr/>
        </p:nvSpPr>
        <p:spPr bwMode="auto">
          <a:xfrm>
            <a:off x="7305041" y="1109472"/>
            <a:ext cx="827471" cy="37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13" b="1"/>
              <a:t>Adult</a:t>
            </a:r>
            <a:r>
              <a:rPr lang="en-US" altLang="en-US" sz="1360"/>
              <a:t> </a:t>
            </a:r>
            <a:endParaRPr lang="en-US" altLang="en-US" sz="2720"/>
          </a:p>
        </p:txBody>
      </p:sp>
      <p:sp>
        <p:nvSpPr>
          <p:cNvPr id="23559" name="Rectangle 9"/>
          <p:cNvSpPr>
            <a:spLocks noChangeArrowheads="1"/>
          </p:cNvSpPr>
          <p:nvPr/>
        </p:nvSpPr>
        <p:spPr bwMode="auto">
          <a:xfrm>
            <a:off x="1173480" y="7495329"/>
            <a:ext cx="10017760"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dirty="0"/>
              <a:t>Press MF, Cordon-Cardo C, </a:t>
            </a:r>
            <a:r>
              <a:rPr lang="en-US" altLang="en-US" sz="1133" dirty="0" err="1"/>
              <a:t>Slamon</a:t>
            </a:r>
            <a:r>
              <a:rPr lang="en-US" altLang="en-US" sz="1133" dirty="0"/>
              <a:t> DJ.  Expression of the HER-2/</a:t>
            </a:r>
            <a:r>
              <a:rPr lang="en-US" altLang="en-US" sz="1133" i="1" dirty="0" err="1"/>
              <a:t>neu</a:t>
            </a:r>
            <a:r>
              <a:rPr lang="en-US" altLang="en-US" sz="1133" dirty="0"/>
              <a:t> Proto-oncogene in Normal Adult and Fetal Tissues.  </a:t>
            </a:r>
            <a:r>
              <a:rPr lang="en-US" altLang="en-US" sz="1133" i="1" dirty="0"/>
              <a:t>Oncogene</a:t>
            </a:r>
            <a:r>
              <a:rPr lang="en-US" altLang="en-US" sz="1133" dirty="0"/>
              <a:t> 5: 953-962, 1990</a:t>
            </a:r>
            <a:endParaRPr lang="en-US" altLang="en-US" sz="2720" dirty="0">
              <a:latin typeface="Times" charset="0"/>
            </a:endParaRPr>
          </a:p>
        </p:txBody>
      </p:sp>
      <p:sp>
        <p:nvSpPr>
          <p:cNvPr id="23560" name="Rectangle 10"/>
          <p:cNvSpPr>
            <a:spLocks noChangeArrowheads="1"/>
          </p:cNvSpPr>
          <p:nvPr/>
        </p:nvSpPr>
        <p:spPr bwMode="auto">
          <a:xfrm>
            <a:off x="4093529" y="2232152"/>
            <a:ext cx="85792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Bronchus</a:t>
            </a:r>
            <a:endParaRPr lang="en-US" altLang="en-US" sz="2720"/>
          </a:p>
        </p:txBody>
      </p:sp>
      <p:sp>
        <p:nvSpPr>
          <p:cNvPr id="23561" name="Rectangle 11"/>
          <p:cNvSpPr>
            <a:spLocks noChangeArrowheads="1"/>
          </p:cNvSpPr>
          <p:nvPr/>
        </p:nvSpPr>
        <p:spPr bwMode="auto">
          <a:xfrm>
            <a:off x="6268721" y="2232152"/>
            <a:ext cx="85792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Bronchus</a:t>
            </a:r>
            <a:endParaRPr lang="en-US" altLang="en-US" sz="2720"/>
          </a:p>
        </p:txBody>
      </p:sp>
      <p:sp>
        <p:nvSpPr>
          <p:cNvPr id="23562" name="Rectangle 12"/>
          <p:cNvSpPr>
            <a:spLocks noChangeArrowheads="1"/>
          </p:cNvSpPr>
          <p:nvPr/>
        </p:nvSpPr>
        <p:spPr bwMode="auto">
          <a:xfrm>
            <a:off x="4023360" y="3095752"/>
            <a:ext cx="529312"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Liver</a:t>
            </a:r>
            <a:endParaRPr lang="en-US" altLang="en-US" sz="2720"/>
          </a:p>
        </p:txBody>
      </p:sp>
      <p:sp>
        <p:nvSpPr>
          <p:cNvPr id="23563" name="Rectangle 13"/>
          <p:cNvSpPr>
            <a:spLocks noChangeArrowheads="1"/>
          </p:cNvSpPr>
          <p:nvPr/>
        </p:nvSpPr>
        <p:spPr bwMode="auto">
          <a:xfrm>
            <a:off x="5349347" y="3182112"/>
            <a:ext cx="809837"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Bile Duct</a:t>
            </a:r>
            <a:endParaRPr lang="en-US" altLang="en-US" sz="2720"/>
          </a:p>
        </p:txBody>
      </p:sp>
      <p:sp>
        <p:nvSpPr>
          <p:cNvPr id="23564" name="Rectangle 14"/>
          <p:cNvSpPr>
            <a:spLocks noChangeArrowheads="1"/>
          </p:cNvSpPr>
          <p:nvPr/>
        </p:nvSpPr>
        <p:spPr bwMode="auto">
          <a:xfrm>
            <a:off x="3764280" y="3959352"/>
            <a:ext cx="1204176"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Small Intestine</a:t>
            </a:r>
            <a:endParaRPr lang="en-US" altLang="en-US" sz="2720"/>
          </a:p>
        </p:txBody>
      </p:sp>
      <p:sp>
        <p:nvSpPr>
          <p:cNvPr id="23565" name="Rectangle 15"/>
          <p:cNvSpPr>
            <a:spLocks noChangeArrowheads="1"/>
          </p:cNvSpPr>
          <p:nvPr/>
        </p:nvSpPr>
        <p:spPr bwMode="auto">
          <a:xfrm>
            <a:off x="7995920" y="3527552"/>
            <a:ext cx="1204176"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Small Intestine</a:t>
            </a:r>
            <a:endParaRPr lang="en-US" altLang="en-US" sz="2720"/>
          </a:p>
        </p:txBody>
      </p:sp>
      <p:sp>
        <p:nvSpPr>
          <p:cNvPr id="23566" name="Rectangle 16"/>
          <p:cNvSpPr>
            <a:spLocks noChangeArrowheads="1"/>
          </p:cNvSpPr>
          <p:nvPr/>
        </p:nvSpPr>
        <p:spPr bwMode="auto">
          <a:xfrm>
            <a:off x="4627880" y="5168392"/>
            <a:ext cx="705642"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Kidney </a:t>
            </a:r>
            <a:endParaRPr lang="en-US" altLang="en-US" sz="2720"/>
          </a:p>
        </p:txBody>
      </p:sp>
      <p:sp>
        <p:nvSpPr>
          <p:cNvPr id="23567" name="Rectangle 17"/>
          <p:cNvSpPr>
            <a:spLocks noChangeArrowheads="1"/>
          </p:cNvSpPr>
          <p:nvPr/>
        </p:nvSpPr>
        <p:spPr bwMode="auto">
          <a:xfrm>
            <a:off x="6786880" y="5236760"/>
            <a:ext cx="1258678"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Kidney Tubules</a:t>
            </a:r>
            <a:endParaRPr lang="en-US" altLang="en-US" sz="2720"/>
          </a:p>
        </p:txBody>
      </p:sp>
      <p:sp>
        <p:nvSpPr>
          <p:cNvPr id="23568" name="Rectangle 18"/>
          <p:cNvSpPr>
            <a:spLocks noChangeArrowheads="1"/>
          </p:cNvSpPr>
          <p:nvPr/>
        </p:nvSpPr>
        <p:spPr bwMode="auto">
          <a:xfrm>
            <a:off x="7423785" y="6273080"/>
            <a:ext cx="1157689"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Endometrium </a:t>
            </a:r>
            <a:endParaRPr lang="en-US" altLang="en-US" sz="2720"/>
          </a:p>
        </p:txBody>
      </p:sp>
      <p:sp>
        <p:nvSpPr>
          <p:cNvPr id="23569" name="Rectangle 19"/>
          <p:cNvSpPr>
            <a:spLocks noChangeArrowheads="1"/>
          </p:cNvSpPr>
          <p:nvPr/>
        </p:nvSpPr>
        <p:spPr bwMode="auto">
          <a:xfrm>
            <a:off x="4455160" y="6204712"/>
            <a:ext cx="1157689"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Endometrium </a:t>
            </a:r>
            <a:endParaRPr lang="en-US" altLang="en-US" sz="2720"/>
          </a:p>
        </p:txBody>
      </p:sp>
      <p:sp>
        <p:nvSpPr>
          <p:cNvPr id="23570" name="Rectangle 20"/>
          <p:cNvSpPr>
            <a:spLocks noChangeArrowheads="1"/>
          </p:cNvSpPr>
          <p:nvPr/>
        </p:nvSpPr>
        <p:spPr bwMode="auto">
          <a:xfrm>
            <a:off x="7335627" y="7223040"/>
            <a:ext cx="1242648" cy="2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133" b="1"/>
              <a:t>Fallopian Tube </a:t>
            </a:r>
            <a:endParaRPr lang="en-US" altLang="en-US" sz="2720"/>
          </a:p>
        </p:txBody>
      </p:sp>
      <p:sp>
        <p:nvSpPr>
          <p:cNvPr id="23571" name="Line 21"/>
          <p:cNvSpPr>
            <a:spLocks noChangeShapeType="1"/>
          </p:cNvSpPr>
          <p:nvPr/>
        </p:nvSpPr>
        <p:spPr bwMode="auto">
          <a:xfrm flipH="1">
            <a:off x="5059680" y="3527552"/>
            <a:ext cx="86360" cy="86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2" name="Line 22"/>
          <p:cNvSpPr>
            <a:spLocks noChangeShapeType="1"/>
          </p:cNvSpPr>
          <p:nvPr/>
        </p:nvSpPr>
        <p:spPr bwMode="auto">
          <a:xfrm>
            <a:off x="6700520" y="4822952"/>
            <a:ext cx="86360" cy="86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3" name="Line 23"/>
          <p:cNvSpPr>
            <a:spLocks noChangeShapeType="1"/>
          </p:cNvSpPr>
          <p:nvPr/>
        </p:nvSpPr>
        <p:spPr bwMode="auto">
          <a:xfrm flipV="1">
            <a:off x="5232400" y="2663952"/>
            <a:ext cx="86360" cy="86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4" name="Line 24"/>
          <p:cNvSpPr>
            <a:spLocks noChangeShapeType="1"/>
          </p:cNvSpPr>
          <p:nvPr/>
        </p:nvSpPr>
        <p:spPr bwMode="auto">
          <a:xfrm flipH="1">
            <a:off x="4455160" y="1627632"/>
            <a:ext cx="86360" cy="172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5" name="Line 25"/>
          <p:cNvSpPr>
            <a:spLocks noChangeShapeType="1"/>
          </p:cNvSpPr>
          <p:nvPr/>
        </p:nvSpPr>
        <p:spPr bwMode="auto">
          <a:xfrm flipH="1">
            <a:off x="5146040" y="5513832"/>
            <a:ext cx="0" cy="172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6" name="Line 26"/>
          <p:cNvSpPr>
            <a:spLocks noChangeShapeType="1"/>
          </p:cNvSpPr>
          <p:nvPr/>
        </p:nvSpPr>
        <p:spPr bwMode="auto">
          <a:xfrm flipH="1">
            <a:off x="7823200" y="4909312"/>
            <a:ext cx="259080" cy="863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7" name="Line 27"/>
          <p:cNvSpPr>
            <a:spLocks noChangeShapeType="1"/>
          </p:cNvSpPr>
          <p:nvPr/>
        </p:nvSpPr>
        <p:spPr bwMode="auto">
          <a:xfrm flipH="1">
            <a:off x="4627880" y="5513832"/>
            <a:ext cx="0" cy="172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
        <p:nvSpPr>
          <p:cNvPr id="23578" name="Line 28"/>
          <p:cNvSpPr>
            <a:spLocks noChangeShapeType="1"/>
          </p:cNvSpPr>
          <p:nvPr/>
        </p:nvSpPr>
        <p:spPr bwMode="auto">
          <a:xfrm flipH="1">
            <a:off x="7391400" y="1713992"/>
            <a:ext cx="86360" cy="1727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40"/>
          </a:p>
        </p:txBody>
      </p:sp>
    </p:spTree>
    <p:extLst>
      <p:ext uri="{BB962C8B-B14F-4D97-AF65-F5344CB8AC3E}">
        <p14:creationId xmlns:p14="http://schemas.microsoft.com/office/powerpoint/2010/main" val="11788445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0F740-776B-2A46-979B-BDD153F6847C}"/>
              </a:ext>
            </a:extLst>
          </p:cNvPr>
          <p:cNvSpPr>
            <a:spLocks noGrp="1"/>
          </p:cNvSpPr>
          <p:nvPr>
            <p:ph type="title"/>
          </p:nvPr>
        </p:nvSpPr>
        <p:spPr>
          <a:xfrm>
            <a:off x="1432560" y="566928"/>
            <a:ext cx="9326880" cy="764417"/>
          </a:xfrm>
        </p:spPr>
        <p:txBody>
          <a:bodyPr>
            <a:normAutofit/>
          </a:bodyPr>
          <a:lstStyle/>
          <a:p>
            <a:r>
              <a:rPr lang="en-US" b="1" dirty="0">
                <a:solidFill>
                  <a:srgbClr val="0070C0"/>
                </a:solidFill>
                <a:latin typeface="Arial" panose="020B0604020202020204" pitchFamily="34" charset="0"/>
                <a:cs typeface="Arial" panose="020B0604020202020204" pitchFamily="34" charset="0"/>
              </a:rPr>
              <a:t>HER2 Testing Considerations</a:t>
            </a:r>
            <a:endParaRPr lang="en-US" dirty="0"/>
          </a:p>
        </p:txBody>
      </p:sp>
      <p:sp>
        <p:nvSpPr>
          <p:cNvPr id="3" name="Text Placeholder 2">
            <a:extLst>
              <a:ext uri="{FF2B5EF4-FFF2-40B4-BE49-F238E27FC236}">
                <a16:creationId xmlns:a16="http://schemas.microsoft.com/office/drawing/2014/main" id="{FE1DC22C-F8A2-F74A-BA67-FB1679A7FDE7}"/>
              </a:ext>
            </a:extLst>
          </p:cNvPr>
          <p:cNvSpPr>
            <a:spLocks noGrp="1"/>
          </p:cNvSpPr>
          <p:nvPr>
            <p:ph type="body" idx="1"/>
          </p:nvPr>
        </p:nvSpPr>
        <p:spPr>
          <a:xfrm>
            <a:off x="1043940" y="1538971"/>
            <a:ext cx="10104120" cy="5532389"/>
          </a:xfrm>
        </p:spPr>
        <p:txBody>
          <a:bodyPr anchor="ctr">
            <a:normAutofit fontScale="77500" lnSpcReduction="20000"/>
          </a:bodyPr>
          <a:lstStyle/>
          <a:p>
            <a:pPr marL="521968" indent="-457200"/>
            <a:r>
              <a:rPr lang="en-US" sz="3400" dirty="0">
                <a:latin typeface="Arial" panose="020B0604020202020204" pitchFamily="34" charset="0"/>
                <a:cs typeface="Arial" panose="020B0604020202020204" pitchFamily="34" charset="0"/>
              </a:rPr>
              <a:t>Human Epidermal Growth Factor Receptor 2 (HER2).  </a:t>
            </a:r>
          </a:p>
          <a:p>
            <a:pPr marL="1021382" lvl="1" indent="-456975"/>
            <a:r>
              <a:rPr lang="en-US" sz="3400" i="1" dirty="0">
                <a:latin typeface="Arial" panose="020B0604020202020204" pitchFamily="34" charset="0"/>
                <a:cs typeface="Arial" panose="020B0604020202020204" pitchFamily="34" charset="0"/>
              </a:rPr>
              <a:t>HER2</a:t>
            </a:r>
            <a:r>
              <a:rPr lang="en-US" sz="3400" dirty="0">
                <a:latin typeface="Arial" panose="020B0604020202020204" pitchFamily="34" charset="0"/>
                <a:cs typeface="Arial" panose="020B0604020202020204" pitchFamily="34" charset="0"/>
              </a:rPr>
              <a:t> gene amplification is directly related to HER2 overexpression in breast cancer</a:t>
            </a:r>
          </a:p>
          <a:p>
            <a:pPr marL="1021382" lvl="1" indent="-456975"/>
            <a:r>
              <a:rPr lang="en-US" sz="3400" dirty="0">
                <a:latin typeface="Arial" panose="020B0604020202020204" pitchFamily="34" charset="0"/>
                <a:cs typeface="Arial" panose="020B0604020202020204" pitchFamily="34" charset="0"/>
              </a:rPr>
              <a:t> Correlation with shorter DFS and OS.</a:t>
            </a:r>
          </a:p>
          <a:p>
            <a:pPr marL="1021382" lvl="1" indent="-456975"/>
            <a:r>
              <a:rPr lang="en-US" sz="3400" dirty="0">
                <a:latin typeface="Arial" panose="020B0604020202020204" pitchFamily="34" charset="0"/>
                <a:cs typeface="Arial" panose="020B0604020202020204" pitchFamily="34" charset="0"/>
              </a:rPr>
              <a:t>Therapeutic target for multiple antibody-directed therapies</a:t>
            </a:r>
          </a:p>
          <a:p>
            <a:pPr marL="521743" indent="-456975"/>
            <a:r>
              <a:rPr lang="en-US" sz="3400" dirty="0">
                <a:latin typeface="Arial" panose="020B0604020202020204" pitchFamily="34" charset="0"/>
                <a:cs typeface="Arial" panose="020B0604020202020204" pitchFamily="34" charset="0"/>
              </a:rPr>
              <a:t>HER2 laboratory testing assays.  </a:t>
            </a:r>
          </a:p>
          <a:p>
            <a:pPr marL="1021382" lvl="1" indent="-456975"/>
            <a:r>
              <a:rPr lang="en-US" sz="3400" dirty="0">
                <a:latin typeface="Arial" panose="020B0604020202020204" pitchFamily="34" charset="0"/>
                <a:cs typeface="Arial" panose="020B0604020202020204" pitchFamily="34" charset="0"/>
              </a:rPr>
              <a:t>Fluorescence in situ hybridization (FISH) for gene amplification</a:t>
            </a:r>
          </a:p>
          <a:p>
            <a:pPr marL="1021382" lvl="1" indent="-456975"/>
            <a:r>
              <a:rPr lang="en-US" sz="3400" dirty="0">
                <a:latin typeface="Arial" panose="020B0604020202020204" pitchFamily="34" charset="0"/>
                <a:cs typeface="Arial" panose="020B0604020202020204" pitchFamily="34" charset="0"/>
              </a:rPr>
              <a:t>Immunohistochemistry (IHC) for membrane protein assessment</a:t>
            </a:r>
          </a:p>
          <a:p>
            <a:pPr marL="521743" indent="-456975"/>
            <a:r>
              <a:rPr lang="en-US" sz="3400" dirty="0">
                <a:latin typeface="Arial" panose="020B0604020202020204" pitchFamily="34" charset="0"/>
                <a:cs typeface="Arial" panose="020B0604020202020204" pitchFamily="34" charset="0"/>
              </a:rPr>
              <a:t>Drugs and clinical trials </a:t>
            </a:r>
          </a:p>
          <a:p>
            <a:pPr marL="1021382" lvl="1" indent="-456975"/>
            <a:r>
              <a:rPr lang="en-US" sz="3400" dirty="0">
                <a:latin typeface="Arial" panose="020B0604020202020204" pitchFamily="34" charset="0"/>
                <a:cs typeface="Arial" panose="020B0604020202020204" pitchFamily="34" charset="0"/>
              </a:rPr>
              <a:t>HER2 amplification / overexpression and outcomes </a:t>
            </a:r>
          </a:p>
          <a:p>
            <a:pPr marL="1021382" lvl="1" indent="-456975"/>
            <a:r>
              <a:rPr lang="en-US" sz="3400" dirty="0">
                <a:latin typeface="Arial" panose="020B0604020202020204" pitchFamily="34" charset="0"/>
                <a:cs typeface="Arial" panose="020B0604020202020204" pitchFamily="34" charset="0"/>
              </a:rPr>
              <a:t>HER2-Low expression and outcomes </a:t>
            </a:r>
          </a:p>
          <a:p>
            <a:pPr marL="521743" indent="-456975"/>
            <a:r>
              <a:rPr lang="en-US" sz="3400" dirty="0">
                <a:latin typeface="Arial" panose="020B0604020202020204" pitchFamily="34" charset="0"/>
                <a:cs typeface="Arial" panose="020B0604020202020204" pitchFamily="34" charset="0"/>
              </a:rPr>
              <a:t>Conclusion </a:t>
            </a:r>
          </a:p>
        </p:txBody>
      </p:sp>
    </p:spTree>
    <p:extLst>
      <p:ext uri="{BB962C8B-B14F-4D97-AF65-F5344CB8AC3E}">
        <p14:creationId xmlns:p14="http://schemas.microsoft.com/office/powerpoint/2010/main" val="195461482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E246B-9429-7C4E-E8C0-A85B32DFCAAF}"/>
              </a:ext>
            </a:extLst>
          </p:cNvPr>
          <p:cNvPicPr>
            <a:picLocks noChangeAspect="1"/>
          </p:cNvPicPr>
          <p:nvPr/>
        </p:nvPicPr>
        <p:blipFill rotWithShape="1">
          <a:blip r:embed="rId2">
            <a:extLst>
              <a:ext uri="{28A0092B-C50C-407E-A947-70E740481C1C}">
                <a14:useLocalDpi xmlns:a14="http://schemas.microsoft.com/office/drawing/2010/main" val="0"/>
              </a:ext>
            </a:extLst>
          </a:blip>
          <a:srcRect l="19622" t="34366" r="20108" b="14742"/>
          <a:stretch/>
        </p:blipFill>
        <p:spPr>
          <a:xfrm>
            <a:off x="914400" y="1"/>
            <a:ext cx="3911743" cy="4274524"/>
          </a:xfrm>
          <a:prstGeom prst="rect">
            <a:avLst/>
          </a:prstGeom>
        </p:spPr>
      </p:pic>
      <p:pic>
        <p:nvPicPr>
          <p:cNvPr id="5" name="Picture 4">
            <a:extLst>
              <a:ext uri="{FF2B5EF4-FFF2-40B4-BE49-F238E27FC236}">
                <a16:creationId xmlns:a16="http://schemas.microsoft.com/office/drawing/2014/main" id="{B10F93E0-11FA-3059-8712-E86A611F688E}"/>
              </a:ext>
            </a:extLst>
          </p:cNvPr>
          <p:cNvPicPr>
            <a:picLocks noChangeAspect="1"/>
          </p:cNvPicPr>
          <p:nvPr/>
        </p:nvPicPr>
        <p:blipFill rotWithShape="1">
          <a:blip r:embed="rId3">
            <a:extLst>
              <a:ext uri="{28A0092B-C50C-407E-A947-70E740481C1C}">
                <a14:useLocalDpi xmlns:a14="http://schemas.microsoft.com/office/drawing/2010/main" val="0"/>
              </a:ext>
            </a:extLst>
          </a:blip>
          <a:srcRect l="11569" t="26666" r="13312" b="38780"/>
          <a:stretch/>
        </p:blipFill>
        <p:spPr>
          <a:xfrm>
            <a:off x="3605355" y="3006788"/>
            <a:ext cx="7380324" cy="4393377"/>
          </a:xfrm>
          <a:prstGeom prst="rect">
            <a:avLst/>
          </a:prstGeom>
        </p:spPr>
      </p:pic>
      <p:sp>
        <p:nvSpPr>
          <p:cNvPr id="6" name="TextBox 5">
            <a:extLst>
              <a:ext uri="{FF2B5EF4-FFF2-40B4-BE49-F238E27FC236}">
                <a16:creationId xmlns:a16="http://schemas.microsoft.com/office/drawing/2014/main" id="{38187C10-7453-AF76-A91E-97BAC0D573D4}"/>
              </a:ext>
            </a:extLst>
          </p:cNvPr>
          <p:cNvSpPr txBox="1"/>
          <p:nvPr/>
        </p:nvSpPr>
        <p:spPr>
          <a:xfrm>
            <a:off x="4137595" y="7281313"/>
            <a:ext cx="6333911" cy="418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1815" tIns="51815" rIns="51815" bIns="51815" numCol="1" spcCol="38100" rtlCol="0" anchor="t">
            <a:spAutoFit/>
          </a:bodyPr>
          <a:lstStyle/>
          <a:p>
            <a:pPr defTabSz="518145"/>
            <a:r>
              <a:rPr lang="en-US" sz="2040" dirty="0" err="1">
                <a:latin typeface="Arial" panose="020B0604020202020204" pitchFamily="34" charset="0"/>
                <a:cs typeface="Arial" panose="020B0604020202020204" pitchFamily="34" charset="0"/>
              </a:rPr>
              <a:t>Doximity</a:t>
            </a:r>
            <a:r>
              <a:rPr lang="en-US" sz="2040" dirty="0">
                <a:latin typeface="Arial" panose="020B0604020202020204" pitchFamily="34" charset="0"/>
                <a:cs typeface="Arial" panose="020B0604020202020204" pitchFamily="34" charset="0"/>
              </a:rPr>
              <a:t>: sponsored by Daiichi Sankyo / AstraZeneca</a:t>
            </a:r>
          </a:p>
        </p:txBody>
      </p:sp>
    </p:spTree>
    <p:extLst>
      <p:ext uri="{BB962C8B-B14F-4D97-AF65-F5344CB8AC3E}">
        <p14:creationId xmlns:p14="http://schemas.microsoft.com/office/powerpoint/2010/main" val="118042430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988" y="2657370"/>
            <a:ext cx="1295400" cy="84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r="19167"/>
          <a:stretch>
            <a:fillRect/>
          </a:stretch>
        </p:blipFill>
        <p:spPr bwMode="auto">
          <a:xfrm>
            <a:off x="2681182" y="5473066"/>
            <a:ext cx="4188460"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Line 3"/>
          <p:cNvSpPr>
            <a:spLocks noChangeShapeType="1"/>
          </p:cNvSpPr>
          <p:nvPr/>
        </p:nvSpPr>
        <p:spPr bwMode="auto">
          <a:xfrm>
            <a:off x="5214408" y="4893733"/>
            <a:ext cx="0"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18436" name="Line 4"/>
          <p:cNvSpPr>
            <a:spLocks noChangeShapeType="1"/>
          </p:cNvSpPr>
          <p:nvPr/>
        </p:nvSpPr>
        <p:spPr bwMode="auto">
          <a:xfrm flipH="1">
            <a:off x="4192482" y="4879340"/>
            <a:ext cx="777240"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18437" name="Line 5"/>
          <p:cNvSpPr>
            <a:spLocks noChangeShapeType="1"/>
          </p:cNvSpPr>
          <p:nvPr/>
        </p:nvSpPr>
        <p:spPr bwMode="auto">
          <a:xfrm flipH="1">
            <a:off x="3112982" y="4879340"/>
            <a:ext cx="1612053" cy="60452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18438" name="Line 6"/>
          <p:cNvSpPr>
            <a:spLocks noChangeShapeType="1"/>
          </p:cNvSpPr>
          <p:nvPr/>
        </p:nvSpPr>
        <p:spPr bwMode="auto">
          <a:xfrm>
            <a:off x="5531062" y="4879340"/>
            <a:ext cx="806027" cy="590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18439" name="Line 7"/>
          <p:cNvSpPr>
            <a:spLocks noChangeShapeType="1"/>
          </p:cNvSpPr>
          <p:nvPr/>
        </p:nvSpPr>
        <p:spPr bwMode="auto">
          <a:xfrm>
            <a:off x="8693997" y="4922520"/>
            <a:ext cx="14393" cy="53255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sz="2040"/>
          </a:p>
        </p:txBody>
      </p:sp>
      <p:sp>
        <p:nvSpPr>
          <p:cNvPr id="18441" name="Text Box 12"/>
          <p:cNvSpPr txBox="1">
            <a:spLocks noChangeArrowheads="1"/>
          </p:cNvSpPr>
          <p:nvPr/>
        </p:nvSpPr>
        <p:spPr bwMode="auto">
          <a:xfrm>
            <a:off x="6981157" y="5901267"/>
            <a:ext cx="1090362" cy="79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267" i="0"/>
              <a:t>Frozen</a:t>
            </a:r>
          </a:p>
          <a:p>
            <a:pPr algn="ctr"/>
            <a:r>
              <a:rPr lang="en-US" sz="2267" i="0"/>
              <a:t>IHC</a:t>
            </a:r>
          </a:p>
        </p:txBody>
      </p:sp>
      <p:sp>
        <p:nvSpPr>
          <p:cNvPr id="18442" name="Text Box 13"/>
          <p:cNvSpPr txBox="1">
            <a:spLocks noChangeArrowheads="1"/>
          </p:cNvSpPr>
          <p:nvPr/>
        </p:nvSpPr>
        <p:spPr bwMode="auto">
          <a:xfrm>
            <a:off x="2163022" y="2187787"/>
            <a:ext cx="223636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Amplification Level :</a:t>
            </a:r>
            <a:endParaRPr lang="en-US" sz="1587" i="0"/>
          </a:p>
        </p:txBody>
      </p:sp>
      <p:sp>
        <p:nvSpPr>
          <p:cNvPr id="18443" name="Text Box 14"/>
          <p:cNvSpPr txBox="1">
            <a:spLocks noChangeArrowheads="1"/>
          </p:cNvSpPr>
          <p:nvPr/>
        </p:nvSpPr>
        <p:spPr bwMode="auto">
          <a:xfrm>
            <a:off x="6459431" y="3711682"/>
            <a:ext cx="1314784"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Northern</a:t>
            </a:r>
          </a:p>
        </p:txBody>
      </p:sp>
      <p:sp>
        <p:nvSpPr>
          <p:cNvPr id="18444" name="Text Box 15"/>
          <p:cNvSpPr txBox="1">
            <a:spLocks noChangeArrowheads="1"/>
          </p:cNvSpPr>
          <p:nvPr/>
        </p:nvSpPr>
        <p:spPr bwMode="auto">
          <a:xfrm>
            <a:off x="6482822" y="4431349"/>
            <a:ext cx="1266693"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Western</a:t>
            </a:r>
          </a:p>
        </p:txBody>
      </p:sp>
      <p:sp>
        <p:nvSpPr>
          <p:cNvPr id="18445" name="Text Box 16"/>
          <p:cNvSpPr txBox="1">
            <a:spLocks noChangeArrowheads="1"/>
          </p:cNvSpPr>
          <p:nvPr/>
        </p:nvSpPr>
        <p:spPr bwMode="auto">
          <a:xfrm>
            <a:off x="8386352" y="6939387"/>
            <a:ext cx="70884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b="1" i="0"/>
              <a:t>10%</a:t>
            </a:r>
            <a:endParaRPr lang="en-US" sz="2040" i="0"/>
          </a:p>
        </p:txBody>
      </p:sp>
      <p:sp>
        <p:nvSpPr>
          <p:cNvPr id="18446" name="Text Box 17"/>
          <p:cNvSpPr txBox="1">
            <a:spLocks noChangeArrowheads="1"/>
          </p:cNvSpPr>
          <p:nvPr/>
        </p:nvSpPr>
        <p:spPr bwMode="auto">
          <a:xfrm>
            <a:off x="3985590" y="6939387"/>
            <a:ext cx="70884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b="1" i="0"/>
              <a:t>27%</a:t>
            </a:r>
            <a:endParaRPr lang="en-US" sz="2040" i="0"/>
          </a:p>
        </p:txBody>
      </p:sp>
      <p:sp>
        <p:nvSpPr>
          <p:cNvPr id="18447" name="Text Box 18"/>
          <p:cNvSpPr txBox="1">
            <a:spLocks noChangeArrowheads="1"/>
          </p:cNvSpPr>
          <p:nvPr/>
        </p:nvSpPr>
        <p:spPr bwMode="auto">
          <a:xfrm>
            <a:off x="5953878" y="6939387"/>
            <a:ext cx="70884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b="1" i="0"/>
              <a:t>63%</a:t>
            </a:r>
            <a:endParaRPr lang="en-US" sz="2040" i="0"/>
          </a:p>
        </p:txBody>
      </p:sp>
      <p:sp>
        <p:nvSpPr>
          <p:cNvPr id="18448" name="AutoShape 19"/>
          <p:cNvSpPr>
            <a:spLocks/>
          </p:cNvSpPr>
          <p:nvPr/>
        </p:nvSpPr>
        <p:spPr bwMode="auto">
          <a:xfrm rot="-5400000">
            <a:off x="4178088" y="5512647"/>
            <a:ext cx="86360" cy="2849880"/>
          </a:xfrm>
          <a:prstGeom prst="leftBracket">
            <a:avLst>
              <a:gd name="adj" fmla="val 275000"/>
            </a:avLst>
          </a:pr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40"/>
          </a:p>
        </p:txBody>
      </p:sp>
      <p:sp>
        <p:nvSpPr>
          <p:cNvPr id="18449" name="Text Box 20"/>
          <p:cNvSpPr txBox="1">
            <a:spLocks noChangeArrowheads="1"/>
          </p:cNvSpPr>
          <p:nvPr/>
        </p:nvSpPr>
        <p:spPr bwMode="auto">
          <a:xfrm>
            <a:off x="6830474" y="6928592"/>
            <a:ext cx="1391728"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2040" i="0"/>
              <a:t>% Women</a:t>
            </a:r>
          </a:p>
        </p:txBody>
      </p:sp>
      <p:sp>
        <p:nvSpPr>
          <p:cNvPr id="18450" name="Text Box 21"/>
          <p:cNvSpPr txBox="1">
            <a:spLocks noChangeArrowheads="1"/>
          </p:cNvSpPr>
          <p:nvPr/>
        </p:nvSpPr>
        <p:spPr bwMode="auto">
          <a:xfrm rot="-5400000">
            <a:off x="8551135" y="2307086"/>
            <a:ext cx="314510"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1</a:t>
            </a:r>
          </a:p>
        </p:txBody>
      </p:sp>
      <p:sp>
        <p:nvSpPr>
          <p:cNvPr id="18451" name="Text Box 22"/>
          <p:cNvSpPr txBox="1">
            <a:spLocks noChangeArrowheads="1"/>
          </p:cNvSpPr>
          <p:nvPr/>
        </p:nvSpPr>
        <p:spPr bwMode="auto">
          <a:xfrm rot="-5400000">
            <a:off x="4249742" y="2154156"/>
            <a:ext cx="644728"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&gt; 10</a:t>
            </a:r>
          </a:p>
        </p:txBody>
      </p:sp>
      <p:sp>
        <p:nvSpPr>
          <p:cNvPr id="18452" name="Text Box 23"/>
          <p:cNvSpPr txBox="1">
            <a:spLocks noChangeArrowheads="1"/>
          </p:cNvSpPr>
          <p:nvPr/>
        </p:nvSpPr>
        <p:spPr bwMode="auto">
          <a:xfrm rot="-5400000">
            <a:off x="4495472" y="2082189"/>
            <a:ext cx="779381"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5 - 10</a:t>
            </a:r>
          </a:p>
        </p:txBody>
      </p:sp>
      <p:sp>
        <p:nvSpPr>
          <p:cNvPr id="18453" name="Text Box 24"/>
          <p:cNvSpPr txBox="1">
            <a:spLocks noChangeArrowheads="1"/>
          </p:cNvSpPr>
          <p:nvPr/>
        </p:nvSpPr>
        <p:spPr bwMode="auto">
          <a:xfrm rot="-5400000">
            <a:off x="4835665" y="2146060"/>
            <a:ext cx="649537"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2 - 5</a:t>
            </a:r>
          </a:p>
        </p:txBody>
      </p:sp>
      <p:sp>
        <p:nvSpPr>
          <p:cNvPr id="18454" name="Text Box 25"/>
          <p:cNvSpPr txBox="1">
            <a:spLocks noChangeArrowheads="1"/>
          </p:cNvSpPr>
          <p:nvPr/>
        </p:nvSpPr>
        <p:spPr bwMode="auto">
          <a:xfrm rot="-5400000">
            <a:off x="5316233" y="2317881"/>
            <a:ext cx="314510" cy="371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13" b="1" i="0"/>
              <a:t>1</a:t>
            </a:r>
          </a:p>
        </p:txBody>
      </p:sp>
      <p:sp>
        <p:nvSpPr>
          <p:cNvPr id="18455" name="Text Box 26"/>
          <p:cNvSpPr txBox="1">
            <a:spLocks noChangeArrowheads="1"/>
          </p:cNvSpPr>
          <p:nvPr/>
        </p:nvSpPr>
        <p:spPr bwMode="auto">
          <a:xfrm>
            <a:off x="6434243" y="2860676"/>
            <a:ext cx="1364476" cy="441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67" i="0"/>
              <a:t>Southern</a:t>
            </a:r>
          </a:p>
        </p:txBody>
      </p:sp>
      <p:sp>
        <p:nvSpPr>
          <p:cNvPr id="18458" name="Text Box 29"/>
          <p:cNvSpPr txBox="1">
            <a:spLocks noChangeArrowheads="1"/>
          </p:cNvSpPr>
          <p:nvPr/>
        </p:nvSpPr>
        <p:spPr bwMode="auto">
          <a:xfrm>
            <a:off x="1749214" y="3724275"/>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4.4 kb -</a:t>
            </a:r>
            <a:endParaRPr lang="en-US" sz="1587" i="0"/>
          </a:p>
        </p:txBody>
      </p:sp>
      <p:sp>
        <p:nvSpPr>
          <p:cNvPr id="18459" name="Text Box 30"/>
          <p:cNvSpPr txBox="1">
            <a:spLocks noChangeArrowheads="1"/>
          </p:cNvSpPr>
          <p:nvPr/>
        </p:nvSpPr>
        <p:spPr bwMode="auto">
          <a:xfrm>
            <a:off x="1749214" y="4411557"/>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p185 -</a:t>
            </a:r>
            <a:endParaRPr lang="en-US" sz="1587" i="0"/>
          </a:p>
        </p:txBody>
      </p:sp>
      <p:sp>
        <p:nvSpPr>
          <p:cNvPr id="18460" name="Text Box 31"/>
          <p:cNvSpPr txBox="1">
            <a:spLocks noChangeArrowheads="1"/>
          </p:cNvSpPr>
          <p:nvPr/>
        </p:nvSpPr>
        <p:spPr bwMode="auto">
          <a:xfrm>
            <a:off x="1749214" y="2657370"/>
            <a:ext cx="262498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457200" indent="-457200"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r">
              <a:buFont typeface="Times" charset="0"/>
              <a:buNone/>
            </a:pPr>
            <a:r>
              <a:rPr lang="en-US" sz="1587" b="1" i="0"/>
              <a:t>12.5 kb -</a:t>
            </a:r>
            <a:endParaRPr lang="en-US" sz="1587" i="0"/>
          </a:p>
        </p:txBody>
      </p:sp>
      <p:pic>
        <p:nvPicPr>
          <p:cNvPr id="18461"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8850" y="2657370"/>
            <a:ext cx="271675" cy="84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2" name="Picture 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9060" y="3630719"/>
            <a:ext cx="284268" cy="653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3" name="Picture 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3453" y="4409759"/>
            <a:ext cx="255482" cy="56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4" name="Picture 3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8809" y="5473066"/>
            <a:ext cx="982345"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5" name="Picture 4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3988" y="3630719"/>
            <a:ext cx="1295400" cy="653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66" name="Picture 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3988" y="4409759"/>
            <a:ext cx="1295400" cy="56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67" name="Text Box 44"/>
          <p:cNvSpPr txBox="1">
            <a:spLocks noChangeArrowheads="1"/>
          </p:cNvSpPr>
          <p:nvPr/>
        </p:nvSpPr>
        <p:spPr bwMode="auto">
          <a:xfrm>
            <a:off x="3714579" y="7426960"/>
            <a:ext cx="4762842"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587" i="0" dirty="0" err="1"/>
              <a:t>Slamon</a:t>
            </a:r>
            <a:r>
              <a:rPr lang="en-US" sz="1587" i="0" dirty="0"/>
              <a:t> DJ et al. </a:t>
            </a:r>
            <a:r>
              <a:rPr lang="en-US" sz="1587" dirty="0"/>
              <a:t>Science</a:t>
            </a:r>
            <a:r>
              <a:rPr lang="en-US" sz="1587" i="0" dirty="0"/>
              <a:t>. 1989;244(4905):707-12.</a:t>
            </a:r>
          </a:p>
        </p:txBody>
      </p:sp>
      <p:sp>
        <p:nvSpPr>
          <p:cNvPr id="397357" name="Rectangle 45"/>
          <p:cNvSpPr>
            <a:spLocks noChangeArrowheads="1"/>
          </p:cNvSpPr>
          <p:nvPr/>
        </p:nvSpPr>
        <p:spPr bwMode="auto">
          <a:xfrm>
            <a:off x="8170440" y="2289147"/>
            <a:ext cx="1178454" cy="5120640"/>
          </a:xfrm>
          <a:prstGeom prst="rect">
            <a:avLst/>
          </a:prstGeom>
          <a:noFill/>
          <a:ln w="38100">
            <a:solidFill>
              <a:srgbClr val="FF3816"/>
            </a:solidFill>
            <a:miter lim="800000"/>
            <a:headEnd/>
            <a:tailEnd/>
          </a:ln>
          <a:extLst>
            <a:ext uri="{909E8E84-426E-40dd-AFC4-6F175D3DCCD1}">
              <a14:hiddenFill xmlns:a14="http://schemas.microsoft.com/office/drawing/2010/main" xmlns="">
                <a:solidFill>
                  <a:srgbClr val="FFFFFF"/>
                </a:solidFill>
              </a14:hiddenFill>
            </a:ext>
          </a:extLst>
        </p:spPr>
        <p:txBody>
          <a:bodyPr lIns="104352" tIns="52176" rIns="104352" bIns="52176" anchor="ctr">
            <a:spAutoFit/>
          </a:bodyPr>
          <a:lstStyle/>
          <a:p>
            <a:endParaRPr lang="en-US" sz="2040"/>
          </a:p>
        </p:txBody>
      </p:sp>
      <p:sp>
        <p:nvSpPr>
          <p:cNvPr id="18469" name="Rectangle 44"/>
          <p:cNvSpPr>
            <a:spLocks noChangeArrowheads="1"/>
          </p:cNvSpPr>
          <p:nvPr/>
        </p:nvSpPr>
        <p:spPr bwMode="auto">
          <a:xfrm>
            <a:off x="6660938" y="3130550"/>
            <a:ext cx="679994"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(DNA)</a:t>
            </a:r>
            <a:endParaRPr lang="en-US" sz="2040"/>
          </a:p>
        </p:txBody>
      </p:sp>
      <p:sp>
        <p:nvSpPr>
          <p:cNvPr id="18470" name="Rectangle 45"/>
          <p:cNvSpPr>
            <a:spLocks noChangeArrowheads="1"/>
          </p:cNvSpPr>
          <p:nvPr/>
        </p:nvSpPr>
        <p:spPr bwMode="auto">
          <a:xfrm>
            <a:off x="6655542" y="4004945"/>
            <a:ext cx="827471"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(mRNA)</a:t>
            </a:r>
            <a:endParaRPr lang="en-US" sz="2040"/>
          </a:p>
        </p:txBody>
      </p:sp>
      <p:sp>
        <p:nvSpPr>
          <p:cNvPr id="18471" name="Rectangle 46"/>
          <p:cNvSpPr>
            <a:spLocks noChangeArrowheads="1"/>
          </p:cNvSpPr>
          <p:nvPr/>
        </p:nvSpPr>
        <p:spPr bwMode="auto">
          <a:xfrm>
            <a:off x="6655542" y="4724612"/>
            <a:ext cx="915635"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587"/>
              <a:t>(protein)</a:t>
            </a:r>
            <a:endParaRPr lang="en-US" sz="2040"/>
          </a:p>
        </p:txBody>
      </p:sp>
      <p:sp>
        <p:nvSpPr>
          <p:cNvPr id="2" name="TextBox 1"/>
          <p:cNvSpPr txBox="1"/>
          <p:nvPr/>
        </p:nvSpPr>
        <p:spPr>
          <a:xfrm>
            <a:off x="1348157" y="1402778"/>
            <a:ext cx="3887603" cy="336567"/>
          </a:xfrm>
          <a:prstGeom prst="rect">
            <a:avLst/>
          </a:prstGeom>
          <a:noFill/>
        </p:spPr>
        <p:txBody>
          <a:bodyPr wrap="none" rtlCol="0">
            <a:spAutoFit/>
          </a:bodyPr>
          <a:lstStyle/>
          <a:p>
            <a:r>
              <a:rPr lang="en-US" sz="1587" b="1" i="1" dirty="0">
                <a:solidFill>
                  <a:srgbClr val="FF0000"/>
                </a:solidFill>
              </a:rPr>
              <a:t>HER2</a:t>
            </a:r>
            <a:r>
              <a:rPr lang="en-US" sz="1587" b="1" dirty="0">
                <a:solidFill>
                  <a:srgbClr val="FF0000"/>
                </a:solidFill>
              </a:rPr>
              <a:t> amplification: </a:t>
            </a:r>
            <a:r>
              <a:rPr lang="en-US" sz="1587" b="1" i="1" dirty="0">
                <a:solidFill>
                  <a:srgbClr val="FF0000"/>
                </a:solidFill>
              </a:rPr>
              <a:t>HER2</a:t>
            </a:r>
            <a:r>
              <a:rPr lang="en-US" sz="1587" b="1" dirty="0">
                <a:solidFill>
                  <a:srgbClr val="FF0000"/>
                </a:solidFill>
              </a:rPr>
              <a:t> / </a:t>
            </a:r>
            <a:r>
              <a:rPr lang="en-US" sz="1587" b="1" i="1" dirty="0">
                <a:solidFill>
                  <a:srgbClr val="FF0000"/>
                </a:solidFill>
              </a:rPr>
              <a:t>MPO</a:t>
            </a:r>
            <a:r>
              <a:rPr lang="en-US" sz="1587" b="1" dirty="0">
                <a:solidFill>
                  <a:srgbClr val="FF0000"/>
                </a:solidFill>
              </a:rPr>
              <a:t> ratio </a:t>
            </a:r>
            <a:r>
              <a:rPr lang="en-US" sz="1587" b="1" u="sng" dirty="0">
                <a:solidFill>
                  <a:srgbClr val="FF0000"/>
                </a:solidFill>
              </a:rPr>
              <a:t>&gt;</a:t>
            </a:r>
            <a:r>
              <a:rPr lang="en-US" sz="1587" b="1" dirty="0">
                <a:solidFill>
                  <a:srgbClr val="FF0000"/>
                </a:solidFill>
              </a:rPr>
              <a:t> 2.0 </a:t>
            </a:r>
          </a:p>
        </p:txBody>
      </p:sp>
      <p:sp>
        <p:nvSpPr>
          <p:cNvPr id="44" name="AutoShape 30"/>
          <p:cNvSpPr>
            <a:spLocks/>
          </p:cNvSpPr>
          <p:nvPr/>
        </p:nvSpPr>
        <p:spPr bwMode="auto">
          <a:xfrm rot="16200000">
            <a:off x="4672858" y="1469280"/>
            <a:ext cx="331047" cy="888787"/>
          </a:xfrm>
          <a:prstGeom prst="rightBrace">
            <a:avLst>
              <a:gd name="adj1" fmla="val 22593"/>
              <a:gd name="adj2" fmla="val 5000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40">
              <a:solidFill>
                <a:srgbClr val="FF0000"/>
              </a:solidFill>
            </a:endParaRPr>
          </a:p>
        </p:txBody>
      </p:sp>
      <p:sp>
        <p:nvSpPr>
          <p:cNvPr id="3" name="TextBox 2">
            <a:extLst>
              <a:ext uri="{FF2B5EF4-FFF2-40B4-BE49-F238E27FC236}">
                <a16:creationId xmlns:a16="http://schemas.microsoft.com/office/drawing/2014/main" id="{1630780A-63FD-3E26-1BA3-6E644B686CA3}"/>
              </a:ext>
            </a:extLst>
          </p:cNvPr>
          <p:cNvSpPr txBox="1"/>
          <p:nvPr/>
        </p:nvSpPr>
        <p:spPr>
          <a:xfrm>
            <a:off x="1078972" y="5504545"/>
            <a:ext cx="1617071" cy="13603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815" tIns="51815" rIns="51815" bIns="51815" numCol="1" spcCol="38100" rtlCol="0" anchor="t">
            <a:spAutoFit/>
          </a:bodyPr>
          <a:lstStyle/>
          <a:p>
            <a:pPr defTabSz="518145"/>
            <a:r>
              <a:rPr lang="en-US" sz="2040" b="1" dirty="0">
                <a:solidFill>
                  <a:schemeClr val="accent6">
                    <a:lumMod val="50000"/>
                  </a:schemeClr>
                </a:solidFill>
                <a:latin typeface="Arial" panose="020B0604020202020204" pitchFamily="34" charset="0"/>
                <a:cs typeface="Arial" panose="020B0604020202020204" pitchFamily="34" charset="0"/>
              </a:rPr>
              <a:t>Uniform IHC staining throughout each tumor </a:t>
            </a:r>
          </a:p>
        </p:txBody>
      </p:sp>
      <p:sp>
        <p:nvSpPr>
          <p:cNvPr id="6" name="Rectangle 4">
            <a:extLst>
              <a:ext uri="{FF2B5EF4-FFF2-40B4-BE49-F238E27FC236}">
                <a16:creationId xmlns:a16="http://schemas.microsoft.com/office/drawing/2014/main" id="{1E9596FF-BCE4-520C-B891-FB362885D785}"/>
              </a:ext>
            </a:extLst>
          </p:cNvPr>
          <p:cNvSpPr>
            <a:spLocks noChangeArrowheads="1"/>
          </p:cNvSpPr>
          <p:nvPr/>
        </p:nvSpPr>
        <p:spPr bwMode="auto">
          <a:xfrm>
            <a:off x="1866900" y="859046"/>
            <a:ext cx="9886188" cy="462455"/>
          </a:xfrm>
          <a:prstGeom prst="rect">
            <a:avLst/>
          </a:prstGeom>
          <a:noFill/>
          <a:ln w="9525">
            <a:noFill/>
            <a:miter lim="800000"/>
            <a:headEnd/>
            <a:tailEnd/>
          </a:ln>
          <a:effectLst/>
        </p:spPr>
        <p:txBody>
          <a:bodyPr lIns="95236" tIns="45917" rIns="95236" bIns="45917" anchor="ctr"/>
          <a:lstStyle/>
          <a:p>
            <a:pPr defTabSz="942975" eaLnBrk="0">
              <a:lnSpc>
                <a:spcPct val="85000"/>
              </a:lnSpc>
              <a:defRPr/>
            </a:pPr>
            <a:r>
              <a:rPr lang="en-US" sz="3000" b="1" dirty="0"/>
              <a:t>Correlation of </a:t>
            </a:r>
            <a:r>
              <a:rPr lang="en-US" sz="3000" b="1" i="1" dirty="0"/>
              <a:t>HER2 </a:t>
            </a:r>
            <a:r>
              <a:rPr lang="en-US" sz="3000" b="1" dirty="0"/>
              <a:t>Gene Amplification and Overexpression</a:t>
            </a:r>
          </a:p>
        </p:txBody>
      </p:sp>
      <p:sp>
        <p:nvSpPr>
          <p:cNvPr id="7" name="Text Box 11">
            <a:extLst>
              <a:ext uri="{FF2B5EF4-FFF2-40B4-BE49-F238E27FC236}">
                <a16:creationId xmlns:a16="http://schemas.microsoft.com/office/drawing/2014/main" id="{2457986E-B12B-34F2-3FA7-AE3692B81234}"/>
              </a:ext>
            </a:extLst>
          </p:cNvPr>
          <p:cNvSpPr txBox="1">
            <a:spLocks noChangeArrowheads="1"/>
          </p:cNvSpPr>
          <p:nvPr/>
        </p:nvSpPr>
        <p:spPr bwMode="auto">
          <a:xfrm>
            <a:off x="1879600" y="394414"/>
            <a:ext cx="51953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b="1" dirty="0">
                <a:solidFill>
                  <a:srgbClr val="0070C0"/>
                </a:solidFill>
              </a:rPr>
              <a:t>HER2 Biology</a:t>
            </a:r>
          </a:p>
        </p:txBody>
      </p:sp>
      <p:sp>
        <p:nvSpPr>
          <p:cNvPr id="8" name="Line 12">
            <a:extLst>
              <a:ext uri="{FF2B5EF4-FFF2-40B4-BE49-F238E27FC236}">
                <a16:creationId xmlns:a16="http://schemas.microsoft.com/office/drawing/2014/main" id="{6A3BBFD5-E1DD-4478-F86D-C9189BA8A893}"/>
              </a:ext>
            </a:extLst>
          </p:cNvPr>
          <p:cNvSpPr>
            <a:spLocks noChangeShapeType="1"/>
          </p:cNvSpPr>
          <p:nvPr/>
        </p:nvSpPr>
        <p:spPr bwMode="auto">
          <a:xfrm>
            <a:off x="1993900" y="777311"/>
            <a:ext cx="941832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117601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397357"/>
                                        </p:tgtEl>
                                        <p:attrNameLst>
                                          <p:attrName>style.visibility</p:attrName>
                                        </p:attrNameLst>
                                      </p:cBhvr>
                                      <p:to>
                                        <p:strVal val="visible"/>
                                      </p:to>
                                    </p:set>
                                    <p:animEffect transition="in" filter="wedge">
                                      <p:cBhvr>
                                        <p:cTn id="13" dur="500"/>
                                        <p:tgtEl>
                                          <p:spTgt spid="39735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57" grpId="0" animBg="1"/>
      <p:bldP spid="2" grpId="0"/>
      <p:bldP spid="4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560" y="1863894"/>
            <a:ext cx="8290560" cy="548566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20482" name="Picture 11" descr="fish071801b1tif"/>
          <p:cNvPicPr>
            <a:picLocks noChangeAspect="1" noChangeArrowheads="1"/>
          </p:cNvPicPr>
          <p:nvPr/>
        </p:nvPicPr>
        <p:blipFill>
          <a:blip r:embed="rId4" cstate="print">
            <a:extLst>
              <a:ext uri="{28A0092B-C50C-407E-A947-70E740481C1C}">
                <a14:useLocalDpi xmlns:a14="http://schemas.microsoft.com/office/drawing/2010/main" val="0"/>
              </a:ext>
            </a:extLst>
          </a:blip>
          <a:srcRect l="7654" t="-362"/>
          <a:stretch>
            <a:fillRect/>
          </a:stretch>
        </p:blipFill>
        <p:spPr bwMode="auto">
          <a:xfrm>
            <a:off x="7711652" y="5001684"/>
            <a:ext cx="3072977" cy="2373101"/>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
        <p:nvSpPr>
          <p:cNvPr id="399367" name="Text Box 7"/>
          <p:cNvSpPr txBox="1">
            <a:spLocks noChangeArrowheads="1"/>
          </p:cNvSpPr>
          <p:nvPr/>
        </p:nvSpPr>
        <p:spPr bwMode="auto">
          <a:xfrm>
            <a:off x="7751233" y="6894407"/>
            <a:ext cx="2187787" cy="406265"/>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defRPr/>
            </a:pPr>
            <a:r>
              <a:rPr lang="en-US" sz="2040" b="1" i="0">
                <a:effectLst>
                  <a:outerShdw blurRad="38100" dist="38100" dir="2700000" algn="tl">
                    <a:srgbClr val="000000"/>
                  </a:outerShdw>
                </a:effectLst>
              </a:rPr>
              <a:t>FISH</a:t>
            </a:r>
          </a:p>
        </p:txBody>
      </p:sp>
      <p:sp>
        <p:nvSpPr>
          <p:cNvPr id="20485" name="Text Box 8"/>
          <p:cNvSpPr txBox="1">
            <a:spLocks noChangeArrowheads="1"/>
          </p:cNvSpPr>
          <p:nvPr/>
        </p:nvSpPr>
        <p:spPr bwMode="auto">
          <a:xfrm>
            <a:off x="1619673" y="6505787"/>
            <a:ext cx="2187787" cy="406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2040" b="1" i="0">
                <a:solidFill>
                  <a:schemeClr val="accent1"/>
                </a:solidFill>
              </a:rPr>
              <a:t>H &amp; E</a:t>
            </a:r>
          </a:p>
        </p:txBody>
      </p:sp>
      <p:pic>
        <p:nvPicPr>
          <p:cNvPr id="20488"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2029" y="1752481"/>
            <a:ext cx="3062182" cy="2554817"/>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
        <p:nvSpPr>
          <p:cNvPr id="20489" name="Text Box 6"/>
          <p:cNvSpPr txBox="1">
            <a:spLocks noChangeArrowheads="1"/>
          </p:cNvSpPr>
          <p:nvPr/>
        </p:nvSpPr>
        <p:spPr bwMode="auto">
          <a:xfrm>
            <a:off x="8300879" y="3809449"/>
            <a:ext cx="635858" cy="406265"/>
          </a:xfrm>
          <a:prstGeom prst="rect">
            <a:avLst/>
          </a:prstGeom>
          <a:solidFill>
            <a:srgbClr val="FFFFFF">
              <a:alpha val="14118"/>
            </a:srgb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r>
              <a:rPr lang="en-US" sz="2040" b="1" i="0" dirty="0">
                <a:solidFill>
                  <a:schemeClr val="accent1"/>
                </a:solidFill>
              </a:rPr>
              <a:t>IHC</a:t>
            </a:r>
          </a:p>
        </p:txBody>
      </p:sp>
      <p:pic>
        <p:nvPicPr>
          <p:cNvPr id="2049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1407" y="5037858"/>
            <a:ext cx="761048" cy="2364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2" name="Rectangle 16"/>
          <p:cNvSpPr>
            <a:spLocks noChangeArrowheads="1"/>
          </p:cNvSpPr>
          <p:nvPr/>
        </p:nvSpPr>
        <p:spPr bwMode="auto">
          <a:xfrm rot="-5400000">
            <a:off x="6237235" y="6237649"/>
            <a:ext cx="1534690" cy="336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587">
                <a:solidFill>
                  <a:schemeClr val="bg2"/>
                </a:solidFill>
                <a:latin typeface="Lucida Sans" charset="0"/>
              </a:rPr>
              <a:t>Southern blot</a:t>
            </a:r>
            <a:endParaRPr lang="en-US" sz="2040">
              <a:latin typeface="Lucida Sans" charset="0"/>
            </a:endParaRPr>
          </a:p>
        </p:txBody>
      </p:sp>
      <p:sp>
        <p:nvSpPr>
          <p:cNvPr id="4" name="Rectangle 4">
            <a:extLst>
              <a:ext uri="{FF2B5EF4-FFF2-40B4-BE49-F238E27FC236}">
                <a16:creationId xmlns:a16="http://schemas.microsoft.com/office/drawing/2014/main" id="{A3DD97A4-8D55-4CB0-ADA4-3C1C64211B87}"/>
              </a:ext>
            </a:extLst>
          </p:cNvPr>
          <p:cNvSpPr>
            <a:spLocks noChangeArrowheads="1"/>
          </p:cNvSpPr>
          <p:nvPr/>
        </p:nvSpPr>
        <p:spPr bwMode="auto">
          <a:xfrm>
            <a:off x="1866900" y="859046"/>
            <a:ext cx="9886188" cy="801851"/>
          </a:xfrm>
          <a:prstGeom prst="rect">
            <a:avLst/>
          </a:prstGeom>
          <a:noFill/>
          <a:ln w="9525">
            <a:noFill/>
            <a:miter lim="800000"/>
            <a:headEnd/>
            <a:tailEnd/>
          </a:ln>
          <a:effectLst/>
        </p:spPr>
        <p:txBody>
          <a:bodyPr lIns="95236" tIns="45917" rIns="95236" bIns="45917" anchor="ctr"/>
          <a:lstStyle/>
          <a:p>
            <a:pPr defTabSz="942975" eaLnBrk="0">
              <a:lnSpc>
                <a:spcPct val="85000"/>
              </a:lnSpc>
              <a:defRPr/>
            </a:pPr>
            <a:r>
              <a:rPr lang="en-US" sz="3000" dirty="0"/>
              <a:t>Southern Blot “Single Copy or Not-amplified”</a:t>
            </a:r>
          </a:p>
          <a:p>
            <a:pPr defTabSz="942975" eaLnBrk="0">
              <a:lnSpc>
                <a:spcPct val="85000"/>
              </a:lnSpc>
              <a:defRPr/>
            </a:pPr>
            <a:r>
              <a:rPr lang="en-US" sz="3000" dirty="0"/>
              <a:t>Overexpression: </a:t>
            </a:r>
            <a:r>
              <a:rPr lang="en-US" sz="3000" b="1" dirty="0"/>
              <a:t>Actually HER2-amplified by FISH</a:t>
            </a:r>
            <a:endParaRPr lang="en-US" sz="3000" dirty="0"/>
          </a:p>
        </p:txBody>
      </p:sp>
      <p:sp>
        <p:nvSpPr>
          <p:cNvPr id="5" name="Text Box 11">
            <a:extLst>
              <a:ext uri="{FF2B5EF4-FFF2-40B4-BE49-F238E27FC236}">
                <a16:creationId xmlns:a16="http://schemas.microsoft.com/office/drawing/2014/main" id="{098C865C-169D-1710-AA60-917EDC533104}"/>
              </a:ext>
            </a:extLst>
          </p:cNvPr>
          <p:cNvSpPr txBox="1">
            <a:spLocks noChangeArrowheads="1"/>
          </p:cNvSpPr>
          <p:nvPr/>
        </p:nvSpPr>
        <p:spPr bwMode="auto">
          <a:xfrm>
            <a:off x="1879600" y="394414"/>
            <a:ext cx="519534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b="1" dirty="0">
                <a:solidFill>
                  <a:srgbClr val="0070C0"/>
                </a:solidFill>
              </a:rPr>
              <a:t>HER2 Biology</a:t>
            </a:r>
          </a:p>
        </p:txBody>
      </p:sp>
      <p:sp>
        <p:nvSpPr>
          <p:cNvPr id="6" name="Line 12">
            <a:extLst>
              <a:ext uri="{FF2B5EF4-FFF2-40B4-BE49-F238E27FC236}">
                <a16:creationId xmlns:a16="http://schemas.microsoft.com/office/drawing/2014/main" id="{2CDBF044-F093-C0A9-3B14-1D10ABBEBFB1}"/>
              </a:ext>
            </a:extLst>
          </p:cNvPr>
          <p:cNvSpPr>
            <a:spLocks noChangeShapeType="1"/>
          </p:cNvSpPr>
          <p:nvPr/>
        </p:nvSpPr>
        <p:spPr bwMode="auto">
          <a:xfrm>
            <a:off x="1993900" y="777311"/>
            <a:ext cx="941832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Text Box 44">
            <a:extLst>
              <a:ext uri="{FF2B5EF4-FFF2-40B4-BE49-F238E27FC236}">
                <a16:creationId xmlns:a16="http://schemas.microsoft.com/office/drawing/2014/main" id="{E3119F91-6A5D-8EDD-4F0B-2B2D0CCB984D}"/>
              </a:ext>
            </a:extLst>
          </p:cNvPr>
          <p:cNvSpPr txBox="1">
            <a:spLocks noChangeArrowheads="1"/>
          </p:cNvSpPr>
          <p:nvPr/>
        </p:nvSpPr>
        <p:spPr bwMode="auto">
          <a:xfrm>
            <a:off x="2159666" y="7464623"/>
            <a:ext cx="787266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400" i="0" dirty="0" err="1"/>
              <a:t>Slamon</a:t>
            </a:r>
            <a:r>
              <a:rPr lang="en-US" sz="1400" i="0" dirty="0"/>
              <a:t> DJ et al. </a:t>
            </a:r>
            <a:r>
              <a:rPr lang="en-US" sz="1400" dirty="0"/>
              <a:t>Science</a:t>
            </a:r>
            <a:r>
              <a:rPr lang="en-US" sz="1400" i="0" dirty="0"/>
              <a:t>. 1989;244(4905):707-12; </a:t>
            </a:r>
            <a:r>
              <a:rPr lang="en-US" sz="1400" i="0" dirty="0" err="1"/>
              <a:t>Pauletti</a:t>
            </a:r>
            <a:r>
              <a:rPr lang="en-US" sz="1400" i="0" dirty="0"/>
              <a:t> G et al. </a:t>
            </a:r>
            <a:r>
              <a:rPr lang="en-US" sz="1400" dirty="0"/>
              <a:t>Oncogene</a:t>
            </a:r>
            <a:r>
              <a:rPr lang="en-US" sz="1400" i="0" dirty="0"/>
              <a:t>. 1996;13(1):63-72.</a:t>
            </a:r>
          </a:p>
        </p:txBody>
      </p:sp>
    </p:spTree>
    <p:extLst>
      <p:ext uri="{BB962C8B-B14F-4D97-AF65-F5344CB8AC3E}">
        <p14:creationId xmlns:p14="http://schemas.microsoft.com/office/powerpoint/2010/main" val="6657589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FB9CA6-40F5-3926-6A0D-65469E33F1FB}"/>
              </a:ext>
            </a:extLst>
          </p:cNvPr>
          <p:cNvGrpSpPr/>
          <p:nvPr/>
        </p:nvGrpSpPr>
        <p:grpSpPr>
          <a:xfrm>
            <a:off x="1539031" y="1639368"/>
            <a:ext cx="9397861" cy="3939725"/>
            <a:chOff x="105751" y="1364157"/>
            <a:chExt cx="12085309" cy="5001928"/>
          </a:xfrm>
        </p:grpSpPr>
        <p:grpSp>
          <p:nvGrpSpPr>
            <p:cNvPr id="3" name="Group 2">
              <a:extLst>
                <a:ext uri="{FF2B5EF4-FFF2-40B4-BE49-F238E27FC236}">
                  <a16:creationId xmlns:a16="http://schemas.microsoft.com/office/drawing/2014/main" id="{56FA069A-E03F-1D8D-086C-535CC974A79D}"/>
                </a:ext>
              </a:extLst>
            </p:cNvPr>
            <p:cNvGrpSpPr/>
            <p:nvPr/>
          </p:nvGrpSpPr>
          <p:grpSpPr>
            <a:xfrm>
              <a:off x="6666634" y="1812471"/>
              <a:ext cx="5524426" cy="3779436"/>
              <a:chOff x="2697391" y="1345048"/>
              <a:chExt cx="7343663" cy="5024034"/>
            </a:xfrm>
          </p:grpSpPr>
          <p:sp>
            <p:nvSpPr>
              <p:cNvPr id="46" name="Oval 881">
                <a:extLst>
                  <a:ext uri="{FF2B5EF4-FFF2-40B4-BE49-F238E27FC236}">
                    <a16:creationId xmlns:a16="http://schemas.microsoft.com/office/drawing/2014/main" id="{D183C87E-4304-20E6-0364-5A57EBAA7ABE}"/>
                  </a:ext>
                </a:extLst>
              </p:cNvPr>
              <p:cNvSpPr/>
              <p:nvPr/>
            </p:nvSpPr>
            <p:spPr>
              <a:xfrm rot="5400000">
                <a:off x="3794434" y="1543917"/>
                <a:ext cx="3686182" cy="4628564"/>
              </a:xfrm>
              <a:custGeom>
                <a:avLst/>
                <a:gdLst>
                  <a:gd name="connsiteX0" fmla="*/ 0 w 5314950"/>
                  <a:gd name="connsiteY0" fmla="*/ 2657475 h 5314950"/>
                  <a:gd name="connsiteX1" fmla="*/ 2657475 w 5314950"/>
                  <a:gd name="connsiteY1" fmla="*/ 0 h 5314950"/>
                  <a:gd name="connsiteX2" fmla="*/ 5314950 w 5314950"/>
                  <a:gd name="connsiteY2" fmla="*/ 2657475 h 5314950"/>
                  <a:gd name="connsiteX3" fmla="*/ 2657475 w 5314950"/>
                  <a:gd name="connsiteY3" fmla="*/ 5314950 h 5314950"/>
                  <a:gd name="connsiteX4" fmla="*/ 0 w 5314950"/>
                  <a:gd name="connsiteY4" fmla="*/ 2657475 h 5314950"/>
                  <a:gd name="connsiteX0" fmla="*/ 0 w 5314950"/>
                  <a:gd name="connsiteY0" fmla="*/ 2657600 h 5315075"/>
                  <a:gd name="connsiteX1" fmla="*/ 2657475 w 5314950"/>
                  <a:gd name="connsiteY1" fmla="*/ 125 h 5315075"/>
                  <a:gd name="connsiteX2" fmla="*/ 5314950 w 5314950"/>
                  <a:gd name="connsiteY2" fmla="*/ 2657600 h 5315075"/>
                  <a:gd name="connsiteX3" fmla="*/ 2657475 w 5314950"/>
                  <a:gd name="connsiteY3" fmla="*/ 5315075 h 5315075"/>
                  <a:gd name="connsiteX4" fmla="*/ 0 w 5314950"/>
                  <a:gd name="connsiteY4" fmla="*/ 2657600 h 5315075"/>
                  <a:gd name="connsiteX0" fmla="*/ 5563 w 5326076"/>
                  <a:gd name="connsiteY0" fmla="*/ 2657600 h 5315075"/>
                  <a:gd name="connsiteX1" fmla="*/ 2663038 w 5326076"/>
                  <a:gd name="connsiteY1" fmla="*/ 125 h 5315075"/>
                  <a:gd name="connsiteX2" fmla="*/ 5320513 w 5326076"/>
                  <a:gd name="connsiteY2" fmla="*/ 2657600 h 5315075"/>
                  <a:gd name="connsiteX3" fmla="*/ 2663038 w 5326076"/>
                  <a:gd name="connsiteY3" fmla="*/ 5315075 h 5315075"/>
                  <a:gd name="connsiteX4" fmla="*/ 5563 w 5326076"/>
                  <a:gd name="connsiteY4" fmla="*/ 2657600 h 5315075"/>
                  <a:gd name="connsiteX0" fmla="*/ 10675 w 5331188"/>
                  <a:gd name="connsiteY0" fmla="*/ 2657600 h 5315075"/>
                  <a:gd name="connsiteX1" fmla="*/ 2668150 w 5331188"/>
                  <a:gd name="connsiteY1" fmla="*/ 125 h 5315075"/>
                  <a:gd name="connsiteX2" fmla="*/ 5325625 w 5331188"/>
                  <a:gd name="connsiteY2" fmla="*/ 2657600 h 5315075"/>
                  <a:gd name="connsiteX3" fmla="*/ 2668150 w 5331188"/>
                  <a:gd name="connsiteY3" fmla="*/ 5315075 h 5315075"/>
                  <a:gd name="connsiteX4" fmla="*/ 10675 w 5331188"/>
                  <a:gd name="connsiteY4" fmla="*/ 2657600 h 5315075"/>
                  <a:gd name="connsiteX0" fmla="*/ 10675 w 5331188"/>
                  <a:gd name="connsiteY0" fmla="*/ 2657600 h 5315075"/>
                  <a:gd name="connsiteX1" fmla="*/ 2668150 w 5331188"/>
                  <a:gd name="connsiteY1" fmla="*/ 125 h 5315075"/>
                  <a:gd name="connsiteX2" fmla="*/ 5325625 w 5331188"/>
                  <a:gd name="connsiteY2" fmla="*/ 2657600 h 5315075"/>
                  <a:gd name="connsiteX3" fmla="*/ 2668150 w 5331188"/>
                  <a:gd name="connsiteY3" fmla="*/ 5315075 h 5315075"/>
                  <a:gd name="connsiteX4" fmla="*/ 10675 w 5331188"/>
                  <a:gd name="connsiteY4" fmla="*/ 2657600 h 5315075"/>
                  <a:gd name="connsiteX0" fmla="*/ 10675 w 5326403"/>
                  <a:gd name="connsiteY0" fmla="*/ 2657600 h 5315075"/>
                  <a:gd name="connsiteX1" fmla="*/ 2668150 w 5326403"/>
                  <a:gd name="connsiteY1" fmla="*/ 125 h 5315075"/>
                  <a:gd name="connsiteX2" fmla="*/ 5325625 w 5326403"/>
                  <a:gd name="connsiteY2" fmla="*/ 2657600 h 5315075"/>
                  <a:gd name="connsiteX3" fmla="*/ 2668150 w 5326403"/>
                  <a:gd name="connsiteY3" fmla="*/ 5315075 h 5315075"/>
                  <a:gd name="connsiteX4" fmla="*/ 10675 w 5326403"/>
                  <a:gd name="connsiteY4" fmla="*/ 2657600 h 5315075"/>
                  <a:gd name="connsiteX0" fmla="*/ 10675 w 5326404"/>
                  <a:gd name="connsiteY0" fmla="*/ 2657559 h 5315034"/>
                  <a:gd name="connsiteX1" fmla="*/ 2668150 w 5326404"/>
                  <a:gd name="connsiteY1" fmla="*/ 84 h 5315034"/>
                  <a:gd name="connsiteX2" fmla="*/ 5325625 w 5326404"/>
                  <a:gd name="connsiteY2" fmla="*/ 2657559 h 5315034"/>
                  <a:gd name="connsiteX3" fmla="*/ 2668150 w 5326404"/>
                  <a:gd name="connsiteY3" fmla="*/ 5315034 h 5315034"/>
                  <a:gd name="connsiteX4" fmla="*/ 10675 w 5326404"/>
                  <a:gd name="connsiteY4" fmla="*/ 2657559 h 531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404" h="5315034">
                    <a:moveTo>
                      <a:pt x="10675" y="2657559"/>
                    </a:moveTo>
                    <a:cubicBezTo>
                      <a:pt x="26095" y="1761376"/>
                      <a:pt x="171767" y="14372"/>
                      <a:pt x="2668150" y="84"/>
                    </a:cubicBezTo>
                    <a:cubicBezTo>
                      <a:pt x="5164533" y="-14204"/>
                      <a:pt x="5248522" y="1818526"/>
                      <a:pt x="5325625" y="2657559"/>
                    </a:cubicBezTo>
                    <a:cubicBezTo>
                      <a:pt x="5310204" y="3739480"/>
                      <a:pt x="5578871" y="5315034"/>
                      <a:pt x="2668150" y="5315034"/>
                    </a:cubicBezTo>
                    <a:cubicBezTo>
                      <a:pt x="-242571" y="5315034"/>
                      <a:pt x="-4745" y="3553742"/>
                      <a:pt x="10675" y="2657559"/>
                    </a:cubicBezTo>
                    <a:close/>
                  </a:path>
                </a:pathLst>
              </a:cu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7"/>
              </a:p>
            </p:txBody>
          </p:sp>
          <p:grpSp>
            <p:nvGrpSpPr>
              <p:cNvPr id="47" name="Group 46">
                <a:extLst>
                  <a:ext uri="{FF2B5EF4-FFF2-40B4-BE49-F238E27FC236}">
                    <a16:creationId xmlns:a16="http://schemas.microsoft.com/office/drawing/2014/main" id="{63905CCD-E0EC-6F81-116E-D2FD22EABB80}"/>
                  </a:ext>
                </a:extLst>
              </p:cNvPr>
              <p:cNvGrpSpPr/>
              <p:nvPr/>
            </p:nvGrpSpPr>
            <p:grpSpPr>
              <a:xfrm rot="18787418">
                <a:off x="3234431" y="2244616"/>
                <a:ext cx="400799" cy="987939"/>
                <a:chOff x="-3927146" y="1984088"/>
                <a:chExt cx="463648" cy="1142856"/>
              </a:xfrm>
            </p:grpSpPr>
            <p:sp>
              <p:nvSpPr>
                <p:cNvPr id="125" name="Google Shape;3942;p59">
                  <a:extLst>
                    <a:ext uri="{FF2B5EF4-FFF2-40B4-BE49-F238E27FC236}">
                      <a16:creationId xmlns:a16="http://schemas.microsoft.com/office/drawing/2014/main" id="{FB2D1926-EC07-C00C-8EC6-863CCF5D67EA}"/>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26" name="Google Shape;3943;p59">
                  <a:extLst>
                    <a:ext uri="{FF2B5EF4-FFF2-40B4-BE49-F238E27FC236}">
                      <a16:creationId xmlns:a16="http://schemas.microsoft.com/office/drawing/2014/main" id="{72EC10D8-78B5-646B-4B4D-5A1C0B608F7E}"/>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48" name="Group 47">
                <a:extLst>
                  <a:ext uri="{FF2B5EF4-FFF2-40B4-BE49-F238E27FC236}">
                    <a16:creationId xmlns:a16="http://schemas.microsoft.com/office/drawing/2014/main" id="{BBC31A24-C021-347B-4DF9-C595174E0E89}"/>
                  </a:ext>
                </a:extLst>
              </p:cNvPr>
              <p:cNvGrpSpPr/>
              <p:nvPr/>
            </p:nvGrpSpPr>
            <p:grpSpPr>
              <a:xfrm rot="19755379">
                <a:off x="3822927" y="1803071"/>
                <a:ext cx="400799" cy="987939"/>
                <a:chOff x="-3927146" y="1984088"/>
                <a:chExt cx="463648" cy="1142856"/>
              </a:xfrm>
            </p:grpSpPr>
            <p:sp>
              <p:nvSpPr>
                <p:cNvPr id="123" name="Google Shape;3942;p59">
                  <a:extLst>
                    <a:ext uri="{FF2B5EF4-FFF2-40B4-BE49-F238E27FC236}">
                      <a16:creationId xmlns:a16="http://schemas.microsoft.com/office/drawing/2014/main" id="{5A256BE4-BF31-3DF2-7752-308CA3251205}"/>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24" name="Google Shape;3943;p59">
                  <a:extLst>
                    <a:ext uri="{FF2B5EF4-FFF2-40B4-BE49-F238E27FC236}">
                      <a16:creationId xmlns:a16="http://schemas.microsoft.com/office/drawing/2014/main" id="{993F3BC4-2CF9-0253-2BF3-36E8572AF483}"/>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49" name="Group 48">
                <a:extLst>
                  <a:ext uri="{FF2B5EF4-FFF2-40B4-BE49-F238E27FC236}">
                    <a16:creationId xmlns:a16="http://schemas.microsoft.com/office/drawing/2014/main" id="{539E7FF7-7AB4-FAC7-8C8E-185D33B646D0}"/>
                  </a:ext>
                </a:extLst>
              </p:cNvPr>
              <p:cNvGrpSpPr/>
              <p:nvPr/>
            </p:nvGrpSpPr>
            <p:grpSpPr>
              <a:xfrm rot="20985350">
                <a:off x="4422909" y="1442901"/>
                <a:ext cx="400799" cy="987939"/>
                <a:chOff x="-3927146" y="1984088"/>
                <a:chExt cx="463648" cy="1142856"/>
              </a:xfrm>
            </p:grpSpPr>
            <p:sp>
              <p:nvSpPr>
                <p:cNvPr id="121" name="Google Shape;3942;p59">
                  <a:extLst>
                    <a:ext uri="{FF2B5EF4-FFF2-40B4-BE49-F238E27FC236}">
                      <a16:creationId xmlns:a16="http://schemas.microsoft.com/office/drawing/2014/main" id="{7A0752EB-47CC-D127-E3C9-18DABA92DD6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22" name="Google Shape;3943;p59">
                  <a:extLst>
                    <a:ext uri="{FF2B5EF4-FFF2-40B4-BE49-F238E27FC236}">
                      <a16:creationId xmlns:a16="http://schemas.microsoft.com/office/drawing/2014/main" id="{02273FFD-FE5B-580E-C963-ACAA241EFFDF}"/>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0" name="Group 49">
                <a:extLst>
                  <a:ext uri="{FF2B5EF4-FFF2-40B4-BE49-F238E27FC236}">
                    <a16:creationId xmlns:a16="http://schemas.microsoft.com/office/drawing/2014/main" id="{48A7C6A1-D42F-EC56-7F7A-BFC1A8C68391}"/>
                  </a:ext>
                </a:extLst>
              </p:cNvPr>
              <p:cNvGrpSpPr/>
              <p:nvPr/>
            </p:nvGrpSpPr>
            <p:grpSpPr>
              <a:xfrm rot="12689175">
                <a:off x="3798689" y="5095123"/>
                <a:ext cx="400799" cy="987939"/>
                <a:chOff x="-3927146" y="1984088"/>
                <a:chExt cx="463648" cy="1142856"/>
              </a:xfrm>
            </p:grpSpPr>
            <p:sp>
              <p:nvSpPr>
                <p:cNvPr id="119" name="Google Shape;3942;p59">
                  <a:extLst>
                    <a:ext uri="{FF2B5EF4-FFF2-40B4-BE49-F238E27FC236}">
                      <a16:creationId xmlns:a16="http://schemas.microsoft.com/office/drawing/2014/main" id="{B95DF791-4E1C-6E23-A134-55407681D20C}"/>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20" name="Google Shape;3943;p59">
                  <a:extLst>
                    <a:ext uri="{FF2B5EF4-FFF2-40B4-BE49-F238E27FC236}">
                      <a16:creationId xmlns:a16="http://schemas.microsoft.com/office/drawing/2014/main" id="{F50FEF59-FB83-95DF-C88F-1CFC962B4193}"/>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1" name="Group 50">
                <a:extLst>
                  <a:ext uri="{FF2B5EF4-FFF2-40B4-BE49-F238E27FC236}">
                    <a16:creationId xmlns:a16="http://schemas.microsoft.com/office/drawing/2014/main" id="{D3FAA345-6198-F463-1FD9-6BFEA3B56013}"/>
                  </a:ext>
                </a:extLst>
              </p:cNvPr>
              <p:cNvGrpSpPr/>
              <p:nvPr/>
            </p:nvGrpSpPr>
            <p:grpSpPr>
              <a:xfrm rot="11493416">
                <a:off x="4562582" y="5308013"/>
                <a:ext cx="400799" cy="987939"/>
                <a:chOff x="-3927146" y="1984088"/>
                <a:chExt cx="463648" cy="1142856"/>
              </a:xfrm>
            </p:grpSpPr>
            <p:sp>
              <p:nvSpPr>
                <p:cNvPr id="117" name="Google Shape;3942;p59">
                  <a:extLst>
                    <a:ext uri="{FF2B5EF4-FFF2-40B4-BE49-F238E27FC236}">
                      <a16:creationId xmlns:a16="http://schemas.microsoft.com/office/drawing/2014/main" id="{14A9D759-E31F-EF0E-AD76-40E399990470}"/>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18" name="Google Shape;3943;p59">
                  <a:extLst>
                    <a:ext uri="{FF2B5EF4-FFF2-40B4-BE49-F238E27FC236}">
                      <a16:creationId xmlns:a16="http://schemas.microsoft.com/office/drawing/2014/main" id="{5011C76D-2755-AA72-6180-B91B2362516A}"/>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2" name="Group 51">
                <a:extLst>
                  <a:ext uri="{FF2B5EF4-FFF2-40B4-BE49-F238E27FC236}">
                    <a16:creationId xmlns:a16="http://schemas.microsoft.com/office/drawing/2014/main" id="{6E628405-1ECB-8AEA-5232-5B2A9A8CD8A3}"/>
                  </a:ext>
                </a:extLst>
              </p:cNvPr>
              <p:cNvGrpSpPr/>
              <p:nvPr/>
            </p:nvGrpSpPr>
            <p:grpSpPr>
              <a:xfrm rot="6307872">
                <a:off x="7848106" y="4106892"/>
                <a:ext cx="400799" cy="987939"/>
                <a:chOff x="-3927146" y="1984088"/>
                <a:chExt cx="463648" cy="1142856"/>
              </a:xfrm>
            </p:grpSpPr>
            <p:sp>
              <p:nvSpPr>
                <p:cNvPr id="115" name="Google Shape;3942;p59">
                  <a:extLst>
                    <a:ext uri="{FF2B5EF4-FFF2-40B4-BE49-F238E27FC236}">
                      <a16:creationId xmlns:a16="http://schemas.microsoft.com/office/drawing/2014/main" id="{7F968C94-0A13-9BB3-F246-C756F656604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16" name="Google Shape;3943;p59">
                  <a:extLst>
                    <a:ext uri="{FF2B5EF4-FFF2-40B4-BE49-F238E27FC236}">
                      <a16:creationId xmlns:a16="http://schemas.microsoft.com/office/drawing/2014/main" id="{B1BB6F6B-B418-AB48-6707-49FADA35F10E}"/>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3" name="Group 52">
                <a:extLst>
                  <a:ext uri="{FF2B5EF4-FFF2-40B4-BE49-F238E27FC236}">
                    <a16:creationId xmlns:a16="http://schemas.microsoft.com/office/drawing/2014/main" id="{BA9456A0-1ACC-17B8-FBB3-7163FD22154B}"/>
                  </a:ext>
                </a:extLst>
              </p:cNvPr>
              <p:cNvGrpSpPr/>
              <p:nvPr/>
            </p:nvGrpSpPr>
            <p:grpSpPr>
              <a:xfrm rot="3893332">
                <a:off x="7373285" y="2032073"/>
                <a:ext cx="400799" cy="987939"/>
                <a:chOff x="-3927146" y="1984088"/>
                <a:chExt cx="463648" cy="1142856"/>
              </a:xfrm>
            </p:grpSpPr>
            <p:sp>
              <p:nvSpPr>
                <p:cNvPr id="113" name="Google Shape;3942;p59">
                  <a:extLst>
                    <a:ext uri="{FF2B5EF4-FFF2-40B4-BE49-F238E27FC236}">
                      <a16:creationId xmlns:a16="http://schemas.microsoft.com/office/drawing/2014/main" id="{7EC22B45-EDE3-AE0E-2CB5-48742427D6FC}"/>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14" name="Google Shape;3943;p59">
                  <a:extLst>
                    <a:ext uri="{FF2B5EF4-FFF2-40B4-BE49-F238E27FC236}">
                      <a16:creationId xmlns:a16="http://schemas.microsoft.com/office/drawing/2014/main" id="{BE62D5B4-1907-161F-3D1B-40380FCD87B3}"/>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4" name="Group 53">
                <a:extLst>
                  <a:ext uri="{FF2B5EF4-FFF2-40B4-BE49-F238E27FC236}">
                    <a16:creationId xmlns:a16="http://schemas.microsoft.com/office/drawing/2014/main" id="{C38B9104-AECE-2360-E99C-2EA056867ED2}"/>
                  </a:ext>
                </a:extLst>
              </p:cNvPr>
              <p:cNvGrpSpPr/>
              <p:nvPr/>
            </p:nvGrpSpPr>
            <p:grpSpPr>
              <a:xfrm>
                <a:off x="5252757" y="1345048"/>
                <a:ext cx="400799" cy="987939"/>
                <a:chOff x="-3927146" y="1984088"/>
                <a:chExt cx="463648" cy="1142856"/>
              </a:xfrm>
            </p:grpSpPr>
            <p:sp>
              <p:nvSpPr>
                <p:cNvPr id="111" name="Google Shape;3942;p59">
                  <a:extLst>
                    <a:ext uri="{FF2B5EF4-FFF2-40B4-BE49-F238E27FC236}">
                      <a16:creationId xmlns:a16="http://schemas.microsoft.com/office/drawing/2014/main" id="{A3933CAE-FAE4-D3C8-0E62-3F2897292B16}"/>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12" name="Google Shape;3943;p59">
                  <a:extLst>
                    <a:ext uri="{FF2B5EF4-FFF2-40B4-BE49-F238E27FC236}">
                      <a16:creationId xmlns:a16="http://schemas.microsoft.com/office/drawing/2014/main" id="{671C1B09-5EBE-0AE9-E87A-82E32C586556}"/>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55" name="Group 54">
                <a:extLst>
                  <a:ext uri="{FF2B5EF4-FFF2-40B4-BE49-F238E27FC236}">
                    <a16:creationId xmlns:a16="http://schemas.microsoft.com/office/drawing/2014/main" id="{5EC9A6DA-1790-F146-26FF-DD8999C7CD57}"/>
                  </a:ext>
                </a:extLst>
              </p:cNvPr>
              <p:cNvGrpSpPr/>
              <p:nvPr/>
            </p:nvGrpSpPr>
            <p:grpSpPr>
              <a:xfrm rot="21422522">
                <a:off x="6080889" y="1378179"/>
                <a:ext cx="400799" cy="987939"/>
                <a:chOff x="-3927146" y="1984088"/>
                <a:chExt cx="463648" cy="1142856"/>
              </a:xfrm>
            </p:grpSpPr>
            <p:sp>
              <p:nvSpPr>
                <p:cNvPr id="109" name="Google Shape;3942;p59">
                  <a:extLst>
                    <a:ext uri="{FF2B5EF4-FFF2-40B4-BE49-F238E27FC236}">
                      <a16:creationId xmlns:a16="http://schemas.microsoft.com/office/drawing/2014/main" id="{B31AF2E2-16F9-B3E5-9662-CCDF41DD9CFC}"/>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10" name="Google Shape;3943;p59">
                  <a:extLst>
                    <a:ext uri="{FF2B5EF4-FFF2-40B4-BE49-F238E27FC236}">
                      <a16:creationId xmlns:a16="http://schemas.microsoft.com/office/drawing/2014/main" id="{1A39DA4C-DA21-DD54-9DA3-0FFB4939A3B4}"/>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56" name="Google Shape;3942;p59">
                <a:extLst>
                  <a:ext uri="{FF2B5EF4-FFF2-40B4-BE49-F238E27FC236}">
                    <a16:creationId xmlns:a16="http://schemas.microsoft.com/office/drawing/2014/main" id="{44DC43BA-E4F8-D8D9-BA1B-120833869C63}"/>
                  </a:ext>
                </a:extLst>
              </p:cNvPr>
              <p:cNvSpPr/>
              <p:nvPr/>
            </p:nvSpPr>
            <p:spPr>
              <a:xfrm rot="5323837" flipH="1">
                <a:off x="6758614" y="2138843"/>
                <a:ext cx="212023" cy="176429"/>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57" name="Google Shape;3943;p59">
                <a:extLst>
                  <a:ext uri="{FF2B5EF4-FFF2-40B4-BE49-F238E27FC236}">
                    <a16:creationId xmlns:a16="http://schemas.microsoft.com/office/drawing/2014/main" id="{855ED9A7-7C1B-2571-8705-EFD0942C95CB}"/>
                  </a:ext>
                </a:extLst>
              </p:cNvPr>
              <p:cNvSpPr/>
              <p:nvPr/>
            </p:nvSpPr>
            <p:spPr>
              <a:xfrm rot="895181" flipH="1">
                <a:off x="6887740" y="1399309"/>
                <a:ext cx="400799" cy="787842"/>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58" name="Oval 57">
                <a:extLst>
                  <a:ext uri="{FF2B5EF4-FFF2-40B4-BE49-F238E27FC236}">
                    <a16:creationId xmlns:a16="http://schemas.microsoft.com/office/drawing/2014/main" id="{3FD62661-9841-FB1E-42E4-0D58BA8EC0AD}"/>
                  </a:ext>
                </a:extLst>
              </p:cNvPr>
              <p:cNvSpPr/>
              <p:nvPr/>
            </p:nvSpPr>
            <p:spPr>
              <a:xfrm>
                <a:off x="4534685" y="3199118"/>
                <a:ext cx="919712" cy="919712"/>
              </a:xfrm>
              <a:prstGeom prst="ellipse">
                <a:avLst/>
              </a:prstGeom>
              <a:solidFill>
                <a:schemeClr val="bg1"/>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7"/>
              </a:p>
            </p:txBody>
          </p:sp>
          <p:grpSp>
            <p:nvGrpSpPr>
              <p:cNvPr id="59" name="Group 58">
                <a:extLst>
                  <a:ext uri="{FF2B5EF4-FFF2-40B4-BE49-F238E27FC236}">
                    <a16:creationId xmlns:a16="http://schemas.microsoft.com/office/drawing/2014/main" id="{9ED3D578-0E0C-71C5-1576-559C77E795DE}"/>
                  </a:ext>
                </a:extLst>
              </p:cNvPr>
              <p:cNvGrpSpPr/>
              <p:nvPr/>
            </p:nvGrpSpPr>
            <p:grpSpPr>
              <a:xfrm rot="3893332">
                <a:off x="7801549" y="2691829"/>
                <a:ext cx="400799" cy="987939"/>
                <a:chOff x="-3927146" y="1984088"/>
                <a:chExt cx="463648" cy="1142856"/>
              </a:xfrm>
            </p:grpSpPr>
            <p:sp>
              <p:nvSpPr>
                <p:cNvPr id="107" name="Google Shape;3942;p59">
                  <a:extLst>
                    <a:ext uri="{FF2B5EF4-FFF2-40B4-BE49-F238E27FC236}">
                      <a16:creationId xmlns:a16="http://schemas.microsoft.com/office/drawing/2014/main" id="{7DDB9EF3-4863-52A9-54A8-3CD9AA8C1D6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08" name="Google Shape;3943;p59">
                  <a:extLst>
                    <a:ext uri="{FF2B5EF4-FFF2-40B4-BE49-F238E27FC236}">
                      <a16:creationId xmlns:a16="http://schemas.microsoft.com/office/drawing/2014/main" id="{340E610E-725B-A093-D5D0-3C11D4160A04}"/>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60" name="TextBox 59">
                <a:extLst>
                  <a:ext uri="{FF2B5EF4-FFF2-40B4-BE49-F238E27FC236}">
                    <a16:creationId xmlns:a16="http://schemas.microsoft.com/office/drawing/2014/main" id="{178C1F84-D856-0F03-0396-0C56017C3615}"/>
                  </a:ext>
                </a:extLst>
              </p:cNvPr>
              <p:cNvSpPr txBox="1"/>
              <p:nvPr/>
            </p:nvSpPr>
            <p:spPr>
              <a:xfrm>
                <a:off x="5391512" y="3293698"/>
                <a:ext cx="1088130" cy="348782"/>
              </a:xfrm>
              <a:prstGeom prst="rect">
                <a:avLst/>
              </a:prstGeom>
              <a:noFill/>
            </p:spPr>
            <p:txBody>
              <a:bodyPr wrap="square">
                <a:spAutoFit/>
              </a:bodyPr>
              <a:lstStyle/>
              <a:p>
                <a:pPr algn="ctr" defTabSz="242881" hangingPunct="1">
                  <a:defRPr/>
                </a:pPr>
                <a:r>
                  <a:rPr lang="en-GB" sz="743" kern="1200" dirty="0">
                    <a:solidFill>
                      <a:srgbClr val="47484F"/>
                    </a:solidFill>
                  </a:rPr>
                  <a:t>HER2 genes</a:t>
                </a:r>
                <a:endParaRPr lang="en-US" sz="743" kern="1200" dirty="0">
                  <a:solidFill>
                    <a:srgbClr val="47484F"/>
                  </a:solidFill>
                </a:endParaRPr>
              </a:p>
            </p:txBody>
          </p:sp>
          <p:sp>
            <p:nvSpPr>
              <p:cNvPr id="61" name="TextBox 60">
                <a:extLst>
                  <a:ext uri="{FF2B5EF4-FFF2-40B4-BE49-F238E27FC236}">
                    <a16:creationId xmlns:a16="http://schemas.microsoft.com/office/drawing/2014/main" id="{FB68E119-3666-22C9-770A-8BB3B43DD144}"/>
                  </a:ext>
                </a:extLst>
              </p:cNvPr>
              <p:cNvSpPr txBox="1"/>
              <p:nvPr/>
            </p:nvSpPr>
            <p:spPr>
              <a:xfrm>
                <a:off x="4475431" y="2736692"/>
                <a:ext cx="2524517" cy="348782"/>
              </a:xfrm>
              <a:prstGeom prst="rect">
                <a:avLst/>
              </a:prstGeom>
              <a:noFill/>
            </p:spPr>
            <p:txBody>
              <a:bodyPr wrap="square">
                <a:spAutoFit/>
              </a:bodyPr>
              <a:lstStyle/>
              <a:p>
                <a:pPr algn="ctr" defTabSz="242881" hangingPunct="1">
                  <a:defRPr/>
                </a:pPr>
                <a:r>
                  <a:rPr lang="en-GB" sz="743" b="1" kern="1200" dirty="0">
                    <a:solidFill>
                      <a:srgbClr val="47484F"/>
                    </a:solidFill>
                  </a:rPr>
                  <a:t>Gene amplification </a:t>
                </a:r>
                <a:endParaRPr lang="en-US" sz="743" b="1" kern="1200" dirty="0">
                  <a:solidFill>
                    <a:srgbClr val="47484F"/>
                  </a:solidFill>
                </a:endParaRPr>
              </a:p>
            </p:txBody>
          </p:sp>
          <p:grpSp>
            <p:nvGrpSpPr>
              <p:cNvPr id="62" name="Group 61">
                <a:extLst>
                  <a:ext uri="{FF2B5EF4-FFF2-40B4-BE49-F238E27FC236}">
                    <a16:creationId xmlns:a16="http://schemas.microsoft.com/office/drawing/2014/main" id="{0804E1D9-0324-537A-BA93-8208EDBABEBE}"/>
                  </a:ext>
                </a:extLst>
              </p:cNvPr>
              <p:cNvGrpSpPr/>
              <p:nvPr/>
            </p:nvGrpSpPr>
            <p:grpSpPr>
              <a:xfrm rot="16871671">
                <a:off x="2991399" y="2894372"/>
                <a:ext cx="400799" cy="987939"/>
                <a:chOff x="-3927146" y="1984088"/>
                <a:chExt cx="463648" cy="1142856"/>
              </a:xfrm>
            </p:grpSpPr>
            <p:sp>
              <p:nvSpPr>
                <p:cNvPr id="105" name="Google Shape;3942;p59">
                  <a:extLst>
                    <a:ext uri="{FF2B5EF4-FFF2-40B4-BE49-F238E27FC236}">
                      <a16:creationId xmlns:a16="http://schemas.microsoft.com/office/drawing/2014/main" id="{2527E172-FB7B-9AA4-0FA6-CB4971036BE0}"/>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06" name="Google Shape;3943;p59">
                  <a:extLst>
                    <a:ext uri="{FF2B5EF4-FFF2-40B4-BE49-F238E27FC236}">
                      <a16:creationId xmlns:a16="http://schemas.microsoft.com/office/drawing/2014/main" id="{D7A0C867-F285-1249-3306-D940E8F044BA}"/>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3" name="Group 62">
                <a:extLst>
                  <a:ext uri="{FF2B5EF4-FFF2-40B4-BE49-F238E27FC236}">
                    <a16:creationId xmlns:a16="http://schemas.microsoft.com/office/drawing/2014/main" id="{46F3245E-E712-D1BF-6D01-84CF0A07DDAD}"/>
                  </a:ext>
                </a:extLst>
              </p:cNvPr>
              <p:cNvGrpSpPr/>
              <p:nvPr/>
            </p:nvGrpSpPr>
            <p:grpSpPr>
              <a:xfrm rot="16200000">
                <a:off x="2990961" y="3498039"/>
                <a:ext cx="400799" cy="987939"/>
                <a:chOff x="-3927146" y="1984088"/>
                <a:chExt cx="463648" cy="1142856"/>
              </a:xfrm>
            </p:grpSpPr>
            <p:sp>
              <p:nvSpPr>
                <p:cNvPr id="103" name="Google Shape;3942;p59">
                  <a:extLst>
                    <a:ext uri="{FF2B5EF4-FFF2-40B4-BE49-F238E27FC236}">
                      <a16:creationId xmlns:a16="http://schemas.microsoft.com/office/drawing/2014/main" id="{5B4ABD02-E778-28FC-9B32-7B6F0D66333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04" name="Google Shape;3943;p59">
                  <a:extLst>
                    <a:ext uri="{FF2B5EF4-FFF2-40B4-BE49-F238E27FC236}">
                      <a16:creationId xmlns:a16="http://schemas.microsoft.com/office/drawing/2014/main" id="{1F6647F1-D0A4-D3AF-390D-5281C158E367}"/>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4" name="Group 63">
                <a:extLst>
                  <a:ext uri="{FF2B5EF4-FFF2-40B4-BE49-F238E27FC236}">
                    <a16:creationId xmlns:a16="http://schemas.microsoft.com/office/drawing/2014/main" id="{3E47BEBC-E8E7-443C-8ACA-BD3EC7D12053}"/>
                  </a:ext>
                </a:extLst>
              </p:cNvPr>
              <p:cNvGrpSpPr/>
              <p:nvPr/>
            </p:nvGrpSpPr>
            <p:grpSpPr>
              <a:xfrm rot="16200000">
                <a:off x="3098023" y="4273817"/>
                <a:ext cx="400799" cy="987939"/>
                <a:chOff x="-3927146" y="1984088"/>
                <a:chExt cx="463648" cy="1142856"/>
              </a:xfrm>
            </p:grpSpPr>
            <p:sp>
              <p:nvSpPr>
                <p:cNvPr id="101" name="Google Shape;3942;p59">
                  <a:extLst>
                    <a:ext uri="{FF2B5EF4-FFF2-40B4-BE49-F238E27FC236}">
                      <a16:creationId xmlns:a16="http://schemas.microsoft.com/office/drawing/2014/main" id="{2B6D6901-1324-B86F-8C05-8AFFF9F24B78}"/>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02" name="Google Shape;3943;p59">
                  <a:extLst>
                    <a:ext uri="{FF2B5EF4-FFF2-40B4-BE49-F238E27FC236}">
                      <a16:creationId xmlns:a16="http://schemas.microsoft.com/office/drawing/2014/main" id="{C639992C-8DFC-3040-9DC6-57E6512F23BD}"/>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5" name="Group 64">
                <a:extLst>
                  <a:ext uri="{FF2B5EF4-FFF2-40B4-BE49-F238E27FC236}">
                    <a16:creationId xmlns:a16="http://schemas.microsoft.com/office/drawing/2014/main" id="{4A243810-E4B5-7888-D799-F6138462D967}"/>
                  </a:ext>
                </a:extLst>
              </p:cNvPr>
              <p:cNvGrpSpPr/>
              <p:nvPr/>
            </p:nvGrpSpPr>
            <p:grpSpPr>
              <a:xfrm rot="15118762">
                <a:off x="3379008" y="4810402"/>
                <a:ext cx="400799" cy="987939"/>
                <a:chOff x="-3927146" y="1984088"/>
                <a:chExt cx="463648" cy="1142856"/>
              </a:xfrm>
            </p:grpSpPr>
            <p:sp>
              <p:nvSpPr>
                <p:cNvPr id="99" name="Google Shape;3942;p59">
                  <a:extLst>
                    <a:ext uri="{FF2B5EF4-FFF2-40B4-BE49-F238E27FC236}">
                      <a16:creationId xmlns:a16="http://schemas.microsoft.com/office/drawing/2014/main" id="{822B4FA4-FB5A-650F-EF11-0CF5D6B180BE}"/>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100" name="Google Shape;3943;p59">
                  <a:extLst>
                    <a:ext uri="{FF2B5EF4-FFF2-40B4-BE49-F238E27FC236}">
                      <a16:creationId xmlns:a16="http://schemas.microsoft.com/office/drawing/2014/main" id="{7025DCF0-0F7A-3E09-C119-D84C097CB047}"/>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6" name="Group 65">
                <a:extLst>
                  <a:ext uri="{FF2B5EF4-FFF2-40B4-BE49-F238E27FC236}">
                    <a16:creationId xmlns:a16="http://schemas.microsoft.com/office/drawing/2014/main" id="{77C70440-B0A3-DBDB-FDB1-C9B509351018}"/>
                  </a:ext>
                </a:extLst>
              </p:cNvPr>
              <p:cNvGrpSpPr/>
              <p:nvPr/>
            </p:nvGrpSpPr>
            <p:grpSpPr>
              <a:xfrm rot="5400000">
                <a:off x="7833881" y="3455943"/>
                <a:ext cx="400799" cy="987939"/>
                <a:chOff x="-3927146" y="1984088"/>
                <a:chExt cx="463648" cy="1142856"/>
              </a:xfrm>
            </p:grpSpPr>
            <p:sp>
              <p:nvSpPr>
                <p:cNvPr id="97" name="Google Shape;3942;p59">
                  <a:extLst>
                    <a:ext uri="{FF2B5EF4-FFF2-40B4-BE49-F238E27FC236}">
                      <a16:creationId xmlns:a16="http://schemas.microsoft.com/office/drawing/2014/main" id="{172A7CB6-1139-E084-F264-55BED9114468}"/>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98" name="Google Shape;3943;p59">
                  <a:extLst>
                    <a:ext uri="{FF2B5EF4-FFF2-40B4-BE49-F238E27FC236}">
                      <a16:creationId xmlns:a16="http://schemas.microsoft.com/office/drawing/2014/main" id="{07503990-8647-510F-A3DB-4160EC80088C}"/>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7" name="Group 66">
                <a:extLst>
                  <a:ext uri="{FF2B5EF4-FFF2-40B4-BE49-F238E27FC236}">
                    <a16:creationId xmlns:a16="http://schemas.microsoft.com/office/drawing/2014/main" id="{49532865-6ABB-EF95-7C5A-32DCC71CEA5D}"/>
                  </a:ext>
                </a:extLst>
              </p:cNvPr>
              <p:cNvGrpSpPr/>
              <p:nvPr/>
            </p:nvGrpSpPr>
            <p:grpSpPr>
              <a:xfrm rot="7944313">
                <a:off x="7153098" y="5013328"/>
                <a:ext cx="400799" cy="987939"/>
                <a:chOff x="-3927146" y="1984088"/>
                <a:chExt cx="463648" cy="1142856"/>
              </a:xfrm>
            </p:grpSpPr>
            <p:sp>
              <p:nvSpPr>
                <p:cNvPr id="95" name="Google Shape;3942;p59">
                  <a:extLst>
                    <a:ext uri="{FF2B5EF4-FFF2-40B4-BE49-F238E27FC236}">
                      <a16:creationId xmlns:a16="http://schemas.microsoft.com/office/drawing/2014/main" id="{FC65C289-70EB-8639-B7D6-85467D457F1E}"/>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96" name="Google Shape;3943;p59">
                  <a:extLst>
                    <a:ext uri="{FF2B5EF4-FFF2-40B4-BE49-F238E27FC236}">
                      <a16:creationId xmlns:a16="http://schemas.microsoft.com/office/drawing/2014/main" id="{68C4AFA9-3A40-F0A8-C08A-45454F0A0216}"/>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8" name="Group 67">
                <a:extLst>
                  <a:ext uri="{FF2B5EF4-FFF2-40B4-BE49-F238E27FC236}">
                    <a16:creationId xmlns:a16="http://schemas.microsoft.com/office/drawing/2014/main" id="{6DDAB14A-25EB-5A02-13B6-ADE62021CABD}"/>
                  </a:ext>
                </a:extLst>
              </p:cNvPr>
              <p:cNvGrpSpPr/>
              <p:nvPr/>
            </p:nvGrpSpPr>
            <p:grpSpPr>
              <a:xfrm rot="10621846">
                <a:off x="5300847" y="5381143"/>
                <a:ext cx="400799" cy="987939"/>
                <a:chOff x="-3927146" y="1984088"/>
                <a:chExt cx="463648" cy="1142856"/>
              </a:xfrm>
            </p:grpSpPr>
            <p:sp>
              <p:nvSpPr>
                <p:cNvPr id="93" name="Google Shape;3942;p59">
                  <a:extLst>
                    <a:ext uri="{FF2B5EF4-FFF2-40B4-BE49-F238E27FC236}">
                      <a16:creationId xmlns:a16="http://schemas.microsoft.com/office/drawing/2014/main" id="{99003653-361D-18E0-642D-C9DFD0EEB0F6}"/>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94" name="Google Shape;3943;p59">
                  <a:extLst>
                    <a:ext uri="{FF2B5EF4-FFF2-40B4-BE49-F238E27FC236}">
                      <a16:creationId xmlns:a16="http://schemas.microsoft.com/office/drawing/2014/main" id="{0948C599-E4FF-D898-87FB-C5BB753EA2A3}"/>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69" name="Group 68">
                <a:extLst>
                  <a:ext uri="{FF2B5EF4-FFF2-40B4-BE49-F238E27FC236}">
                    <a16:creationId xmlns:a16="http://schemas.microsoft.com/office/drawing/2014/main" id="{E6ADF529-016C-08B4-0F2E-8A6F60351B39}"/>
                  </a:ext>
                </a:extLst>
              </p:cNvPr>
              <p:cNvGrpSpPr/>
              <p:nvPr/>
            </p:nvGrpSpPr>
            <p:grpSpPr>
              <a:xfrm rot="10621846">
                <a:off x="6024358" y="5304023"/>
                <a:ext cx="400799" cy="987939"/>
                <a:chOff x="-3927146" y="1984088"/>
                <a:chExt cx="463648" cy="1142856"/>
              </a:xfrm>
            </p:grpSpPr>
            <p:sp>
              <p:nvSpPr>
                <p:cNvPr id="91" name="Google Shape;3942;p59">
                  <a:extLst>
                    <a:ext uri="{FF2B5EF4-FFF2-40B4-BE49-F238E27FC236}">
                      <a16:creationId xmlns:a16="http://schemas.microsoft.com/office/drawing/2014/main" id="{BE58D8BF-606A-E621-068B-62C8AC6A1A97}"/>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92" name="Google Shape;3943;p59">
                  <a:extLst>
                    <a:ext uri="{FF2B5EF4-FFF2-40B4-BE49-F238E27FC236}">
                      <a16:creationId xmlns:a16="http://schemas.microsoft.com/office/drawing/2014/main" id="{9144109E-DD26-6FB3-4C8C-54ED3CF013A8}"/>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70" name="Group 69">
                <a:extLst>
                  <a:ext uri="{FF2B5EF4-FFF2-40B4-BE49-F238E27FC236}">
                    <a16:creationId xmlns:a16="http://schemas.microsoft.com/office/drawing/2014/main" id="{543905C4-E122-F33E-901B-095BDE97FB71}"/>
                  </a:ext>
                </a:extLst>
              </p:cNvPr>
              <p:cNvGrpSpPr/>
              <p:nvPr/>
            </p:nvGrpSpPr>
            <p:grpSpPr>
              <a:xfrm rot="9694503">
                <a:off x="6608274" y="5232654"/>
                <a:ext cx="400799" cy="987939"/>
                <a:chOff x="-3927146" y="1984088"/>
                <a:chExt cx="463648" cy="1142856"/>
              </a:xfrm>
            </p:grpSpPr>
            <p:sp>
              <p:nvSpPr>
                <p:cNvPr id="89" name="Google Shape;3942;p59">
                  <a:extLst>
                    <a:ext uri="{FF2B5EF4-FFF2-40B4-BE49-F238E27FC236}">
                      <a16:creationId xmlns:a16="http://schemas.microsoft.com/office/drawing/2014/main" id="{D206FDF1-09FA-3B77-5823-12B4C7508C2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90" name="Google Shape;3943;p59">
                  <a:extLst>
                    <a:ext uri="{FF2B5EF4-FFF2-40B4-BE49-F238E27FC236}">
                      <a16:creationId xmlns:a16="http://schemas.microsoft.com/office/drawing/2014/main" id="{BB5B655D-FD3E-7086-B3F2-3E5877B1A1BC}"/>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71" name="TextBox 70">
                <a:extLst>
                  <a:ext uri="{FF2B5EF4-FFF2-40B4-BE49-F238E27FC236}">
                    <a16:creationId xmlns:a16="http://schemas.microsoft.com/office/drawing/2014/main" id="{EFA28391-93A8-CB14-7EB2-CB37E9FD231C}"/>
                  </a:ext>
                </a:extLst>
              </p:cNvPr>
              <p:cNvSpPr txBox="1"/>
              <p:nvPr/>
            </p:nvSpPr>
            <p:spPr>
              <a:xfrm>
                <a:off x="5763538" y="3965225"/>
                <a:ext cx="1088130" cy="348782"/>
              </a:xfrm>
              <a:prstGeom prst="rect">
                <a:avLst/>
              </a:prstGeom>
              <a:noFill/>
            </p:spPr>
            <p:txBody>
              <a:bodyPr wrap="square">
                <a:spAutoFit/>
              </a:bodyPr>
              <a:lstStyle/>
              <a:p>
                <a:pPr algn="ctr" defTabSz="242881" hangingPunct="1">
                  <a:defRPr/>
                </a:pPr>
                <a:r>
                  <a:rPr lang="en-GB" sz="743" dirty="0">
                    <a:solidFill>
                      <a:srgbClr val="47484F"/>
                    </a:solidFill>
                  </a:rPr>
                  <a:t>m</a:t>
                </a:r>
                <a:r>
                  <a:rPr lang="en-GB" sz="743" kern="1200" dirty="0">
                    <a:solidFill>
                      <a:srgbClr val="47484F"/>
                    </a:solidFill>
                  </a:rPr>
                  <a:t>RNA</a:t>
                </a:r>
                <a:endParaRPr lang="en-US" sz="743" kern="1200" dirty="0">
                  <a:solidFill>
                    <a:srgbClr val="47484F"/>
                  </a:solidFill>
                </a:endParaRPr>
              </a:p>
            </p:txBody>
          </p:sp>
          <p:grpSp>
            <p:nvGrpSpPr>
              <p:cNvPr id="72" name="Group 71">
                <a:extLst>
                  <a:ext uri="{FF2B5EF4-FFF2-40B4-BE49-F238E27FC236}">
                    <a16:creationId xmlns:a16="http://schemas.microsoft.com/office/drawing/2014/main" id="{708CC973-E0FB-608C-8585-F8AAEA8B720F}"/>
                  </a:ext>
                </a:extLst>
              </p:cNvPr>
              <p:cNvGrpSpPr/>
              <p:nvPr/>
            </p:nvGrpSpPr>
            <p:grpSpPr>
              <a:xfrm>
                <a:off x="7707608" y="5303466"/>
                <a:ext cx="2333446" cy="541728"/>
                <a:chOff x="8280483" y="4556347"/>
                <a:chExt cx="2333446" cy="541728"/>
              </a:xfrm>
            </p:grpSpPr>
            <p:sp>
              <p:nvSpPr>
                <p:cNvPr id="87" name="TextBox 86">
                  <a:extLst>
                    <a:ext uri="{FF2B5EF4-FFF2-40B4-BE49-F238E27FC236}">
                      <a16:creationId xmlns:a16="http://schemas.microsoft.com/office/drawing/2014/main" id="{60D0B28E-F647-6ECE-D82A-FED40FCBC601}"/>
                    </a:ext>
                  </a:extLst>
                </p:cNvPr>
                <p:cNvSpPr txBox="1"/>
                <p:nvPr/>
              </p:nvSpPr>
              <p:spPr>
                <a:xfrm>
                  <a:off x="8533718" y="4556347"/>
                  <a:ext cx="2080211" cy="541728"/>
                </a:xfrm>
                <a:prstGeom prst="rect">
                  <a:avLst/>
                </a:prstGeom>
                <a:noFill/>
              </p:spPr>
              <p:txBody>
                <a:bodyPr wrap="square">
                  <a:spAutoFit/>
                </a:bodyPr>
                <a:lstStyle/>
                <a:p>
                  <a:pPr algn="ctr" defTabSz="242881" hangingPunct="1">
                    <a:defRPr/>
                  </a:pPr>
                  <a:r>
                    <a:rPr lang="en-GB" sz="743" b="1" kern="1200" dirty="0">
                      <a:solidFill>
                        <a:srgbClr val="47484F"/>
                      </a:solidFill>
                    </a:rPr>
                    <a:t>Protein</a:t>
                  </a:r>
                  <a:br>
                    <a:rPr lang="en-GB" sz="743" b="1" kern="1200" dirty="0">
                      <a:solidFill>
                        <a:srgbClr val="47484F"/>
                      </a:solidFill>
                    </a:rPr>
                  </a:br>
                  <a:r>
                    <a:rPr lang="en-GB" sz="743" b="1" kern="1200" dirty="0">
                      <a:solidFill>
                        <a:srgbClr val="47484F"/>
                      </a:solidFill>
                    </a:rPr>
                    <a:t>overexpression</a:t>
                  </a:r>
                  <a:endParaRPr lang="en-US" sz="743" b="1" kern="1200" dirty="0">
                    <a:solidFill>
                      <a:srgbClr val="47484F"/>
                    </a:solidFill>
                  </a:endParaRPr>
                </a:p>
              </p:txBody>
            </p:sp>
            <p:cxnSp>
              <p:nvCxnSpPr>
                <p:cNvPr id="88" name="Straight Connector 87">
                  <a:extLst>
                    <a:ext uri="{FF2B5EF4-FFF2-40B4-BE49-F238E27FC236}">
                      <a16:creationId xmlns:a16="http://schemas.microsoft.com/office/drawing/2014/main" id="{2E5718B6-5AA9-F06C-E8F0-BC2084C78E8D}"/>
                    </a:ext>
                  </a:extLst>
                </p:cNvPr>
                <p:cNvCxnSpPr>
                  <a:cxnSpLocks/>
                </p:cNvCxnSpPr>
                <p:nvPr/>
              </p:nvCxnSpPr>
              <p:spPr>
                <a:xfrm>
                  <a:off x="8280483" y="4817957"/>
                  <a:ext cx="374605"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pic>
            <p:nvPicPr>
              <p:cNvPr id="73" name="Picture 72" descr="A picture containing text&#10;&#10;Description automatically generated">
                <a:extLst>
                  <a:ext uri="{FF2B5EF4-FFF2-40B4-BE49-F238E27FC236}">
                    <a16:creationId xmlns:a16="http://schemas.microsoft.com/office/drawing/2014/main" id="{580EA584-BDE6-7602-C387-323308D3C0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4689176" y="3398728"/>
                <a:ext cx="470563" cy="93961"/>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A8A4D33D-67E3-E5CE-6466-1EC680F4A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4760296" y="3520648"/>
                <a:ext cx="470563" cy="93961"/>
              </a:xfrm>
              <a:prstGeom prst="rect">
                <a:avLst/>
              </a:prstGeom>
            </p:spPr>
          </p:pic>
          <p:pic>
            <p:nvPicPr>
              <p:cNvPr id="75" name="Picture 74" descr="A picture containing text&#10;&#10;Description automatically generated">
                <a:extLst>
                  <a:ext uri="{FF2B5EF4-FFF2-40B4-BE49-F238E27FC236}">
                    <a16:creationId xmlns:a16="http://schemas.microsoft.com/office/drawing/2014/main" id="{485F1273-3C10-FE79-1D64-A24ACCF6AB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4638376" y="3652727"/>
                <a:ext cx="470563" cy="93961"/>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03542453-3410-B05E-FABA-967A00556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4652623" y="3858090"/>
                <a:ext cx="470563" cy="93961"/>
              </a:xfrm>
              <a:prstGeom prst="rect">
                <a:avLst/>
              </a:prstGeom>
            </p:spPr>
          </p:pic>
          <p:pic>
            <p:nvPicPr>
              <p:cNvPr id="77" name="Picture 76" descr="A picture containing text&#10;&#10;Description automatically generated">
                <a:extLst>
                  <a:ext uri="{FF2B5EF4-FFF2-40B4-BE49-F238E27FC236}">
                    <a16:creationId xmlns:a16="http://schemas.microsoft.com/office/drawing/2014/main" id="{A32EF43C-894C-A6D6-1F57-91716F0FF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43" b="7280"/>
              <a:stretch/>
            </p:blipFill>
            <p:spPr>
              <a:xfrm rot="7175309" flipV="1">
                <a:off x="5004775" y="3764376"/>
                <a:ext cx="470563" cy="93961"/>
              </a:xfrm>
              <a:prstGeom prst="rect">
                <a:avLst/>
              </a:prstGeom>
            </p:spPr>
          </p:pic>
          <p:cxnSp>
            <p:nvCxnSpPr>
              <p:cNvPr id="78" name="Straight Connector 77">
                <a:extLst>
                  <a:ext uri="{FF2B5EF4-FFF2-40B4-BE49-F238E27FC236}">
                    <a16:creationId xmlns:a16="http://schemas.microsoft.com/office/drawing/2014/main" id="{901A2E1F-F709-8932-CC61-63D08F9B5F85}"/>
                  </a:ext>
                </a:extLst>
              </p:cNvPr>
              <p:cNvCxnSpPr>
                <a:cxnSpLocks/>
              </p:cNvCxnSpPr>
              <p:nvPr/>
            </p:nvCxnSpPr>
            <p:spPr>
              <a:xfrm>
                <a:off x="5166893" y="3555308"/>
                <a:ext cx="374605"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4930B9A2-E54C-7330-1987-51A45006E133}"/>
                  </a:ext>
                </a:extLst>
              </p:cNvPr>
              <p:cNvGrpSpPr/>
              <p:nvPr/>
            </p:nvGrpSpPr>
            <p:grpSpPr>
              <a:xfrm>
                <a:off x="5375021" y="4324725"/>
                <a:ext cx="1865162" cy="552995"/>
                <a:chOff x="5233977" y="4467399"/>
                <a:chExt cx="1865162" cy="552995"/>
              </a:xfrm>
            </p:grpSpPr>
            <p:pic>
              <p:nvPicPr>
                <p:cNvPr id="81" name="Picture 80" descr="Icon&#10;&#10;Description automatically generated">
                  <a:extLst>
                    <a:ext uri="{FF2B5EF4-FFF2-40B4-BE49-F238E27FC236}">
                      <a16:creationId xmlns:a16="http://schemas.microsoft.com/office/drawing/2014/main" id="{D65C6CE8-D009-29A5-C435-301080FCF469}"/>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521531" y="4179845"/>
                  <a:ext cx="115474" cy="690581"/>
                </a:xfrm>
                <a:prstGeom prst="rect">
                  <a:avLst/>
                </a:prstGeom>
              </p:spPr>
            </p:pic>
            <p:pic>
              <p:nvPicPr>
                <p:cNvPr id="82" name="Picture 81" descr="Icon&#10;&#10;Description automatically generated">
                  <a:extLst>
                    <a:ext uri="{FF2B5EF4-FFF2-40B4-BE49-F238E27FC236}">
                      <a16:creationId xmlns:a16="http://schemas.microsoft.com/office/drawing/2014/main" id="{5961CDB1-F606-2752-E57B-01C04560464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693516" y="4384163"/>
                  <a:ext cx="115474" cy="690581"/>
                </a:xfrm>
                <a:prstGeom prst="rect">
                  <a:avLst/>
                </a:prstGeom>
              </p:spPr>
            </p:pic>
            <p:pic>
              <p:nvPicPr>
                <p:cNvPr id="83" name="Picture 82" descr="Icon&#10;&#10;Description automatically generated">
                  <a:extLst>
                    <a:ext uri="{FF2B5EF4-FFF2-40B4-BE49-F238E27FC236}">
                      <a16:creationId xmlns:a16="http://schemas.microsoft.com/office/drawing/2014/main" id="{55C8AF74-3FDB-24F9-D10D-864507D19D0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959567" y="4598765"/>
                  <a:ext cx="115474" cy="690581"/>
                </a:xfrm>
                <a:prstGeom prst="rect">
                  <a:avLst/>
                </a:prstGeom>
              </p:spPr>
            </p:pic>
            <p:pic>
              <p:nvPicPr>
                <p:cNvPr id="84" name="Picture 83" descr="Icon&#10;&#10;Description automatically generated">
                  <a:extLst>
                    <a:ext uri="{FF2B5EF4-FFF2-40B4-BE49-F238E27FC236}">
                      <a16:creationId xmlns:a16="http://schemas.microsoft.com/office/drawing/2014/main" id="{76219DFB-CD99-C90B-2285-FCB4DACF8F8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263641" y="4218022"/>
                  <a:ext cx="115474" cy="690581"/>
                </a:xfrm>
                <a:prstGeom prst="rect">
                  <a:avLst/>
                </a:prstGeom>
              </p:spPr>
            </p:pic>
            <p:pic>
              <p:nvPicPr>
                <p:cNvPr id="85" name="Picture 84" descr="Icon&#10;&#10;Description automatically generated">
                  <a:extLst>
                    <a:ext uri="{FF2B5EF4-FFF2-40B4-BE49-F238E27FC236}">
                      <a16:creationId xmlns:a16="http://schemas.microsoft.com/office/drawing/2014/main" id="{AB6725C7-C8C1-2EC2-9CCE-3A97628A7B4A}"/>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440971" y="4422508"/>
                  <a:ext cx="115474" cy="690581"/>
                </a:xfrm>
                <a:prstGeom prst="rect">
                  <a:avLst/>
                </a:prstGeom>
              </p:spPr>
            </p:pic>
            <p:pic>
              <p:nvPicPr>
                <p:cNvPr id="86" name="Picture 85" descr="Icon&#10;&#10;Description automatically generated">
                  <a:extLst>
                    <a:ext uri="{FF2B5EF4-FFF2-40B4-BE49-F238E27FC236}">
                      <a16:creationId xmlns:a16="http://schemas.microsoft.com/office/drawing/2014/main" id="{D1C080B8-C0DE-87D2-CFB9-DC31053F4316}"/>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696112" y="4617366"/>
                  <a:ext cx="115474" cy="690581"/>
                </a:xfrm>
                <a:prstGeom prst="rect">
                  <a:avLst/>
                </a:prstGeom>
              </p:spPr>
            </p:pic>
          </p:grpSp>
          <p:sp>
            <p:nvSpPr>
              <p:cNvPr id="80" name="TextBox 79">
                <a:extLst>
                  <a:ext uri="{FF2B5EF4-FFF2-40B4-BE49-F238E27FC236}">
                    <a16:creationId xmlns:a16="http://schemas.microsoft.com/office/drawing/2014/main" id="{6919C324-D6BF-A3E0-9D12-00535914CEF8}"/>
                  </a:ext>
                </a:extLst>
              </p:cNvPr>
              <p:cNvSpPr txBox="1"/>
              <p:nvPr/>
            </p:nvSpPr>
            <p:spPr>
              <a:xfrm rot="18151549">
                <a:off x="7207865" y="4778730"/>
                <a:ext cx="962123" cy="215444"/>
              </a:xfrm>
              <a:prstGeom prst="rect">
                <a:avLst/>
              </a:prstGeom>
              <a:noFill/>
            </p:spPr>
            <p:txBody>
              <a:bodyPr wrap="none" rtlCol="0">
                <a:prstTxWarp prst="textArchDown">
                  <a:avLst/>
                </a:prstTxWarp>
                <a:spAutoFit/>
              </a:bodyPr>
              <a:lstStyle/>
              <a:p>
                <a:r>
                  <a:rPr lang="en-US" sz="425" dirty="0">
                    <a:solidFill>
                      <a:schemeClr val="bg1">
                        <a:lumMod val="75000"/>
                      </a:schemeClr>
                    </a:solidFill>
                  </a:rPr>
                  <a:t>©Medscape, LLC</a:t>
                </a:r>
              </a:p>
            </p:txBody>
          </p:sp>
        </p:grpSp>
        <p:grpSp>
          <p:nvGrpSpPr>
            <p:cNvPr id="4" name="Group 3">
              <a:extLst>
                <a:ext uri="{FF2B5EF4-FFF2-40B4-BE49-F238E27FC236}">
                  <a16:creationId xmlns:a16="http://schemas.microsoft.com/office/drawing/2014/main" id="{33B5E05A-9E59-1439-6C78-4A9FCF2430A4}"/>
                </a:ext>
              </a:extLst>
            </p:cNvPr>
            <p:cNvGrpSpPr/>
            <p:nvPr/>
          </p:nvGrpSpPr>
          <p:grpSpPr>
            <a:xfrm>
              <a:off x="105751" y="1800417"/>
              <a:ext cx="5321794" cy="3786089"/>
              <a:chOff x="400800" y="1800417"/>
              <a:chExt cx="5321794" cy="3786089"/>
            </a:xfrm>
          </p:grpSpPr>
          <p:grpSp>
            <p:nvGrpSpPr>
              <p:cNvPr id="6" name="Group 5">
                <a:extLst>
                  <a:ext uri="{FF2B5EF4-FFF2-40B4-BE49-F238E27FC236}">
                    <a16:creationId xmlns:a16="http://schemas.microsoft.com/office/drawing/2014/main" id="{274A121C-3A14-57E0-FD2E-E01575C05064}"/>
                  </a:ext>
                </a:extLst>
              </p:cNvPr>
              <p:cNvGrpSpPr/>
              <p:nvPr/>
            </p:nvGrpSpPr>
            <p:grpSpPr>
              <a:xfrm>
                <a:off x="400800" y="4623638"/>
                <a:ext cx="1200535" cy="262379"/>
                <a:chOff x="1340970" y="4311624"/>
                <a:chExt cx="1595881" cy="348783"/>
              </a:xfrm>
            </p:grpSpPr>
            <p:sp>
              <p:nvSpPr>
                <p:cNvPr id="44" name="TextBox 43">
                  <a:extLst>
                    <a:ext uri="{FF2B5EF4-FFF2-40B4-BE49-F238E27FC236}">
                      <a16:creationId xmlns:a16="http://schemas.microsoft.com/office/drawing/2014/main" id="{45F3BAC3-E808-0387-D24B-35E6FAD155B5}"/>
                    </a:ext>
                  </a:extLst>
                </p:cNvPr>
                <p:cNvSpPr txBox="1"/>
                <p:nvPr/>
              </p:nvSpPr>
              <p:spPr>
                <a:xfrm>
                  <a:off x="1340970" y="4311624"/>
                  <a:ext cx="1421673" cy="348783"/>
                </a:xfrm>
                <a:prstGeom prst="rect">
                  <a:avLst/>
                </a:prstGeom>
                <a:noFill/>
              </p:spPr>
              <p:txBody>
                <a:bodyPr wrap="square">
                  <a:spAutoFit/>
                </a:bodyPr>
                <a:lstStyle/>
                <a:p>
                  <a:pPr algn="ctr" defTabSz="242881" hangingPunct="1">
                    <a:defRPr/>
                  </a:pPr>
                  <a:r>
                    <a:rPr lang="en-GB" sz="743" b="1" kern="1200" dirty="0">
                      <a:solidFill>
                        <a:srgbClr val="47484F"/>
                      </a:solidFill>
                    </a:rPr>
                    <a:t>HER2 receptor</a:t>
                  </a:r>
                  <a:endParaRPr lang="en-US" sz="743" b="1" kern="1200" dirty="0">
                    <a:solidFill>
                      <a:srgbClr val="47484F"/>
                    </a:solidFill>
                  </a:endParaRPr>
                </a:p>
              </p:txBody>
            </p:sp>
            <p:cxnSp>
              <p:nvCxnSpPr>
                <p:cNvPr id="45" name="Straight Connector 44">
                  <a:extLst>
                    <a:ext uri="{FF2B5EF4-FFF2-40B4-BE49-F238E27FC236}">
                      <a16:creationId xmlns:a16="http://schemas.microsoft.com/office/drawing/2014/main" id="{D4A021EA-5154-7B9F-6406-E6F72CC01B0F}"/>
                    </a:ext>
                  </a:extLst>
                </p:cNvPr>
                <p:cNvCxnSpPr>
                  <a:cxnSpLocks/>
                </p:cNvCxnSpPr>
                <p:nvPr/>
              </p:nvCxnSpPr>
              <p:spPr>
                <a:xfrm flipH="1">
                  <a:off x="2638678" y="4659385"/>
                  <a:ext cx="298173"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FE25367-1F9A-A555-E379-D8D1426234D4}"/>
                  </a:ext>
                </a:extLst>
              </p:cNvPr>
              <p:cNvGrpSpPr/>
              <p:nvPr/>
            </p:nvGrpSpPr>
            <p:grpSpPr>
              <a:xfrm>
                <a:off x="1221043" y="1800417"/>
                <a:ext cx="4501551" cy="3786089"/>
                <a:chOff x="1221043" y="1800417"/>
                <a:chExt cx="4501551" cy="3786089"/>
              </a:xfrm>
            </p:grpSpPr>
            <p:sp>
              <p:nvSpPr>
                <p:cNvPr id="8" name="Oval 881">
                  <a:extLst>
                    <a:ext uri="{FF2B5EF4-FFF2-40B4-BE49-F238E27FC236}">
                      <a16:creationId xmlns:a16="http://schemas.microsoft.com/office/drawing/2014/main" id="{F4FD75F8-5AA3-7486-AFD8-2631DDDD999D}"/>
                    </a:ext>
                  </a:extLst>
                </p:cNvPr>
                <p:cNvSpPr/>
                <p:nvPr/>
              </p:nvSpPr>
              <p:spPr>
                <a:xfrm rot="5400000">
                  <a:off x="2119613" y="1962074"/>
                  <a:ext cx="2773008" cy="3481935"/>
                </a:xfrm>
                <a:custGeom>
                  <a:avLst/>
                  <a:gdLst>
                    <a:gd name="connsiteX0" fmla="*/ 0 w 5314950"/>
                    <a:gd name="connsiteY0" fmla="*/ 2657475 h 5314950"/>
                    <a:gd name="connsiteX1" fmla="*/ 2657475 w 5314950"/>
                    <a:gd name="connsiteY1" fmla="*/ 0 h 5314950"/>
                    <a:gd name="connsiteX2" fmla="*/ 5314950 w 5314950"/>
                    <a:gd name="connsiteY2" fmla="*/ 2657475 h 5314950"/>
                    <a:gd name="connsiteX3" fmla="*/ 2657475 w 5314950"/>
                    <a:gd name="connsiteY3" fmla="*/ 5314950 h 5314950"/>
                    <a:gd name="connsiteX4" fmla="*/ 0 w 5314950"/>
                    <a:gd name="connsiteY4" fmla="*/ 2657475 h 5314950"/>
                    <a:gd name="connsiteX0" fmla="*/ 0 w 5314950"/>
                    <a:gd name="connsiteY0" fmla="*/ 2657600 h 5315075"/>
                    <a:gd name="connsiteX1" fmla="*/ 2657475 w 5314950"/>
                    <a:gd name="connsiteY1" fmla="*/ 125 h 5315075"/>
                    <a:gd name="connsiteX2" fmla="*/ 5314950 w 5314950"/>
                    <a:gd name="connsiteY2" fmla="*/ 2657600 h 5315075"/>
                    <a:gd name="connsiteX3" fmla="*/ 2657475 w 5314950"/>
                    <a:gd name="connsiteY3" fmla="*/ 5315075 h 5315075"/>
                    <a:gd name="connsiteX4" fmla="*/ 0 w 5314950"/>
                    <a:gd name="connsiteY4" fmla="*/ 2657600 h 5315075"/>
                    <a:gd name="connsiteX0" fmla="*/ 5563 w 5326076"/>
                    <a:gd name="connsiteY0" fmla="*/ 2657600 h 5315075"/>
                    <a:gd name="connsiteX1" fmla="*/ 2663038 w 5326076"/>
                    <a:gd name="connsiteY1" fmla="*/ 125 h 5315075"/>
                    <a:gd name="connsiteX2" fmla="*/ 5320513 w 5326076"/>
                    <a:gd name="connsiteY2" fmla="*/ 2657600 h 5315075"/>
                    <a:gd name="connsiteX3" fmla="*/ 2663038 w 5326076"/>
                    <a:gd name="connsiteY3" fmla="*/ 5315075 h 5315075"/>
                    <a:gd name="connsiteX4" fmla="*/ 5563 w 5326076"/>
                    <a:gd name="connsiteY4" fmla="*/ 2657600 h 5315075"/>
                    <a:gd name="connsiteX0" fmla="*/ 10675 w 5331188"/>
                    <a:gd name="connsiteY0" fmla="*/ 2657600 h 5315075"/>
                    <a:gd name="connsiteX1" fmla="*/ 2668150 w 5331188"/>
                    <a:gd name="connsiteY1" fmla="*/ 125 h 5315075"/>
                    <a:gd name="connsiteX2" fmla="*/ 5325625 w 5331188"/>
                    <a:gd name="connsiteY2" fmla="*/ 2657600 h 5315075"/>
                    <a:gd name="connsiteX3" fmla="*/ 2668150 w 5331188"/>
                    <a:gd name="connsiteY3" fmla="*/ 5315075 h 5315075"/>
                    <a:gd name="connsiteX4" fmla="*/ 10675 w 5331188"/>
                    <a:gd name="connsiteY4" fmla="*/ 2657600 h 5315075"/>
                    <a:gd name="connsiteX0" fmla="*/ 10675 w 5331188"/>
                    <a:gd name="connsiteY0" fmla="*/ 2657600 h 5315075"/>
                    <a:gd name="connsiteX1" fmla="*/ 2668150 w 5331188"/>
                    <a:gd name="connsiteY1" fmla="*/ 125 h 5315075"/>
                    <a:gd name="connsiteX2" fmla="*/ 5325625 w 5331188"/>
                    <a:gd name="connsiteY2" fmla="*/ 2657600 h 5315075"/>
                    <a:gd name="connsiteX3" fmla="*/ 2668150 w 5331188"/>
                    <a:gd name="connsiteY3" fmla="*/ 5315075 h 5315075"/>
                    <a:gd name="connsiteX4" fmla="*/ 10675 w 5331188"/>
                    <a:gd name="connsiteY4" fmla="*/ 2657600 h 5315075"/>
                    <a:gd name="connsiteX0" fmla="*/ 10675 w 5326403"/>
                    <a:gd name="connsiteY0" fmla="*/ 2657600 h 5315075"/>
                    <a:gd name="connsiteX1" fmla="*/ 2668150 w 5326403"/>
                    <a:gd name="connsiteY1" fmla="*/ 125 h 5315075"/>
                    <a:gd name="connsiteX2" fmla="*/ 5325625 w 5326403"/>
                    <a:gd name="connsiteY2" fmla="*/ 2657600 h 5315075"/>
                    <a:gd name="connsiteX3" fmla="*/ 2668150 w 5326403"/>
                    <a:gd name="connsiteY3" fmla="*/ 5315075 h 5315075"/>
                    <a:gd name="connsiteX4" fmla="*/ 10675 w 5326403"/>
                    <a:gd name="connsiteY4" fmla="*/ 2657600 h 5315075"/>
                    <a:gd name="connsiteX0" fmla="*/ 10675 w 5326404"/>
                    <a:gd name="connsiteY0" fmla="*/ 2657559 h 5315034"/>
                    <a:gd name="connsiteX1" fmla="*/ 2668150 w 5326404"/>
                    <a:gd name="connsiteY1" fmla="*/ 84 h 5315034"/>
                    <a:gd name="connsiteX2" fmla="*/ 5325625 w 5326404"/>
                    <a:gd name="connsiteY2" fmla="*/ 2657559 h 5315034"/>
                    <a:gd name="connsiteX3" fmla="*/ 2668150 w 5326404"/>
                    <a:gd name="connsiteY3" fmla="*/ 5315034 h 5315034"/>
                    <a:gd name="connsiteX4" fmla="*/ 10675 w 5326404"/>
                    <a:gd name="connsiteY4" fmla="*/ 2657559 h 531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404" h="5315034">
                      <a:moveTo>
                        <a:pt x="10675" y="2657559"/>
                      </a:moveTo>
                      <a:cubicBezTo>
                        <a:pt x="26095" y="1761376"/>
                        <a:pt x="171767" y="14372"/>
                        <a:pt x="2668150" y="84"/>
                      </a:cubicBezTo>
                      <a:cubicBezTo>
                        <a:pt x="5164533" y="-14204"/>
                        <a:pt x="5248522" y="1818526"/>
                        <a:pt x="5325625" y="2657559"/>
                      </a:cubicBezTo>
                      <a:cubicBezTo>
                        <a:pt x="5310204" y="3739480"/>
                        <a:pt x="5578871" y="5315034"/>
                        <a:pt x="2668150" y="5315034"/>
                      </a:cubicBezTo>
                      <a:cubicBezTo>
                        <a:pt x="-242571" y="5315034"/>
                        <a:pt x="-4745" y="3553742"/>
                        <a:pt x="10675" y="2657559"/>
                      </a:cubicBezTo>
                      <a:close/>
                    </a:path>
                  </a:pathLst>
                </a:cu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57"/>
                </a:p>
              </p:txBody>
            </p:sp>
            <p:grpSp>
              <p:nvGrpSpPr>
                <p:cNvPr id="9" name="Group 8">
                  <a:extLst>
                    <a:ext uri="{FF2B5EF4-FFF2-40B4-BE49-F238E27FC236}">
                      <a16:creationId xmlns:a16="http://schemas.microsoft.com/office/drawing/2014/main" id="{5374CBB3-DF72-26C6-B760-C226D84C8F1B}"/>
                    </a:ext>
                  </a:extLst>
                </p:cNvPr>
                <p:cNvGrpSpPr/>
                <p:nvPr/>
              </p:nvGrpSpPr>
              <p:grpSpPr>
                <a:xfrm rot="19755379">
                  <a:off x="2141047" y="2157029"/>
                  <a:ext cx="301510" cy="743198"/>
                  <a:chOff x="-3927146" y="1984088"/>
                  <a:chExt cx="463648" cy="1142856"/>
                </a:xfrm>
              </p:grpSpPr>
              <p:sp>
                <p:nvSpPr>
                  <p:cNvPr id="42" name="Google Shape;3942;p59">
                    <a:extLst>
                      <a:ext uri="{FF2B5EF4-FFF2-40B4-BE49-F238E27FC236}">
                        <a16:creationId xmlns:a16="http://schemas.microsoft.com/office/drawing/2014/main" id="{2D5D0D2D-2434-821E-48D3-E76B5C2B23C9}"/>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43" name="Google Shape;3943;p59">
                    <a:extLst>
                      <a:ext uri="{FF2B5EF4-FFF2-40B4-BE49-F238E27FC236}">
                        <a16:creationId xmlns:a16="http://schemas.microsoft.com/office/drawing/2014/main" id="{B073CA48-472C-E9EE-5C38-80CABFC80ED1}"/>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10" name="Google Shape;3942;p59">
                  <a:extLst>
                    <a:ext uri="{FF2B5EF4-FFF2-40B4-BE49-F238E27FC236}">
                      <a16:creationId xmlns:a16="http://schemas.microsoft.com/office/drawing/2014/main" id="{AC0E00E8-8124-4DFA-5C06-6AEBA9586B36}"/>
                    </a:ext>
                  </a:extLst>
                </p:cNvPr>
                <p:cNvSpPr/>
                <p:nvPr/>
              </p:nvSpPr>
              <p:spPr>
                <a:xfrm rot="16405521" flipH="1">
                  <a:off x="2348801" y="4691465"/>
                  <a:ext cx="159499" cy="132723"/>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nvGrpSpPr>
                <p:cNvPr id="11" name="Group 10">
                  <a:extLst>
                    <a:ext uri="{FF2B5EF4-FFF2-40B4-BE49-F238E27FC236}">
                      <a16:creationId xmlns:a16="http://schemas.microsoft.com/office/drawing/2014/main" id="{424FAFED-2D24-1AD5-57BC-30E683927393}"/>
                    </a:ext>
                  </a:extLst>
                </p:cNvPr>
                <p:cNvGrpSpPr/>
                <p:nvPr/>
              </p:nvGrpSpPr>
              <p:grpSpPr>
                <a:xfrm rot="6307872">
                  <a:off x="5200240" y="3716129"/>
                  <a:ext cx="301510" cy="743198"/>
                  <a:chOff x="-3927146" y="1984088"/>
                  <a:chExt cx="463648" cy="1142856"/>
                </a:xfrm>
              </p:grpSpPr>
              <p:sp>
                <p:nvSpPr>
                  <p:cNvPr id="40" name="Google Shape;3942;p59">
                    <a:extLst>
                      <a:ext uri="{FF2B5EF4-FFF2-40B4-BE49-F238E27FC236}">
                        <a16:creationId xmlns:a16="http://schemas.microsoft.com/office/drawing/2014/main" id="{2C9C6BB5-9CDC-9E80-8970-AE1C5BB3F708}"/>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41" name="Google Shape;3943;p59">
                    <a:extLst>
                      <a:ext uri="{FF2B5EF4-FFF2-40B4-BE49-F238E27FC236}">
                        <a16:creationId xmlns:a16="http://schemas.microsoft.com/office/drawing/2014/main" id="{A3EB838F-24A7-E25D-4749-85E554E88155}"/>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12" name="Group 11">
                  <a:extLst>
                    <a:ext uri="{FF2B5EF4-FFF2-40B4-BE49-F238E27FC236}">
                      <a16:creationId xmlns:a16="http://schemas.microsoft.com/office/drawing/2014/main" id="{329ABDE8-7313-15FB-9635-B05C5B6D97A1}"/>
                    </a:ext>
                  </a:extLst>
                </p:cNvPr>
                <p:cNvGrpSpPr/>
                <p:nvPr/>
              </p:nvGrpSpPr>
              <p:grpSpPr>
                <a:xfrm rot="21049942">
                  <a:off x="3752265" y="1800417"/>
                  <a:ext cx="385259" cy="702440"/>
                  <a:chOff x="4362869" y="1853290"/>
                  <a:chExt cx="385259" cy="702440"/>
                </a:xfrm>
              </p:grpSpPr>
              <p:sp>
                <p:nvSpPr>
                  <p:cNvPr id="38" name="Google Shape;3942;p59">
                    <a:extLst>
                      <a:ext uri="{FF2B5EF4-FFF2-40B4-BE49-F238E27FC236}">
                        <a16:creationId xmlns:a16="http://schemas.microsoft.com/office/drawing/2014/main" id="{13579E08-FA89-9F14-B439-2DF05593930E}"/>
                      </a:ext>
                    </a:extLst>
                  </p:cNvPr>
                  <p:cNvSpPr/>
                  <p:nvPr/>
                </p:nvSpPr>
                <p:spPr>
                  <a:xfrm rot="5323837" flipH="1">
                    <a:off x="4349480" y="2409620"/>
                    <a:ext cx="159499" cy="132722"/>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39" name="Google Shape;3943;p59">
                    <a:extLst>
                      <a:ext uri="{FF2B5EF4-FFF2-40B4-BE49-F238E27FC236}">
                        <a16:creationId xmlns:a16="http://schemas.microsoft.com/office/drawing/2014/main" id="{404F3A05-79BE-73B1-BFC5-DFC47ACCDFD7}"/>
                      </a:ext>
                    </a:extLst>
                  </p:cNvPr>
                  <p:cNvSpPr/>
                  <p:nvPr/>
                </p:nvSpPr>
                <p:spPr>
                  <a:xfrm rot="895181" flipH="1">
                    <a:off x="4446618" y="1853290"/>
                    <a:ext cx="301510" cy="59267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13" name="Oval 12">
                  <a:extLst>
                    <a:ext uri="{FF2B5EF4-FFF2-40B4-BE49-F238E27FC236}">
                      <a16:creationId xmlns:a16="http://schemas.microsoft.com/office/drawing/2014/main" id="{6D77796C-F5FE-2A01-F30F-06A7E78FAE61}"/>
                    </a:ext>
                  </a:extLst>
                </p:cNvPr>
                <p:cNvSpPr/>
                <p:nvPr/>
              </p:nvSpPr>
              <p:spPr>
                <a:xfrm>
                  <a:off x="2676482" y="3207234"/>
                  <a:ext cx="691873" cy="691873"/>
                </a:xfrm>
                <a:prstGeom prst="ellipse">
                  <a:avLst/>
                </a:prstGeom>
                <a:solidFill>
                  <a:schemeClr val="bg1"/>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57"/>
                </a:p>
              </p:txBody>
            </p:sp>
            <p:grpSp>
              <p:nvGrpSpPr>
                <p:cNvPr id="14" name="Group 13">
                  <a:extLst>
                    <a:ext uri="{FF2B5EF4-FFF2-40B4-BE49-F238E27FC236}">
                      <a16:creationId xmlns:a16="http://schemas.microsoft.com/office/drawing/2014/main" id="{E350333D-7B76-F7C1-1C79-6EA4F222BAF1}"/>
                    </a:ext>
                  </a:extLst>
                </p:cNvPr>
                <p:cNvGrpSpPr/>
                <p:nvPr/>
              </p:nvGrpSpPr>
              <p:grpSpPr>
                <a:xfrm rot="3893332">
                  <a:off x="5134050" y="2825616"/>
                  <a:ext cx="301510" cy="743198"/>
                  <a:chOff x="-3927146" y="1984088"/>
                  <a:chExt cx="463648" cy="1142856"/>
                </a:xfrm>
              </p:grpSpPr>
              <p:sp>
                <p:nvSpPr>
                  <p:cNvPr id="36" name="Google Shape;3942;p59">
                    <a:extLst>
                      <a:ext uri="{FF2B5EF4-FFF2-40B4-BE49-F238E27FC236}">
                        <a16:creationId xmlns:a16="http://schemas.microsoft.com/office/drawing/2014/main" id="{888D254F-7117-2841-D75B-BCBB250C1FFD}"/>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37" name="Google Shape;3943;p59">
                    <a:extLst>
                      <a:ext uri="{FF2B5EF4-FFF2-40B4-BE49-F238E27FC236}">
                        <a16:creationId xmlns:a16="http://schemas.microsoft.com/office/drawing/2014/main" id="{5CCAE910-AF90-5FE4-3B5E-DF410470C847}"/>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15" name="TextBox 14">
                  <a:extLst>
                    <a:ext uri="{FF2B5EF4-FFF2-40B4-BE49-F238E27FC236}">
                      <a16:creationId xmlns:a16="http://schemas.microsoft.com/office/drawing/2014/main" id="{52A8350E-06BD-2792-0F40-2FCD09B23622}"/>
                    </a:ext>
                  </a:extLst>
                </p:cNvPr>
                <p:cNvSpPr txBox="1"/>
                <p:nvPr/>
              </p:nvSpPr>
              <p:spPr>
                <a:xfrm>
                  <a:off x="3321145" y="3219681"/>
                  <a:ext cx="1036596" cy="262378"/>
                </a:xfrm>
                <a:prstGeom prst="rect">
                  <a:avLst/>
                </a:prstGeom>
                <a:noFill/>
              </p:spPr>
              <p:txBody>
                <a:bodyPr wrap="square">
                  <a:spAutoFit/>
                </a:bodyPr>
                <a:lstStyle/>
                <a:p>
                  <a:pPr algn="ctr" defTabSz="242881" hangingPunct="1">
                    <a:defRPr/>
                  </a:pPr>
                  <a:r>
                    <a:rPr lang="en-GB" sz="743" kern="1200" dirty="0">
                      <a:solidFill>
                        <a:srgbClr val="47484F"/>
                      </a:solidFill>
                    </a:rPr>
                    <a:t>HER2 genes</a:t>
                  </a:r>
                  <a:endParaRPr lang="en-US" sz="743" kern="1200" dirty="0">
                    <a:solidFill>
                      <a:srgbClr val="47484F"/>
                    </a:solidFill>
                  </a:endParaRPr>
                </a:p>
              </p:txBody>
            </p:sp>
            <p:grpSp>
              <p:nvGrpSpPr>
                <p:cNvPr id="16" name="Group 15">
                  <a:extLst>
                    <a:ext uri="{FF2B5EF4-FFF2-40B4-BE49-F238E27FC236}">
                      <a16:creationId xmlns:a16="http://schemas.microsoft.com/office/drawing/2014/main" id="{9F8C4769-E4CE-F11F-0DC8-C7AFFF3C24C6}"/>
                    </a:ext>
                  </a:extLst>
                </p:cNvPr>
                <p:cNvGrpSpPr/>
                <p:nvPr/>
              </p:nvGrpSpPr>
              <p:grpSpPr>
                <a:xfrm rot="16871671">
                  <a:off x="1441887" y="3285063"/>
                  <a:ext cx="301510" cy="743198"/>
                  <a:chOff x="-3927146" y="1984088"/>
                  <a:chExt cx="463648" cy="1142856"/>
                </a:xfrm>
              </p:grpSpPr>
              <p:sp>
                <p:nvSpPr>
                  <p:cNvPr id="34" name="Google Shape;3942;p59">
                    <a:extLst>
                      <a:ext uri="{FF2B5EF4-FFF2-40B4-BE49-F238E27FC236}">
                        <a16:creationId xmlns:a16="http://schemas.microsoft.com/office/drawing/2014/main" id="{5B4FBE5C-E197-552D-F479-DAA66D481F0A}"/>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35" name="Google Shape;3943;p59">
                    <a:extLst>
                      <a:ext uri="{FF2B5EF4-FFF2-40B4-BE49-F238E27FC236}">
                        <a16:creationId xmlns:a16="http://schemas.microsoft.com/office/drawing/2014/main" id="{DC2C847F-2EAE-1797-4E05-2C5B641C4D0B}"/>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17" name="Group 16">
                  <a:extLst>
                    <a:ext uri="{FF2B5EF4-FFF2-40B4-BE49-F238E27FC236}">
                      <a16:creationId xmlns:a16="http://schemas.microsoft.com/office/drawing/2014/main" id="{700F062E-F2C6-644E-84D6-A1E4973571B7}"/>
                    </a:ext>
                  </a:extLst>
                </p:cNvPr>
                <p:cNvGrpSpPr/>
                <p:nvPr/>
              </p:nvGrpSpPr>
              <p:grpSpPr>
                <a:xfrm rot="15118762">
                  <a:off x="1807100" y="4419357"/>
                  <a:ext cx="301510" cy="743198"/>
                  <a:chOff x="-3927146" y="1984088"/>
                  <a:chExt cx="463648" cy="1142856"/>
                </a:xfrm>
              </p:grpSpPr>
              <p:sp>
                <p:nvSpPr>
                  <p:cNvPr id="32" name="Google Shape;3942;p59">
                    <a:extLst>
                      <a:ext uri="{FF2B5EF4-FFF2-40B4-BE49-F238E27FC236}">
                        <a16:creationId xmlns:a16="http://schemas.microsoft.com/office/drawing/2014/main" id="{2256D22C-A8F7-239B-FF15-BC7F42EB8BC3}"/>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33" name="Google Shape;3943;p59">
                    <a:extLst>
                      <a:ext uri="{FF2B5EF4-FFF2-40B4-BE49-F238E27FC236}">
                        <a16:creationId xmlns:a16="http://schemas.microsoft.com/office/drawing/2014/main" id="{F55BBC70-8A60-AD0A-739F-7AAAA19D2625}"/>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18" name="Group 17">
                  <a:extLst>
                    <a:ext uri="{FF2B5EF4-FFF2-40B4-BE49-F238E27FC236}">
                      <a16:creationId xmlns:a16="http://schemas.microsoft.com/office/drawing/2014/main" id="{30232E9C-4289-E6F4-5633-766AFEDF4DDC}"/>
                    </a:ext>
                  </a:extLst>
                </p:cNvPr>
                <p:cNvGrpSpPr/>
                <p:nvPr/>
              </p:nvGrpSpPr>
              <p:grpSpPr>
                <a:xfrm rot="7944313">
                  <a:off x="4614946" y="4648032"/>
                  <a:ext cx="301510" cy="743198"/>
                  <a:chOff x="-3927146" y="1984088"/>
                  <a:chExt cx="463648" cy="1142856"/>
                </a:xfrm>
              </p:grpSpPr>
              <p:sp>
                <p:nvSpPr>
                  <p:cNvPr id="30" name="Google Shape;3942;p59">
                    <a:extLst>
                      <a:ext uri="{FF2B5EF4-FFF2-40B4-BE49-F238E27FC236}">
                        <a16:creationId xmlns:a16="http://schemas.microsoft.com/office/drawing/2014/main" id="{11C51F68-11CF-22A1-F936-282AF89EE0EC}"/>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31" name="Google Shape;3943;p59">
                    <a:extLst>
                      <a:ext uri="{FF2B5EF4-FFF2-40B4-BE49-F238E27FC236}">
                        <a16:creationId xmlns:a16="http://schemas.microsoft.com/office/drawing/2014/main" id="{8E45D2A3-71C1-2D03-8526-3CF5A95C9AFE}"/>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grpSp>
              <p:nvGrpSpPr>
                <p:cNvPr id="19" name="Group 18">
                  <a:extLst>
                    <a:ext uri="{FF2B5EF4-FFF2-40B4-BE49-F238E27FC236}">
                      <a16:creationId xmlns:a16="http://schemas.microsoft.com/office/drawing/2014/main" id="{99681DD9-1307-A09B-DD61-8CE2A1ADFD8F}"/>
                    </a:ext>
                  </a:extLst>
                </p:cNvPr>
                <p:cNvGrpSpPr/>
                <p:nvPr/>
              </p:nvGrpSpPr>
              <p:grpSpPr>
                <a:xfrm rot="10621846">
                  <a:off x="3340491" y="4843308"/>
                  <a:ext cx="301510" cy="743198"/>
                  <a:chOff x="-3927146" y="1984088"/>
                  <a:chExt cx="463648" cy="1142856"/>
                </a:xfrm>
              </p:grpSpPr>
              <p:sp>
                <p:nvSpPr>
                  <p:cNvPr id="28" name="Google Shape;3942;p59">
                    <a:extLst>
                      <a:ext uri="{FF2B5EF4-FFF2-40B4-BE49-F238E27FC236}">
                        <a16:creationId xmlns:a16="http://schemas.microsoft.com/office/drawing/2014/main" id="{CD8FC141-7557-B9B4-5F0C-5953AF3B321D}"/>
                      </a:ext>
                    </a:extLst>
                  </p:cNvPr>
                  <p:cNvSpPr/>
                  <p:nvPr/>
                </p:nvSpPr>
                <p:spPr>
                  <a:xfrm rot="3716346" flipH="1">
                    <a:off x="-3822556" y="2902261"/>
                    <a:ext cx="245270" cy="204095"/>
                  </a:xfrm>
                  <a:custGeom>
                    <a:avLst/>
                    <a:gdLst/>
                    <a:ahLst/>
                    <a:cxnLst/>
                    <a:rect l="l" t="t" r="r" b="b"/>
                    <a:pathLst>
                      <a:path w="1754509" h="1459974" extrusionOk="0">
                        <a:moveTo>
                          <a:pt x="2081" y="732192"/>
                        </a:moveTo>
                        <a:cubicBezTo>
                          <a:pt x="-12720" y="520914"/>
                          <a:pt x="48068" y="364289"/>
                          <a:pt x="292061" y="147545"/>
                        </a:cubicBezTo>
                        <a:cubicBezTo>
                          <a:pt x="610870" y="-15291"/>
                          <a:pt x="660127" y="-12742"/>
                          <a:pt x="879809" y="13218"/>
                        </a:cubicBezTo>
                        <a:cubicBezTo>
                          <a:pt x="1099491" y="39178"/>
                          <a:pt x="1466684" y="156391"/>
                          <a:pt x="1610156" y="303308"/>
                        </a:cubicBezTo>
                        <a:cubicBezTo>
                          <a:pt x="1753629" y="450225"/>
                          <a:pt x="1773901" y="848119"/>
                          <a:pt x="1740644" y="894722"/>
                        </a:cubicBezTo>
                        <a:cubicBezTo>
                          <a:pt x="1383296" y="1206130"/>
                          <a:pt x="1442283" y="827069"/>
                          <a:pt x="1293102" y="793242"/>
                        </a:cubicBezTo>
                        <a:cubicBezTo>
                          <a:pt x="1170014" y="937917"/>
                          <a:pt x="1169890" y="573840"/>
                          <a:pt x="868217" y="895035"/>
                        </a:cubicBezTo>
                        <a:cubicBezTo>
                          <a:pt x="971404" y="1037856"/>
                          <a:pt x="1120466" y="1252821"/>
                          <a:pt x="1039241" y="1339517"/>
                        </a:cubicBezTo>
                        <a:cubicBezTo>
                          <a:pt x="958017" y="1426213"/>
                          <a:pt x="553730" y="1516434"/>
                          <a:pt x="380870" y="1415213"/>
                        </a:cubicBezTo>
                        <a:cubicBezTo>
                          <a:pt x="208010" y="1313992"/>
                          <a:pt x="16882" y="943470"/>
                          <a:pt x="2081" y="73219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sp>
                <p:nvSpPr>
                  <p:cNvPr id="29" name="Google Shape;3943;p59">
                    <a:extLst>
                      <a:ext uri="{FF2B5EF4-FFF2-40B4-BE49-F238E27FC236}">
                        <a16:creationId xmlns:a16="http://schemas.microsoft.com/office/drawing/2014/main" id="{1784D423-6772-A6D5-D239-9787CE5E3E57}"/>
                      </a:ext>
                    </a:extLst>
                  </p:cNvPr>
                  <p:cNvSpPr/>
                  <p:nvPr/>
                </p:nvSpPr>
                <p:spPr>
                  <a:xfrm rot="20887690" flipH="1">
                    <a:off x="-3927146" y="1984088"/>
                    <a:ext cx="463648" cy="911381"/>
                  </a:xfrm>
                  <a:custGeom>
                    <a:avLst/>
                    <a:gdLst/>
                    <a:ahLst/>
                    <a:cxnLst/>
                    <a:rect l="l" t="t" r="r" b="b"/>
                    <a:pathLst>
                      <a:path w="1477988" h="2905246" extrusionOk="0">
                        <a:moveTo>
                          <a:pt x="606831" y="2"/>
                        </a:moveTo>
                        <a:cubicBezTo>
                          <a:pt x="780495" y="618"/>
                          <a:pt x="981891" y="209571"/>
                          <a:pt x="1085276" y="281072"/>
                        </a:cubicBezTo>
                        <a:cubicBezTo>
                          <a:pt x="1188661" y="352573"/>
                          <a:pt x="1204143" y="373888"/>
                          <a:pt x="1227141" y="429009"/>
                        </a:cubicBezTo>
                        <a:cubicBezTo>
                          <a:pt x="1250139" y="484130"/>
                          <a:pt x="1230606" y="561583"/>
                          <a:pt x="1223265" y="611797"/>
                        </a:cubicBezTo>
                        <a:cubicBezTo>
                          <a:pt x="1215925" y="662012"/>
                          <a:pt x="1186889" y="694644"/>
                          <a:pt x="1183094" y="730295"/>
                        </a:cubicBezTo>
                        <a:cubicBezTo>
                          <a:pt x="1179298" y="765947"/>
                          <a:pt x="1185297" y="804400"/>
                          <a:pt x="1200492" y="825706"/>
                        </a:cubicBezTo>
                        <a:cubicBezTo>
                          <a:pt x="1215688" y="847012"/>
                          <a:pt x="1244365" y="835997"/>
                          <a:pt x="1274266" y="858132"/>
                        </a:cubicBezTo>
                        <a:cubicBezTo>
                          <a:pt x="1304167" y="880267"/>
                          <a:pt x="1384971" y="840982"/>
                          <a:pt x="1379899" y="958516"/>
                        </a:cubicBezTo>
                        <a:cubicBezTo>
                          <a:pt x="1374826" y="1076051"/>
                          <a:pt x="1262733" y="1046327"/>
                          <a:pt x="1204922" y="1057496"/>
                        </a:cubicBezTo>
                        <a:cubicBezTo>
                          <a:pt x="1147112" y="1068665"/>
                          <a:pt x="1114395" y="954538"/>
                          <a:pt x="1033033" y="1025531"/>
                        </a:cubicBezTo>
                        <a:cubicBezTo>
                          <a:pt x="951671" y="1096524"/>
                          <a:pt x="1067071" y="1136646"/>
                          <a:pt x="1066944" y="1172169"/>
                        </a:cubicBezTo>
                        <a:cubicBezTo>
                          <a:pt x="1066818" y="1207692"/>
                          <a:pt x="1059840" y="1237558"/>
                          <a:pt x="1032273" y="1238671"/>
                        </a:cubicBezTo>
                        <a:cubicBezTo>
                          <a:pt x="1004705" y="1239784"/>
                          <a:pt x="945167" y="1160612"/>
                          <a:pt x="901543" y="1178848"/>
                        </a:cubicBezTo>
                        <a:cubicBezTo>
                          <a:pt x="857919" y="1197083"/>
                          <a:pt x="763731" y="1291791"/>
                          <a:pt x="770528" y="1348086"/>
                        </a:cubicBezTo>
                        <a:cubicBezTo>
                          <a:pt x="777326" y="1404381"/>
                          <a:pt x="901567" y="1464441"/>
                          <a:pt x="942325" y="1516615"/>
                        </a:cubicBezTo>
                        <a:cubicBezTo>
                          <a:pt x="983084" y="1568788"/>
                          <a:pt x="973563" y="1605071"/>
                          <a:pt x="1015079" y="1661128"/>
                        </a:cubicBezTo>
                        <a:cubicBezTo>
                          <a:pt x="1056595" y="1717186"/>
                          <a:pt x="1067442" y="1819212"/>
                          <a:pt x="1191422" y="1852960"/>
                        </a:cubicBezTo>
                        <a:cubicBezTo>
                          <a:pt x="1315403" y="1886708"/>
                          <a:pt x="1404925" y="1806945"/>
                          <a:pt x="1404286" y="1863618"/>
                        </a:cubicBezTo>
                        <a:cubicBezTo>
                          <a:pt x="1403726" y="1913207"/>
                          <a:pt x="1320773" y="2103412"/>
                          <a:pt x="1227823" y="2171877"/>
                        </a:cubicBezTo>
                        <a:lnTo>
                          <a:pt x="1222648" y="2174594"/>
                        </a:lnTo>
                        <a:lnTo>
                          <a:pt x="1237561" y="2187852"/>
                        </a:lnTo>
                        <a:cubicBezTo>
                          <a:pt x="1282929" y="2228781"/>
                          <a:pt x="1374969" y="2317777"/>
                          <a:pt x="1364533" y="2372276"/>
                        </a:cubicBezTo>
                        <a:cubicBezTo>
                          <a:pt x="1352606" y="2434561"/>
                          <a:pt x="1151174" y="2417334"/>
                          <a:pt x="1149849" y="2547205"/>
                        </a:cubicBezTo>
                        <a:cubicBezTo>
                          <a:pt x="1180329" y="2581661"/>
                          <a:pt x="1397665" y="2577686"/>
                          <a:pt x="1444047" y="2610816"/>
                        </a:cubicBezTo>
                        <a:cubicBezTo>
                          <a:pt x="1490429" y="2643946"/>
                          <a:pt x="1493080" y="2698280"/>
                          <a:pt x="1428144" y="2745988"/>
                        </a:cubicBezTo>
                        <a:cubicBezTo>
                          <a:pt x="1363208" y="2793696"/>
                          <a:pt x="1120694" y="2877185"/>
                          <a:pt x="1054433" y="2897063"/>
                        </a:cubicBezTo>
                        <a:cubicBezTo>
                          <a:pt x="988172" y="2916941"/>
                          <a:pt x="976245" y="2898388"/>
                          <a:pt x="1030579" y="2865257"/>
                        </a:cubicBezTo>
                        <a:cubicBezTo>
                          <a:pt x="1084913" y="2832127"/>
                          <a:pt x="1371161" y="2739362"/>
                          <a:pt x="1380437" y="2698280"/>
                        </a:cubicBezTo>
                        <a:cubicBezTo>
                          <a:pt x="1389713" y="2657198"/>
                          <a:pt x="1140571" y="2651898"/>
                          <a:pt x="1086237" y="2618767"/>
                        </a:cubicBezTo>
                        <a:cubicBezTo>
                          <a:pt x="1031903" y="2585637"/>
                          <a:pt x="1022628" y="2544554"/>
                          <a:pt x="1054433" y="2499497"/>
                        </a:cubicBezTo>
                        <a:cubicBezTo>
                          <a:pt x="1086238" y="2454440"/>
                          <a:pt x="1258516" y="2398781"/>
                          <a:pt x="1277069" y="2348423"/>
                        </a:cubicBezTo>
                        <a:cubicBezTo>
                          <a:pt x="1293303" y="2304360"/>
                          <a:pt x="1203002" y="2244062"/>
                          <a:pt x="1173959" y="2210145"/>
                        </a:cubicBezTo>
                        <a:lnTo>
                          <a:pt x="1167450" y="2199996"/>
                        </a:lnTo>
                        <a:lnTo>
                          <a:pt x="1160575" y="2202384"/>
                        </a:lnTo>
                        <a:cubicBezTo>
                          <a:pt x="1085931" y="2203178"/>
                          <a:pt x="935883" y="2065012"/>
                          <a:pt x="834757" y="1971470"/>
                        </a:cubicBezTo>
                        <a:cubicBezTo>
                          <a:pt x="719184" y="1864565"/>
                          <a:pt x="592812" y="1630222"/>
                          <a:pt x="494148" y="1551571"/>
                        </a:cubicBezTo>
                        <a:cubicBezTo>
                          <a:pt x="395484" y="1472920"/>
                          <a:pt x="291895" y="1586242"/>
                          <a:pt x="242776" y="1499563"/>
                        </a:cubicBezTo>
                        <a:cubicBezTo>
                          <a:pt x="193658" y="1412883"/>
                          <a:pt x="18853" y="1060384"/>
                          <a:pt x="199437" y="1031492"/>
                        </a:cubicBezTo>
                        <a:cubicBezTo>
                          <a:pt x="380020" y="1002599"/>
                          <a:pt x="589496" y="1116727"/>
                          <a:pt x="650172" y="1066164"/>
                        </a:cubicBezTo>
                        <a:cubicBezTo>
                          <a:pt x="710847" y="1015600"/>
                          <a:pt x="651418" y="779923"/>
                          <a:pt x="563492" y="728112"/>
                        </a:cubicBezTo>
                        <a:cubicBezTo>
                          <a:pt x="475565" y="676302"/>
                          <a:pt x="247308" y="663240"/>
                          <a:pt x="122612" y="755303"/>
                        </a:cubicBezTo>
                        <a:cubicBezTo>
                          <a:pt x="-2085" y="847366"/>
                          <a:pt x="-37409" y="403261"/>
                          <a:pt x="43294" y="277377"/>
                        </a:cubicBezTo>
                        <a:cubicBezTo>
                          <a:pt x="123998" y="151494"/>
                          <a:pt x="433168" y="-614"/>
                          <a:pt x="606831" y="2"/>
                        </a:cubicBezTo>
                        <a:close/>
                      </a:path>
                    </a:pathLst>
                  </a:custGeom>
                  <a:solidFill>
                    <a:schemeClr val="bg2"/>
                  </a:solidFill>
                  <a:ln w="12700" cap="flat" cmpd="sng">
                    <a:solidFill>
                      <a:schemeClr val="tx2"/>
                    </a:solidFill>
                    <a:prstDash val="solid"/>
                    <a:miter lim="800000"/>
                    <a:headEnd type="none" w="sm" len="sm"/>
                    <a:tailEnd type="none" w="sm" len="sm"/>
                  </a:ln>
                </p:spPr>
                <p:txBody>
                  <a:bodyPr spcFirstLastPara="1" wrap="square" lIns="48570" tIns="24278" rIns="48570" bIns="24278" anchor="ctr" anchorCtr="0">
                    <a:noAutofit/>
                  </a:bodyPr>
                  <a:lstStyle/>
                  <a:p>
                    <a:pPr algn="ctr" defTabSz="242881" hangingPunct="1">
                      <a:buClr>
                        <a:prstClr val="white"/>
                      </a:buClr>
                      <a:buSzPts val="1600"/>
                      <a:defRPr/>
                    </a:pPr>
                    <a:endParaRPr sz="850" kern="1200" dirty="0">
                      <a:solidFill>
                        <a:srgbClr val="FFFFFF"/>
                      </a:solidFill>
                      <a:latin typeface="Proxima Nova Rg"/>
                      <a:ea typeface="Libre Franklin"/>
                      <a:cs typeface="Libre Franklin"/>
                      <a:sym typeface="Libre Franklin"/>
                    </a:endParaRPr>
                  </a:p>
                </p:txBody>
              </p:sp>
            </p:grpSp>
            <p:sp>
              <p:nvSpPr>
                <p:cNvPr id="20" name="TextBox 19">
                  <a:extLst>
                    <a:ext uri="{FF2B5EF4-FFF2-40B4-BE49-F238E27FC236}">
                      <a16:creationId xmlns:a16="http://schemas.microsoft.com/office/drawing/2014/main" id="{F260FF3E-CA0C-8E56-DCD3-82061B35A393}"/>
                    </a:ext>
                  </a:extLst>
                </p:cNvPr>
                <p:cNvSpPr txBox="1"/>
                <p:nvPr/>
              </p:nvSpPr>
              <p:spPr>
                <a:xfrm>
                  <a:off x="3586690" y="3886975"/>
                  <a:ext cx="818567" cy="262378"/>
                </a:xfrm>
                <a:prstGeom prst="rect">
                  <a:avLst/>
                </a:prstGeom>
                <a:noFill/>
              </p:spPr>
              <p:txBody>
                <a:bodyPr wrap="square">
                  <a:spAutoFit/>
                </a:bodyPr>
                <a:lstStyle/>
                <a:p>
                  <a:pPr algn="ctr" defTabSz="242881" hangingPunct="1">
                    <a:defRPr/>
                  </a:pPr>
                  <a:r>
                    <a:rPr lang="en-GB" sz="743" dirty="0">
                      <a:solidFill>
                        <a:srgbClr val="47484F"/>
                      </a:solidFill>
                    </a:rPr>
                    <a:t>m</a:t>
                  </a:r>
                  <a:r>
                    <a:rPr lang="en-GB" sz="743" kern="1200" dirty="0">
                      <a:solidFill>
                        <a:srgbClr val="47484F"/>
                      </a:solidFill>
                    </a:rPr>
                    <a:t>RNA</a:t>
                  </a:r>
                  <a:endParaRPr lang="en-US" sz="743" kern="1200" dirty="0">
                    <a:solidFill>
                      <a:srgbClr val="47484F"/>
                    </a:solidFill>
                  </a:endParaRPr>
                </a:p>
              </p:txBody>
            </p:sp>
            <p:pic>
              <p:nvPicPr>
                <p:cNvPr id="21" name="Picture 20" descr="A picture containing text&#10;&#10;Description automatically generated">
                  <a:extLst>
                    <a:ext uri="{FF2B5EF4-FFF2-40B4-BE49-F238E27FC236}">
                      <a16:creationId xmlns:a16="http://schemas.microsoft.com/office/drawing/2014/main" id="{8513D17C-3C97-4969-884C-C3FE538624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2805382" y="3422053"/>
                  <a:ext cx="353991" cy="7068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8EB20B8F-D482-DD79-AB71-21EE8FC82F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43" b="7280"/>
                <a:stretch/>
              </p:blipFill>
              <p:spPr>
                <a:xfrm rot="60000" flipV="1">
                  <a:off x="2798923" y="3625323"/>
                  <a:ext cx="353991" cy="70684"/>
                </a:xfrm>
                <a:prstGeom prst="rect">
                  <a:avLst/>
                </a:prstGeom>
              </p:spPr>
            </p:pic>
            <p:cxnSp>
              <p:nvCxnSpPr>
                <p:cNvPr id="23" name="Straight Connector 22">
                  <a:extLst>
                    <a:ext uri="{FF2B5EF4-FFF2-40B4-BE49-F238E27FC236}">
                      <a16:creationId xmlns:a16="http://schemas.microsoft.com/office/drawing/2014/main" id="{B303AAC3-8A17-AB8A-164C-A26654582B18}"/>
                    </a:ext>
                  </a:extLst>
                </p:cNvPr>
                <p:cNvCxnSpPr>
                  <a:cxnSpLocks/>
                </p:cNvCxnSpPr>
                <p:nvPr/>
              </p:nvCxnSpPr>
              <p:spPr>
                <a:xfrm>
                  <a:off x="3152074" y="3475186"/>
                  <a:ext cx="281805" cy="0"/>
                </a:xfrm>
                <a:prstGeom prst="line">
                  <a:avLst/>
                </a:prstGeom>
                <a:ln w="1270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049F6C2-50CE-26F3-44E2-196288412573}"/>
                    </a:ext>
                  </a:extLst>
                </p:cNvPr>
                <p:cNvGrpSpPr/>
                <p:nvPr/>
              </p:nvGrpSpPr>
              <p:grpSpPr>
                <a:xfrm>
                  <a:off x="3521778" y="4251552"/>
                  <a:ext cx="948393" cy="211851"/>
                  <a:chOff x="5405962" y="4505576"/>
                  <a:chExt cx="1260706" cy="281615"/>
                </a:xfrm>
              </p:grpSpPr>
              <p:pic>
                <p:nvPicPr>
                  <p:cNvPr id="26" name="Picture 25" descr="Icon&#10;&#10;Description automatically generated">
                    <a:extLst>
                      <a:ext uri="{FF2B5EF4-FFF2-40B4-BE49-F238E27FC236}">
                        <a16:creationId xmlns:a16="http://schemas.microsoft.com/office/drawing/2014/main" id="{F714974D-1300-474F-5DF9-7D639961FBF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693516" y="4384163"/>
                    <a:ext cx="115474" cy="690581"/>
                  </a:xfrm>
                  <a:prstGeom prst="rect">
                    <a:avLst/>
                  </a:prstGeom>
                </p:spPr>
              </p:pic>
              <p:pic>
                <p:nvPicPr>
                  <p:cNvPr id="27" name="Picture 26" descr="Icon&#10;&#10;Description automatically generated">
                    <a:extLst>
                      <a:ext uri="{FF2B5EF4-FFF2-40B4-BE49-F238E27FC236}">
                        <a16:creationId xmlns:a16="http://schemas.microsoft.com/office/drawing/2014/main" id="{9C0ED5AB-73DF-15A7-2FDF-CB287936ED30}"/>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263641" y="4218022"/>
                    <a:ext cx="115474" cy="690581"/>
                  </a:xfrm>
                  <a:prstGeom prst="rect">
                    <a:avLst/>
                  </a:prstGeom>
                </p:spPr>
              </p:pic>
            </p:grpSp>
            <p:sp>
              <p:nvSpPr>
                <p:cNvPr id="25" name="TextBox 24">
                  <a:extLst>
                    <a:ext uri="{FF2B5EF4-FFF2-40B4-BE49-F238E27FC236}">
                      <a16:creationId xmlns:a16="http://schemas.microsoft.com/office/drawing/2014/main" id="{DCCDC7C3-9CE7-9E44-E8E6-6EB724CD1D82}"/>
                    </a:ext>
                  </a:extLst>
                </p:cNvPr>
                <p:cNvSpPr txBox="1"/>
                <p:nvPr/>
              </p:nvSpPr>
              <p:spPr>
                <a:xfrm rot="18151549">
                  <a:off x="4687438" y="4395531"/>
                  <a:ext cx="723777" cy="162072"/>
                </a:xfrm>
                <a:prstGeom prst="rect">
                  <a:avLst/>
                </a:prstGeom>
                <a:noFill/>
              </p:spPr>
              <p:txBody>
                <a:bodyPr wrap="none" rtlCol="0">
                  <a:prstTxWarp prst="textArchDown">
                    <a:avLst/>
                  </a:prstTxWarp>
                  <a:spAutoFit/>
                </a:bodyPr>
                <a:lstStyle/>
                <a:p>
                  <a:r>
                    <a:rPr lang="en-US" sz="425" dirty="0">
                      <a:solidFill>
                        <a:schemeClr val="bg1">
                          <a:lumMod val="75000"/>
                        </a:schemeClr>
                      </a:solidFill>
                    </a:rPr>
                    <a:t>©Medscape, LLC</a:t>
                  </a:r>
                </a:p>
              </p:txBody>
            </p:sp>
          </p:grpSp>
        </p:grpSp>
        <p:cxnSp>
          <p:nvCxnSpPr>
            <p:cNvPr id="5" name="Straight Connector 4">
              <a:extLst>
                <a:ext uri="{FF2B5EF4-FFF2-40B4-BE49-F238E27FC236}">
                  <a16:creationId xmlns:a16="http://schemas.microsoft.com/office/drawing/2014/main" id="{18E61A5D-0475-75A5-CE5E-3F00172EC760}"/>
                </a:ext>
              </a:extLst>
            </p:cNvPr>
            <p:cNvCxnSpPr>
              <a:cxnSpLocks/>
            </p:cNvCxnSpPr>
            <p:nvPr/>
          </p:nvCxnSpPr>
          <p:spPr>
            <a:xfrm>
              <a:off x="6096000" y="1364157"/>
              <a:ext cx="0" cy="50019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71F7817E-577A-B8E1-B220-5F2122DB600A}"/>
              </a:ext>
            </a:extLst>
          </p:cNvPr>
          <p:cNvSpPr txBox="1"/>
          <p:nvPr/>
        </p:nvSpPr>
        <p:spPr>
          <a:xfrm>
            <a:off x="1155736" y="428631"/>
            <a:ext cx="9979900" cy="1068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3173" b="1" dirty="0">
                <a:solidFill>
                  <a:srgbClr val="0070C0"/>
                </a:solidFill>
                <a:latin typeface="Arial" panose="020B0604020202020204" pitchFamily="34" charset="0"/>
                <a:cs typeface="Arial" panose="020B0604020202020204" pitchFamily="34" charset="0"/>
              </a:rPr>
              <a:t>HER2 Gene Amplification is Responsible for Overexpression </a:t>
            </a:r>
          </a:p>
        </p:txBody>
      </p:sp>
      <p:sp>
        <p:nvSpPr>
          <p:cNvPr id="129" name="Text Placeholder 21">
            <a:extLst>
              <a:ext uri="{FF2B5EF4-FFF2-40B4-BE49-F238E27FC236}">
                <a16:creationId xmlns:a16="http://schemas.microsoft.com/office/drawing/2014/main" id="{D4F9E1F3-F102-1DA7-68C3-4097C63CDF66}"/>
              </a:ext>
            </a:extLst>
          </p:cNvPr>
          <p:cNvSpPr txBox="1">
            <a:spLocks/>
          </p:cNvSpPr>
          <p:nvPr/>
        </p:nvSpPr>
        <p:spPr>
          <a:xfrm>
            <a:off x="2665332" y="6890675"/>
            <a:ext cx="6861337" cy="468094"/>
          </a:xfrm>
          <a:prstGeom prst="rect">
            <a:avLst/>
          </a:prstGeom>
        </p:spPr>
        <p:txBody>
          <a:bodyPr anchor="ctr"/>
          <a:lstStyle>
            <a:lvl1pPr marL="274320" indent="-274320" algn="l" defTabSz="1097280" rtl="0" eaLnBrk="1" latinLnBrk="0" hangingPunct="1">
              <a:lnSpc>
                <a:spcPct val="90000"/>
              </a:lnSpc>
              <a:spcBef>
                <a:spcPts val="1200"/>
              </a:spcBef>
              <a:buFont typeface="Arial" panose="020B0604020202020204" pitchFamily="34" charset="0"/>
              <a:buChar char="•"/>
              <a:defRPr sz="3400" kern="1200">
                <a:solidFill>
                  <a:schemeClr val="tx1"/>
                </a:solidFill>
                <a:latin typeface="+mn-lt"/>
                <a:ea typeface="+mn-ea"/>
                <a:cs typeface="Krub" panose="00000500000000000000" pitchFamily="2" charset="-34"/>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Krub" panose="00000500000000000000" pitchFamily="2" charset="-34"/>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Krub" panose="00000500000000000000" pitchFamily="2" charset="-34"/>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Krub" panose="00000500000000000000" pitchFamily="2" charset="-34"/>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Krub" panose="00000500000000000000" pitchFamily="2" charset="-34"/>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gn="ctr">
              <a:buNone/>
            </a:pPr>
            <a:r>
              <a:rPr lang="en-GB" sz="1360" dirty="0">
                <a:latin typeface="Arial" panose="020B0604020202020204" pitchFamily="34" charset="0"/>
                <a:cs typeface="Arial" panose="020B0604020202020204" pitchFamily="34" charset="0"/>
              </a:rPr>
              <a:t>Image courtesy </a:t>
            </a:r>
            <a:r>
              <a:rPr lang="en-GB" sz="1400" dirty="0">
                <a:latin typeface="Arial" panose="020B0604020202020204" pitchFamily="34" charset="0"/>
                <a:cs typeface="Arial" panose="020B0604020202020204" pitchFamily="34" charset="0"/>
              </a:rPr>
              <a:t>Michael</a:t>
            </a:r>
            <a:r>
              <a:rPr lang="en-GB" sz="1360" dirty="0">
                <a:latin typeface="Arial" panose="020B0604020202020204" pitchFamily="34" charset="0"/>
                <a:cs typeface="Arial" panose="020B0604020202020204" pitchFamily="34" charset="0"/>
              </a:rPr>
              <a:t> Press, MD, PhD in collaboration with Medscape.</a:t>
            </a:r>
          </a:p>
        </p:txBody>
      </p:sp>
    </p:spTree>
    <p:extLst>
      <p:ext uri="{BB962C8B-B14F-4D97-AF65-F5344CB8AC3E}">
        <p14:creationId xmlns:p14="http://schemas.microsoft.com/office/powerpoint/2010/main" val="2411199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69249D-FA7E-FC87-3D3C-E6D784A3C5E9}"/>
              </a:ext>
            </a:extLst>
          </p:cNvPr>
          <p:cNvGrpSpPr/>
          <p:nvPr/>
        </p:nvGrpSpPr>
        <p:grpSpPr>
          <a:xfrm>
            <a:off x="1219347" y="1595719"/>
            <a:ext cx="10171821" cy="5830174"/>
            <a:chOff x="2210603" y="2271549"/>
            <a:chExt cx="8463164" cy="4575174"/>
          </a:xfrm>
        </p:grpSpPr>
        <p:pic>
          <p:nvPicPr>
            <p:cNvPr id="3" name="Picture 1027">
              <a:extLst>
                <a:ext uri="{FF2B5EF4-FFF2-40B4-BE49-F238E27FC236}">
                  <a16:creationId xmlns:a16="http://schemas.microsoft.com/office/drawing/2014/main" id="{D9FC181C-ED79-901F-A0D9-043824BDF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41"/>
            <a:stretch>
              <a:fillRect/>
            </a:stretch>
          </p:blipFill>
          <p:spPr bwMode="auto">
            <a:xfrm>
              <a:off x="2688091" y="2652548"/>
              <a:ext cx="3427412" cy="4194175"/>
            </a:xfrm>
            <a:prstGeom prst="rect">
              <a:avLst/>
            </a:prstGeom>
            <a:noFill/>
            <a:ln w="9525">
              <a:solidFill>
                <a:srgbClr val="AAAAAA"/>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 name="Picture 1028">
              <a:extLst>
                <a:ext uri="{FF2B5EF4-FFF2-40B4-BE49-F238E27FC236}">
                  <a16:creationId xmlns:a16="http://schemas.microsoft.com/office/drawing/2014/main" id="{77EF8B4C-B7C5-81C9-4A65-E11A70452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41"/>
            <a:stretch>
              <a:fillRect/>
            </a:stretch>
          </p:blipFill>
          <p:spPr bwMode="auto">
            <a:xfrm>
              <a:off x="6894966" y="2652548"/>
              <a:ext cx="3430587" cy="4194175"/>
            </a:xfrm>
            <a:prstGeom prst="rect">
              <a:avLst/>
            </a:prstGeom>
            <a:noFill/>
            <a:ln w="9525">
              <a:solidFill>
                <a:srgbClr val="AAAAAA"/>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1029">
              <a:extLst>
                <a:ext uri="{FF2B5EF4-FFF2-40B4-BE49-F238E27FC236}">
                  <a16:creationId xmlns:a16="http://schemas.microsoft.com/office/drawing/2014/main" id="{C53D2031-B5C9-E4E3-E2C2-A6A3C5BD7E39}"/>
                </a:ext>
              </a:extLst>
            </p:cNvPr>
            <p:cNvSpPr txBox="1">
              <a:spLocks noChangeArrowheads="1"/>
            </p:cNvSpPr>
            <p:nvPr/>
          </p:nvSpPr>
          <p:spPr bwMode="auto">
            <a:xfrm>
              <a:off x="2210603" y="2271549"/>
              <a:ext cx="4210051" cy="31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040" b="1" dirty="0">
                  <a:solidFill>
                    <a:schemeClr val="tx1"/>
                  </a:solidFill>
                  <a:latin typeface="Arial" panose="020B0604020202020204" pitchFamily="34" charset="0"/>
                  <a:cs typeface="Arial" panose="020B0604020202020204" pitchFamily="34" charset="0"/>
                </a:rPr>
                <a:t>2 to 5-fold </a:t>
              </a:r>
              <a:r>
                <a:rPr lang="en-US" sz="2040" b="1" i="1" dirty="0">
                  <a:solidFill>
                    <a:schemeClr val="tx1"/>
                  </a:solidFill>
                  <a:latin typeface="Arial" panose="020B0604020202020204" pitchFamily="34" charset="0"/>
                  <a:cs typeface="Arial" panose="020B0604020202020204" pitchFamily="34" charset="0"/>
                </a:rPr>
                <a:t>HER2</a:t>
              </a:r>
              <a:r>
                <a:rPr lang="en-US" sz="2040" b="1" dirty="0">
                  <a:solidFill>
                    <a:schemeClr val="tx1"/>
                  </a:solidFill>
                  <a:latin typeface="Arial" panose="020B0604020202020204" pitchFamily="34" charset="0"/>
                  <a:cs typeface="Arial" panose="020B0604020202020204" pitchFamily="34" charset="0"/>
                </a:rPr>
                <a:t> Amplified / Frozen IHC</a:t>
              </a:r>
            </a:p>
          </p:txBody>
        </p:sp>
        <p:sp>
          <p:nvSpPr>
            <p:cNvPr id="6" name="Text Box 1030">
              <a:extLst>
                <a:ext uri="{FF2B5EF4-FFF2-40B4-BE49-F238E27FC236}">
                  <a16:creationId xmlns:a16="http://schemas.microsoft.com/office/drawing/2014/main" id="{2C6AF7D0-ED5C-B421-70AE-CC6912412648}"/>
                </a:ext>
              </a:extLst>
            </p:cNvPr>
            <p:cNvSpPr txBox="1">
              <a:spLocks noChangeArrowheads="1"/>
            </p:cNvSpPr>
            <p:nvPr/>
          </p:nvSpPr>
          <p:spPr bwMode="auto">
            <a:xfrm>
              <a:off x="6515146" y="2271549"/>
              <a:ext cx="4158621" cy="318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2040" b="1" dirty="0">
                  <a:solidFill>
                    <a:schemeClr val="tx1"/>
                  </a:solidFill>
                  <a:latin typeface="Arial" panose="020B0604020202020204" pitchFamily="34" charset="0"/>
                  <a:cs typeface="Arial" panose="020B0604020202020204" pitchFamily="34" charset="0"/>
                </a:rPr>
                <a:t>2 to 5-fold </a:t>
              </a:r>
              <a:r>
                <a:rPr lang="en-US" sz="2040" b="1" i="1" dirty="0">
                  <a:solidFill>
                    <a:schemeClr val="tx1"/>
                  </a:solidFill>
                  <a:latin typeface="Arial" panose="020B0604020202020204" pitchFamily="34" charset="0"/>
                  <a:cs typeface="Arial" panose="020B0604020202020204" pitchFamily="34" charset="0"/>
                </a:rPr>
                <a:t>HER2</a:t>
              </a:r>
              <a:r>
                <a:rPr lang="en-US" sz="2040" b="1" dirty="0">
                  <a:solidFill>
                    <a:schemeClr val="tx1"/>
                  </a:solidFill>
                  <a:latin typeface="Arial" panose="020B0604020202020204" pitchFamily="34" charset="0"/>
                  <a:cs typeface="Arial" panose="020B0604020202020204" pitchFamily="34" charset="0"/>
                </a:rPr>
                <a:t> Amplified / FFPE IHC</a:t>
              </a:r>
            </a:p>
          </p:txBody>
        </p:sp>
        <p:sp>
          <p:nvSpPr>
            <p:cNvPr id="7" name="Line 1034">
              <a:extLst>
                <a:ext uri="{FF2B5EF4-FFF2-40B4-BE49-F238E27FC236}">
                  <a16:creationId xmlns:a16="http://schemas.microsoft.com/office/drawing/2014/main" id="{ED2ACD82-D550-A2BD-8ECC-0948170482A9}"/>
                </a:ext>
              </a:extLst>
            </p:cNvPr>
            <p:cNvSpPr>
              <a:spLocks noChangeShapeType="1"/>
            </p:cNvSpPr>
            <p:nvPr/>
          </p:nvSpPr>
          <p:spPr bwMode="auto">
            <a:xfrm>
              <a:off x="6137728" y="3301835"/>
              <a:ext cx="7239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275"/>
            </a:p>
          </p:txBody>
        </p:sp>
      </p:grpSp>
      <p:sp>
        <p:nvSpPr>
          <p:cNvPr id="9" name="TextBox 8">
            <a:extLst>
              <a:ext uri="{FF2B5EF4-FFF2-40B4-BE49-F238E27FC236}">
                <a16:creationId xmlns:a16="http://schemas.microsoft.com/office/drawing/2014/main" id="{647F5411-E346-0BEE-6635-218FEC2C7307}"/>
              </a:ext>
            </a:extLst>
          </p:cNvPr>
          <p:cNvSpPr txBox="1"/>
          <p:nvPr/>
        </p:nvSpPr>
        <p:spPr>
          <a:xfrm>
            <a:off x="1972848" y="777466"/>
            <a:ext cx="941832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1" dirty="0">
                <a:solidFill>
                  <a:schemeClr val="tx1"/>
                </a:solidFill>
                <a:latin typeface="Arial" panose="020B0604020202020204" pitchFamily="34" charset="0"/>
                <a:cs typeface="Arial" panose="020B0604020202020204" pitchFamily="34" charset="0"/>
              </a:rPr>
              <a:t>Fixation and Paraffin Embedding Result in Decreased Antigenicity (Variable False-Negatives)</a:t>
            </a:r>
          </a:p>
        </p:txBody>
      </p:sp>
      <p:sp>
        <p:nvSpPr>
          <p:cNvPr id="10" name="Text Box 1033">
            <a:extLst>
              <a:ext uri="{FF2B5EF4-FFF2-40B4-BE49-F238E27FC236}">
                <a16:creationId xmlns:a16="http://schemas.microsoft.com/office/drawing/2014/main" id="{AD82A58A-7C21-D7C1-00A1-2542D0DEF449}"/>
              </a:ext>
            </a:extLst>
          </p:cNvPr>
          <p:cNvSpPr txBox="1">
            <a:spLocks noChangeArrowheads="1"/>
          </p:cNvSpPr>
          <p:nvPr/>
        </p:nvSpPr>
        <p:spPr bwMode="auto">
          <a:xfrm>
            <a:off x="4272668" y="7464623"/>
            <a:ext cx="420339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1400" dirty="0" err="1">
                <a:solidFill>
                  <a:schemeClr val="tx1"/>
                </a:solidFill>
                <a:latin typeface="Arial" charset="0"/>
                <a:ea typeface="Arial" charset="0"/>
                <a:cs typeface="Arial" charset="0"/>
              </a:rPr>
              <a:t>Slamon</a:t>
            </a:r>
            <a:r>
              <a:rPr lang="en-US" sz="1400" dirty="0">
                <a:solidFill>
                  <a:schemeClr val="tx1"/>
                </a:solidFill>
                <a:latin typeface="Arial" charset="0"/>
                <a:ea typeface="Arial" charset="0"/>
                <a:cs typeface="Arial" charset="0"/>
              </a:rPr>
              <a:t> DJ et al. </a:t>
            </a:r>
            <a:r>
              <a:rPr lang="en-US" sz="1400" i="1" dirty="0">
                <a:solidFill>
                  <a:schemeClr val="tx1"/>
                </a:solidFill>
                <a:latin typeface="Arial" charset="0"/>
                <a:ea typeface="Arial" charset="0"/>
                <a:cs typeface="Arial" charset="0"/>
              </a:rPr>
              <a:t>Science</a:t>
            </a:r>
            <a:r>
              <a:rPr lang="en-US" sz="1400" dirty="0">
                <a:solidFill>
                  <a:schemeClr val="tx1"/>
                </a:solidFill>
                <a:latin typeface="Arial" charset="0"/>
                <a:ea typeface="Arial" charset="0"/>
                <a:cs typeface="Arial" charset="0"/>
              </a:rPr>
              <a:t>. 1989;244(4905):707-12.</a:t>
            </a:r>
          </a:p>
        </p:txBody>
      </p:sp>
      <p:sp>
        <p:nvSpPr>
          <p:cNvPr id="8" name="Text Box 11">
            <a:extLst>
              <a:ext uri="{FF2B5EF4-FFF2-40B4-BE49-F238E27FC236}">
                <a16:creationId xmlns:a16="http://schemas.microsoft.com/office/drawing/2014/main" id="{32A4C2F3-CA1D-822F-88A4-BA3F5ADA2F2F}"/>
              </a:ext>
            </a:extLst>
          </p:cNvPr>
          <p:cNvSpPr txBox="1">
            <a:spLocks noChangeArrowheads="1"/>
          </p:cNvSpPr>
          <p:nvPr/>
        </p:nvSpPr>
        <p:spPr bwMode="auto">
          <a:xfrm>
            <a:off x="1879600" y="394414"/>
            <a:ext cx="89590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Arial" charset="0"/>
                <a:ea typeface="ＭＳ Ｐゴシック" charset="0"/>
                <a:cs typeface="ＭＳ Ｐゴシック" charset="0"/>
              </a:defRPr>
            </a:lvl1pPr>
            <a:lvl2pPr marL="742950" indent="-285750" eaLnBrk="0" hangingPunct="0">
              <a:defRPr sz="2400" i="1">
                <a:solidFill>
                  <a:schemeClr val="tx1"/>
                </a:solidFill>
                <a:latin typeface="Arial" charset="0"/>
                <a:ea typeface="ＭＳ Ｐゴシック" charset="0"/>
              </a:defRPr>
            </a:lvl2pPr>
            <a:lvl3pPr marL="1143000" indent="-228600" eaLnBrk="0" hangingPunct="0">
              <a:defRPr sz="2400" i="1">
                <a:solidFill>
                  <a:schemeClr val="tx1"/>
                </a:solidFill>
                <a:latin typeface="Arial" charset="0"/>
                <a:ea typeface="ＭＳ Ｐゴシック" charset="0"/>
              </a:defRPr>
            </a:lvl3pPr>
            <a:lvl4pPr marL="1600200" indent="-228600" eaLnBrk="0" hangingPunct="0">
              <a:defRPr sz="2400" i="1">
                <a:solidFill>
                  <a:schemeClr val="tx1"/>
                </a:solidFill>
                <a:latin typeface="Arial" charset="0"/>
                <a:ea typeface="ＭＳ Ｐゴシック" charset="0"/>
              </a:defRPr>
            </a:lvl4pPr>
            <a:lvl5pPr marL="2057400" indent="-228600" eaLnBrk="0" hangingPunct="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b="1" dirty="0">
                <a:solidFill>
                  <a:srgbClr val="0070C0"/>
                </a:solidFill>
              </a:rPr>
              <a:t>Immunohistochemistry in Formalin-Fixed, Paraffin-Embedded Tissues</a:t>
            </a:r>
          </a:p>
        </p:txBody>
      </p:sp>
      <p:sp>
        <p:nvSpPr>
          <p:cNvPr id="11" name="Line 12">
            <a:extLst>
              <a:ext uri="{FF2B5EF4-FFF2-40B4-BE49-F238E27FC236}">
                <a16:creationId xmlns:a16="http://schemas.microsoft.com/office/drawing/2014/main" id="{49823B67-5805-0649-217E-19CAF7E0400A}"/>
              </a:ext>
            </a:extLst>
          </p:cNvPr>
          <p:cNvSpPr>
            <a:spLocks noChangeShapeType="1"/>
          </p:cNvSpPr>
          <p:nvPr/>
        </p:nvSpPr>
        <p:spPr bwMode="auto">
          <a:xfrm>
            <a:off x="1993900" y="777311"/>
            <a:ext cx="941832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2857621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0" y="541573"/>
            <a:ext cx="12191999" cy="552344"/>
          </a:xfrm>
        </p:spPr>
        <p:txBody>
          <a:bodyPr>
            <a:noAutofit/>
          </a:bodyPr>
          <a:lstStyle/>
          <a:p>
            <a:pPr eaLnBrk="1" hangingPunct="1"/>
            <a:r>
              <a:rPr lang="en-US" altLang="en-US" sz="2800" b="1" dirty="0">
                <a:solidFill>
                  <a:schemeClr val="accent1"/>
                </a:solidFill>
                <a:latin typeface="Arial" charset="0"/>
                <a:ea typeface="Arial" charset="0"/>
                <a:cs typeface="Arial" charset="0"/>
              </a:rPr>
              <a:t>HER2 Protein Expression by IHC in Frozen Normal Breast Tissues</a:t>
            </a:r>
          </a:p>
        </p:txBody>
      </p:sp>
      <p:pic>
        <p:nvPicPr>
          <p:cNvPr id="66562" name="Picture 4" descr="Pages from 1990"/>
          <p:cNvPicPr>
            <a:picLocks noChangeAspect="1" noChangeArrowheads="1"/>
          </p:cNvPicPr>
          <p:nvPr/>
        </p:nvPicPr>
        <p:blipFill>
          <a:blip r:embed="rId3">
            <a:extLst>
              <a:ext uri="{28A0092B-C50C-407E-A947-70E740481C1C}">
                <a14:useLocalDpi xmlns:a14="http://schemas.microsoft.com/office/drawing/2010/main" val="0"/>
              </a:ext>
            </a:extLst>
          </a:blip>
          <a:srcRect l="10849" t="2272" r="14763" b="42424"/>
          <a:stretch>
            <a:fillRect/>
          </a:stretch>
        </p:blipFill>
        <p:spPr bwMode="auto">
          <a:xfrm>
            <a:off x="2727960" y="1166876"/>
            <a:ext cx="6563360" cy="630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5329555" y="1166877"/>
            <a:ext cx="2230098"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HER2 IHC: Frozen tissue</a:t>
            </a:r>
            <a:endParaRPr lang="en-US" altLang="en-US" sz="2720" b="1" dirty="0"/>
          </a:p>
        </p:txBody>
      </p:sp>
      <p:sp>
        <p:nvSpPr>
          <p:cNvPr id="9" name="Rectangle 9"/>
          <p:cNvSpPr>
            <a:spLocks noChangeArrowheads="1"/>
          </p:cNvSpPr>
          <p:nvPr/>
        </p:nvSpPr>
        <p:spPr bwMode="auto">
          <a:xfrm>
            <a:off x="7837593" y="1165078"/>
            <a:ext cx="1553630"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HER2 IHC: FFPE</a:t>
            </a:r>
            <a:endParaRPr lang="en-US" altLang="en-US" sz="2720" b="1" dirty="0"/>
          </a:p>
        </p:txBody>
      </p:sp>
      <p:sp>
        <p:nvSpPr>
          <p:cNvPr id="10" name="Rectangle 10"/>
          <p:cNvSpPr>
            <a:spLocks noChangeArrowheads="1"/>
          </p:cNvSpPr>
          <p:nvPr/>
        </p:nvSpPr>
        <p:spPr bwMode="auto">
          <a:xfrm>
            <a:off x="2868296" y="1210057"/>
            <a:ext cx="192071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Hematoxylin &amp; Eosin</a:t>
            </a:r>
            <a:endParaRPr lang="en-US" altLang="en-US" sz="2720" b="1" dirty="0"/>
          </a:p>
        </p:txBody>
      </p:sp>
      <p:sp>
        <p:nvSpPr>
          <p:cNvPr id="11" name="Rectangle 11"/>
          <p:cNvSpPr>
            <a:spLocks noChangeArrowheads="1"/>
          </p:cNvSpPr>
          <p:nvPr/>
        </p:nvSpPr>
        <p:spPr bwMode="auto">
          <a:xfrm>
            <a:off x="914400" y="7480828"/>
            <a:ext cx="10363200"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8145" indent="-518145" algn="ctr"/>
            <a:r>
              <a:rPr lang="en-US" altLang="en-US" sz="1360" dirty="0"/>
              <a:t>Press MF, Cordon-Cardo C, </a:t>
            </a:r>
            <a:r>
              <a:rPr lang="en-US" altLang="en-US" sz="1360" dirty="0" err="1"/>
              <a:t>Slamon</a:t>
            </a:r>
            <a:r>
              <a:rPr lang="en-US" altLang="en-US" sz="1360" dirty="0"/>
              <a:t> DJ. </a:t>
            </a:r>
            <a:r>
              <a:rPr lang="en-US" altLang="en-US" sz="1360" i="1" dirty="0"/>
              <a:t>Oncogene. </a:t>
            </a:r>
            <a:r>
              <a:rPr lang="en-US" altLang="en-US" sz="1360" dirty="0"/>
              <a:t>1990;5(7):953-62.</a:t>
            </a:r>
            <a:endParaRPr lang="en-US" altLang="en-US" sz="1360" dirty="0">
              <a:latin typeface="Times" charset="0"/>
            </a:endParaRPr>
          </a:p>
        </p:txBody>
      </p:sp>
      <p:sp>
        <p:nvSpPr>
          <p:cNvPr id="12" name="Rectangle 8"/>
          <p:cNvSpPr>
            <a:spLocks noChangeArrowheads="1"/>
          </p:cNvSpPr>
          <p:nvPr/>
        </p:nvSpPr>
        <p:spPr bwMode="auto">
          <a:xfrm>
            <a:off x="2727961" y="4417337"/>
            <a:ext cx="2271534"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HER2 IHC: </a:t>
            </a:r>
          </a:p>
          <a:p>
            <a:r>
              <a:rPr lang="en-US" altLang="en-US" sz="1360" b="1" dirty="0"/>
              <a:t>Frozen tissue, HER2 Immune serum</a:t>
            </a:r>
            <a:endParaRPr lang="en-US" altLang="en-US" sz="2720" b="1" dirty="0"/>
          </a:p>
        </p:txBody>
      </p:sp>
      <p:sp>
        <p:nvSpPr>
          <p:cNvPr id="13" name="Rectangle 8"/>
          <p:cNvSpPr>
            <a:spLocks noChangeArrowheads="1"/>
          </p:cNvSpPr>
          <p:nvPr/>
        </p:nvSpPr>
        <p:spPr bwMode="auto">
          <a:xfrm>
            <a:off x="2929467" y="7138358"/>
            <a:ext cx="62388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a:t>150x.</a:t>
            </a:r>
            <a:endParaRPr lang="en-US" altLang="en-US" sz="2720" b="1" dirty="0"/>
          </a:p>
        </p:txBody>
      </p:sp>
      <p:sp>
        <p:nvSpPr>
          <p:cNvPr id="14" name="Rectangle 9"/>
          <p:cNvSpPr>
            <a:spLocks noChangeArrowheads="1"/>
          </p:cNvSpPr>
          <p:nvPr/>
        </p:nvSpPr>
        <p:spPr bwMode="auto">
          <a:xfrm>
            <a:off x="5121241" y="4444763"/>
            <a:ext cx="2183800"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HER2 IHC: Pre-immune </a:t>
            </a:r>
            <a:r>
              <a:rPr lang="en-US" altLang="en-US" sz="1360" b="1"/>
              <a:t>serum control</a:t>
            </a:r>
            <a:endParaRPr lang="en-US" altLang="en-US" sz="2720" b="1" dirty="0"/>
          </a:p>
        </p:txBody>
      </p:sp>
      <p:sp>
        <p:nvSpPr>
          <p:cNvPr id="15" name="Rectangle 8"/>
          <p:cNvSpPr>
            <a:spLocks noChangeArrowheads="1"/>
          </p:cNvSpPr>
          <p:nvPr/>
        </p:nvSpPr>
        <p:spPr bwMode="auto">
          <a:xfrm>
            <a:off x="5329555" y="7157224"/>
            <a:ext cx="721672"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1450x.</a:t>
            </a:r>
            <a:endParaRPr lang="en-US" altLang="en-US" sz="2720" b="1" dirty="0"/>
          </a:p>
        </p:txBody>
      </p:sp>
      <p:sp>
        <p:nvSpPr>
          <p:cNvPr id="16" name="Rectangle 8"/>
          <p:cNvSpPr>
            <a:spLocks noChangeArrowheads="1"/>
          </p:cNvSpPr>
          <p:nvPr/>
        </p:nvSpPr>
        <p:spPr bwMode="auto">
          <a:xfrm>
            <a:off x="5121242" y="4028716"/>
            <a:ext cx="721672"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a:t>1450x.</a:t>
            </a:r>
            <a:endParaRPr lang="en-US" altLang="en-US" sz="2720" b="1" dirty="0"/>
          </a:p>
        </p:txBody>
      </p:sp>
      <p:sp>
        <p:nvSpPr>
          <p:cNvPr id="17" name="Rectangle 8"/>
          <p:cNvSpPr>
            <a:spLocks noChangeArrowheads="1"/>
          </p:cNvSpPr>
          <p:nvPr/>
        </p:nvSpPr>
        <p:spPr bwMode="auto">
          <a:xfrm>
            <a:off x="8086268" y="4019941"/>
            <a:ext cx="721672"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a:t>1450x.</a:t>
            </a:r>
            <a:endParaRPr lang="en-US" altLang="en-US" sz="2720" b="1" dirty="0"/>
          </a:p>
        </p:txBody>
      </p:sp>
      <p:sp>
        <p:nvSpPr>
          <p:cNvPr id="18" name="Rectangle 8"/>
          <p:cNvSpPr>
            <a:spLocks noChangeArrowheads="1"/>
          </p:cNvSpPr>
          <p:nvPr/>
        </p:nvSpPr>
        <p:spPr bwMode="auto">
          <a:xfrm>
            <a:off x="7559653" y="5837932"/>
            <a:ext cx="1731667" cy="1557349"/>
          </a:xfrm>
          <a:prstGeom prst="rect">
            <a:avLst/>
          </a:prstGeom>
          <a:solidFill>
            <a:srgbClr val="FFFFFF">
              <a:alpha val="23922"/>
            </a:srgbClr>
          </a:solidFill>
          <a:ln>
            <a:noFill/>
          </a:ln>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dirty="0"/>
              <a:t>HER2 IHC: </a:t>
            </a:r>
          </a:p>
          <a:p>
            <a:r>
              <a:rPr lang="en-US" altLang="en-US" sz="1360" b="1" dirty="0"/>
              <a:t>Frozen tissue, </a:t>
            </a:r>
          </a:p>
          <a:p>
            <a:r>
              <a:rPr lang="en-US" altLang="en-US" sz="1360" b="1" dirty="0"/>
              <a:t>HER2 Immune serum,</a:t>
            </a:r>
          </a:p>
          <a:p>
            <a:r>
              <a:rPr lang="en-US" altLang="en-US" sz="1360" b="1" dirty="0"/>
              <a:t>human breast cancer with HER2 amplification </a:t>
            </a:r>
            <a:endParaRPr lang="en-US" altLang="en-US" sz="2720" b="1" dirty="0"/>
          </a:p>
        </p:txBody>
      </p:sp>
      <p:sp>
        <p:nvSpPr>
          <p:cNvPr id="19" name="Rectangle 8"/>
          <p:cNvSpPr>
            <a:spLocks noChangeArrowheads="1"/>
          </p:cNvSpPr>
          <p:nvPr/>
        </p:nvSpPr>
        <p:spPr bwMode="auto">
          <a:xfrm>
            <a:off x="3053566" y="4001971"/>
            <a:ext cx="623889"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360" b="1"/>
              <a:t>150x.</a:t>
            </a:r>
            <a:endParaRPr lang="en-US" altLang="en-US" sz="2720" b="1" dirty="0"/>
          </a:p>
        </p:txBody>
      </p:sp>
      <p:sp>
        <p:nvSpPr>
          <p:cNvPr id="21" name="Rectangle 45">
            <a:extLst>
              <a:ext uri="{FF2B5EF4-FFF2-40B4-BE49-F238E27FC236}">
                <a16:creationId xmlns:a16="http://schemas.microsoft.com/office/drawing/2014/main" id="{9B602645-E01F-8A49-8D15-212192316CA8}"/>
              </a:ext>
            </a:extLst>
          </p:cNvPr>
          <p:cNvSpPr>
            <a:spLocks noChangeArrowheads="1"/>
          </p:cNvSpPr>
          <p:nvPr/>
        </p:nvSpPr>
        <p:spPr bwMode="auto">
          <a:xfrm>
            <a:off x="4952903" y="1163751"/>
            <a:ext cx="4370803" cy="3246120"/>
          </a:xfrm>
          <a:prstGeom prst="rect">
            <a:avLst/>
          </a:prstGeom>
          <a:noFill/>
          <a:ln w="76200">
            <a:solidFill>
              <a:srgbClr val="FF3816"/>
            </a:solidFill>
            <a:miter lim="800000"/>
            <a:headEnd/>
            <a:tailEnd/>
          </a:ln>
          <a:extLst>
            <a:ext uri="{909E8E84-426E-40dd-AFC4-6F175D3DCCD1}">
              <a14:hiddenFill xmlns:a14="http://schemas.microsoft.com/office/drawing/2010/main" xmlns="">
                <a:solidFill>
                  <a:srgbClr val="FFFFFF"/>
                </a:solidFill>
              </a14:hiddenFill>
            </a:ext>
          </a:extLst>
        </p:spPr>
        <p:txBody>
          <a:bodyPr wrap="square" lIns="104352" tIns="52176" rIns="104352" bIns="52176" anchor="ctr">
            <a:spAutoFit/>
          </a:bodyPr>
          <a:lstStyle/>
          <a:p>
            <a:endParaRPr lang="en-US" sz="2040"/>
          </a:p>
        </p:txBody>
      </p:sp>
    </p:spTree>
    <p:extLst>
      <p:ext uri="{BB962C8B-B14F-4D97-AF65-F5344CB8AC3E}">
        <p14:creationId xmlns:p14="http://schemas.microsoft.com/office/powerpoint/2010/main" val="1029694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edg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9E166F0CC97B47B53690FEF2A49C61" ma:contentTypeVersion="17" ma:contentTypeDescription="Create a new document." ma:contentTypeScope="" ma:versionID="62bcf0d535e8160328420235242ad947">
  <xsd:schema xmlns:xsd="http://www.w3.org/2001/XMLSchema" xmlns:xs="http://www.w3.org/2001/XMLSchema" xmlns:p="http://schemas.microsoft.com/office/2006/metadata/properties" xmlns:ns2="45e9ec89-519e-4911-95c9-484d5e7a405c" xmlns:ns3="810f3a55-5827-4867-b053-f8bf38e98e1a" targetNamespace="http://schemas.microsoft.com/office/2006/metadata/properties" ma:root="true" ma:fieldsID="e2631bbb7d3fab08e0f44285d288a533" ns2:_="" ns3:_="">
    <xsd:import namespace="45e9ec89-519e-4911-95c9-484d5e7a405c"/>
    <xsd:import namespace="810f3a55-5827-4867-b053-f8bf38e98e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e9ec89-519e-4911-95c9-484d5e7a4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0f3a55-5827-4867-b053-f8bf38e98e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9185a4-0929-4e2e-b0c0-6e8acd2f8ff4}" ma:internalName="TaxCatchAll" ma:showField="CatchAllData" ma:web="810f3a55-5827-4867-b053-f8bf38e98e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10f3a55-5827-4867-b053-f8bf38e98e1a" xsi:nil="true"/>
    <lcf76f155ced4ddcb4097134ff3c332f xmlns="45e9ec89-519e-4911-95c9-484d5e7a40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856FAE-24CF-46AC-8FF8-ADF6C15E66B0}">
  <ds:schemaRefs>
    <ds:schemaRef ds:uri="http://schemas.microsoft.com/sharepoint/v3/contenttype/forms"/>
  </ds:schemaRefs>
</ds:datastoreItem>
</file>

<file path=customXml/itemProps2.xml><?xml version="1.0" encoding="utf-8"?>
<ds:datastoreItem xmlns:ds="http://schemas.openxmlformats.org/officeDocument/2006/customXml" ds:itemID="{F6886A4F-FF9F-47A2-B730-140AB03E72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e9ec89-519e-4911-95c9-484d5e7a405c"/>
    <ds:schemaRef ds:uri="810f3a55-5827-4867-b053-f8bf38e98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82E8DA-40B3-46BA-A530-D527833EC48C}">
  <ds:schemaRefs>
    <ds:schemaRef ds:uri="http://schemas.microsoft.com/office/2006/metadata/properties"/>
    <ds:schemaRef ds:uri="http://schemas.microsoft.com/office/infopath/2007/PartnerControls"/>
    <ds:schemaRef ds:uri="810f3a55-5827-4867-b053-f8bf38e98e1a"/>
    <ds:schemaRef ds:uri="45e9ec89-519e-4911-95c9-484d5e7a405c"/>
  </ds:schemaRefs>
</ds:datastoreItem>
</file>

<file path=docProps/app.xml><?xml version="1.0" encoding="utf-8"?>
<Properties xmlns="http://schemas.openxmlformats.org/officeDocument/2006/extended-properties" xmlns:vt="http://schemas.openxmlformats.org/officeDocument/2006/docPropsVTypes">
  <TotalTime>18699</TotalTime>
  <Words>5845</Words>
  <Application>Microsoft Office PowerPoint</Application>
  <PresentationFormat>Custom</PresentationFormat>
  <Paragraphs>999</Paragraphs>
  <Slides>40</Slides>
  <Notes>20</Notes>
  <HiddenSlides>3</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ＭＳ Ｐゴシック</vt:lpstr>
      <vt:lpstr>Arial</vt:lpstr>
      <vt:lpstr>Calibri</vt:lpstr>
      <vt:lpstr>Helvetica</vt:lpstr>
      <vt:lpstr>Lucida Sans</vt:lpstr>
      <vt:lpstr>Proxima Nova Rg</vt:lpstr>
      <vt:lpstr>Symbol</vt:lpstr>
      <vt:lpstr>Times</vt:lpstr>
      <vt:lpstr>Times New Roman</vt:lpstr>
      <vt:lpstr>Office Theme</vt:lpstr>
      <vt:lpstr>Document</vt:lpstr>
      <vt:lpstr>PowerPoint Presentation</vt:lpstr>
      <vt:lpstr>Faculty Disclosure</vt:lpstr>
      <vt:lpstr>PowerPoint Presentation</vt:lpstr>
      <vt:lpstr>HER2 Testing Considerations</vt:lpstr>
      <vt:lpstr>PowerPoint Presentation</vt:lpstr>
      <vt:lpstr>PowerPoint Presentation</vt:lpstr>
      <vt:lpstr>PowerPoint Presentation</vt:lpstr>
      <vt:lpstr>PowerPoint Presentation</vt:lpstr>
      <vt:lpstr>HER2 Protein Expression by IHC in Frozen Normal Breast Tissues</vt:lpstr>
      <vt:lpstr>FISH Assay Method: Schematic Fluorescence In Situ Hybridization </vt:lpstr>
      <vt:lpstr>HER2 Gene Assessment by FISH </vt:lpstr>
      <vt:lpstr>Association with Poor Outcome in  Node-Negative Breast Cancer Patients</vt:lpstr>
      <vt:lpstr>Immunohistochemistry:  Clinical Trial Assay</vt:lpstr>
      <vt:lpstr>PowerPoint Presentation</vt:lpstr>
      <vt:lpstr>Trastuzumab</vt:lpstr>
      <vt:lpstr>Pivotal Trial of Trastuzumab in Metastatic Breast Cancer Demonstrates the Importance of HER2 Amplification for Responsiveness</vt:lpstr>
      <vt:lpstr>Correlation of HER2/neu Gene Amplification with Overexpression in Frozen and FFPE tissues</vt:lpstr>
      <vt:lpstr>Comparison of Six Different HER-2 Assays in HER2 Molecularly Characterized Breast Cancers</vt:lpstr>
      <vt:lpstr>Prevalence of HER2 Gene Amplification (%) in Each IHC Immunostaining Category (0, 1+, 2+ and 3+) by Study* (2000 – 2007)</vt:lpstr>
      <vt:lpstr>PowerPoint Presentation</vt:lpstr>
      <vt:lpstr>PowerPoint Presentation</vt:lpstr>
      <vt:lpstr>PowerPoint Presentation</vt:lpstr>
      <vt:lpstr>PowerPoint Presentation</vt:lpstr>
      <vt:lpstr>PowerPoint Presentation</vt:lpstr>
      <vt:lpstr>PowerPoint Presentation</vt:lpstr>
      <vt:lpstr>ASCO-CAP Algorithm for HER2 Testing by FISH: 2018</vt:lpstr>
      <vt:lpstr>Assessment of HER2 by FISH According to 2014 ASCO-CAP Guidelines by Group</vt:lpstr>
      <vt:lpstr>PowerPoint Presentation</vt:lpstr>
      <vt:lpstr>PowerPoint Presentation</vt:lpstr>
      <vt:lpstr>PowerPoint Presentation</vt:lpstr>
      <vt:lpstr>PowerPoint Presentation</vt:lpstr>
      <vt:lpstr>HER2 ADC: T-DXd Has Shown  Transformative Clinical Activity1-5 </vt:lpstr>
      <vt:lpstr>PowerPoint Presentation</vt:lpstr>
      <vt:lpstr>PowerPoint Presentation</vt:lpstr>
      <vt:lpstr>HER2 by Immunohistochemistry (IHC) Status</vt:lpstr>
      <vt:lpstr>Conclusions </vt:lpstr>
      <vt:lpstr>Acknowledgements</vt:lpstr>
      <vt:lpstr>Does Heterogeneity of HER2 Status Exist?</vt:lpstr>
      <vt:lpstr>HER2 Expression in Normal Adult and Fetal Epithelium: Basal and Lateral, not Lumenal Immunostaining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HER2 Testing Guidelines in 2018  (HER2 Testing in the Era of Changing Guidelines)</dc:title>
  <dc:creator>Steven Nair</dc:creator>
  <cp:lastModifiedBy>Susan Peck</cp:lastModifiedBy>
  <cp:revision>323</cp:revision>
  <cp:lastPrinted>2021-10-26T00:07:56Z</cp:lastPrinted>
  <dcterms:modified xsi:type="dcterms:W3CDTF">2025-11-07T16:41:41Z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0x0101004C9E166F0CC97B47B53690FEF2A49C61</vt:lpwstr>
  </property>
  <property fmtid="{D5CDD505-2E9C-101B-9397-08002B2CF9AE}" pid="3" name="MediaServiceImageTags">
    <vt:lpwstr/>
  </property>
</Properties>
</file>