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6"/>
  </p:notesMasterIdLst>
  <p:handoutMasterIdLst>
    <p:handoutMasterId r:id="rId27"/>
  </p:handoutMasterIdLst>
  <p:sldIdLst>
    <p:sldId id="256" r:id="rId5"/>
    <p:sldId id="272" r:id="rId6"/>
    <p:sldId id="271" r:id="rId7"/>
    <p:sldId id="270" r:id="rId8"/>
    <p:sldId id="273" r:id="rId9"/>
    <p:sldId id="275" r:id="rId10"/>
    <p:sldId id="276" r:id="rId11"/>
    <p:sldId id="277" r:id="rId12"/>
    <p:sldId id="278" r:id="rId13"/>
    <p:sldId id="279" r:id="rId14"/>
    <p:sldId id="280" r:id="rId15"/>
    <p:sldId id="281" r:id="rId16"/>
    <p:sldId id="282" r:id="rId17"/>
    <p:sldId id="284" r:id="rId18"/>
    <p:sldId id="285" r:id="rId19"/>
    <p:sldId id="286" r:id="rId20"/>
    <p:sldId id="288" r:id="rId21"/>
    <p:sldId id="283" r:id="rId22"/>
    <p:sldId id="289" r:id="rId23"/>
    <p:sldId id="291" r:id="rId24"/>
    <p:sldId id="292" r:id="rId2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5274" autoAdjust="0"/>
  </p:normalViewPr>
  <p:slideViewPr>
    <p:cSldViewPr>
      <p:cViewPr varScale="1">
        <p:scale>
          <a:sx n="128" d="100"/>
          <a:sy n="128" d="100"/>
        </p:scale>
        <p:origin x="392" y="176"/>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7/17/24</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7/17/24</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a typeface="Calibri"/>
              <a:cs typeface="Calibri"/>
            </a:endParaRPr>
          </a:p>
        </p:txBody>
      </p:sp>
      <p:sp>
        <p:nvSpPr>
          <p:cNvPr id="4" name="Slide Number Placeholder 3"/>
          <p:cNvSpPr>
            <a:spLocks noGrp="1"/>
          </p:cNvSpPr>
          <p:nvPr>
            <p:ph type="sldNum" sz="quarter" idx="5"/>
          </p:nvPr>
        </p:nvSpPr>
        <p:spPr/>
        <p:txBody>
          <a:bodyPr/>
          <a:lstStyle/>
          <a:p>
            <a:fld id="{01F2A70B-78F2-4DCF-B53B-C990D2FAFB8A}" type="slidenum">
              <a:rPr lang="en-US"/>
              <a:t>3</a:t>
            </a:fld>
            <a:endParaRPr lang="en-US"/>
          </a:p>
        </p:txBody>
      </p:sp>
    </p:spTree>
    <p:extLst>
      <p:ext uri="{BB962C8B-B14F-4D97-AF65-F5344CB8AC3E}">
        <p14:creationId xmlns:p14="http://schemas.microsoft.com/office/powerpoint/2010/main" val="3827074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106865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smtClean="0"/>
              <a:t>7/17/24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010309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smtClean="0"/>
              <a:t>7/17/24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927647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smtClean="0"/>
              <a:t>7/17/24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4044871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t>7/17/24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871008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smtClean="0"/>
              <a:t>7/17/24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868265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smtClean="0"/>
              <a:t>7/17/24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675428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smtClean="0"/>
              <a:t>7/17/24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89087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smtClean="0"/>
              <a:t>7/17/24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613432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7/17/24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461699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7/17/24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819491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smtClean="0"/>
              <a:pPr/>
              <a:t>7/17/24</a:t>
            </a:fld>
            <a:endParaRPr lang="en-US"/>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271805945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160" userDrawn="1">
          <p15:clr>
            <a:srgbClr val="F26B43"/>
          </p15:clr>
        </p15:guide>
        <p15:guide id="4"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cdc.gov/hicpac/pdf/EnhancedBarrierPrecautions-H.pdf" TargetMode="External"/><Relationship Id="rId7" Type="http://schemas.openxmlformats.org/officeDocument/2006/relationships/hyperlink" Target="https://www.cdc.gov/hai/pdfs/containment/EBP-Presentation-July2022.pptx" TargetMode="External"/><Relationship Id="rId2" Type="http://schemas.openxmlformats.org/officeDocument/2006/relationships/hyperlink" Target="https://www.cdc.gov/hicpac/workgroup/EnhancedBarrierPrecautions.html#:~:text=Top%20of%20Page-,Considerations%20for%20Use%20of%20Enhanced%20Barrier%20Precautions%20in%20Skilled%20Nursing,regardless%20of%20MDRO%20colonization%20status" TargetMode="External"/><Relationship Id="rId1" Type="http://schemas.openxmlformats.org/officeDocument/2006/relationships/slideLayout" Target="../slideLayouts/slideLayout2.xml"/><Relationship Id="rId6" Type="http://schemas.openxmlformats.org/officeDocument/2006/relationships/hyperlink" Target="https://www.cms.gov/files/document/qso-24-08-nh.pdf" TargetMode="External"/><Relationship Id="rId5" Type="http://schemas.openxmlformats.org/officeDocument/2006/relationships/hyperlink" Target="https://www.cdc.gov/hai/containment/PPE-Nursing-Homes.html" TargetMode="External"/><Relationship Id="rId4" Type="http://schemas.openxmlformats.org/officeDocument/2006/relationships/hyperlink" Target="https://www.cdc.gov/hai/pdfs/containment/PPE-Nursing-Homes-H.pdf"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www.cdc.gov/hai/pdfs/containment/EBP-PocketGuide-508.pdf" TargetMode="External"/><Relationship Id="rId13" Type="http://schemas.openxmlformats.org/officeDocument/2006/relationships/hyperlink" Target="https://www.cdc.gov/hai/excel/containment/Spreadsheet-to-Capture-and-Summarize-EBP-Observations.xlsx" TargetMode="External"/><Relationship Id="rId3" Type="http://schemas.openxmlformats.org/officeDocument/2006/relationships/hyperlink" Target="https://www.youtube.com/watch?v=XnEyD3yNKfA" TargetMode="External"/><Relationship Id="rId7" Type="http://schemas.openxmlformats.org/officeDocument/2006/relationships/hyperlink" Target="https://www.cdc.gov/hai/pdfs/containment/enhanced-barrier-precautions-sign-P.pdf" TargetMode="External"/><Relationship Id="rId12" Type="http://schemas.openxmlformats.org/officeDocument/2006/relationships/hyperlink" Target="https://www.cdc.gov/hai/pdfs/containment/Observations-Tool-for-Enhanced-Barrier-Precautions-Implementation-508.pdf" TargetMode="External"/><Relationship Id="rId2" Type="http://schemas.openxmlformats.org/officeDocument/2006/relationships/hyperlink" Target="https://www.youtube.com/watch?v=NoL8PVp5KKc%E2%80%8B" TargetMode="External"/><Relationship Id="rId1" Type="http://schemas.openxmlformats.org/officeDocument/2006/relationships/slideLayout" Target="../slideLayouts/slideLayout2.xml"/><Relationship Id="rId6" Type="http://schemas.openxmlformats.org/officeDocument/2006/relationships/hyperlink" Target="https://www.cdc.gov/hai/pdfs/containment/Letter-Nursing-Home-Residents-Families-Friends-508.pdf" TargetMode="External"/><Relationship Id="rId11" Type="http://schemas.openxmlformats.org/officeDocument/2006/relationships/hyperlink" Target="https://www.cdc.gov/hai/pdfs/containment/Pre-Implementation-Tool-for-Enhanced-Barrier-Precautions-508.pdf" TargetMode="External"/><Relationship Id="rId5" Type="http://schemas.openxmlformats.org/officeDocument/2006/relationships/hyperlink" Target="https://www.cdc.gov/hai/pdfs/containment/EBP-KeepResidentsSafe-Poster-508.pdf" TargetMode="External"/><Relationship Id="rId10" Type="http://schemas.openxmlformats.org/officeDocument/2006/relationships/hyperlink" Target="https://www.cms.gov/Medicare/Provider-Enrollment-and-Certification/GuidanceforLawsAndRegulations/Nursing-Homes" TargetMode="External"/><Relationship Id="rId4" Type="http://schemas.openxmlformats.org/officeDocument/2006/relationships/hyperlink" Target="https://www.cdc.gov/hai/pdfs/containment/EBP-MDROs-Poster-508.pdf" TargetMode="External"/><Relationship Id="rId9" Type="http://schemas.openxmlformats.org/officeDocument/2006/relationships/hyperlink" Target="https://www.cdc.gov/hai/pdfs/containment/Enhanced-Barrier-Precautions-Letter-for-Nursing-Home-Leadership-508.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dc.gov/hicpac/pdf/EnhancedBarrierPrecautions-H.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dc.gov/hai/pdfs/containment/PPE-Nursing-Homes-H.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ms.gov/files/document/qso-24-08-nh.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cms.gov/Medicare/Provider-Enrollment-and-Certification/GuidanceforLawsAndRegulations/Nursing-Hom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556388"/>
            <a:ext cx="9144000" cy="3546689"/>
          </a:xfrm>
        </p:spPr>
        <p:txBody>
          <a:bodyPr/>
          <a:lstStyle/>
          <a:p>
            <a:r>
              <a:rPr lang="en-US" sz="6600" b="1" dirty="0"/>
              <a:t>Enhanced Barrier Precautions (EBP)</a:t>
            </a:r>
          </a:p>
        </p:txBody>
      </p:sp>
      <p:sp>
        <p:nvSpPr>
          <p:cNvPr id="3" name="Subtitle 2"/>
          <p:cNvSpPr>
            <a:spLocks noGrp="1"/>
          </p:cNvSpPr>
          <p:nvPr>
            <p:ph type="subTitle" idx="1"/>
          </p:nvPr>
        </p:nvSpPr>
        <p:spPr>
          <a:xfrm>
            <a:off x="1522413" y="4968631"/>
            <a:ext cx="9143999" cy="1480578"/>
          </a:xfrm>
        </p:spPr>
        <p:txBody>
          <a:bodyPr vert="horz" lIns="91440" tIns="45720" rIns="91440" bIns="45720" rtlCol="0" anchor="t">
            <a:normAutofit fontScale="92500" lnSpcReduction="10000"/>
          </a:bodyPr>
          <a:lstStyle/>
          <a:p>
            <a:r>
              <a:rPr lang="en-US" dirty="0"/>
              <a:t>CMS QSO-24-08-NH</a:t>
            </a:r>
          </a:p>
          <a:p>
            <a:r>
              <a:rPr lang="en-US" dirty="0"/>
              <a:t>March 20, 2024</a:t>
            </a:r>
          </a:p>
          <a:p>
            <a:r>
              <a:rPr lang="en-US" dirty="0"/>
              <a:t>Effective April 1, 2024</a:t>
            </a:r>
          </a:p>
          <a:p>
            <a:endParaRPr lang="en-US" dirty="0"/>
          </a:p>
          <a:p>
            <a:r>
              <a:rPr lang="en-US" dirty="0"/>
              <a:t>Adriana Casale, BSN, RN, ADNS, IPCO, for </a:t>
            </a:r>
            <a:r>
              <a:rPr lang="en-US" i="1" dirty="0"/>
              <a:t>Infection Control Today</a:t>
            </a:r>
            <a:r>
              <a:rPr lang="en-US" dirty="0"/>
              <a:t>®</a:t>
            </a:r>
          </a:p>
          <a:p>
            <a:endParaRPr lang="en-US" dirty="0"/>
          </a:p>
          <a:p>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44A92-5997-8380-3AAE-36FEA3CED046}"/>
              </a:ext>
            </a:extLst>
          </p:cNvPr>
          <p:cNvSpPr>
            <a:spLocks noGrp="1"/>
          </p:cNvSpPr>
          <p:nvPr>
            <p:ph type="title"/>
          </p:nvPr>
        </p:nvSpPr>
        <p:spPr>
          <a:xfrm>
            <a:off x="786948" y="274638"/>
            <a:ext cx="10691541" cy="1020762"/>
          </a:xfrm>
        </p:spPr>
        <p:txBody>
          <a:bodyPr>
            <a:noAutofit/>
          </a:bodyPr>
          <a:lstStyle/>
          <a:p>
            <a:pPr algn="ctr"/>
            <a:r>
              <a:rPr lang="en-US" sz="3600" b="1" dirty="0"/>
              <a:t>Implementing Contact Precautions vs EBP</a:t>
            </a:r>
            <a:endParaRPr lang="en-US" dirty="0"/>
          </a:p>
        </p:txBody>
      </p:sp>
      <p:sp>
        <p:nvSpPr>
          <p:cNvPr id="3" name="Content Placeholder 2">
            <a:extLst>
              <a:ext uri="{FF2B5EF4-FFF2-40B4-BE49-F238E27FC236}">
                <a16:creationId xmlns:a16="http://schemas.microsoft.com/office/drawing/2014/main" id="{1C464031-BD4C-D803-52DF-2339FDA5A3E4}"/>
              </a:ext>
            </a:extLst>
          </p:cNvPr>
          <p:cNvSpPr>
            <a:spLocks noGrp="1"/>
          </p:cNvSpPr>
          <p:nvPr>
            <p:ph idx="1"/>
          </p:nvPr>
        </p:nvSpPr>
        <p:spPr/>
        <p:txBody>
          <a:bodyPr vert="horz" lIns="91440" tIns="45720" rIns="91440" bIns="45720" rtlCol="0" anchor="t">
            <a:normAutofit/>
          </a:bodyPr>
          <a:lstStyle/>
          <a:p>
            <a:r>
              <a:rPr lang="en-US" dirty="0"/>
              <a:t>When is it appropriate to implement contact precautions vs. EBP?</a:t>
            </a:r>
          </a:p>
          <a:p>
            <a:r>
              <a:rPr lang="en-US" dirty="0"/>
              <a:t>The following table (Table 1: Implementing Contact vs Enhanced Barrier Precautions) has been excerpted from CMS QSO-24-08-NH, March 20, 2024). </a:t>
            </a:r>
          </a:p>
          <a:p>
            <a:r>
              <a:rPr lang="en-US" dirty="0"/>
              <a:t>For the purposes of Table 1: "Examples of secretions and excretions include wound drainage, fecal incontinence or diarrhea, or other discharges from the body that cannot be contained and pose an increased potential for extensive environmental contamination and risk of transmission of a pathogen."</a:t>
            </a:r>
          </a:p>
        </p:txBody>
      </p:sp>
    </p:spTree>
    <p:extLst>
      <p:ext uri="{BB962C8B-B14F-4D97-AF65-F5344CB8AC3E}">
        <p14:creationId xmlns:p14="http://schemas.microsoft.com/office/powerpoint/2010/main" val="2438654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36877CE-66FA-892A-53F1-251786D9194F}"/>
              </a:ext>
            </a:extLst>
          </p:cNvPr>
          <p:cNvGraphicFramePr>
            <a:graphicFrameLocks noGrp="1"/>
          </p:cNvGraphicFramePr>
          <p:nvPr>
            <p:extLst>
              <p:ext uri="{D42A27DB-BD31-4B8C-83A1-F6EECF244321}">
                <p14:modId xmlns:p14="http://schemas.microsoft.com/office/powerpoint/2010/main" val="2704751728"/>
              </p:ext>
            </p:extLst>
          </p:nvPr>
        </p:nvGraphicFramePr>
        <p:xfrm>
          <a:off x="78196" y="48846"/>
          <a:ext cx="12050554" cy="6740773"/>
        </p:xfrm>
        <a:graphic>
          <a:graphicData uri="http://schemas.openxmlformats.org/drawingml/2006/table">
            <a:tbl>
              <a:tblPr firstRow="1" bandRow="1">
                <a:tableStyleId>{6E25E649-3F16-4E02-A733-19D2CDBF48F0}</a:tableStyleId>
              </a:tblPr>
              <a:tblGrid>
                <a:gridCol w="8254520">
                  <a:extLst>
                    <a:ext uri="{9D8B030D-6E8A-4147-A177-3AD203B41FA5}">
                      <a16:colId xmlns:a16="http://schemas.microsoft.com/office/drawing/2014/main" val="3345549725"/>
                    </a:ext>
                  </a:extLst>
                </a:gridCol>
                <a:gridCol w="1939910">
                  <a:extLst>
                    <a:ext uri="{9D8B030D-6E8A-4147-A177-3AD203B41FA5}">
                      <a16:colId xmlns:a16="http://schemas.microsoft.com/office/drawing/2014/main" val="2965794366"/>
                    </a:ext>
                  </a:extLst>
                </a:gridCol>
                <a:gridCol w="1856124">
                  <a:extLst>
                    <a:ext uri="{9D8B030D-6E8A-4147-A177-3AD203B41FA5}">
                      <a16:colId xmlns:a16="http://schemas.microsoft.com/office/drawing/2014/main" val="3798924824"/>
                    </a:ext>
                  </a:extLst>
                </a:gridCol>
              </a:tblGrid>
              <a:tr h="729265">
                <a:tc>
                  <a:txBody>
                    <a:bodyPr/>
                    <a:lstStyle/>
                    <a:p>
                      <a:r>
                        <a:rPr lang="en-US" sz="2000" dirty="0"/>
                        <a:t>Resident Status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2000" b="1" dirty="0"/>
                        <a:t>Contact Precautions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2000" dirty="0"/>
                        <a:t>Use EBP </a:t>
                      </a:r>
                      <a:endParaRPr lang="en-US" sz="200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686886895"/>
                  </a:ext>
                </a:extLst>
              </a:tr>
              <a:tr h="886944">
                <a:tc>
                  <a:txBody>
                    <a:bodyPr/>
                    <a:lstStyle/>
                    <a:p>
                      <a:r>
                        <a:rPr lang="en-US" sz="2000" dirty="0"/>
                        <a:t>Infected or colonized with any MDRO and has secretions or excretions that are unable to be covered or contained. </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en-US" sz="2000" dirty="0"/>
                        <a:t>Yes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en-US" sz="2000" dirty="0"/>
                        <a:t>No</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043958005"/>
                  </a:ext>
                </a:extLst>
              </a:tr>
              <a:tr h="1182592">
                <a:tc>
                  <a:txBody>
                    <a:bodyPr/>
                    <a:lstStyle/>
                    <a:p>
                      <a:r>
                        <a:rPr lang="en-US" sz="2000" dirty="0"/>
                        <a:t>Infected or colonized with a CDC-targeted MDRO without a wound, indwelling medical device or secretions or excretions that are unable to be covered or contained. </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en-US" sz="2000" dirty="0"/>
                        <a:t>No</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en-US" sz="2000" dirty="0"/>
                        <a:t>Yes</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425893211"/>
                  </a:ext>
                </a:extLst>
              </a:tr>
              <a:tr h="1182592">
                <a:tc>
                  <a:txBody>
                    <a:bodyPr/>
                    <a:lstStyle/>
                    <a:p>
                      <a:r>
                        <a:rPr lang="en-US" sz="2000" dirty="0"/>
                        <a:t>Infected or colonized with a </a:t>
                      </a:r>
                      <a:r>
                        <a:rPr lang="en-US" sz="2000" dirty="0" err="1"/>
                        <a:t>nonCDC</a:t>
                      </a:r>
                      <a:r>
                        <a:rPr lang="en-US" sz="2000" dirty="0"/>
                        <a:t> targeted MDRO without a wound, indwelling medical device, or secretions or excretions that are unable to be covered or contained. </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en-US" sz="2000" dirty="0"/>
                        <a:t>No</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en-US" sz="2000" dirty="0"/>
                        <a:t>At the discretion of the facility</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932313136"/>
                  </a:ext>
                </a:extLst>
              </a:tr>
              <a:tr h="1714757">
                <a:tc>
                  <a:txBody>
                    <a:bodyPr/>
                    <a:lstStyle/>
                    <a:p>
                      <a:r>
                        <a:rPr lang="en-US" sz="2000" dirty="0"/>
                        <a:t>Has a wound or indwelling medical device, and secretions or excretions that are unable to be covered or contained and are not known to be infected or colonized with any MDRO. </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en-US" sz="2000" dirty="0"/>
                        <a:t>Yes, until/unless a specific organism is identified</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en-US" sz="2000" dirty="0"/>
                        <a:t>Yes, if they do not meet the criteria for contact precautions</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105680834"/>
                  </a:ext>
                </a:extLst>
              </a:tr>
              <a:tr h="1044623">
                <a:tc>
                  <a:txBody>
                    <a:bodyPr/>
                    <a:lstStyle/>
                    <a:p>
                      <a:r>
                        <a:rPr lang="en-US" sz="2000" dirty="0"/>
                        <a:t>Has a wound or indwelling medical device, without secretions or excretions that are unable to be covered or contained and are not known to be infected or colonized with any MDRO.  (</a:t>
                      </a:r>
                      <a:r>
                        <a:rPr lang="en-US" sz="2000"/>
                        <a:t>Table credit to CDC.)</a:t>
                      </a:r>
                      <a:endParaRPr lang="en-US" sz="20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en-US" sz="2000" dirty="0"/>
                        <a:t>No</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en-US" sz="2000" dirty="0"/>
                        <a:t>Yes</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084800217"/>
                  </a:ext>
                </a:extLst>
              </a:tr>
            </a:tbl>
          </a:graphicData>
        </a:graphic>
      </p:graphicFrame>
    </p:spTree>
    <p:extLst>
      <p:ext uri="{BB962C8B-B14F-4D97-AF65-F5344CB8AC3E}">
        <p14:creationId xmlns:p14="http://schemas.microsoft.com/office/powerpoint/2010/main" val="1277952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52EC3-FBA8-352D-A1A3-989308DF9D66}"/>
              </a:ext>
            </a:extLst>
          </p:cNvPr>
          <p:cNvSpPr>
            <a:spLocks noGrp="1"/>
          </p:cNvSpPr>
          <p:nvPr>
            <p:ph type="title"/>
          </p:nvPr>
        </p:nvSpPr>
        <p:spPr/>
        <p:txBody>
          <a:bodyPr>
            <a:noAutofit/>
          </a:bodyPr>
          <a:lstStyle/>
          <a:p>
            <a:pPr algn="ctr"/>
            <a:r>
              <a:rPr lang="en-US" sz="3600" b="1" dirty="0"/>
              <a:t>CDC-targeted and epidemiologically important MDRO </a:t>
            </a:r>
          </a:p>
        </p:txBody>
      </p:sp>
      <p:sp>
        <p:nvSpPr>
          <p:cNvPr id="3" name="Content Placeholder 2">
            <a:extLst>
              <a:ext uri="{FF2B5EF4-FFF2-40B4-BE49-F238E27FC236}">
                <a16:creationId xmlns:a16="http://schemas.microsoft.com/office/drawing/2014/main" id="{4BA9586D-A310-8FE0-EAA9-54FFDE239F72}"/>
              </a:ext>
            </a:extLst>
          </p:cNvPr>
          <p:cNvSpPr>
            <a:spLocks noGrp="1"/>
          </p:cNvSpPr>
          <p:nvPr>
            <p:ph idx="1"/>
          </p:nvPr>
        </p:nvSpPr>
        <p:spPr/>
        <p:txBody>
          <a:bodyPr vert="horz" lIns="91440" tIns="45720" rIns="91440" bIns="45720" rtlCol="0" anchor="t">
            <a:normAutofit fontScale="85000" lnSpcReduction="20000"/>
          </a:bodyPr>
          <a:lstStyle/>
          <a:p>
            <a:pPr>
              <a:buNone/>
            </a:pPr>
            <a:r>
              <a:rPr lang="en-US" sz="2800" b="1" dirty="0">
                <a:ea typeface="+mn-lt"/>
                <a:cs typeface="+mn-lt"/>
              </a:rPr>
              <a:t>Examples of MDROs Targeted by CDC include:</a:t>
            </a:r>
            <a:endParaRPr lang="en-US" sz="2800" dirty="0"/>
          </a:p>
          <a:p>
            <a:pPr>
              <a:buFont typeface="Arial"/>
              <a:buChar char="▪"/>
            </a:pPr>
            <a:r>
              <a:rPr lang="en-US" sz="2800" dirty="0">
                <a:ea typeface="+mn-lt"/>
                <a:cs typeface="+mn-lt"/>
              </a:rPr>
              <a:t>Pan-resistant organisms,</a:t>
            </a:r>
            <a:endParaRPr lang="en-US" sz="2800" dirty="0"/>
          </a:p>
          <a:p>
            <a:pPr>
              <a:buFont typeface="Arial"/>
              <a:buChar char="▪"/>
            </a:pPr>
            <a:r>
              <a:rPr lang="en-US" sz="2800" dirty="0" err="1">
                <a:ea typeface="+mn-lt"/>
                <a:cs typeface="+mn-lt"/>
              </a:rPr>
              <a:t>Carbapenemase</a:t>
            </a:r>
            <a:r>
              <a:rPr lang="en-US" sz="2800" dirty="0">
                <a:ea typeface="+mn-lt"/>
                <a:cs typeface="+mn-lt"/>
              </a:rPr>
              <a:t>-producing carbapenem-resistant </a:t>
            </a:r>
            <a:r>
              <a:rPr lang="en-US" sz="2800" i="1" dirty="0" err="1">
                <a:ea typeface="+mn-lt"/>
                <a:cs typeface="+mn-lt"/>
              </a:rPr>
              <a:t>Enterobacterales</a:t>
            </a:r>
            <a:r>
              <a:rPr lang="en-US" sz="2800" dirty="0">
                <a:ea typeface="+mn-lt"/>
                <a:cs typeface="+mn-lt"/>
              </a:rPr>
              <a:t>,</a:t>
            </a:r>
            <a:endParaRPr lang="en-US" sz="2800" dirty="0"/>
          </a:p>
          <a:p>
            <a:pPr>
              <a:buFont typeface="Arial"/>
              <a:buChar char="▪"/>
            </a:pPr>
            <a:r>
              <a:rPr lang="en-US" sz="2800" dirty="0" err="1">
                <a:ea typeface="+mn-lt"/>
                <a:cs typeface="+mn-lt"/>
              </a:rPr>
              <a:t>Carbapenemase</a:t>
            </a:r>
            <a:r>
              <a:rPr lang="en-US" sz="2800" dirty="0">
                <a:ea typeface="+mn-lt"/>
                <a:cs typeface="+mn-lt"/>
              </a:rPr>
              <a:t>-producing carbapenem-resistant </a:t>
            </a:r>
            <a:r>
              <a:rPr lang="en-US" sz="2800" i="1" dirty="0">
                <a:ea typeface="+mn-lt"/>
                <a:cs typeface="+mn-lt"/>
              </a:rPr>
              <a:t>Pseudomonas</a:t>
            </a:r>
            <a:r>
              <a:rPr lang="en-US" sz="2800" dirty="0">
                <a:ea typeface="+mn-lt"/>
                <a:cs typeface="+mn-lt"/>
              </a:rPr>
              <a:t> spp.,</a:t>
            </a:r>
            <a:endParaRPr lang="en-US" sz="2800" dirty="0"/>
          </a:p>
          <a:p>
            <a:pPr>
              <a:buFont typeface="Arial"/>
              <a:buChar char="▪"/>
            </a:pPr>
            <a:r>
              <a:rPr lang="en-US" sz="2800" dirty="0" err="1">
                <a:ea typeface="+mn-lt"/>
                <a:cs typeface="+mn-lt"/>
              </a:rPr>
              <a:t>Carbapenemase</a:t>
            </a:r>
            <a:r>
              <a:rPr lang="en-US" sz="2800" dirty="0">
                <a:ea typeface="+mn-lt"/>
                <a:cs typeface="+mn-lt"/>
              </a:rPr>
              <a:t>-producing carbapenem-resistant  </a:t>
            </a:r>
            <a:r>
              <a:rPr lang="en-US" sz="2800" i="1" dirty="0">
                <a:ea typeface="+mn-lt"/>
                <a:cs typeface="+mn-lt"/>
              </a:rPr>
              <a:t>Acinetobacter baumannii</a:t>
            </a:r>
            <a:r>
              <a:rPr lang="en-US" sz="2800" dirty="0">
                <a:ea typeface="+mn-lt"/>
                <a:cs typeface="+mn-lt"/>
              </a:rPr>
              <a:t>, and</a:t>
            </a:r>
            <a:endParaRPr lang="en-US" sz="2800" dirty="0"/>
          </a:p>
          <a:p>
            <a:pPr>
              <a:buFont typeface="Arial"/>
              <a:buChar char="▪"/>
            </a:pPr>
            <a:r>
              <a:rPr lang="en-US" sz="2800" i="1" dirty="0">
                <a:ea typeface="+mn-lt"/>
                <a:cs typeface="+mn-lt"/>
              </a:rPr>
              <a:t>Candida auris</a:t>
            </a:r>
            <a:endParaRPr lang="en-US" sz="2800" dirty="0"/>
          </a:p>
          <a:p>
            <a:pPr marL="0" indent="0">
              <a:buNone/>
            </a:pPr>
            <a:br>
              <a:rPr lang="en-US" dirty="0"/>
            </a:br>
            <a:endParaRPr lang="en-US" dirty="0"/>
          </a:p>
        </p:txBody>
      </p:sp>
    </p:spTree>
    <p:extLst>
      <p:ext uri="{BB962C8B-B14F-4D97-AF65-F5344CB8AC3E}">
        <p14:creationId xmlns:p14="http://schemas.microsoft.com/office/powerpoint/2010/main" val="2356089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B0EE9-8D7C-301E-BD41-73133F2A376B}"/>
              </a:ext>
            </a:extLst>
          </p:cNvPr>
          <p:cNvSpPr>
            <a:spLocks noGrp="1"/>
          </p:cNvSpPr>
          <p:nvPr>
            <p:ph type="title"/>
          </p:nvPr>
        </p:nvSpPr>
        <p:spPr/>
        <p:txBody>
          <a:bodyPr/>
          <a:lstStyle/>
          <a:p>
            <a:pPr algn="ctr"/>
            <a:r>
              <a:rPr lang="en-US" b="1" dirty="0">
                <a:ea typeface="+mj-lt"/>
                <a:cs typeface="+mj-lt"/>
              </a:rPr>
              <a:t>CDC-targeted and epidemiologically important MDRO </a:t>
            </a:r>
            <a:endParaRPr lang="en-US" b="1" dirty="0"/>
          </a:p>
        </p:txBody>
      </p:sp>
      <p:sp>
        <p:nvSpPr>
          <p:cNvPr id="3" name="Content Placeholder 2">
            <a:extLst>
              <a:ext uri="{FF2B5EF4-FFF2-40B4-BE49-F238E27FC236}">
                <a16:creationId xmlns:a16="http://schemas.microsoft.com/office/drawing/2014/main" id="{258D240D-A3AD-49E8-9089-46CC3772DAEB}"/>
              </a:ext>
            </a:extLst>
          </p:cNvPr>
          <p:cNvSpPr>
            <a:spLocks noGrp="1"/>
          </p:cNvSpPr>
          <p:nvPr>
            <p:ph idx="1"/>
          </p:nvPr>
        </p:nvSpPr>
        <p:spPr>
          <a:xfrm>
            <a:off x="863559" y="1905000"/>
            <a:ext cx="10584288" cy="4267200"/>
          </a:xfrm>
        </p:spPr>
        <p:txBody>
          <a:bodyPr vert="horz" lIns="91440" tIns="45720" rIns="91440" bIns="45720" rtlCol="0" anchor="t">
            <a:normAutofit/>
          </a:bodyPr>
          <a:lstStyle/>
          <a:p>
            <a:pPr>
              <a:buNone/>
            </a:pPr>
            <a:r>
              <a:rPr lang="en-US" b="1" dirty="0">
                <a:ea typeface="+mn-lt"/>
                <a:cs typeface="+mn-lt"/>
              </a:rPr>
              <a:t>Additional epidemiologically important MDROs may include, but are not </a:t>
            </a:r>
            <a:endParaRPr lang="en-US" dirty="0">
              <a:ea typeface="+mn-lt"/>
              <a:cs typeface="+mn-lt"/>
            </a:endParaRPr>
          </a:p>
          <a:p>
            <a:pPr>
              <a:buNone/>
            </a:pPr>
            <a:r>
              <a:rPr lang="en-US" b="1" dirty="0">
                <a:ea typeface="+mn-lt"/>
                <a:cs typeface="+mn-lt"/>
              </a:rPr>
              <a:t>limited to:</a:t>
            </a:r>
            <a:endParaRPr lang="en-US" dirty="0"/>
          </a:p>
          <a:p>
            <a:pPr>
              <a:buFont typeface="Arial"/>
              <a:buChar char="▪"/>
            </a:pPr>
            <a:r>
              <a:rPr lang="en-US" dirty="0">
                <a:ea typeface="+mn-lt"/>
                <a:cs typeface="+mn-lt"/>
              </a:rPr>
              <a:t>Methicillin-resistant </a:t>
            </a:r>
            <a:r>
              <a:rPr lang="en-US" i="1" dirty="0">
                <a:ea typeface="+mn-lt"/>
                <a:cs typeface="+mn-lt"/>
              </a:rPr>
              <a:t>Staphylococcus aureus (MRSA)</a:t>
            </a:r>
            <a:r>
              <a:rPr lang="en-US" dirty="0">
                <a:ea typeface="+mn-lt"/>
                <a:cs typeface="+mn-lt"/>
              </a:rPr>
              <a:t>,</a:t>
            </a:r>
            <a:endParaRPr lang="en-US" dirty="0"/>
          </a:p>
          <a:p>
            <a:pPr>
              <a:buFont typeface="Arial"/>
              <a:buChar char="▪"/>
            </a:pPr>
            <a:r>
              <a:rPr lang="en-US" dirty="0">
                <a:ea typeface="+mn-lt"/>
                <a:cs typeface="+mn-lt"/>
              </a:rPr>
              <a:t>ESBL-producing </a:t>
            </a:r>
            <a:r>
              <a:rPr lang="en-US" i="1" dirty="0" err="1">
                <a:ea typeface="+mn-lt"/>
                <a:cs typeface="+mn-lt"/>
              </a:rPr>
              <a:t>Enterobacterales</a:t>
            </a:r>
            <a:r>
              <a:rPr lang="en-US" dirty="0">
                <a:ea typeface="+mn-lt"/>
                <a:cs typeface="+mn-lt"/>
              </a:rPr>
              <a:t>,</a:t>
            </a:r>
            <a:endParaRPr lang="en-US" dirty="0"/>
          </a:p>
          <a:p>
            <a:pPr>
              <a:buFont typeface="Arial"/>
              <a:buChar char="▪"/>
            </a:pPr>
            <a:r>
              <a:rPr lang="en-US" dirty="0">
                <a:ea typeface="+mn-lt"/>
                <a:cs typeface="+mn-lt"/>
              </a:rPr>
              <a:t>Vancomycin-resistant</a:t>
            </a:r>
            <a:r>
              <a:rPr lang="en-US" i="1" dirty="0">
                <a:ea typeface="+mn-lt"/>
                <a:cs typeface="+mn-lt"/>
              </a:rPr>
              <a:t> Enterococci (VRE)</a:t>
            </a:r>
            <a:r>
              <a:rPr lang="en-US" dirty="0">
                <a:ea typeface="+mn-lt"/>
                <a:cs typeface="+mn-lt"/>
              </a:rPr>
              <a:t>,</a:t>
            </a:r>
            <a:endParaRPr lang="en-US" dirty="0"/>
          </a:p>
          <a:p>
            <a:pPr>
              <a:buFont typeface="Arial"/>
              <a:buChar char="▪"/>
            </a:pPr>
            <a:r>
              <a:rPr lang="en-US" dirty="0">
                <a:ea typeface="+mn-lt"/>
                <a:cs typeface="+mn-lt"/>
              </a:rPr>
              <a:t>Multidrug-resistant </a:t>
            </a:r>
            <a:r>
              <a:rPr lang="en-US" i="1" dirty="0">
                <a:ea typeface="+mn-lt"/>
                <a:cs typeface="+mn-lt"/>
              </a:rPr>
              <a:t>Pseudomonas aeruginosa</a:t>
            </a:r>
            <a:r>
              <a:rPr lang="en-US" dirty="0">
                <a:ea typeface="+mn-lt"/>
                <a:cs typeface="+mn-lt"/>
              </a:rPr>
              <a:t>,</a:t>
            </a:r>
            <a:endParaRPr lang="en-US" dirty="0"/>
          </a:p>
          <a:p>
            <a:pPr>
              <a:buFont typeface="Arial"/>
              <a:buChar char="▪"/>
            </a:pPr>
            <a:r>
              <a:rPr lang="en-US" dirty="0">
                <a:ea typeface="+mn-lt"/>
                <a:cs typeface="+mn-lt"/>
              </a:rPr>
              <a:t>Drug-resistant </a:t>
            </a:r>
            <a:r>
              <a:rPr lang="en-US" i="1" dirty="0">
                <a:ea typeface="+mn-lt"/>
                <a:cs typeface="+mn-lt"/>
              </a:rPr>
              <a:t>Streptococcus pneumoniae</a:t>
            </a:r>
            <a:endParaRPr lang="en-US" dirty="0"/>
          </a:p>
          <a:p>
            <a:pPr marL="0" indent="0">
              <a:buNone/>
            </a:pPr>
            <a:endParaRPr lang="en-US" dirty="0"/>
          </a:p>
        </p:txBody>
      </p:sp>
    </p:spTree>
    <p:extLst>
      <p:ext uri="{BB962C8B-B14F-4D97-AF65-F5344CB8AC3E}">
        <p14:creationId xmlns:p14="http://schemas.microsoft.com/office/powerpoint/2010/main" val="1921709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EEAF3-4F51-71DE-2FE5-9139C534F3D1}"/>
              </a:ext>
            </a:extLst>
          </p:cNvPr>
          <p:cNvSpPr>
            <a:spLocks noGrp="1"/>
          </p:cNvSpPr>
          <p:nvPr>
            <p:ph type="title"/>
          </p:nvPr>
        </p:nvSpPr>
        <p:spPr/>
        <p:txBody>
          <a:bodyPr>
            <a:normAutofit fontScale="90000"/>
          </a:bodyPr>
          <a:lstStyle/>
          <a:p>
            <a:pPr algn="ctr"/>
            <a:br>
              <a:rPr lang="en-US" dirty="0"/>
            </a:br>
            <a:br>
              <a:rPr lang="en-US" dirty="0"/>
            </a:br>
            <a:r>
              <a:rPr lang="en-US" sz="3600" b="1" dirty="0"/>
              <a:t>Enhanced Barrier Precautions: </a:t>
            </a:r>
            <a:br>
              <a:rPr lang="en-US" sz="3600" b="1" dirty="0"/>
            </a:br>
            <a:r>
              <a:rPr lang="en-US" sz="3600" b="1" dirty="0"/>
              <a:t>High-Contact Resident Care Activities</a:t>
            </a:r>
          </a:p>
        </p:txBody>
      </p:sp>
      <p:sp>
        <p:nvSpPr>
          <p:cNvPr id="3" name="Content Placeholder 2">
            <a:extLst>
              <a:ext uri="{FF2B5EF4-FFF2-40B4-BE49-F238E27FC236}">
                <a16:creationId xmlns:a16="http://schemas.microsoft.com/office/drawing/2014/main" id="{36D3F544-C609-8004-2A70-69DAD1DA7E8C}"/>
              </a:ext>
            </a:extLst>
          </p:cNvPr>
          <p:cNvSpPr>
            <a:spLocks noGrp="1"/>
          </p:cNvSpPr>
          <p:nvPr>
            <p:ph idx="1"/>
          </p:nvPr>
        </p:nvSpPr>
        <p:spPr/>
        <p:txBody>
          <a:bodyPr vert="horz" lIns="91440" tIns="45720" rIns="91440" bIns="45720" rtlCol="0" anchor="t">
            <a:normAutofit/>
          </a:bodyPr>
          <a:lstStyle/>
          <a:p>
            <a:r>
              <a:rPr lang="en-US" dirty="0"/>
              <a:t>For residents for whom EBP is indicated, </a:t>
            </a:r>
            <a:r>
              <a:rPr lang="en-US" b="1" dirty="0"/>
              <a:t>everyone must</a:t>
            </a:r>
            <a:r>
              <a:rPr lang="en-US" dirty="0"/>
              <a:t>: </a:t>
            </a:r>
          </a:p>
          <a:p>
            <a:pPr lvl="1"/>
            <a:r>
              <a:rPr lang="en-US" dirty="0"/>
              <a:t>Clean their hands, including before entering and when leaving the room </a:t>
            </a:r>
          </a:p>
          <a:p>
            <a:pPr lvl="1"/>
            <a:r>
              <a:rPr lang="en-US" dirty="0"/>
              <a:t>Wear gloves and a gown </a:t>
            </a:r>
            <a:r>
              <a:rPr lang="en-US" i="1" dirty="0"/>
              <a:t>when performing the following high-contact resident care activities</a:t>
            </a:r>
            <a:r>
              <a:rPr lang="en-US" dirty="0"/>
              <a:t>: </a:t>
            </a:r>
          </a:p>
          <a:p>
            <a:pPr lvl="2"/>
            <a:r>
              <a:rPr lang="en-US" dirty="0"/>
              <a:t>Dressing</a:t>
            </a:r>
          </a:p>
          <a:p>
            <a:pPr lvl="2"/>
            <a:r>
              <a:rPr lang="en-US" dirty="0"/>
              <a:t>Bathing/Showering</a:t>
            </a:r>
          </a:p>
          <a:p>
            <a:pPr lvl="2"/>
            <a:r>
              <a:rPr lang="en-US" dirty="0"/>
              <a:t>Transferring</a:t>
            </a:r>
          </a:p>
          <a:p>
            <a:pPr lvl="2"/>
            <a:r>
              <a:rPr lang="en-US" dirty="0"/>
              <a:t>Providing hygiene</a:t>
            </a:r>
          </a:p>
          <a:p>
            <a:pPr lvl="2"/>
            <a:r>
              <a:rPr lang="en-US" dirty="0"/>
              <a:t>Changing linens</a:t>
            </a:r>
          </a:p>
          <a:p>
            <a:pPr lvl="2"/>
            <a:r>
              <a:rPr lang="en-US" dirty="0"/>
              <a:t>Changing briefs or assisting with toileting</a:t>
            </a:r>
          </a:p>
          <a:p>
            <a:pPr lvl="2"/>
            <a:r>
              <a:rPr lang="en-US" dirty="0"/>
              <a:t>Device care or use: central line, urinary catheter, feeding tube, tracheostomy, ventilator, etc. </a:t>
            </a:r>
          </a:p>
          <a:p>
            <a:pPr lvl="2"/>
            <a:r>
              <a:rPr lang="en-US" dirty="0"/>
              <a:t>Wound Care: any skin opening requiring a dressing</a:t>
            </a:r>
          </a:p>
        </p:txBody>
      </p:sp>
    </p:spTree>
    <p:extLst>
      <p:ext uri="{BB962C8B-B14F-4D97-AF65-F5344CB8AC3E}">
        <p14:creationId xmlns:p14="http://schemas.microsoft.com/office/powerpoint/2010/main" val="2468566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B853E-113F-04B8-2F01-BC96CC49F06A}"/>
              </a:ext>
            </a:extLst>
          </p:cNvPr>
          <p:cNvSpPr>
            <a:spLocks noGrp="1"/>
          </p:cNvSpPr>
          <p:nvPr>
            <p:ph type="title"/>
          </p:nvPr>
        </p:nvSpPr>
        <p:spPr/>
        <p:txBody>
          <a:bodyPr/>
          <a:lstStyle/>
          <a:p>
            <a:pPr algn="ctr"/>
            <a:r>
              <a:rPr lang="en-US" b="1" dirty="0">
                <a:ea typeface="+mj-lt"/>
                <a:cs typeface="+mj-lt"/>
              </a:rPr>
              <a:t>Enhanced Barrier Precautions: </a:t>
            </a:r>
            <a:br>
              <a:rPr lang="en-US" b="1" dirty="0">
                <a:ea typeface="+mj-lt"/>
                <a:cs typeface="+mj-lt"/>
              </a:rPr>
            </a:br>
            <a:r>
              <a:rPr lang="en-US" b="1" dirty="0">
                <a:ea typeface="+mj-lt"/>
                <a:cs typeface="+mj-lt"/>
              </a:rPr>
              <a:t>High-Contact Resident Care Activities</a:t>
            </a:r>
            <a:endParaRPr lang="en-US" b="1" dirty="0"/>
          </a:p>
        </p:txBody>
      </p:sp>
      <p:sp>
        <p:nvSpPr>
          <p:cNvPr id="3" name="Content Placeholder 2">
            <a:extLst>
              <a:ext uri="{FF2B5EF4-FFF2-40B4-BE49-F238E27FC236}">
                <a16:creationId xmlns:a16="http://schemas.microsoft.com/office/drawing/2014/main" id="{68C2647C-D22B-800B-D43A-2ED1A3B6407D}"/>
              </a:ext>
            </a:extLst>
          </p:cNvPr>
          <p:cNvSpPr>
            <a:spLocks noGrp="1"/>
          </p:cNvSpPr>
          <p:nvPr>
            <p:ph idx="1"/>
          </p:nvPr>
        </p:nvSpPr>
        <p:spPr/>
        <p:txBody>
          <a:bodyPr vert="horz" lIns="91440" tIns="45720" rIns="91440" bIns="45720" rtlCol="0" anchor="t">
            <a:normAutofit/>
          </a:bodyPr>
          <a:lstStyle/>
          <a:p>
            <a:r>
              <a:rPr lang="en-US" sz="2800" dirty="0">
                <a:ea typeface="+mn-lt"/>
                <a:cs typeface="+mn-lt"/>
              </a:rPr>
              <a:t>PPE for enhanced barrier precautions is only necessary </a:t>
            </a:r>
            <a:r>
              <a:rPr lang="en-US" sz="2800" i="1" dirty="0">
                <a:ea typeface="+mn-lt"/>
                <a:cs typeface="+mn-lt"/>
              </a:rPr>
              <a:t>when performing high-contact care activities</a:t>
            </a:r>
            <a:r>
              <a:rPr lang="en-US" sz="2800" dirty="0">
                <a:ea typeface="+mn-lt"/>
                <a:cs typeface="+mn-lt"/>
              </a:rPr>
              <a:t> and may not need to be donned prior to entering the resident’s room. </a:t>
            </a:r>
          </a:p>
          <a:p>
            <a:r>
              <a:rPr lang="en-US" sz="2800" dirty="0">
                <a:ea typeface="+mn-lt"/>
                <a:cs typeface="+mn-lt"/>
              </a:rPr>
              <a:t>For example, staff entering the resident’s room to answer a call light, converse with a resident, or provide medications </a:t>
            </a:r>
            <a:r>
              <a:rPr lang="en-US" sz="2800" b="1" dirty="0">
                <a:ea typeface="+mn-lt"/>
                <a:cs typeface="+mn-lt"/>
              </a:rPr>
              <a:t>who do not engage in a high-contact resident care activity</a:t>
            </a:r>
            <a:r>
              <a:rPr lang="en-US" sz="2800" dirty="0">
                <a:ea typeface="+mn-lt"/>
                <a:cs typeface="+mn-lt"/>
              </a:rPr>
              <a:t> would likely not need to employ EBP while interacting with the resident. </a:t>
            </a:r>
            <a:endParaRPr lang="en-US" sz="2800"/>
          </a:p>
        </p:txBody>
      </p:sp>
    </p:spTree>
    <p:extLst>
      <p:ext uri="{BB962C8B-B14F-4D97-AF65-F5344CB8AC3E}">
        <p14:creationId xmlns:p14="http://schemas.microsoft.com/office/powerpoint/2010/main" val="3175495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B46AE-F695-A2D2-D1F8-D4F9EF44176A}"/>
              </a:ext>
            </a:extLst>
          </p:cNvPr>
          <p:cNvSpPr>
            <a:spLocks noGrp="1"/>
          </p:cNvSpPr>
          <p:nvPr>
            <p:ph type="title"/>
          </p:nvPr>
        </p:nvSpPr>
        <p:spPr/>
        <p:txBody>
          <a:bodyPr>
            <a:normAutofit/>
          </a:bodyPr>
          <a:lstStyle/>
          <a:p>
            <a:pPr algn="ctr"/>
            <a:r>
              <a:rPr lang="en-US" b="1" dirty="0">
                <a:ea typeface="+mj-lt"/>
                <a:cs typeface="+mj-lt"/>
              </a:rPr>
              <a:t>Enhanced Barrier Precautions: </a:t>
            </a:r>
            <a:br>
              <a:rPr lang="en-US" b="1" dirty="0">
                <a:ea typeface="+mj-lt"/>
                <a:cs typeface="+mj-lt"/>
              </a:rPr>
            </a:br>
            <a:r>
              <a:rPr lang="en-US" b="1" dirty="0">
                <a:ea typeface="+mj-lt"/>
                <a:cs typeface="+mj-lt"/>
              </a:rPr>
              <a:t>High-Contact Resident Care Activities</a:t>
            </a:r>
            <a:endParaRPr lang="en-US" b="1" dirty="0"/>
          </a:p>
        </p:txBody>
      </p:sp>
      <p:sp>
        <p:nvSpPr>
          <p:cNvPr id="3" name="Content Placeholder 2">
            <a:extLst>
              <a:ext uri="{FF2B5EF4-FFF2-40B4-BE49-F238E27FC236}">
                <a16:creationId xmlns:a16="http://schemas.microsoft.com/office/drawing/2014/main" id="{6B6530E9-B2BD-251D-F002-3501CB3DB1AB}"/>
              </a:ext>
            </a:extLst>
          </p:cNvPr>
          <p:cNvSpPr>
            <a:spLocks noGrp="1"/>
          </p:cNvSpPr>
          <p:nvPr>
            <p:ph idx="1"/>
          </p:nvPr>
        </p:nvSpPr>
        <p:spPr/>
        <p:txBody>
          <a:bodyPr vert="horz" lIns="91440" tIns="45720" rIns="91440" bIns="45720" rtlCol="0" anchor="t">
            <a:normAutofit/>
          </a:bodyPr>
          <a:lstStyle/>
          <a:p>
            <a:r>
              <a:rPr lang="en-US" sz="2800" dirty="0">
                <a:ea typeface="+mn-lt"/>
                <a:cs typeface="+mn-lt"/>
              </a:rPr>
              <a:t>In general, gowns and gloves </a:t>
            </a:r>
            <a:r>
              <a:rPr lang="en-US" sz="2800" b="1" dirty="0">
                <a:ea typeface="+mn-lt"/>
                <a:cs typeface="+mn-lt"/>
              </a:rPr>
              <a:t>would not be recommended</a:t>
            </a:r>
            <a:r>
              <a:rPr lang="en-US" sz="2800" dirty="0">
                <a:ea typeface="+mn-lt"/>
                <a:cs typeface="+mn-lt"/>
              </a:rPr>
              <a:t> when performing transfers in common areas such as dining or activity rooms, where contact is anticipated to be shorter in duration.</a:t>
            </a:r>
          </a:p>
          <a:p>
            <a:r>
              <a:rPr lang="en-US" sz="2800" dirty="0">
                <a:ea typeface="+mn-lt"/>
                <a:cs typeface="+mn-lt"/>
              </a:rPr>
              <a:t> Outside the resident’s room, EBP should be followed when performing transfers or assisting during bathing in a shared/common shower room (if your facility has one) and when working with residents in the therapy gym, specifically when anticipating close physical contact while assisting with transfers and mobility. </a:t>
            </a:r>
            <a:endParaRPr lang="en-US" sz="2800"/>
          </a:p>
        </p:txBody>
      </p:sp>
    </p:spTree>
    <p:extLst>
      <p:ext uri="{BB962C8B-B14F-4D97-AF65-F5344CB8AC3E}">
        <p14:creationId xmlns:p14="http://schemas.microsoft.com/office/powerpoint/2010/main" val="2307651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79F2D-35E2-7C60-6C31-FAA0461EF97C}"/>
              </a:ext>
            </a:extLst>
          </p:cNvPr>
          <p:cNvSpPr>
            <a:spLocks noGrp="1"/>
          </p:cNvSpPr>
          <p:nvPr>
            <p:ph type="title"/>
          </p:nvPr>
        </p:nvSpPr>
        <p:spPr/>
        <p:txBody>
          <a:bodyPr>
            <a:normAutofit/>
          </a:bodyPr>
          <a:lstStyle/>
          <a:p>
            <a:pPr algn="ctr"/>
            <a:r>
              <a:rPr lang="en-US" sz="4000" b="1" dirty="0"/>
              <a:t>Can EBP be discontinued?</a:t>
            </a:r>
          </a:p>
        </p:txBody>
      </p:sp>
      <p:sp>
        <p:nvSpPr>
          <p:cNvPr id="3" name="Content Placeholder 2">
            <a:extLst>
              <a:ext uri="{FF2B5EF4-FFF2-40B4-BE49-F238E27FC236}">
                <a16:creationId xmlns:a16="http://schemas.microsoft.com/office/drawing/2014/main" id="{BF1454A6-0E77-71A6-756D-DD7503DC8ADF}"/>
              </a:ext>
            </a:extLst>
          </p:cNvPr>
          <p:cNvSpPr>
            <a:spLocks noGrp="1"/>
          </p:cNvSpPr>
          <p:nvPr>
            <p:ph idx="1"/>
          </p:nvPr>
        </p:nvSpPr>
        <p:spPr/>
        <p:txBody>
          <a:bodyPr vert="horz" lIns="91440" tIns="45720" rIns="91440" bIns="45720" rtlCol="0" anchor="t">
            <a:normAutofit/>
          </a:bodyPr>
          <a:lstStyle/>
          <a:p>
            <a:r>
              <a:rPr lang="en-US" sz="2800" dirty="0">
                <a:ea typeface="+mn-lt"/>
                <a:cs typeface="+mn-lt"/>
              </a:rPr>
              <a:t>Residents using EBP </a:t>
            </a:r>
            <a:r>
              <a:rPr lang="en-US" sz="2800" b="1" i="1" dirty="0">
                <a:ea typeface="+mn-lt"/>
                <a:cs typeface="+mn-lt"/>
              </a:rPr>
              <a:t>are not restricted to their rooms or limited from participation in group activities. </a:t>
            </a:r>
          </a:p>
          <a:p>
            <a:r>
              <a:rPr lang="en-US" sz="2800" dirty="0">
                <a:ea typeface="+mn-lt"/>
                <a:cs typeface="+mn-lt"/>
              </a:rPr>
              <a:t>Because EBP do not impose the same activity and room placement restrictions as Contact Precautions, they are </a:t>
            </a:r>
            <a:r>
              <a:rPr lang="en-US" sz="2800" i="1" dirty="0">
                <a:ea typeface="+mn-lt"/>
                <a:cs typeface="+mn-lt"/>
              </a:rPr>
              <a:t>intended to be in place for the duration of a resident’s stay in the facility</a:t>
            </a:r>
            <a:r>
              <a:rPr lang="en-US" sz="2800" dirty="0">
                <a:ea typeface="+mn-lt"/>
                <a:cs typeface="+mn-lt"/>
              </a:rPr>
              <a:t> or </a:t>
            </a:r>
            <a:r>
              <a:rPr lang="en-US" sz="2800" i="1" dirty="0">
                <a:ea typeface="+mn-lt"/>
                <a:cs typeface="+mn-lt"/>
              </a:rPr>
              <a:t>until resolution of the wound or discontinuation of the indwelling medical device that placed them at higher risk</a:t>
            </a:r>
            <a:r>
              <a:rPr lang="en-US" sz="2800" dirty="0">
                <a:ea typeface="+mn-lt"/>
                <a:cs typeface="+mn-lt"/>
              </a:rPr>
              <a:t>. </a:t>
            </a:r>
            <a:endParaRPr lang="en-US" sz="2800" dirty="0"/>
          </a:p>
        </p:txBody>
      </p:sp>
    </p:spTree>
    <p:extLst>
      <p:ext uri="{BB962C8B-B14F-4D97-AF65-F5344CB8AC3E}">
        <p14:creationId xmlns:p14="http://schemas.microsoft.com/office/powerpoint/2010/main" val="3942332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903EA-595C-16E3-912C-84E642671D22}"/>
              </a:ext>
            </a:extLst>
          </p:cNvPr>
          <p:cNvSpPr>
            <a:spLocks noGrp="1"/>
          </p:cNvSpPr>
          <p:nvPr>
            <p:ph type="title"/>
          </p:nvPr>
        </p:nvSpPr>
        <p:spPr/>
        <p:txBody>
          <a:bodyPr>
            <a:noAutofit/>
          </a:bodyPr>
          <a:lstStyle/>
          <a:p>
            <a:pPr algn="ctr"/>
            <a:r>
              <a:rPr lang="en-US" sz="3600" b="1" dirty="0"/>
              <a:t>When can the facility exercise discretion?</a:t>
            </a:r>
            <a:endParaRPr lang="en-US" sz="3600" b="1"/>
          </a:p>
        </p:txBody>
      </p:sp>
      <p:sp>
        <p:nvSpPr>
          <p:cNvPr id="3" name="Content Placeholder 2">
            <a:extLst>
              <a:ext uri="{FF2B5EF4-FFF2-40B4-BE49-F238E27FC236}">
                <a16:creationId xmlns:a16="http://schemas.microsoft.com/office/drawing/2014/main" id="{1BCADAF3-63AD-135E-9F6B-2C11365CCB3C}"/>
              </a:ext>
            </a:extLst>
          </p:cNvPr>
          <p:cNvSpPr>
            <a:spLocks noGrp="1"/>
          </p:cNvSpPr>
          <p:nvPr>
            <p:ph idx="1"/>
          </p:nvPr>
        </p:nvSpPr>
        <p:spPr/>
        <p:txBody>
          <a:bodyPr vert="horz" lIns="91440" tIns="45720" rIns="91440" bIns="45720" rtlCol="0" anchor="t">
            <a:normAutofit/>
          </a:bodyPr>
          <a:lstStyle/>
          <a:p>
            <a:r>
              <a:rPr lang="en-US" dirty="0"/>
              <a:t>Per the QSO, facilities have some discretion when: </a:t>
            </a:r>
          </a:p>
          <a:p>
            <a:pPr lvl="1">
              <a:buFont typeface="Consolas" pitchFamily="34" charset="0"/>
              <a:buChar char="–"/>
            </a:pPr>
            <a:r>
              <a:rPr lang="en-US" dirty="0">
                <a:latin typeface="Arial"/>
                <a:cs typeface="Arial"/>
              </a:rPr>
              <a:t>implementing EBP in regards to maintaining a home-like environment for residents. </a:t>
            </a:r>
          </a:p>
          <a:p>
            <a:pPr lvl="1">
              <a:buFont typeface="Consolas" pitchFamily="34" charset="0"/>
              <a:buChar char="–"/>
            </a:pPr>
            <a:r>
              <a:rPr lang="en-US" dirty="0">
                <a:latin typeface="Arial"/>
                <a:cs typeface="Arial"/>
              </a:rPr>
              <a:t>determining how to communicate to staff which residents require the use of EBP (ex signs, other identifiers)</a:t>
            </a:r>
          </a:p>
          <a:p>
            <a:pPr lvl="1">
              <a:buFont typeface="Consolas" pitchFamily="34" charset="0"/>
              <a:buChar char="–"/>
            </a:pPr>
            <a:r>
              <a:rPr lang="en-US" dirty="0">
                <a:latin typeface="Arial"/>
                <a:cs typeface="Arial"/>
              </a:rPr>
              <a:t>deciding where to place supplies (PPE, alcohol-based hand rub, etc.) , which may be placed near or outside the resident's room. </a:t>
            </a:r>
            <a:endParaRPr lang="en-US" dirty="0"/>
          </a:p>
          <a:p>
            <a:r>
              <a:rPr lang="en-US" dirty="0"/>
              <a:t>"CMS supports facilities using creative (</a:t>
            </a:r>
            <a:r>
              <a:rPr lang="en-US" dirty="0" err="1"/>
              <a:t>eg.</a:t>
            </a:r>
            <a:r>
              <a:rPr lang="en-US" dirty="0"/>
              <a:t> "subtle") ways to alert staff when EBP use is necessary to help maintain a home-like environment, as long as staff are aware of which residents require the use of EBP prior to providing high-contact care activities" (CMS QSO-24-08-NH).</a:t>
            </a:r>
          </a:p>
        </p:txBody>
      </p:sp>
    </p:spTree>
    <p:extLst>
      <p:ext uri="{BB962C8B-B14F-4D97-AF65-F5344CB8AC3E}">
        <p14:creationId xmlns:p14="http://schemas.microsoft.com/office/powerpoint/2010/main" val="3143191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325E4-103A-6681-F77F-84A9E7F496D7}"/>
              </a:ext>
            </a:extLst>
          </p:cNvPr>
          <p:cNvSpPr>
            <a:spLocks noGrp="1"/>
          </p:cNvSpPr>
          <p:nvPr>
            <p:ph type="title"/>
          </p:nvPr>
        </p:nvSpPr>
        <p:spPr/>
        <p:txBody>
          <a:bodyPr>
            <a:normAutofit/>
          </a:bodyPr>
          <a:lstStyle/>
          <a:p>
            <a:pPr algn="ctr"/>
            <a:r>
              <a:rPr lang="en-US" sz="4000" b="1" dirty="0"/>
              <a:t>Conclusion</a:t>
            </a:r>
          </a:p>
        </p:txBody>
      </p:sp>
      <p:sp>
        <p:nvSpPr>
          <p:cNvPr id="3" name="Content Placeholder 2">
            <a:extLst>
              <a:ext uri="{FF2B5EF4-FFF2-40B4-BE49-F238E27FC236}">
                <a16:creationId xmlns:a16="http://schemas.microsoft.com/office/drawing/2014/main" id="{E7E31A7C-9846-935A-5B71-9619C1A3A479}"/>
              </a:ext>
            </a:extLst>
          </p:cNvPr>
          <p:cNvSpPr>
            <a:spLocks noGrp="1"/>
          </p:cNvSpPr>
          <p:nvPr>
            <p:ph idx="1"/>
          </p:nvPr>
        </p:nvSpPr>
        <p:spPr/>
        <p:txBody>
          <a:bodyPr vert="horz" lIns="91440" tIns="45720" rIns="91440" bIns="45720" rtlCol="0" anchor="t">
            <a:normAutofit fontScale="92500" lnSpcReduction="10000"/>
          </a:bodyPr>
          <a:lstStyle/>
          <a:p>
            <a:r>
              <a:rPr lang="en-US" dirty="0"/>
              <a:t>The implementation of EBP may pose challenges: </a:t>
            </a:r>
          </a:p>
          <a:p>
            <a:pPr lvl="1"/>
            <a:r>
              <a:rPr lang="en-US" dirty="0"/>
              <a:t>Increased cost related to PPE use</a:t>
            </a:r>
          </a:p>
          <a:p>
            <a:pPr lvl="1"/>
            <a:r>
              <a:rPr lang="en-US" dirty="0"/>
              <a:t>Education</a:t>
            </a:r>
          </a:p>
          <a:p>
            <a:pPr lvl="2"/>
            <a:r>
              <a:rPr lang="en-US" sz="2000" dirty="0"/>
              <a:t>All staff in all departments must be educated and understand EBP policies and procedures</a:t>
            </a:r>
          </a:p>
          <a:p>
            <a:pPr lvl="1"/>
            <a:r>
              <a:rPr lang="en-US" dirty="0"/>
              <a:t>Cooperation and compliance</a:t>
            </a:r>
          </a:p>
          <a:p>
            <a:pPr lvl="2"/>
            <a:r>
              <a:rPr lang="en-US" sz="2000" dirty="0"/>
              <a:t>EBP policies and procedures must be adhered to at all times to achieve intended outcomes and avoid citations during the survey process</a:t>
            </a:r>
          </a:p>
          <a:p>
            <a:r>
              <a:rPr lang="en-US" dirty="0"/>
              <a:t>However, compliance with EBP guidance can: </a:t>
            </a:r>
          </a:p>
          <a:p>
            <a:pPr lvl="1"/>
            <a:r>
              <a:rPr lang="en-US" dirty="0"/>
              <a:t>Reduce disease transmission</a:t>
            </a:r>
          </a:p>
          <a:p>
            <a:pPr lvl="1"/>
            <a:r>
              <a:rPr lang="en-US" dirty="0"/>
              <a:t>Reduce infections and improve patient outcomes</a:t>
            </a:r>
          </a:p>
          <a:p>
            <a:pPr lvl="1"/>
            <a:r>
              <a:rPr lang="en-US" dirty="0"/>
              <a:t>Decrease health care costs associated with infections</a:t>
            </a:r>
          </a:p>
          <a:p>
            <a:pPr lvl="1"/>
            <a:r>
              <a:rPr lang="en-US" dirty="0"/>
              <a:t>Ensure positive survey results</a:t>
            </a:r>
          </a:p>
          <a:p>
            <a:endParaRPr lang="en-US" dirty="0"/>
          </a:p>
        </p:txBody>
      </p:sp>
    </p:spTree>
    <p:extLst>
      <p:ext uri="{BB962C8B-B14F-4D97-AF65-F5344CB8AC3E}">
        <p14:creationId xmlns:p14="http://schemas.microsoft.com/office/powerpoint/2010/main" val="2320432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83614-5EE0-41E4-5FDE-E2AA2776E0DD}"/>
              </a:ext>
            </a:extLst>
          </p:cNvPr>
          <p:cNvSpPr>
            <a:spLocks noGrp="1"/>
          </p:cNvSpPr>
          <p:nvPr>
            <p:ph type="title"/>
          </p:nvPr>
        </p:nvSpPr>
        <p:spPr/>
        <p:txBody>
          <a:bodyPr>
            <a:normAutofit/>
          </a:bodyPr>
          <a:lstStyle/>
          <a:p>
            <a:pPr algn="ctr"/>
            <a:r>
              <a:rPr lang="en-US" sz="4000" b="1" dirty="0"/>
              <a:t>Objectives</a:t>
            </a:r>
          </a:p>
        </p:txBody>
      </p:sp>
      <p:sp>
        <p:nvSpPr>
          <p:cNvPr id="3" name="Content Placeholder 2">
            <a:extLst>
              <a:ext uri="{FF2B5EF4-FFF2-40B4-BE49-F238E27FC236}">
                <a16:creationId xmlns:a16="http://schemas.microsoft.com/office/drawing/2014/main" id="{F4E794B8-EDA4-D2DC-83FE-5D2796F1B48F}"/>
              </a:ext>
            </a:extLst>
          </p:cNvPr>
          <p:cNvSpPr>
            <a:spLocks noGrp="1"/>
          </p:cNvSpPr>
          <p:nvPr>
            <p:ph idx="1"/>
          </p:nvPr>
        </p:nvSpPr>
        <p:spPr/>
        <p:txBody>
          <a:bodyPr vert="horz" lIns="91440" tIns="45720" rIns="91440" bIns="45720" rtlCol="0" anchor="t">
            <a:noAutofit/>
          </a:bodyPr>
          <a:lstStyle/>
          <a:p>
            <a:r>
              <a:rPr lang="en-US" dirty="0"/>
              <a:t>Define EBP</a:t>
            </a:r>
          </a:p>
          <a:p>
            <a:r>
              <a:rPr lang="en-US" dirty="0"/>
              <a:t>Identify CDC-targeted and epidemiologically important MDRO  (Multidrug-resistant Organisms)</a:t>
            </a:r>
          </a:p>
          <a:p>
            <a:r>
              <a:rPr lang="en-US" dirty="0"/>
              <a:t>Identify criteria for implementation of EBP vs. Contact Precautions</a:t>
            </a:r>
          </a:p>
          <a:p>
            <a:r>
              <a:rPr lang="en-US" dirty="0"/>
              <a:t>Identify high-contact resident activities </a:t>
            </a:r>
          </a:p>
          <a:p>
            <a:r>
              <a:rPr lang="en-US" dirty="0"/>
              <a:t>Review current regulations, guidance, and survey procedures</a:t>
            </a:r>
          </a:p>
          <a:p>
            <a:r>
              <a:rPr lang="en-US" dirty="0"/>
              <a:t>Identify tools and resources to educate staff, residents and families, and the interdisciplinary team</a:t>
            </a:r>
          </a:p>
          <a:p>
            <a:r>
              <a:rPr lang="en-US" dirty="0"/>
              <a:t>Identify and discuss areas where the facility can exercise discretion within the guidelines of the QSO (Quality Service Organization)</a:t>
            </a:r>
          </a:p>
          <a:p>
            <a:endParaRPr lang="en-US" dirty="0"/>
          </a:p>
        </p:txBody>
      </p:sp>
    </p:spTree>
    <p:extLst>
      <p:ext uri="{BB962C8B-B14F-4D97-AF65-F5344CB8AC3E}">
        <p14:creationId xmlns:p14="http://schemas.microsoft.com/office/powerpoint/2010/main" val="1025569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893DF-4BC5-1F21-D4EC-2F283BE09644}"/>
              </a:ext>
            </a:extLst>
          </p:cNvPr>
          <p:cNvSpPr>
            <a:spLocks noGrp="1"/>
          </p:cNvSpPr>
          <p:nvPr>
            <p:ph type="title"/>
          </p:nvPr>
        </p:nvSpPr>
        <p:spPr/>
        <p:txBody>
          <a:bodyPr/>
          <a:lstStyle/>
          <a:p>
            <a:pPr algn="ctr"/>
            <a:r>
              <a:rPr lang="en-US" sz="4000" b="1" dirty="0"/>
              <a:t>Resources</a:t>
            </a:r>
            <a:r>
              <a:rPr lang="en-US" dirty="0"/>
              <a:t> </a:t>
            </a:r>
          </a:p>
        </p:txBody>
      </p:sp>
      <p:sp>
        <p:nvSpPr>
          <p:cNvPr id="3" name="Content Placeholder 2">
            <a:extLst>
              <a:ext uri="{FF2B5EF4-FFF2-40B4-BE49-F238E27FC236}">
                <a16:creationId xmlns:a16="http://schemas.microsoft.com/office/drawing/2014/main" id="{0DA9A5D4-7249-7449-071D-B06C0C0B59BD}"/>
              </a:ext>
            </a:extLst>
          </p:cNvPr>
          <p:cNvSpPr>
            <a:spLocks noGrp="1"/>
          </p:cNvSpPr>
          <p:nvPr>
            <p:ph idx="1"/>
          </p:nvPr>
        </p:nvSpPr>
        <p:spPr/>
        <p:txBody>
          <a:bodyPr vert="horz" lIns="91440" tIns="45720" rIns="91440" bIns="45720" rtlCol="0" anchor="t">
            <a:normAutofit lnSpcReduction="10000"/>
          </a:bodyPr>
          <a:lstStyle/>
          <a:p>
            <a:pPr>
              <a:buFont typeface="Arial"/>
              <a:buChar char="▪"/>
            </a:pPr>
            <a:r>
              <a:rPr lang="en-US" sz="1800" dirty="0">
                <a:solidFill>
                  <a:srgbClr val="1155CC"/>
                </a:solidFill>
                <a:latin typeface="Arial"/>
                <a:cs typeface="Arial"/>
                <a:hlinkClick r:id="rId2"/>
              </a:rPr>
              <a:t>Consideration for Use of Enhanced Barrier Precautions in Skilled Nursing Facilities HICPAC</a:t>
            </a:r>
            <a:r>
              <a:rPr lang="en-US" sz="1800" dirty="0">
                <a:latin typeface="Arial"/>
                <a:cs typeface="Arial"/>
              </a:rPr>
              <a:t> </a:t>
            </a:r>
            <a:endParaRPr lang="en-US" sz="1800"/>
          </a:p>
          <a:p>
            <a:pPr>
              <a:buFont typeface="Arial"/>
              <a:buChar char="▪"/>
            </a:pPr>
            <a:r>
              <a:rPr lang="en-US" sz="1800" dirty="0">
                <a:solidFill>
                  <a:srgbClr val="1155CC"/>
                </a:solidFill>
                <a:latin typeface="Arial"/>
                <a:cs typeface="Arial"/>
                <a:hlinkClick r:id="rId3"/>
              </a:rPr>
              <a:t>Considerations for Use of Enhanced Barrier Precautions in Skilled Nursing Facilities</a:t>
            </a:r>
            <a:r>
              <a:rPr lang="en-US" sz="1800" dirty="0">
                <a:latin typeface="Arial"/>
                <a:cs typeface="Arial"/>
              </a:rPr>
              <a:t> </a:t>
            </a:r>
            <a:endParaRPr lang="en-US" sz="1800"/>
          </a:p>
          <a:p>
            <a:pPr>
              <a:buFont typeface="Arial"/>
              <a:buChar char="▪"/>
            </a:pPr>
            <a:r>
              <a:rPr lang="en-US" sz="1800" dirty="0">
                <a:solidFill>
                  <a:srgbClr val="1155CC"/>
                </a:solidFill>
                <a:latin typeface="Arial"/>
                <a:cs typeface="Arial"/>
                <a:hlinkClick r:id="rId4"/>
              </a:rPr>
              <a:t>Implementation of Personal Protective Equipment (PPE) Use in Nursing Homes to Prevent Spread of Multidrug-resistant Organisms (MDROs)</a:t>
            </a:r>
            <a:r>
              <a:rPr lang="en-US" sz="1800" dirty="0">
                <a:latin typeface="Arial"/>
                <a:cs typeface="Arial"/>
              </a:rPr>
              <a:t> </a:t>
            </a:r>
            <a:endParaRPr lang="en-US" sz="1800"/>
          </a:p>
          <a:p>
            <a:pPr>
              <a:buFont typeface="Arial"/>
              <a:buChar char="▪"/>
            </a:pPr>
            <a:r>
              <a:rPr lang="en-US" sz="1800" dirty="0">
                <a:solidFill>
                  <a:srgbClr val="1155CC"/>
                </a:solidFill>
                <a:latin typeface="Arial"/>
                <a:cs typeface="Arial"/>
                <a:hlinkClick r:id="rId5"/>
              </a:rPr>
              <a:t>Implementation of Personal Protective Equipment (PPE) Use in Nursing Homes to Prevent Spread of Multidrug-resistant Organisms (MDROs) | HAI | CDC</a:t>
            </a:r>
            <a:r>
              <a:rPr lang="en-US" sz="1800" dirty="0">
                <a:latin typeface="Arial"/>
                <a:cs typeface="Arial"/>
              </a:rPr>
              <a:t> </a:t>
            </a:r>
          </a:p>
          <a:p>
            <a:pPr>
              <a:buFont typeface="Arial"/>
              <a:buChar char="▪"/>
            </a:pPr>
            <a:r>
              <a:rPr lang="en-US" sz="1800" dirty="0">
                <a:solidFill>
                  <a:srgbClr val="57BCE5"/>
                </a:solidFill>
                <a:latin typeface="Arial"/>
                <a:cs typeface="Arial"/>
                <a:hlinkClick r:id="rId6"/>
              </a:rPr>
              <a:t>https://www.cms.gov/files/document/qso-24-08-nh.pdf</a:t>
            </a:r>
            <a:r>
              <a:rPr lang="en-US" sz="1800" dirty="0">
                <a:latin typeface="Arial"/>
                <a:cs typeface="Arial"/>
              </a:rPr>
              <a:t> </a:t>
            </a:r>
          </a:p>
          <a:p>
            <a:pPr>
              <a:buFont typeface="Arial"/>
              <a:buChar char="▪"/>
            </a:pPr>
            <a:r>
              <a:rPr lang="en-US" sz="1800" dirty="0">
                <a:solidFill>
                  <a:srgbClr val="1155CC"/>
                </a:solidFill>
                <a:latin typeface="Arial"/>
                <a:cs typeface="Arial"/>
                <a:hlinkClick r:id="rId7"/>
              </a:rPr>
              <a:t>Implementation of Enhanced Barrier Precautions in Nursing Homes to Prevent Spread of Multidrug-resistant Organisms Definitions of Common Terms and Abbreviations</a:t>
            </a:r>
            <a:r>
              <a:rPr lang="en-US" sz="1800" dirty="0">
                <a:latin typeface="Arial"/>
                <a:cs typeface="Arial"/>
              </a:rPr>
              <a:t> </a:t>
            </a:r>
          </a:p>
          <a:p>
            <a:pPr>
              <a:buFont typeface="Arial"/>
              <a:buChar char="▪"/>
            </a:pPr>
            <a:r>
              <a:rPr lang="en-US" sz="1800" dirty="0">
                <a:latin typeface="Arial"/>
                <a:ea typeface="+mn-lt"/>
                <a:cs typeface="+mn-lt"/>
                <a:hlinkClick r:id="rId7"/>
              </a:rPr>
              <a:t>https://www.cdc.gov/hai/pdfs/containment/EBP-Presentation-July2022.pptx</a:t>
            </a:r>
            <a:endParaRPr lang="en-US" sz="1800" dirty="0">
              <a:latin typeface="Arial"/>
              <a:cs typeface="Arial"/>
            </a:endParaRPr>
          </a:p>
          <a:p>
            <a:pPr>
              <a:buFont typeface="Arial"/>
              <a:buChar char="▪"/>
            </a:pPr>
            <a:endParaRPr lang="en-US" sz="1800" dirty="0">
              <a:latin typeface="Corbel"/>
              <a:cs typeface="Arial"/>
            </a:endParaRPr>
          </a:p>
          <a:p>
            <a:pPr marL="0" indent="0">
              <a:buNone/>
            </a:pPr>
            <a:endParaRPr lang="en-US" sz="1400" dirty="0">
              <a:latin typeface="Arial"/>
              <a:cs typeface="Arial"/>
            </a:endParaRPr>
          </a:p>
          <a:p>
            <a:pPr marL="0" indent="0">
              <a:buNone/>
            </a:pPr>
            <a:endParaRPr lang="en-US" dirty="0"/>
          </a:p>
        </p:txBody>
      </p:sp>
    </p:spTree>
    <p:extLst>
      <p:ext uri="{BB962C8B-B14F-4D97-AF65-F5344CB8AC3E}">
        <p14:creationId xmlns:p14="http://schemas.microsoft.com/office/powerpoint/2010/main" val="1366986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62488-26D9-B28B-0922-1ABDF3CE1FE4}"/>
              </a:ext>
            </a:extLst>
          </p:cNvPr>
          <p:cNvSpPr>
            <a:spLocks noGrp="1"/>
          </p:cNvSpPr>
          <p:nvPr>
            <p:ph type="title"/>
          </p:nvPr>
        </p:nvSpPr>
        <p:spPr/>
        <p:txBody>
          <a:bodyPr>
            <a:normAutofit/>
          </a:bodyPr>
          <a:lstStyle/>
          <a:p>
            <a:pPr algn="ctr"/>
            <a:r>
              <a:rPr lang="en-US" sz="3600" b="1" dirty="0"/>
              <a:t>Videos, Signs &amp; Audit tools</a:t>
            </a:r>
          </a:p>
        </p:txBody>
      </p:sp>
      <p:sp>
        <p:nvSpPr>
          <p:cNvPr id="3" name="Content Placeholder 2">
            <a:extLst>
              <a:ext uri="{FF2B5EF4-FFF2-40B4-BE49-F238E27FC236}">
                <a16:creationId xmlns:a16="http://schemas.microsoft.com/office/drawing/2014/main" id="{FAA2544E-B714-EB9E-2334-CE964545E995}"/>
              </a:ext>
            </a:extLst>
          </p:cNvPr>
          <p:cNvSpPr>
            <a:spLocks noGrp="1"/>
          </p:cNvSpPr>
          <p:nvPr>
            <p:ph idx="1"/>
          </p:nvPr>
        </p:nvSpPr>
        <p:spPr>
          <a:xfrm>
            <a:off x="572437" y="1905000"/>
            <a:ext cx="11135887" cy="4688641"/>
          </a:xfrm>
        </p:spPr>
        <p:txBody>
          <a:bodyPr vert="horz" lIns="91440" tIns="45720" rIns="91440" bIns="45720" rtlCol="0" anchor="t">
            <a:normAutofit fontScale="92500" lnSpcReduction="10000"/>
          </a:bodyPr>
          <a:lstStyle/>
          <a:p>
            <a:r>
              <a:rPr lang="en-US" sz="1400" dirty="0">
                <a:solidFill>
                  <a:srgbClr val="1155CC"/>
                </a:solidFill>
                <a:latin typeface="Arial"/>
                <a:cs typeface="Arial"/>
                <a:hlinkClick r:id="rId2"/>
              </a:rPr>
              <a:t>https://www.youtube.com/watch?v=NoL8PVp5KKc </a:t>
            </a:r>
            <a:endParaRPr lang="en-US" dirty="0"/>
          </a:p>
          <a:p>
            <a:r>
              <a:rPr lang="en-US" sz="1400" dirty="0">
                <a:solidFill>
                  <a:srgbClr val="57BCE5"/>
                </a:solidFill>
                <a:latin typeface="Arial"/>
                <a:cs typeface="Arial"/>
                <a:hlinkClick r:id="rId3"/>
              </a:rPr>
              <a:t>https://www.youtube.com/watch?v=XnEyD3yNKfA</a:t>
            </a:r>
            <a:r>
              <a:rPr lang="en-US" sz="1400" dirty="0">
                <a:solidFill>
                  <a:srgbClr val="FFFFFF"/>
                </a:solidFill>
                <a:latin typeface="Arial"/>
                <a:cs typeface="Arial"/>
              </a:rPr>
              <a:t> </a:t>
            </a:r>
            <a:endParaRPr lang="en-US" sz="1400" dirty="0">
              <a:solidFill>
                <a:srgbClr val="1155CC"/>
              </a:solidFill>
              <a:latin typeface="Arial"/>
              <a:cs typeface="Arial"/>
            </a:endParaRPr>
          </a:p>
          <a:p>
            <a:r>
              <a:rPr lang="en-US" sz="1400" dirty="0">
                <a:solidFill>
                  <a:srgbClr val="57BCE5"/>
                </a:solidFill>
                <a:latin typeface="Arial"/>
                <a:cs typeface="Arial"/>
                <a:hlinkClick r:id="rId4"/>
              </a:rPr>
              <a:t>https://www.cdc.gov/hai/pdfs/containment/EBP-MDROs-Poster-508.pdf</a:t>
            </a:r>
            <a:r>
              <a:rPr lang="en-US" sz="1400" dirty="0">
                <a:latin typeface="Arial"/>
                <a:cs typeface="Arial"/>
              </a:rPr>
              <a:t> </a:t>
            </a:r>
          </a:p>
          <a:p>
            <a:r>
              <a:rPr lang="en-US" sz="1400" dirty="0">
                <a:solidFill>
                  <a:srgbClr val="57BCE5"/>
                </a:solidFill>
                <a:latin typeface="Arial"/>
                <a:cs typeface="Arial"/>
                <a:hlinkClick r:id="rId5"/>
              </a:rPr>
              <a:t>https://www.cdc.gov/hai/pdfs/containment/EBP-KeepResidentsSafe-Poster-508.pdf</a:t>
            </a:r>
            <a:endParaRPr lang="en-US" sz="1400" dirty="0">
              <a:latin typeface="Arial"/>
              <a:cs typeface="Arial"/>
            </a:endParaRPr>
          </a:p>
          <a:p>
            <a:r>
              <a:rPr lang="en-US" sz="1400" dirty="0">
                <a:solidFill>
                  <a:srgbClr val="1155CC"/>
                </a:solidFill>
                <a:latin typeface="Arial"/>
                <a:cs typeface="Arial"/>
                <a:hlinkClick r:id="rId6"/>
              </a:rPr>
              <a:t>Keeping Residents Safe – Use of Enhanced Barrier Precautions</a:t>
            </a:r>
            <a:r>
              <a:rPr lang="en-US" sz="1400" dirty="0">
                <a:solidFill>
                  <a:srgbClr val="FFFFFF"/>
                </a:solidFill>
                <a:latin typeface="Arial"/>
                <a:cs typeface="Arial"/>
              </a:rPr>
              <a:t> </a:t>
            </a:r>
            <a:endParaRPr lang="en-US" sz="1400" dirty="0">
              <a:solidFill>
                <a:srgbClr val="57BCE5"/>
              </a:solidFill>
              <a:latin typeface="Arial"/>
              <a:cs typeface="Arial"/>
            </a:endParaRPr>
          </a:p>
          <a:p>
            <a:r>
              <a:rPr lang="en-US" sz="1400" dirty="0">
                <a:solidFill>
                  <a:srgbClr val="1155CC"/>
                </a:solidFill>
                <a:latin typeface="Arial"/>
                <a:cs typeface="Arial"/>
                <a:hlinkClick r:id="rId7"/>
              </a:rPr>
              <a:t>enhanced-barrier-precautions-sign-P.pdf</a:t>
            </a:r>
            <a:r>
              <a:rPr lang="en-US" sz="1400" dirty="0">
                <a:latin typeface="Arial"/>
                <a:cs typeface="Arial"/>
              </a:rPr>
              <a:t> </a:t>
            </a:r>
          </a:p>
          <a:p>
            <a:r>
              <a:rPr lang="en-US" sz="1400" dirty="0">
                <a:solidFill>
                  <a:srgbClr val="1155CC"/>
                </a:solidFill>
                <a:latin typeface="Arial"/>
                <a:cs typeface="Arial"/>
                <a:hlinkClick r:id="rId8"/>
              </a:rPr>
              <a:t>Enhanced Barrier Precautions (EBP) – Pocket Guide</a:t>
            </a:r>
            <a:r>
              <a:rPr lang="en-US" sz="1400" dirty="0">
                <a:latin typeface="Arial"/>
                <a:cs typeface="Arial"/>
              </a:rPr>
              <a:t> </a:t>
            </a:r>
          </a:p>
          <a:p>
            <a:r>
              <a:rPr lang="en-US" sz="1400" dirty="0">
                <a:solidFill>
                  <a:srgbClr val="1155CC"/>
                </a:solidFill>
                <a:latin typeface="Arial"/>
                <a:cs typeface="Arial"/>
                <a:hlinkClick r:id="rId9"/>
              </a:rPr>
              <a:t>Enhanced Barrier Precautions—Letter</a:t>
            </a:r>
            <a:r>
              <a:rPr lang="en-US" sz="1400" dirty="0">
                <a:latin typeface="Arial"/>
                <a:cs typeface="Arial"/>
              </a:rPr>
              <a:t> </a:t>
            </a:r>
          </a:p>
          <a:p>
            <a:r>
              <a:rPr lang="en-US" sz="1400" dirty="0">
                <a:solidFill>
                  <a:srgbClr val="1155CC"/>
                </a:solidFill>
                <a:latin typeface="Arial"/>
                <a:cs typeface="Arial"/>
                <a:hlinkClick r:id="rId10"/>
              </a:rPr>
              <a:t>Nursing Homes | CMS</a:t>
            </a:r>
            <a:r>
              <a:rPr lang="en-US" sz="1400" dirty="0">
                <a:latin typeface="Arial"/>
                <a:cs typeface="Arial"/>
              </a:rPr>
              <a:t> </a:t>
            </a:r>
          </a:p>
          <a:p>
            <a:r>
              <a:rPr lang="en-US" sz="1400" dirty="0">
                <a:solidFill>
                  <a:srgbClr val="1155CC"/>
                </a:solidFill>
                <a:latin typeface="Arial"/>
                <a:cs typeface="Arial"/>
                <a:hlinkClick r:id="rId11"/>
              </a:rPr>
              <a:t>Pre-Implementation Tool—Enhanced Barrier Precautions (EBP)</a:t>
            </a:r>
            <a:r>
              <a:rPr lang="en-US" sz="1400" dirty="0">
                <a:latin typeface="Arial"/>
                <a:cs typeface="Arial"/>
              </a:rPr>
              <a:t> </a:t>
            </a:r>
            <a:endParaRPr lang="en-US" dirty="0"/>
          </a:p>
          <a:p>
            <a:r>
              <a:rPr lang="en-US" sz="1400" dirty="0">
                <a:solidFill>
                  <a:srgbClr val="1155CC"/>
                </a:solidFill>
                <a:latin typeface="Arial"/>
                <a:cs typeface="Arial"/>
                <a:hlinkClick r:id="rId12"/>
              </a:rPr>
              <a:t>Enhanced Barrier Precautions (EBP) Implementation—Observations Tool</a:t>
            </a:r>
            <a:r>
              <a:rPr lang="en-US" sz="1400" dirty="0">
                <a:latin typeface="Arial"/>
                <a:cs typeface="Arial"/>
              </a:rPr>
              <a:t> </a:t>
            </a:r>
            <a:endParaRPr lang="en-US" dirty="0"/>
          </a:p>
          <a:p>
            <a:r>
              <a:rPr lang="en-US" sz="1500" dirty="0">
                <a:solidFill>
                  <a:srgbClr val="57BCE5"/>
                </a:solidFill>
                <a:latin typeface="Arial"/>
                <a:cs typeface="Arial"/>
                <a:hlinkClick r:id="rId13"/>
              </a:rPr>
              <a:t>https://www.cdc.gov/hai/excel/containment/Spreadsheet-to-Capture-and-Summarize-EBP-Observations.xlsx</a:t>
            </a:r>
            <a:r>
              <a:rPr lang="en-US" sz="1500" dirty="0">
                <a:latin typeface="Arial"/>
                <a:cs typeface="Arial"/>
              </a:rPr>
              <a:t> </a:t>
            </a:r>
            <a:endParaRPr lang="en-US" sz="1400" dirty="0">
              <a:latin typeface="Arial"/>
              <a:cs typeface="Arial"/>
            </a:endParaRPr>
          </a:p>
          <a:p>
            <a:endParaRPr lang="en-US" sz="1400" dirty="0">
              <a:latin typeface="Arial"/>
              <a:cs typeface="Arial"/>
            </a:endParaRPr>
          </a:p>
          <a:p>
            <a:endParaRPr lang="en-US" sz="1400" dirty="0">
              <a:latin typeface="Arial"/>
              <a:cs typeface="Arial"/>
            </a:endParaRPr>
          </a:p>
          <a:p>
            <a:endParaRPr lang="en-US" dirty="0"/>
          </a:p>
        </p:txBody>
      </p:sp>
    </p:spTree>
    <p:extLst>
      <p:ext uri="{BB962C8B-B14F-4D97-AF65-F5344CB8AC3E}">
        <p14:creationId xmlns:p14="http://schemas.microsoft.com/office/powerpoint/2010/main" val="2387355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014AF-D868-D954-121D-9E1D19EDCAB9}"/>
              </a:ext>
            </a:extLst>
          </p:cNvPr>
          <p:cNvSpPr>
            <a:spLocks noGrp="1"/>
          </p:cNvSpPr>
          <p:nvPr>
            <p:ph type="title"/>
          </p:nvPr>
        </p:nvSpPr>
        <p:spPr/>
        <p:txBody>
          <a:bodyPr vert="horz" lIns="91440" tIns="45720" rIns="91440" bIns="45720" rtlCol="0" anchor="b">
            <a:noAutofit/>
          </a:bodyPr>
          <a:lstStyle/>
          <a:p>
            <a:pPr algn="ctr"/>
            <a:r>
              <a:rPr lang="en-US" sz="3600" b="1" dirty="0"/>
              <a:t>What is EBP </a:t>
            </a:r>
            <a:br>
              <a:rPr lang="en-US" sz="3600" b="1" dirty="0"/>
            </a:br>
            <a:r>
              <a:rPr lang="en-US" sz="3600" b="1" dirty="0"/>
              <a:t>(Enhanced Barrier Precautions)?</a:t>
            </a:r>
            <a:endParaRPr lang="en-US" sz="3600" b="1"/>
          </a:p>
        </p:txBody>
      </p:sp>
      <p:sp>
        <p:nvSpPr>
          <p:cNvPr id="3" name="Content Placeholder 2">
            <a:extLst>
              <a:ext uri="{FF2B5EF4-FFF2-40B4-BE49-F238E27FC236}">
                <a16:creationId xmlns:a16="http://schemas.microsoft.com/office/drawing/2014/main" id="{73EF0399-0C73-DA02-BBF9-99B6866D634A}"/>
              </a:ext>
            </a:extLst>
          </p:cNvPr>
          <p:cNvSpPr>
            <a:spLocks noGrp="1"/>
          </p:cNvSpPr>
          <p:nvPr>
            <p:ph idx="1"/>
          </p:nvPr>
        </p:nvSpPr>
        <p:spPr/>
        <p:txBody>
          <a:bodyPr vert="horz" lIns="91440" tIns="45720" rIns="91440" bIns="45720" rtlCol="0" anchor="t">
            <a:normAutofit/>
          </a:bodyPr>
          <a:lstStyle/>
          <a:p>
            <a:r>
              <a:rPr lang="en-US" dirty="0"/>
              <a:t>Enhanced Barrier Precautions (EBP) is a strategy to decrease the transmission of CDC-targeted and epidemiologically important MDRO in nursing homes when contact precautions do not apply. </a:t>
            </a:r>
          </a:p>
          <a:p>
            <a:r>
              <a:rPr lang="en-US" dirty="0"/>
              <a:t>This strategy (EBP) expands the use of personal protective equipment (PPE) to include a gown and gloves for </a:t>
            </a:r>
            <a:r>
              <a:rPr lang="en-US" i="1" dirty="0"/>
              <a:t>certain residents</a:t>
            </a:r>
            <a:r>
              <a:rPr lang="en-US" dirty="0"/>
              <a:t> during </a:t>
            </a:r>
            <a:r>
              <a:rPr lang="en-US" i="1" dirty="0"/>
              <a:t>specific high-contact activities</a:t>
            </a:r>
            <a:r>
              <a:rPr lang="en-US" dirty="0"/>
              <a:t> that provide opportunities for transfer of MDRO via staff hands and clothing. </a:t>
            </a:r>
          </a:p>
          <a:p>
            <a:r>
              <a:rPr lang="en-US" dirty="0"/>
              <a:t>EBP </a:t>
            </a:r>
            <a:r>
              <a:rPr lang="en-US" b="1" u="sng" dirty="0"/>
              <a:t>does not</a:t>
            </a:r>
            <a:r>
              <a:rPr lang="en-US" dirty="0"/>
              <a:t> involve resident room restrictions. </a:t>
            </a:r>
          </a:p>
          <a:p>
            <a:r>
              <a:rPr lang="en-US" dirty="0"/>
              <a:t>EBP is used in conjunction with Standard Precautions and Body Substance Isolation (BSI), which is for all resident care. </a:t>
            </a:r>
          </a:p>
        </p:txBody>
      </p:sp>
    </p:spTree>
    <p:extLst>
      <p:ext uri="{BB962C8B-B14F-4D97-AF65-F5344CB8AC3E}">
        <p14:creationId xmlns:p14="http://schemas.microsoft.com/office/powerpoint/2010/main" val="2592225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CC808-5A47-A032-5DD7-79084CF70D31}"/>
              </a:ext>
            </a:extLst>
          </p:cNvPr>
          <p:cNvSpPr>
            <a:spLocks noGrp="1"/>
          </p:cNvSpPr>
          <p:nvPr>
            <p:ph type="title"/>
          </p:nvPr>
        </p:nvSpPr>
        <p:spPr>
          <a:xfrm>
            <a:off x="342604" y="274638"/>
            <a:ext cx="11495957" cy="1388565"/>
          </a:xfrm>
        </p:spPr>
        <p:txBody>
          <a:bodyPr>
            <a:normAutofit fontScale="90000"/>
          </a:bodyPr>
          <a:lstStyle/>
          <a:p>
            <a:pPr algn="ctr"/>
            <a:r>
              <a:rPr lang="en-US" sz="3600" b="1" dirty="0"/>
              <a:t>Enhanced Barrier Precautions:</a:t>
            </a:r>
            <a:br>
              <a:rPr lang="en-US" sz="3600" b="1" dirty="0"/>
            </a:br>
            <a:r>
              <a:rPr lang="en-US" sz="3600" b="1" dirty="0"/>
              <a:t>Background and Timeline </a:t>
            </a:r>
            <a:br>
              <a:rPr lang="en-US" dirty="0"/>
            </a:br>
            <a:endParaRPr lang="en-US" dirty="0"/>
          </a:p>
        </p:txBody>
      </p:sp>
      <p:sp>
        <p:nvSpPr>
          <p:cNvPr id="3" name="Content Placeholder 2">
            <a:extLst>
              <a:ext uri="{FF2B5EF4-FFF2-40B4-BE49-F238E27FC236}">
                <a16:creationId xmlns:a16="http://schemas.microsoft.com/office/drawing/2014/main" id="{17ED2E13-4E1E-2855-0E2A-0A6E366ED058}"/>
              </a:ext>
            </a:extLst>
          </p:cNvPr>
          <p:cNvSpPr>
            <a:spLocks noGrp="1"/>
          </p:cNvSpPr>
          <p:nvPr>
            <p:ph idx="1"/>
          </p:nvPr>
        </p:nvSpPr>
        <p:spPr/>
        <p:txBody>
          <a:bodyPr vert="horz" lIns="91440" tIns="45720" rIns="91440" bIns="45720" rtlCol="0" anchor="t">
            <a:normAutofit/>
          </a:bodyPr>
          <a:lstStyle/>
          <a:p>
            <a:r>
              <a:rPr lang="en-US" dirty="0"/>
              <a:t>MDRO transmission contributes to resident morbidity and mortality as well as increased health care costs. </a:t>
            </a:r>
          </a:p>
          <a:p>
            <a:r>
              <a:rPr lang="en-US" dirty="0"/>
              <a:t>In 2019, the CDC introduced a new approach to personal protective equipment (PPE) use called EBP.</a:t>
            </a:r>
          </a:p>
          <a:p>
            <a:r>
              <a:rPr lang="en-US" dirty="0"/>
              <a:t>In June of 2021, Healthcare Infection Control Practices Advisory Committee (HICPAC) noted that </a:t>
            </a:r>
            <a:r>
              <a:rPr lang="en-US" b="1" dirty="0"/>
              <a:t>more than 50% of nursing home residents may be colonized with MDRO</a:t>
            </a:r>
            <a:r>
              <a:rPr lang="en-US" dirty="0"/>
              <a:t>. </a:t>
            </a:r>
          </a:p>
          <a:p>
            <a:r>
              <a:rPr lang="en-US" dirty="0">
                <a:ea typeface="+mn-lt"/>
                <a:cs typeface="+mn-lt"/>
                <a:hlinkClick r:id="rId2"/>
              </a:rPr>
              <a:t>https://www.cdc.gov/hicpac/pdf/EnhancedBarrierPrecautions-H.pdf</a:t>
            </a: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1811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6CD01-FCE1-33DC-5F2D-F6164C891A60}"/>
              </a:ext>
            </a:extLst>
          </p:cNvPr>
          <p:cNvSpPr>
            <a:spLocks noGrp="1"/>
          </p:cNvSpPr>
          <p:nvPr>
            <p:ph type="title"/>
          </p:nvPr>
        </p:nvSpPr>
        <p:spPr>
          <a:xfrm>
            <a:off x="281315" y="274638"/>
            <a:ext cx="11541924" cy="1020762"/>
          </a:xfrm>
        </p:spPr>
        <p:txBody>
          <a:bodyPr/>
          <a:lstStyle/>
          <a:p>
            <a:pPr algn="ctr"/>
            <a:r>
              <a:rPr lang="en-US" b="1" dirty="0">
                <a:ea typeface="+mj-lt"/>
                <a:cs typeface="+mj-lt"/>
              </a:rPr>
              <a:t>Enhanced Barrier Precautions:</a:t>
            </a:r>
            <a:br>
              <a:rPr lang="en-US" b="1" dirty="0">
                <a:ea typeface="+mj-lt"/>
                <a:cs typeface="+mj-lt"/>
              </a:rPr>
            </a:br>
            <a:r>
              <a:rPr lang="en-US" b="1" dirty="0">
                <a:ea typeface="+mj-lt"/>
                <a:cs typeface="+mj-lt"/>
              </a:rPr>
              <a:t>Background and Timeline</a:t>
            </a:r>
            <a:endParaRPr lang="en-US" b="1" dirty="0"/>
          </a:p>
        </p:txBody>
      </p:sp>
      <p:sp>
        <p:nvSpPr>
          <p:cNvPr id="3" name="Content Placeholder 2">
            <a:extLst>
              <a:ext uri="{FF2B5EF4-FFF2-40B4-BE49-F238E27FC236}">
                <a16:creationId xmlns:a16="http://schemas.microsoft.com/office/drawing/2014/main" id="{1442D069-438A-236A-934C-BDD26F5B838A}"/>
              </a:ext>
            </a:extLst>
          </p:cNvPr>
          <p:cNvSpPr>
            <a:spLocks noGrp="1"/>
          </p:cNvSpPr>
          <p:nvPr>
            <p:ph idx="1"/>
          </p:nvPr>
        </p:nvSpPr>
        <p:spPr/>
        <p:txBody>
          <a:bodyPr vert="horz" lIns="91440" tIns="45720" rIns="91440" bIns="45720" rtlCol="0" anchor="t">
            <a:normAutofit/>
          </a:bodyPr>
          <a:lstStyle/>
          <a:p>
            <a:r>
              <a:rPr lang="en-US" dirty="0"/>
              <a:t> The CDC released updated EBP recommendations for "</a:t>
            </a:r>
            <a:r>
              <a:rPr lang="en-US" i="1" dirty="0"/>
              <a:t>Implementation of PPE use in nursing homes to prevent spread of MDROs</a:t>
            </a:r>
            <a:r>
              <a:rPr lang="en-US" dirty="0"/>
              <a:t>" in July of 2022 in response to the HICPAC report. </a:t>
            </a:r>
          </a:p>
          <a:p>
            <a:r>
              <a:rPr lang="en-US" dirty="0">
                <a:ea typeface="+mn-lt"/>
                <a:cs typeface="+mn-lt"/>
                <a:hlinkClick r:id="rId2"/>
              </a:rPr>
              <a:t>https://www.cdc.gov/hai/pdfs/containment/PPE-Nursing-Homes-H.pdf</a:t>
            </a:r>
            <a:endParaRPr lang="en-US" dirty="0">
              <a:ea typeface="+mn-lt"/>
              <a:cs typeface="+mn-lt"/>
            </a:endParaRPr>
          </a:p>
          <a:p>
            <a:r>
              <a:rPr lang="en-US" dirty="0"/>
              <a:t>The recommendations include the use of EBP during </a:t>
            </a:r>
            <a:r>
              <a:rPr lang="en-US" i="1" dirty="0"/>
              <a:t>high-contact care activities</a:t>
            </a:r>
            <a:r>
              <a:rPr lang="en-US" dirty="0"/>
              <a:t> for residents with chronic wounds or indwelling medical devices, regardless of their MDRO status, in addition to residents who are infected or colonized with MDRO when contact precautions do not apply. </a:t>
            </a:r>
          </a:p>
          <a:p>
            <a:endParaRPr lang="en-US" dirty="0"/>
          </a:p>
          <a:p>
            <a:endParaRPr lang="en-US" dirty="0"/>
          </a:p>
        </p:txBody>
      </p:sp>
    </p:spTree>
    <p:extLst>
      <p:ext uri="{BB962C8B-B14F-4D97-AF65-F5344CB8AC3E}">
        <p14:creationId xmlns:p14="http://schemas.microsoft.com/office/powerpoint/2010/main" val="3754801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6F3FB-9186-A89A-B80D-4BBD26B76FA6}"/>
              </a:ext>
            </a:extLst>
          </p:cNvPr>
          <p:cNvSpPr>
            <a:spLocks noGrp="1"/>
          </p:cNvSpPr>
          <p:nvPr>
            <p:ph type="title"/>
          </p:nvPr>
        </p:nvSpPr>
        <p:spPr>
          <a:xfrm>
            <a:off x="1522414" y="274638"/>
            <a:ext cx="9143998" cy="1174013"/>
          </a:xfrm>
        </p:spPr>
        <p:txBody>
          <a:bodyPr>
            <a:normAutofit fontScale="90000"/>
          </a:bodyPr>
          <a:lstStyle/>
          <a:p>
            <a:pPr algn="ctr"/>
            <a:br>
              <a:rPr lang="en-US" sz="2900" dirty="0">
                <a:ea typeface="+mj-lt"/>
                <a:cs typeface="+mj-lt"/>
              </a:rPr>
            </a:br>
            <a:br>
              <a:rPr lang="en-US" sz="2900" dirty="0">
                <a:ea typeface="+mj-lt"/>
                <a:cs typeface="+mj-lt"/>
              </a:rPr>
            </a:br>
            <a:br>
              <a:rPr lang="en-US" sz="3100" dirty="0">
                <a:ea typeface="+mj-lt"/>
                <a:cs typeface="+mj-lt"/>
              </a:rPr>
            </a:br>
            <a:r>
              <a:rPr lang="en-US" sz="4000" b="1" dirty="0">
                <a:ea typeface="+mj-lt"/>
                <a:cs typeface="+mj-lt"/>
              </a:rPr>
              <a:t>Enhanced Barrier Precautions: </a:t>
            </a:r>
            <a:br>
              <a:rPr lang="en-US" sz="4000" b="1" dirty="0">
                <a:ea typeface="+mj-lt"/>
                <a:cs typeface="+mj-lt"/>
              </a:rPr>
            </a:br>
            <a:r>
              <a:rPr lang="en-US" sz="4000" b="1" dirty="0">
                <a:ea typeface="+mj-lt"/>
                <a:cs typeface="+mj-lt"/>
              </a:rPr>
              <a:t>Background and Timeline</a:t>
            </a:r>
          </a:p>
        </p:txBody>
      </p:sp>
      <p:sp>
        <p:nvSpPr>
          <p:cNvPr id="3" name="Content Placeholder 2">
            <a:extLst>
              <a:ext uri="{FF2B5EF4-FFF2-40B4-BE49-F238E27FC236}">
                <a16:creationId xmlns:a16="http://schemas.microsoft.com/office/drawing/2014/main" id="{33FA4942-94F2-5C23-F0E4-0E2CAE1644E5}"/>
              </a:ext>
            </a:extLst>
          </p:cNvPr>
          <p:cNvSpPr>
            <a:spLocks noGrp="1"/>
          </p:cNvSpPr>
          <p:nvPr>
            <p:ph idx="1"/>
          </p:nvPr>
        </p:nvSpPr>
        <p:spPr/>
        <p:txBody>
          <a:bodyPr vert="horz" lIns="91440" tIns="45720" rIns="91440" bIns="45720" rtlCol="0" anchor="t">
            <a:noAutofit/>
          </a:bodyPr>
          <a:lstStyle/>
          <a:p>
            <a:r>
              <a:rPr lang="en-US" sz="2800" dirty="0">
                <a:ea typeface="+mn-lt"/>
                <a:cs typeface="+mn-lt"/>
              </a:rPr>
              <a:t>On March 20, 2024, Centers for Medicare &amp; Medicaid Services (CMS) issued guidance for State Survey Agencies and long-term care facilities on using EBP to align with nationally accepted standards. </a:t>
            </a:r>
            <a:endParaRPr lang="en-US" sz="2800" dirty="0"/>
          </a:p>
          <a:p>
            <a:r>
              <a:rPr lang="en-US" sz="2800" dirty="0"/>
              <a:t>This new guidance is being incorporated into F880 Infection Prevention and Control. </a:t>
            </a:r>
          </a:p>
          <a:p>
            <a:r>
              <a:rPr lang="en-US" sz="2800" dirty="0"/>
              <a:t>This is effective </a:t>
            </a:r>
            <a:r>
              <a:rPr lang="en-US" sz="2800" b="1" dirty="0"/>
              <a:t>April 1, 2024</a:t>
            </a:r>
            <a:r>
              <a:rPr lang="en-US" sz="2800" dirty="0"/>
              <a:t>. </a:t>
            </a:r>
          </a:p>
          <a:p>
            <a:r>
              <a:rPr lang="en-US" sz="2800" dirty="0">
                <a:ea typeface="+mn-lt"/>
                <a:cs typeface="+mn-lt"/>
                <a:hlinkClick r:id="rId2"/>
              </a:rPr>
              <a:t>https://www.cms.gov/files/document/qso-24-08-nh.pdf</a:t>
            </a:r>
          </a:p>
          <a:p>
            <a:endParaRPr lang="en-US" dirty="0">
              <a:ea typeface="+mn-lt"/>
              <a:cs typeface="+mn-lt"/>
            </a:endParaRPr>
          </a:p>
          <a:p>
            <a:endParaRPr lang="en-US" dirty="0">
              <a:ea typeface="+mn-lt"/>
              <a:cs typeface="+mn-lt"/>
            </a:endParaRPr>
          </a:p>
        </p:txBody>
      </p:sp>
    </p:spTree>
    <p:extLst>
      <p:ext uri="{BB962C8B-B14F-4D97-AF65-F5344CB8AC3E}">
        <p14:creationId xmlns:p14="http://schemas.microsoft.com/office/powerpoint/2010/main" val="4235725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ACD26-374D-C46D-50F5-F5D44F2C84E3}"/>
              </a:ext>
            </a:extLst>
          </p:cNvPr>
          <p:cNvSpPr>
            <a:spLocks noGrp="1"/>
          </p:cNvSpPr>
          <p:nvPr>
            <p:ph type="title"/>
          </p:nvPr>
        </p:nvSpPr>
        <p:spPr/>
        <p:txBody>
          <a:bodyPr>
            <a:normAutofit/>
          </a:bodyPr>
          <a:lstStyle/>
          <a:p>
            <a:pPr algn="ctr"/>
            <a:r>
              <a:rPr lang="en-US" sz="3600" b="1" dirty="0"/>
              <a:t>Regulations and Guidance</a:t>
            </a:r>
          </a:p>
        </p:txBody>
      </p:sp>
      <p:sp>
        <p:nvSpPr>
          <p:cNvPr id="3" name="Content Placeholder 2">
            <a:extLst>
              <a:ext uri="{FF2B5EF4-FFF2-40B4-BE49-F238E27FC236}">
                <a16:creationId xmlns:a16="http://schemas.microsoft.com/office/drawing/2014/main" id="{E5A9C846-EF99-B4FB-ABEA-6A1720B7D88A}"/>
              </a:ext>
            </a:extLst>
          </p:cNvPr>
          <p:cNvSpPr>
            <a:spLocks noGrp="1"/>
          </p:cNvSpPr>
          <p:nvPr>
            <p:ph idx="1"/>
          </p:nvPr>
        </p:nvSpPr>
        <p:spPr/>
        <p:txBody>
          <a:bodyPr vert="horz" lIns="91440" tIns="45720" rIns="91440" bIns="45720" rtlCol="0" anchor="t">
            <a:noAutofit/>
          </a:bodyPr>
          <a:lstStyle/>
          <a:p>
            <a:pPr marL="0" indent="0">
              <a:buNone/>
            </a:pPr>
            <a:r>
              <a:rPr lang="en-US" sz="2000" dirty="0">
                <a:solidFill>
                  <a:srgbClr val="FFFFFF"/>
                </a:solidFill>
                <a:ea typeface="+mn-lt"/>
                <a:cs typeface="+mn-lt"/>
              </a:rPr>
              <a:t>F880 – Infection Prevention and Control </a:t>
            </a:r>
          </a:p>
          <a:p>
            <a:pPr marL="0" indent="0">
              <a:buNone/>
            </a:pPr>
            <a:r>
              <a:rPr lang="en-US" sz="2000" dirty="0">
                <a:solidFill>
                  <a:srgbClr val="FFFFFF"/>
                </a:solidFill>
                <a:ea typeface="+mn-lt"/>
                <a:cs typeface="+mn-lt"/>
              </a:rPr>
              <a:t>§483.80 Infection Control The facility must establish and maintain an infection prevention and control program designed to provide a safe, sanitary, and comfortable environment and to help prevent the development and transmission of communicable diseases and infections. </a:t>
            </a:r>
          </a:p>
          <a:p>
            <a:pPr marL="0" indent="0">
              <a:buNone/>
            </a:pPr>
            <a:r>
              <a:rPr lang="en-US" sz="2000" dirty="0">
                <a:solidFill>
                  <a:srgbClr val="FFFFFF"/>
                </a:solidFill>
                <a:ea typeface="+mn-lt"/>
                <a:cs typeface="+mn-lt"/>
              </a:rPr>
              <a:t>§483.80(a) Infection prevention and control program. The facility must establish an infection prevention and control program (IPCP) that must include, at a minimum, the following elements: </a:t>
            </a:r>
          </a:p>
          <a:p>
            <a:pPr marL="0" indent="0">
              <a:buNone/>
            </a:pPr>
            <a:r>
              <a:rPr lang="en-US" sz="2000" dirty="0">
                <a:solidFill>
                  <a:srgbClr val="FFFFFF"/>
                </a:solidFill>
                <a:ea typeface="+mn-lt"/>
                <a:cs typeface="+mn-lt"/>
              </a:rPr>
              <a:t>§483.80(a)(1) A system for preventing, identifying, reporting, investigating, and controlling infections and communicable diseases for all residents, staff, volunteers, visitors, and other individuals providing services under a contractual arrangement based upon the facility assessment conducted according to §483.70(e) and following accepted national standards.</a:t>
            </a:r>
            <a:endParaRPr lang="en-US" sz="2000" dirty="0">
              <a:solidFill>
                <a:srgbClr val="FFFFFF"/>
              </a:solidFill>
            </a:endParaRPr>
          </a:p>
        </p:txBody>
      </p:sp>
    </p:spTree>
    <p:extLst>
      <p:ext uri="{BB962C8B-B14F-4D97-AF65-F5344CB8AC3E}">
        <p14:creationId xmlns:p14="http://schemas.microsoft.com/office/powerpoint/2010/main" val="963770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F591D-23FA-3880-578B-ED36C049D5A5}"/>
              </a:ext>
            </a:extLst>
          </p:cNvPr>
          <p:cNvSpPr>
            <a:spLocks noGrp="1"/>
          </p:cNvSpPr>
          <p:nvPr>
            <p:ph type="title"/>
          </p:nvPr>
        </p:nvSpPr>
        <p:spPr/>
        <p:txBody>
          <a:bodyPr>
            <a:normAutofit/>
          </a:bodyPr>
          <a:lstStyle/>
          <a:p>
            <a:pPr algn="ctr"/>
            <a:r>
              <a:rPr lang="en-US" sz="3600" b="1" dirty="0"/>
              <a:t>Survey Procedures</a:t>
            </a:r>
          </a:p>
        </p:txBody>
      </p:sp>
      <p:sp>
        <p:nvSpPr>
          <p:cNvPr id="3" name="Content Placeholder 2">
            <a:extLst>
              <a:ext uri="{FF2B5EF4-FFF2-40B4-BE49-F238E27FC236}">
                <a16:creationId xmlns:a16="http://schemas.microsoft.com/office/drawing/2014/main" id="{31710D76-1851-6610-ED05-1DD8C681BDBD}"/>
              </a:ext>
            </a:extLst>
          </p:cNvPr>
          <p:cNvSpPr>
            <a:spLocks noGrp="1"/>
          </p:cNvSpPr>
          <p:nvPr>
            <p:ph idx="1"/>
          </p:nvPr>
        </p:nvSpPr>
        <p:spPr/>
        <p:txBody>
          <a:bodyPr vert="horz" lIns="91440" tIns="45720" rIns="91440" bIns="45720" rtlCol="0" anchor="t">
            <a:normAutofit/>
          </a:bodyPr>
          <a:lstStyle/>
          <a:p>
            <a:r>
              <a:rPr lang="en-US" sz="2800" dirty="0"/>
              <a:t>Surveyors will evaluate the use of EBP when reviewing sampled residents for whom EBP are indicated. </a:t>
            </a:r>
          </a:p>
          <a:p>
            <a:r>
              <a:rPr lang="en-US" sz="2800" dirty="0"/>
              <a:t>Associated survey documents can be found under the "Survey Resources" link in the downloads section of the CMS Nursing Homes webpage below: </a:t>
            </a:r>
          </a:p>
          <a:p>
            <a:r>
              <a:rPr lang="en-US" sz="2800" dirty="0">
                <a:ea typeface="+mn-lt"/>
                <a:cs typeface="+mn-lt"/>
                <a:hlinkClick r:id="rId2"/>
              </a:rPr>
              <a:t>https://www.cms.gov/Medicare/Provider-Enrollment-and-Certification/GuidanceforLawsAndRegulations/Nursing-Homes</a:t>
            </a:r>
            <a:endParaRPr lang="en-US" sz="2800" dirty="0">
              <a:ea typeface="+mn-lt"/>
              <a:cs typeface="+mn-lt"/>
            </a:endParaRPr>
          </a:p>
          <a:p>
            <a:endParaRPr lang="en-US" dirty="0"/>
          </a:p>
        </p:txBody>
      </p:sp>
    </p:spTree>
    <p:extLst>
      <p:ext uri="{BB962C8B-B14F-4D97-AF65-F5344CB8AC3E}">
        <p14:creationId xmlns:p14="http://schemas.microsoft.com/office/powerpoint/2010/main" val="2043048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5D62D-1396-C4A8-F9A2-66DE1EE301C1}"/>
              </a:ext>
            </a:extLst>
          </p:cNvPr>
          <p:cNvSpPr>
            <a:spLocks noGrp="1"/>
          </p:cNvSpPr>
          <p:nvPr>
            <p:ph type="title"/>
          </p:nvPr>
        </p:nvSpPr>
        <p:spPr/>
        <p:txBody>
          <a:bodyPr vert="horz" lIns="91440" tIns="45720" rIns="91440" bIns="45720" rtlCol="0" anchor="b">
            <a:noAutofit/>
          </a:bodyPr>
          <a:lstStyle/>
          <a:p>
            <a:pPr algn="ctr"/>
            <a:r>
              <a:rPr lang="en-US" sz="3600" b="1" dirty="0"/>
              <a:t>Implementation of EBP: </a:t>
            </a:r>
            <a:br>
              <a:rPr lang="en-US" sz="3600" b="1" dirty="0"/>
            </a:br>
            <a:r>
              <a:rPr lang="en-US" sz="3600" b="1" dirty="0"/>
              <a:t>Identifying Residents at Risk </a:t>
            </a:r>
            <a:endParaRPr lang="en-US" sz="3600" b="1"/>
          </a:p>
        </p:txBody>
      </p:sp>
      <p:sp>
        <p:nvSpPr>
          <p:cNvPr id="3" name="Content Placeholder 2">
            <a:extLst>
              <a:ext uri="{FF2B5EF4-FFF2-40B4-BE49-F238E27FC236}">
                <a16:creationId xmlns:a16="http://schemas.microsoft.com/office/drawing/2014/main" id="{A1ABD195-F627-6A6B-D1C7-007025BBF7C3}"/>
              </a:ext>
            </a:extLst>
          </p:cNvPr>
          <p:cNvSpPr>
            <a:spLocks noGrp="1"/>
          </p:cNvSpPr>
          <p:nvPr>
            <p:ph idx="1"/>
          </p:nvPr>
        </p:nvSpPr>
        <p:spPr/>
        <p:txBody>
          <a:bodyPr vert="horz" lIns="91440" tIns="45720" rIns="91440" bIns="45720" rtlCol="0" anchor="t">
            <a:noAutofit/>
          </a:bodyPr>
          <a:lstStyle/>
          <a:p>
            <a:r>
              <a:rPr lang="en-US" sz="2800" dirty="0"/>
              <a:t>EBP is indicated for residents with </a:t>
            </a:r>
            <a:r>
              <a:rPr lang="en-US" sz="2800" b="1" dirty="0"/>
              <a:t>any</a:t>
            </a:r>
            <a:r>
              <a:rPr lang="en-US" sz="2800" dirty="0"/>
              <a:t> of the following: </a:t>
            </a:r>
          </a:p>
          <a:p>
            <a:pPr lvl="1"/>
            <a:r>
              <a:rPr lang="en-US" sz="2400" b="1" dirty="0"/>
              <a:t>Infection or colonization</a:t>
            </a:r>
            <a:r>
              <a:rPr lang="en-US" sz="2400" dirty="0"/>
              <a:t> with a CDC-targeted MDRO when contact precautions do not otherwise apply; or</a:t>
            </a:r>
          </a:p>
          <a:p>
            <a:pPr lvl="1"/>
            <a:r>
              <a:rPr lang="en-US" sz="2400" dirty="0"/>
              <a:t>Wounds and indwelling medical devices, even if the resident is not known to be infected or colonized with an</a:t>
            </a:r>
            <a:r>
              <a:rPr lang="en-US" sz="2400" i="1" dirty="0"/>
              <a:t> MDRO. </a:t>
            </a:r>
          </a:p>
          <a:p>
            <a:pPr lvl="2"/>
            <a:r>
              <a:rPr lang="en-US" sz="2000" dirty="0"/>
              <a:t>Wounds generally include chronic wounds, not shorter-lasting wounds such as skin tears. Examples of chronic wounds: </a:t>
            </a:r>
          </a:p>
          <a:p>
            <a:pPr lvl="3"/>
            <a:r>
              <a:rPr lang="en-US" sz="1800" dirty="0"/>
              <a:t>Pressure ulcers, unhealed surgical wounds, venous stasis, and diabetic foot ulcers</a:t>
            </a:r>
          </a:p>
          <a:p>
            <a:pPr lvl="2"/>
            <a:r>
              <a:rPr lang="en-US" sz="2000" dirty="0"/>
              <a:t>Examples of indwelling medical devices: </a:t>
            </a:r>
          </a:p>
          <a:p>
            <a:pPr lvl="3"/>
            <a:r>
              <a:rPr lang="en-US" sz="1800" dirty="0"/>
              <a:t>Central lines, peripherally inserted central catheters, urinary catheters, feeding tubes, tracheostomies </a:t>
            </a:r>
          </a:p>
          <a:p>
            <a:pPr lvl="3"/>
            <a:r>
              <a:rPr lang="en-US" sz="1800" dirty="0"/>
              <a:t>Peripheral IV lines are not considered indwelling medical devices for the purposes of EBP</a:t>
            </a:r>
          </a:p>
          <a:p>
            <a:pPr lvl="3"/>
            <a:endParaRPr lang="en-US" dirty="0"/>
          </a:p>
          <a:p>
            <a:pPr lvl="1"/>
            <a:endParaRPr lang="en-US" dirty="0"/>
          </a:p>
        </p:txBody>
      </p:sp>
    </p:spTree>
    <p:extLst>
      <p:ext uri="{BB962C8B-B14F-4D97-AF65-F5344CB8AC3E}">
        <p14:creationId xmlns:p14="http://schemas.microsoft.com/office/powerpoint/2010/main" val="1066595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Custom" id="{37DB63F3-72C7-4A67-82CB-DE1EC68F0B1F}" vid="{1DDF8815-C24B-4878-AB18-C1C7DB7407AA}"/>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7" ma:contentTypeDescription="Create a new document." ma:contentTypeScope="" ma:versionID="c6f9a84f66a9c8b9a21755b9ffafb945">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27df39e3e7036dff54f89ddd5805ce72"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A52FF4-E484-4953-8434-9402E3BE0AB5}">
  <ds:schemaRefs>
    <ds:schemaRef ds:uri="http://schemas.microsoft.com/sharepoint/v3/contenttype/forms"/>
  </ds:schemaRefs>
</ds:datastoreItem>
</file>

<file path=customXml/itemProps2.xml><?xml version="1.0" encoding="utf-8"?>
<ds:datastoreItem xmlns:ds="http://schemas.openxmlformats.org/officeDocument/2006/customXml" ds:itemID="{682B82EB-80D3-4DDB-9A53-0D22163B57B3}">
  <ds:schemaRef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schemas.microsoft.com/sharepoint/v3"/>
    <ds:schemaRef ds:uri="230e9df3-be65-4c73-a93b-d1236ebd677e"/>
    <ds:schemaRef ds:uri="http://schemas.openxmlformats.org/package/2006/metadata/core-properties"/>
    <ds:schemaRef ds:uri="16c05727-aa75-4e4a-9b5f-8a80a1165891"/>
    <ds:schemaRef ds:uri="71af3243-3dd4-4a8d-8c0d-dd76da1f02a5"/>
    <ds:schemaRef ds:uri="http://www.w3.org/XML/1998/namespace"/>
    <ds:schemaRef ds:uri="http://purl.org/dc/dcmitype/"/>
  </ds:schemaRefs>
</ds:datastoreItem>
</file>

<file path=customXml/itemProps3.xml><?xml version="1.0" encoding="utf-8"?>
<ds:datastoreItem xmlns:ds="http://schemas.openxmlformats.org/officeDocument/2006/customXml" ds:itemID="{25FC92C0-A33F-467F-A65D-AA0CE0BD2B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Custom</Template>
  <TotalTime>88</TotalTime>
  <Words>1987</Words>
  <Application>Microsoft Macintosh PowerPoint</Application>
  <PresentationFormat>Custom</PresentationFormat>
  <Paragraphs>155</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Consolas</vt:lpstr>
      <vt:lpstr>Corbel</vt:lpstr>
      <vt:lpstr>Custom</vt:lpstr>
      <vt:lpstr>Enhanced Barrier Precautions (EBP)</vt:lpstr>
      <vt:lpstr>Objectives</vt:lpstr>
      <vt:lpstr>What is EBP  (Enhanced Barrier Precautions)?</vt:lpstr>
      <vt:lpstr>Enhanced Barrier Precautions: Background and Timeline  </vt:lpstr>
      <vt:lpstr>Enhanced Barrier Precautions: Background and Timeline</vt:lpstr>
      <vt:lpstr>   Enhanced Barrier Precautions:  Background and Timeline</vt:lpstr>
      <vt:lpstr>Regulations and Guidance</vt:lpstr>
      <vt:lpstr>Survey Procedures</vt:lpstr>
      <vt:lpstr>Implementation of EBP:  Identifying Residents at Risk </vt:lpstr>
      <vt:lpstr>Implementing Contact Precautions vs EBP</vt:lpstr>
      <vt:lpstr>PowerPoint Presentation</vt:lpstr>
      <vt:lpstr>CDC-targeted and epidemiologically important MDRO </vt:lpstr>
      <vt:lpstr>CDC-targeted and epidemiologically important MDRO </vt:lpstr>
      <vt:lpstr>  Enhanced Barrier Precautions:  High-Contact Resident Care Activities</vt:lpstr>
      <vt:lpstr>Enhanced Barrier Precautions:  High-Contact Resident Care Activities</vt:lpstr>
      <vt:lpstr>Enhanced Barrier Precautions:  High-Contact Resident Care Activities</vt:lpstr>
      <vt:lpstr>Can EBP be discontinued?</vt:lpstr>
      <vt:lpstr>When can the facility exercise discretion?</vt:lpstr>
      <vt:lpstr>Conclusion</vt:lpstr>
      <vt:lpstr>Resources </vt:lpstr>
      <vt:lpstr>Videos, Signs &amp; Audit tools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Office</dc:creator>
  <cp:lastModifiedBy>Tori Whitacre Martonicz</cp:lastModifiedBy>
  <cp:revision>1016</cp:revision>
  <dcterms:created xsi:type="dcterms:W3CDTF">2024-03-23T18:38:15Z</dcterms:created>
  <dcterms:modified xsi:type="dcterms:W3CDTF">2024-07-17T15:13:31Z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