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media/image9.jpg" ContentType="image/jpg"/>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85.jpg" ContentType="image/jpg"/>
  <Override PartName="/ppt/media/image186.jpg" ContentType="image/jpg"/>
  <Override PartName="/ppt/media/image187.jpg" ContentType="image/jpg"/>
  <Override PartName="/ppt/media/image188.jpg" ContentType="image/jpg"/>
  <Override PartName="/ppt/media/image189.jpg" ContentType="image/jpg"/>
  <Override PartName="/ppt/media/image190.jpg" ContentType="image/jpg"/>
  <Override PartName="/ppt/media/image191.jpg" ContentType="image/jpg"/>
  <Override PartName="/ppt/media/image192.jpg" ContentType="image/jpg"/>
  <Override PartName="/ppt/media/image194.jpg" ContentType="image/jpg"/>
  <Override PartName="/ppt/media/image195.jpg" ContentType="image/jpg"/>
  <Override PartName="/ppt/media/image196.jpg" ContentType="image/jpg"/>
  <Override PartName="/ppt/media/image197.jpg" ContentType="image/jpg"/>
  <Override PartName="/ppt/media/image198.jpg" ContentType="image/jpg"/>
  <Override PartName="/ppt/media/image199.jpg" ContentType="image/jpg"/>
  <Override PartName="/ppt/media/image200.jpg" ContentType="image/jpg"/>
  <Override PartName="/ppt/media/image201.jpg" ContentType="image/jpg"/>
  <Override PartName="/ppt/media/image202.jpg" ContentType="image/jpg"/>
  <Override PartName="/ppt/media/image203.jpg" ContentType="image/jpg"/>
  <Override PartName="/ppt/media/image204.jpg" ContentType="image/jpg"/>
  <Override PartName="/ppt/media/image205.jpg" ContentType="image/jpg"/>
  <Override PartName="/ppt/media/image206.jpg" ContentType="image/jpg"/>
  <Override PartName="/ppt/media/image207.jpg" ContentType="image/jpg"/>
  <Override PartName="/ppt/media/image208.jpg" ContentType="image/jpg"/>
  <Override PartName="/ppt/media/image209.jpg" ContentType="image/jpg"/>
  <Override PartName="/ppt/media/image210.jpg" ContentType="image/jpg"/>
  <Override PartName="/ppt/media/image211.jpg" ContentType="image/jpg"/>
  <Override PartName="/ppt/media/image212.jpg" ContentType="image/jpg"/>
  <Override PartName="/ppt/media/image213.jpg" ContentType="image/jpg"/>
  <Override PartName="/ppt/media/image214.jpg" ContentType="image/jpg"/>
  <Override PartName="/ppt/media/image215.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72" r:id="rId5"/>
    <p:sldMasterId id="2147483648" r:id="rId6"/>
    <p:sldMasterId id="2147483701" r:id="rId7"/>
  </p:sldMasterIdLst>
  <p:notesMasterIdLst>
    <p:notesMasterId r:id="rId236"/>
  </p:notesMasterIdLst>
  <p:handoutMasterIdLst>
    <p:handoutMasterId r:id="rId237"/>
  </p:handoutMasterIdLst>
  <p:sldIdLst>
    <p:sldId id="269" r:id="rId8"/>
    <p:sldId id="277" r:id="rId9"/>
    <p:sldId id="276" r:id="rId10"/>
    <p:sldId id="275" r:id="rId11"/>
    <p:sldId id="274" r:id="rId12"/>
    <p:sldId id="273" r:id="rId13"/>
    <p:sldId id="278" r:id="rId14"/>
    <p:sldId id="271" r:id="rId15"/>
    <p:sldId id="270" r:id="rId16"/>
    <p:sldId id="279" r:id="rId17"/>
    <p:sldId id="280" r:id="rId18"/>
    <p:sldId id="281" r:id="rId19"/>
    <p:sldId id="282" r:id="rId20"/>
    <p:sldId id="356"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57"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FFC82C"/>
    <a:srgbClr val="FFC92A"/>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2FF25-F7F4-43FE-CA40-A4181B321CFA}" v="12" dt="2023-03-30T16:30:21.456"/>
    <p1510:client id="{64528486-3FFA-D00F-80D4-AA59C09492F8}" v="11" dt="2023-03-21T12:08:21.532"/>
    <p1510:client id="{809A086A-F020-5A9E-DD2C-C9BA66130792}" v="222" dt="2023-04-03T16:53:56.641"/>
    <p1510:client id="{F68019CB-8037-7B3E-7999-9F7EB9550F74}" v="51" dt="2023-03-30T14:57:23.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p:restoredTop sz="94694"/>
  </p:normalViewPr>
  <p:slideViewPr>
    <p:cSldViewPr snapToGrid="0" snapToObjects="1">
      <p:cViewPr varScale="1">
        <p:scale>
          <a:sx n="83" d="100"/>
          <a:sy n="83" d="100"/>
        </p:scale>
        <p:origin x="324" y="48"/>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handoutMaster" Target="handoutMasters/handoutMaster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3.xml"/><Relationship Id="rId238" Type="http://schemas.openxmlformats.org/officeDocument/2006/relationships/presProps" Target="presProps.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viewProps" Target="viewProps.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theme" Target="theme/theme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notesMaster" Target="notesMasters/notesMaster1.xml"/><Relationship Id="rId26" Type="http://schemas.openxmlformats.org/officeDocument/2006/relationships/slide" Target="slides/slide19.xml"/><Relationship Id="rId231" Type="http://schemas.openxmlformats.org/officeDocument/2006/relationships/slide" Target="slides/slide224.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microsoft.com/office/2016/11/relationships/changesInfo" Target="changesInfos/changesInfo1.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microsoft.com/office/2015/10/relationships/revisionInfo" Target="revisionInfo.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S::sgallagher@mjhlifesciences.com::577446c3-45ae-4097-b8f0-9d862fa3a0df" providerId="AD" clId="Web-{F68019CB-8037-7B3E-7999-9F7EB9550F74}"/>
    <pc:docChg chg="addSld delSld modSld">
      <pc:chgData name="Sean Gallagher" userId="S::sgallagher@mjhlifesciences.com::577446c3-45ae-4097-b8f0-9d862fa3a0df" providerId="AD" clId="Web-{F68019CB-8037-7B3E-7999-9F7EB9550F74}" dt="2023-03-30T14:57:23.177" v="46" actId="20577"/>
      <pc:docMkLst>
        <pc:docMk/>
      </pc:docMkLst>
      <pc:sldChg chg="modSp">
        <pc:chgData name="Sean Gallagher" userId="S::sgallagher@mjhlifesciences.com::577446c3-45ae-4097-b8f0-9d862fa3a0df" providerId="AD" clId="Web-{F68019CB-8037-7B3E-7999-9F7EB9550F74}" dt="2023-03-30T14:08:20.271" v="37" actId="20577"/>
        <pc:sldMkLst>
          <pc:docMk/>
          <pc:sldMk cId="1138818846" sldId="270"/>
        </pc:sldMkLst>
        <pc:spChg chg="mod">
          <ac:chgData name="Sean Gallagher" userId="S::sgallagher@mjhlifesciences.com::577446c3-45ae-4097-b8f0-9d862fa3a0df" providerId="AD" clId="Web-{F68019CB-8037-7B3E-7999-9F7EB9550F74}" dt="2023-03-30T14:08:20.271" v="37" actId="20577"/>
          <ac:spMkLst>
            <pc:docMk/>
            <pc:sldMk cId="1138818846" sldId="270"/>
            <ac:spMk id="3" creationId="{AE7567E0-9FB4-E2D0-F57B-56251EA6FA1C}"/>
          </ac:spMkLst>
        </pc:spChg>
        <pc:spChg chg="mod">
          <ac:chgData name="Sean Gallagher" userId="S::sgallagher@mjhlifesciences.com::577446c3-45ae-4097-b8f0-9d862fa3a0df" providerId="AD" clId="Web-{F68019CB-8037-7B3E-7999-9F7EB9550F74}" dt="2023-03-30T13:32:20.062" v="21" actId="20577"/>
          <ac:spMkLst>
            <pc:docMk/>
            <pc:sldMk cId="1138818846" sldId="270"/>
            <ac:spMk id="4" creationId="{D85A5EB2-7AC2-92C2-D216-90AAF7FAD4AD}"/>
          </ac:spMkLst>
        </pc:spChg>
      </pc:sldChg>
      <pc:sldChg chg="delSp del">
        <pc:chgData name="Sean Gallagher" userId="S::sgallagher@mjhlifesciences.com::577446c3-45ae-4097-b8f0-9d862fa3a0df" providerId="AD" clId="Web-{F68019CB-8037-7B3E-7999-9F7EB9550F74}" dt="2023-03-30T13:32:03.640" v="20"/>
        <pc:sldMkLst>
          <pc:docMk/>
          <pc:sldMk cId="1384537045" sldId="272"/>
        </pc:sldMkLst>
        <pc:picChg chg="del">
          <ac:chgData name="Sean Gallagher" userId="S::sgallagher@mjhlifesciences.com::577446c3-45ae-4097-b8f0-9d862fa3a0df" providerId="AD" clId="Web-{F68019CB-8037-7B3E-7999-9F7EB9550F74}" dt="2023-03-30T13:23:32.357" v="18"/>
          <ac:picMkLst>
            <pc:docMk/>
            <pc:sldMk cId="1384537045" sldId="272"/>
            <ac:picMk id="3" creationId="{942878D5-C671-4953-9768-04034CC00380}"/>
          </ac:picMkLst>
        </pc:picChg>
      </pc:sldChg>
      <pc:sldChg chg="addSp delSp modSp">
        <pc:chgData name="Sean Gallagher" userId="S::sgallagher@mjhlifesciences.com::577446c3-45ae-4097-b8f0-9d862fa3a0df" providerId="AD" clId="Web-{F68019CB-8037-7B3E-7999-9F7EB9550F74}" dt="2023-03-30T13:22:26.856" v="17" actId="1076"/>
        <pc:sldMkLst>
          <pc:docMk/>
          <pc:sldMk cId="2841701300" sldId="276"/>
        </pc:sldMkLst>
        <pc:picChg chg="add mod">
          <ac:chgData name="Sean Gallagher" userId="S::sgallagher@mjhlifesciences.com::577446c3-45ae-4097-b8f0-9d862fa3a0df" providerId="AD" clId="Web-{F68019CB-8037-7B3E-7999-9F7EB9550F74}" dt="2023-03-30T13:21:23.962" v="10" actId="1076"/>
          <ac:picMkLst>
            <pc:docMk/>
            <pc:sldMk cId="2841701300" sldId="276"/>
            <ac:picMk id="2" creationId="{7905E14C-6E21-EAC5-3A26-D2C1545819AD}"/>
          </ac:picMkLst>
        </pc:picChg>
        <pc:picChg chg="del">
          <ac:chgData name="Sean Gallagher" userId="S::sgallagher@mjhlifesciences.com::577446c3-45ae-4097-b8f0-9d862fa3a0df" providerId="AD" clId="Web-{F68019CB-8037-7B3E-7999-9F7EB9550F74}" dt="2023-03-30T13:21:02.384" v="7"/>
          <ac:picMkLst>
            <pc:docMk/>
            <pc:sldMk cId="2841701300" sldId="276"/>
            <ac:picMk id="3" creationId="{451C3970-B6F0-4224-9FC7-8B8D42618E96}"/>
          </ac:picMkLst>
        </pc:picChg>
        <pc:picChg chg="add mod">
          <ac:chgData name="Sean Gallagher" userId="S::sgallagher@mjhlifesciences.com::577446c3-45ae-4097-b8f0-9d862fa3a0df" providerId="AD" clId="Web-{F68019CB-8037-7B3E-7999-9F7EB9550F74}" dt="2023-03-30T13:22:26.856" v="17" actId="1076"/>
          <ac:picMkLst>
            <pc:docMk/>
            <pc:sldMk cId="2841701300" sldId="276"/>
            <ac:picMk id="5" creationId="{D7A0578F-2087-DF1C-9634-581F0673A936}"/>
          </ac:picMkLst>
        </pc:picChg>
        <pc:picChg chg="add del mod">
          <ac:chgData name="Sean Gallagher" userId="S::sgallagher@mjhlifesciences.com::577446c3-45ae-4097-b8f0-9d862fa3a0df" providerId="AD" clId="Web-{F68019CB-8037-7B3E-7999-9F7EB9550F74}" dt="2023-03-30T13:21:34.150" v="13" actId="1076"/>
          <ac:picMkLst>
            <pc:docMk/>
            <pc:sldMk cId="2841701300" sldId="276"/>
            <ac:picMk id="8" creationId="{34342718-6CFA-4C5A-8DCA-E3300A8441D7}"/>
          </ac:picMkLst>
        </pc:picChg>
        <pc:picChg chg="mod">
          <ac:chgData name="Sean Gallagher" userId="S::sgallagher@mjhlifesciences.com::577446c3-45ae-4097-b8f0-9d862fa3a0df" providerId="AD" clId="Web-{F68019CB-8037-7B3E-7999-9F7EB9550F74}" dt="2023-03-30T13:21:57.292" v="14" actId="1076"/>
          <ac:picMkLst>
            <pc:docMk/>
            <pc:sldMk cId="2841701300" sldId="276"/>
            <ac:picMk id="10" creationId="{FF1CA5D2-3F0F-4E39-8E73-66DAA69BC1A7}"/>
          </ac:picMkLst>
        </pc:picChg>
      </pc:sldChg>
      <pc:sldChg chg="modSp">
        <pc:chgData name="Sean Gallagher" userId="S::sgallagher@mjhlifesciences.com::577446c3-45ae-4097-b8f0-9d862fa3a0df" providerId="AD" clId="Web-{F68019CB-8037-7B3E-7999-9F7EB9550F74}" dt="2023-03-30T13:18:39.848" v="6" actId="20577"/>
        <pc:sldMkLst>
          <pc:docMk/>
          <pc:sldMk cId="862952956" sldId="277"/>
        </pc:sldMkLst>
        <pc:spChg chg="mod">
          <ac:chgData name="Sean Gallagher" userId="S::sgallagher@mjhlifesciences.com::577446c3-45ae-4097-b8f0-9d862fa3a0df" providerId="AD" clId="Web-{F68019CB-8037-7B3E-7999-9F7EB9550F74}" dt="2023-03-30T13:18:39.848" v="6" actId="20577"/>
          <ac:spMkLst>
            <pc:docMk/>
            <pc:sldMk cId="862952956" sldId="277"/>
            <ac:spMk id="2" creationId="{00000000-0000-0000-0000-000000000000}"/>
          </ac:spMkLst>
        </pc:spChg>
      </pc:sldChg>
      <pc:sldChg chg="add">
        <pc:chgData name="Sean Gallagher" userId="S::sgallagher@mjhlifesciences.com::577446c3-45ae-4097-b8f0-9d862fa3a0df" providerId="AD" clId="Web-{F68019CB-8037-7B3E-7999-9F7EB9550F74}" dt="2023-03-30T13:32:01.202" v="19"/>
        <pc:sldMkLst>
          <pc:docMk/>
          <pc:sldMk cId="4257151967" sldId="278"/>
        </pc:sldMkLst>
      </pc:sldChg>
      <pc:sldChg chg="modSp add replId">
        <pc:chgData name="Sean Gallagher" userId="S::sgallagher@mjhlifesciences.com::577446c3-45ae-4097-b8f0-9d862fa3a0df" providerId="AD" clId="Web-{F68019CB-8037-7B3E-7999-9F7EB9550F74}" dt="2023-03-30T14:57:23.177" v="46" actId="20577"/>
        <pc:sldMkLst>
          <pc:docMk/>
          <pc:sldMk cId="57523786" sldId="279"/>
        </pc:sldMkLst>
        <pc:spChg chg="mod">
          <ac:chgData name="Sean Gallagher" userId="S::sgallagher@mjhlifesciences.com::577446c3-45ae-4097-b8f0-9d862fa3a0df" providerId="AD" clId="Web-{F68019CB-8037-7B3E-7999-9F7EB9550F74}" dt="2023-03-30T14:57:23.177" v="46" actId="20577"/>
          <ac:spMkLst>
            <pc:docMk/>
            <pc:sldMk cId="57523786" sldId="279"/>
            <ac:spMk id="3" creationId="{AE7567E0-9FB4-E2D0-F57B-56251EA6FA1C}"/>
          </ac:spMkLst>
        </pc:spChg>
      </pc:sldChg>
    </pc:docChg>
  </pc:docChgLst>
  <pc:docChgLst>
    <pc:chgData name="Sean Gallagher" userId="S::sgallagher@mjhlifesciences.com::577446c3-45ae-4097-b8f0-9d862fa3a0df" providerId="AD" clId="Web-{809A086A-F020-5A9E-DD2C-C9BA66130792}"/>
    <pc:docChg chg="addSld delSld modSld addMainMaster modMainMaster">
      <pc:chgData name="Sean Gallagher" userId="S::sgallagher@mjhlifesciences.com::577446c3-45ae-4097-b8f0-9d862fa3a0df" providerId="AD" clId="Web-{809A086A-F020-5A9E-DD2C-C9BA66130792}" dt="2023-04-03T16:53:56.641" v="221"/>
      <pc:docMkLst>
        <pc:docMk/>
      </pc:docMkLst>
      <pc:sldChg chg="add">
        <pc:chgData name="Sean Gallagher" userId="S::sgallagher@mjhlifesciences.com::577446c3-45ae-4097-b8f0-9d862fa3a0df" providerId="AD" clId="Web-{809A086A-F020-5A9E-DD2C-C9BA66130792}" dt="2023-04-03T16:34:14.032" v="0"/>
        <pc:sldMkLst>
          <pc:docMk/>
          <pc:sldMk cId="664249012" sldId="280"/>
        </pc:sldMkLst>
      </pc:sldChg>
      <pc:sldChg chg="add">
        <pc:chgData name="Sean Gallagher" userId="S::sgallagher@mjhlifesciences.com::577446c3-45ae-4097-b8f0-9d862fa3a0df" providerId="AD" clId="Web-{809A086A-F020-5A9E-DD2C-C9BA66130792}" dt="2023-04-03T16:34:16.142" v="1"/>
        <pc:sldMkLst>
          <pc:docMk/>
          <pc:sldMk cId="3810872939" sldId="281"/>
        </pc:sldMkLst>
      </pc:sldChg>
      <pc:sldChg chg="add">
        <pc:chgData name="Sean Gallagher" userId="S::sgallagher@mjhlifesciences.com::577446c3-45ae-4097-b8f0-9d862fa3a0df" providerId="AD" clId="Web-{809A086A-F020-5A9E-DD2C-C9BA66130792}" dt="2023-04-03T16:34:17.798" v="2"/>
        <pc:sldMkLst>
          <pc:docMk/>
          <pc:sldMk cId="4099298472" sldId="282"/>
        </pc:sldMkLst>
      </pc:sldChg>
      <pc:sldChg chg="add">
        <pc:chgData name="Sean Gallagher" userId="S::sgallagher@mjhlifesciences.com::577446c3-45ae-4097-b8f0-9d862fa3a0df" providerId="AD" clId="Web-{809A086A-F020-5A9E-DD2C-C9BA66130792}" dt="2023-04-03T16:34:21.235" v="3"/>
        <pc:sldMkLst>
          <pc:docMk/>
          <pc:sldMk cId="3959084130" sldId="283"/>
        </pc:sldMkLst>
      </pc:sldChg>
      <pc:sldChg chg="add">
        <pc:chgData name="Sean Gallagher" userId="S::sgallagher@mjhlifesciences.com::577446c3-45ae-4097-b8f0-9d862fa3a0df" providerId="AD" clId="Web-{809A086A-F020-5A9E-DD2C-C9BA66130792}" dt="2023-04-03T16:34:22.735" v="4"/>
        <pc:sldMkLst>
          <pc:docMk/>
          <pc:sldMk cId="674035083" sldId="284"/>
        </pc:sldMkLst>
      </pc:sldChg>
      <pc:sldChg chg="add">
        <pc:chgData name="Sean Gallagher" userId="S::sgallagher@mjhlifesciences.com::577446c3-45ae-4097-b8f0-9d862fa3a0df" providerId="AD" clId="Web-{809A086A-F020-5A9E-DD2C-C9BA66130792}" dt="2023-04-03T16:34:24.360" v="5"/>
        <pc:sldMkLst>
          <pc:docMk/>
          <pc:sldMk cId="2678095343" sldId="285"/>
        </pc:sldMkLst>
      </pc:sldChg>
      <pc:sldChg chg="add">
        <pc:chgData name="Sean Gallagher" userId="S::sgallagher@mjhlifesciences.com::577446c3-45ae-4097-b8f0-9d862fa3a0df" providerId="AD" clId="Web-{809A086A-F020-5A9E-DD2C-C9BA66130792}" dt="2023-04-03T16:35:01.033" v="6"/>
        <pc:sldMkLst>
          <pc:docMk/>
          <pc:sldMk cId="1465617117" sldId="286"/>
        </pc:sldMkLst>
      </pc:sldChg>
      <pc:sldChg chg="add">
        <pc:chgData name="Sean Gallagher" userId="S::sgallagher@mjhlifesciences.com::577446c3-45ae-4097-b8f0-9d862fa3a0df" providerId="AD" clId="Web-{809A086A-F020-5A9E-DD2C-C9BA66130792}" dt="2023-04-03T16:35:07.487" v="7"/>
        <pc:sldMkLst>
          <pc:docMk/>
          <pc:sldMk cId="1478713710" sldId="287"/>
        </pc:sldMkLst>
      </pc:sldChg>
      <pc:sldChg chg="add">
        <pc:chgData name="Sean Gallagher" userId="S::sgallagher@mjhlifesciences.com::577446c3-45ae-4097-b8f0-9d862fa3a0df" providerId="AD" clId="Web-{809A086A-F020-5A9E-DD2C-C9BA66130792}" dt="2023-04-03T16:35:08.955" v="8"/>
        <pc:sldMkLst>
          <pc:docMk/>
          <pc:sldMk cId="581826684" sldId="288"/>
        </pc:sldMkLst>
      </pc:sldChg>
      <pc:sldChg chg="add">
        <pc:chgData name="Sean Gallagher" userId="S::sgallagher@mjhlifesciences.com::577446c3-45ae-4097-b8f0-9d862fa3a0df" providerId="AD" clId="Web-{809A086A-F020-5A9E-DD2C-C9BA66130792}" dt="2023-04-03T16:35:10.487" v="9"/>
        <pc:sldMkLst>
          <pc:docMk/>
          <pc:sldMk cId="3646458001" sldId="289"/>
        </pc:sldMkLst>
      </pc:sldChg>
      <pc:sldChg chg="add">
        <pc:chgData name="Sean Gallagher" userId="S::sgallagher@mjhlifesciences.com::577446c3-45ae-4097-b8f0-9d862fa3a0df" providerId="AD" clId="Web-{809A086A-F020-5A9E-DD2C-C9BA66130792}" dt="2023-04-03T16:35:11.815" v="10"/>
        <pc:sldMkLst>
          <pc:docMk/>
          <pc:sldMk cId="3965392665" sldId="290"/>
        </pc:sldMkLst>
      </pc:sldChg>
      <pc:sldChg chg="add">
        <pc:chgData name="Sean Gallagher" userId="S::sgallagher@mjhlifesciences.com::577446c3-45ae-4097-b8f0-9d862fa3a0df" providerId="AD" clId="Web-{809A086A-F020-5A9E-DD2C-C9BA66130792}" dt="2023-04-03T16:35:13.284" v="11"/>
        <pc:sldMkLst>
          <pc:docMk/>
          <pc:sldMk cId="4184277123" sldId="291"/>
        </pc:sldMkLst>
      </pc:sldChg>
      <pc:sldChg chg="add">
        <pc:chgData name="Sean Gallagher" userId="S::sgallagher@mjhlifesciences.com::577446c3-45ae-4097-b8f0-9d862fa3a0df" providerId="AD" clId="Web-{809A086A-F020-5A9E-DD2C-C9BA66130792}" dt="2023-04-03T16:35:14.690" v="12"/>
        <pc:sldMkLst>
          <pc:docMk/>
          <pc:sldMk cId="987205213" sldId="292"/>
        </pc:sldMkLst>
      </pc:sldChg>
      <pc:sldChg chg="add">
        <pc:chgData name="Sean Gallagher" userId="S::sgallagher@mjhlifesciences.com::577446c3-45ae-4097-b8f0-9d862fa3a0df" providerId="AD" clId="Web-{809A086A-F020-5A9E-DD2C-C9BA66130792}" dt="2023-04-03T16:35:16.081" v="13"/>
        <pc:sldMkLst>
          <pc:docMk/>
          <pc:sldMk cId="600121835" sldId="293"/>
        </pc:sldMkLst>
      </pc:sldChg>
      <pc:sldChg chg="add">
        <pc:chgData name="Sean Gallagher" userId="S::sgallagher@mjhlifesciences.com::577446c3-45ae-4097-b8f0-9d862fa3a0df" providerId="AD" clId="Web-{809A086A-F020-5A9E-DD2C-C9BA66130792}" dt="2023-04-03T16:35:17.456" v="14"/>
        <pc:sldMkLst>
          <pc:docMk/>
          <pc:sldMk cId="274984136" sldId="294"/>
        </pc:sldMkLst>
      </pc:sldChg>
      <pc:sldChg chg="add">
        <pc:chgData name="Sean Gallagher" userId="S::sgallagher@mjhlifesciences.com::577446c3-45ae-4097-b8f0-9d862fa3a0df" providerId="AD" clId="Web-{809A086A-F020-5A9E-DD2C-C9BA66130792}" dt="2023-04-03T16:35:18.971" v="15"/>
        <pc:sldMkLst>
          <pc:docMk/>
          <pc:sldMk cId="2671531032" sldId="295"/>
        </pc:sldMkLst>
      </pc:sldChg>
      <pc:sldChg chg="add">
        <pc:chgData name="Sean Gallagher" userId="S::sgallagher@mjhlifesciences.com::577446c3-45ae-4097-b8f0-9d862fa3a0df" providerId="AD" clId="Web-{809A086A-F020-5A9E-DD2C-C9BA66130792}" dt="2023-04-03T16:35:20.784" v="16"/>
        <pc:sldMkLst>
          <pc:docMk/>
          <pc:sldMk cId="678866899" sldId="296"/>
        </pc:sldMkLst>
      </pc:sldChg>
      <pc:sldChg chg="add">
        <pc:chgData name="Sean Gallagher" userId="S::sgallagher@mjhlifesciences.com::577446c3-45ae-4097-b8f0-9d862fa3a0df" providerId="AD" clId="Web-{809A086A-F020-5A9E-DD2C-C9BA66130792}" dt="2023-04-03T16:35:22.315" v="17"/>
        <pc:sldMkLst>
          <pc:docMk/>
          <pc:sldMk cId="3447067962" sldId="297"/>
        </pc:sldMkLst>
      </pc:sldChg>
      <pc:sldChg chg="add">
        <pc:chgData name="Sean Gallagher" userId="S::sgallagher@mjhlifesciences.com::577446c3-45ae-4097-b8f0-9d862fa3a0df" providerId="AD" clId="Web-{809A086A-F020-5A9E-DD2C-C9BA66130792}" dt="2023-04-03T16:35:23.909" v="18"/>
        <pc:sldMkLst>
          <pc:docMk/>
          <pc:sldMk cId="223238896" sldId="298"/>
        </pc:sldMkLst>
      </pc:sldChg>
      <pc:sldChg chg="add">
        <pc:chgData name="Sean Gallagher" userId="S::sgallagher@mjhlifesciences.com::577446c3-45ae-4097-b8f0-9d862fa3a0df" providerId="AD" clId="Web-{809A086A-F020-5A9E-DD2C-C9BA66130792}" dt="2023-04-03T16:35:25.659" v="19"/>
        <pc:sldMkLst>
          <pc:docMk/>
          <pc:sldMk cId="1931801042" sldId="299"/>
        </pc:sldMkLst>
      </pc:sldChg>
      <pc:sldChg chg="add">
        <pc:chgData name="Sean Gallagher" userId="S::sgallagher@mjhlifesciences.com::577446c3-45ae-4097-b8f0-9d862fa3a0df" providerId="AD" clId="Web-{809A086A-F020-5A9E-DD2C-C9BA66130792}" dt="2023-04-03T16:35:27.065" v="20"/>
        <pc:sldMkLst>
          <pc:docMk/>
          <pc:sldMk cId="2376400233" sldId="300"/>
        </pc:sldMkLst>
      </pc:sldChg>
      <pc:sldChg chg="add">
        <pc:chgData name="Sean Gallagher" userId="S::sgallagher@mjhlifesciences.com::577446c3-45ae-4097-b8f0-9d862fa3a0df" providerId="AD" clId="Web-{809A086A-F020-5A9E-DD2C-C9BA66130792}" dt="2023-04-03T16:35:28.909" v="21"/>
        <pc:sldMkLst>
          <pc:docMk/>
          <pc:sldMk cId="2394784596" sldId="301"/>
        </pc:sldMkLst>
      </pc:sldChg>
      <pc:sldChg chg="add">
        <pc:chgData name="Sean Gallagher" userId="S::sgallagher@mjhlifesciences.com::577446c3-45ae-4097-b8f0-9d862fa3a0df" providerId="AD" clId="Web-{809A086A-F020-5A9E-DD2C-C9BA66130792}" dt="2023-04-03T16:35:30.659" v="22"/>
        <pc:sldMkLst>
          <pc:docMk/>
          <pc:sldMk cId="2501738062" sldId="302"/>
        </pc:sldMkLst>
      </pc:sldChg>
      <pc:sldChg chg="add">
        <pc:chgData name="Sean Gallagher" userId="S::sgallagher@mjhlifesciences.com::577446c3-45ae-4097-b8f0-9d862fa3a0df" providerId="AD" clId="Web-{809A086A-F020-5A9E-DD2C-C9BA66130792}" dt="2023-04-03T16:35:32.175" v="23"/>
        <pc:sldMkLst>
          <pc:docMk/>
          <pc:sldMk cId="3603575704" sldId="303"/>
        </pc:sldMkLst>
      </pc:sldChg>
      <pc:sldChg chg="add">
        <pc:chgData name="Sean Gallagher" userId="S::sgallagher@mjhlifesciences.com::577446c3-45ae-4097-b8f0-9d862fa3a0df" providerId="AD" clId="Web-{809A086A-F020-5A9E-DD2C-C9BA66130792}" dt="2023-04-03T16:35:34.487" v="24"/>
        <pc:sldMkLst>
          <pc:docMk/>
          <pc:sldMk cId="392399105" sldId="304"/>
        </pc:sldMkLst>
      </pc:sldChg>
      <pc:sldChg chg="add">
        <pc:chgData name="Sean Gallagher" userId="S::sgallagher@mjhlifesciences.com::577446c3-45ae-4097-b8f0-9d862fa3a0df" providerId="AD" clId="Web-{809A086A-F020-5A9E-DD2C-C9BA66130792}" dt="2023-04-03T16:35:36.144" v="25"/>
        <pc:sldMkLst>
          <pc:docMk/>
          <pc:sldMk cId="1507459090" sldId="305"/>
        </pc:sldMkLst>
      </pc:sldChg>
      <pc:sldChg chg="add">
        <pc:chgData name="Sean Gallagher" userId="S::sgallagher@mjhlifesciences.com::577446c3-45ae-4097-b8f0-9d862fa3a0df" providerId="AD" clId="Web-{809A086A-F020-5A9E-DD2C-C9BA66130792}" dt="2023-04-03T16:35:37.784" v="26"/>
        <pc:sldMkLst>
          <pc:docMk/>
          <pc:sldMk cId="2718283901" sldId="306"/>
        </pc:sldMkLst>
      </pc:sldChg>
      <pc:sldChg chg="add">
        <pc:chgData name="Sean Gallagher" userId="S::sgallagher@mjhlifesciences.com::577446c3-45ae-4097-b8f0-9d862fa3a0df" providerId="AD" clId="Web-{809A086A-F020-5A9E-DD2C-C9BA66130792}" dt="2023-04-03T16:35:39.394" v="27"/>
        <pc:sldMkLst>
          <pc:docMk/>
          <pc:sldMk cId="1345715389" sldId="307"/>
        </pc:sldMkLst>
      </pc:sldChg>
      <pc:sldChg chg="add">
        <pc:chgData name="Sean Gallagher" userId="S::sgallagher@mjhlifesciences.com::577446c3-45ae-4097-b8f0-9d862fa3a0df" providerId="AD" clId="Web-{809A086A-F020-5A9E-DD2C-C9BA66130792}" dt="2023-04-03T16:35:40.909" v="28"/>
        <pc:sldMkLst>
          <pc:docMk/>
          <pc:sldMk cId="269965837" sldId="308"/>
        </pc:sldMkLst>
      </pc:sldChg>
      <pc:sldChg chg="add">
        <pc:chgData name="Sean Gallagher" userId="S::sgallagher@mjhlifesciences.com::577446c3-45ae-4097-b8f0-9d862fa3a0df" providerId="AD" clId="Web-{809A086A-F020-5A9E-DD2C-C9BA66130792}" dt="2023-04-03T16:35:42.425" v="29"/>
        <pc:sldMkLst>
          <pc:docMk/>
          <pc:sldMk cId="2011080338" sldId="309"/>
        </pc:sldMkLst>
      </pc:sldChg>
      <pc:sldChg chg="add">
        <pc:chgData name="Sean Gallagher" userId="S::sgallagher@mjhlifesciences.com::577446c3-45ae-4097-b8f0-9d862fa3a0df" providerId="AD" clId="Web-{809A086A-F020-5A9E-DD2C-C9BA66130792}" dt="2023-04-03T16:35:43.956" v="30"/>
        <pc:sldMkLst>
          <pc:docMk/>
          <pc:sldMk cId="517375954" sldId="310"/>
        </pc:sldMkLst>
      </pc:sldChg>
      <pc:sldChg chg="add">
        <pc:chgData name="Sean Gallagher" userId="S::sgallagher@mjhlifesciences.com::577446c3-45ae-4097-b8f0-9d862fa3a0df" providerId="AD" clId="Web-{809A086A-F020-5A9E-DD2C-C9BA66130792}" dt="2023-04-03T16:35:45.972" v="31"/>
        <pc:sldMkLst>
          <pc:docMk/>
          <pc:sldMk cId="2546181532" sldId="311"/>
        </pc:sldMkLst>
      </pc:sldChg>
      <pc:sldChg chg="add">
        <pc:chgData name="Sean Gallagher" userId="S::sgallagher@mjhlifesciences.com::577446c3-45ae-4097-b8f0-9d862fa3a0df" providerId="AD" clId="Web-{809A086A-F020-5A9E-DD2C-C9BA66130792}" dt="2023-04-03T16:35:47.785" v="32"/>
        <pc:sldMkLst>
          <pc:docMk/>
          <pc:sldMk cId="922421965" sldId="312"/>
        </pc:sldMkLst>
      </pc:sldChg>
      <pc:sldChg chg="add">
        <pc:chgData name="Sean Gallagher" userId="S::sgallagher@mjhlifesciences.com::577446c3-45ae-4097-b8f0-9d862fa3a0df" providerId="AD" clId="Web-{809A086A-F020-5A9E-DD2C-C9BA66130792}" dt="2023-04-03T16:35:49.847" v="33"/>
        <pc:sldMkLst>
          <pc:docMk/>
          <pc:sldMk cId="1756042091" sldId="313"/>
        </pc:sldMkLst>
      </pc:sldChg>
      <pc:sldChg chg="add">
        <pc:chgData name="Sean Gallagher" userId="S::sgallagher@mjhlifesciences.com::577446c3-45ae-4097-b8f0-9d862fa3a0df" providerId="AD" clId="Web-{809A086A-F020-5A9E-DD2C-C9BA66130792}" dt="2023-04-03T16:35:51.675" v="34"/>
        <pc:sldMkLst>
          <pc:docMk/>
          <pc:sldMk cId="2666541759" sldId="314"/>
        </pc:sldMkLst>
      </pc:sldChg>
      <pc:sldChg chg="add">
        <pc:chgData name="Sean Gallagher" userId="S::sgallagher@mjhlifesciences.com::577446c3-45ae-4097-b8f0-9d862fa3a0df" providerId="AD" clId="Web-{809A086A-F020-5A9E-DD2C-C9BA66130792}" dt="2023-04-03T16:35:53.128" v="35"/>
        <pc:sldMkLst>
          <pc:docMk/>
          <pc:sldMk cId="3258736635" sldId="315"/>
        </pc:sldMkLst>
      </pc:sldChg>
      <pc:sldChg chg="add">
        <pc:chgData name="Sean Gallagher" userId="S::sgallagher@mjhlifesciences.com::577446c3-45ae-4097-b8f0-9d862fa3a0df" providerId="AD" clId="Web-{809A086A-F020-5A9E-DD2C-C9BA66130792}" dt="2023-04-03T16:35:54.503" v="36"/>
        <pc:sldMkLst>
          <pc:docMk/>
          <pc:sldMk cId="3929785566" sldId="316"/>
        </pc:sldMkLst>
      </pc:sldChg>
      <pc:sldChg chg="add">
        <pc:chgData name="Sean Gallagher" userId="S::sgallagher@mjhlifesciences.com::577446c3-45ae-4097-b8f0-9d862fa3a0df" providerId="AD" clId="Web-{809A086A-F020-5A9E-DD2C-C9BA66130792}" dt="2023-04-03T16:35:55.878" v="37"/>
        <pc:sldMkLst>
          <pc:docMk/>
          <pc:sldMk cId="1527453582" sldId="317"/>
        </pc:sldMkLst>
      </pc:sldChg>
      <pc:sldChg chg="add">
        <pc:chgData name="Sean Gallagher" userId="S::sgallagher@mjhlifesciences.com::577446c3-45ae-4097-b8f0-9d862fa3a0df" providerId="AD" clId="Web-{809A086A-F020-5A9E-DD2C-C9BA66130792}" dt="2023-04-03T16:35:57.597" v="38"/>
        <pc:sldMkLst>
          <pc:docMk/>
          <pc:sldMk cId="2280626182" sldId="318"/>
        </pc:sldMkLst>
      </pc:sldChg>
      <pc:sldChg chg="add">
        <pc:chgData name="Sean Gallagher" userId="S::sgallagher@mjhlifesciences.com::577446c3-45ae-4097-b8f0-9d862fa3a0df" providerId="AD" clId="Web-{809A086A-F020-5A9E-DD2C-C9BA66130792}" dt="2023-04-03T16:35:59.269" v="39"/>
        <pc:sldMkLst>
          <pc:docMk/>
          <pc:sldMk cId="1042591797" sldId="319"/>
        </pc:sldMkLst>
      </pc:sldChg>
      <pc:sldChg chg="add">
        <pc:chgData name="Sean Gallagher" userId="S::sgallagher@mjhlifesciences.com::577446c3-45ae-4097-b8f0-9d862fa3a0df" providerId="AD" clId="Web-{809A086A-F020-5A9E-DD2C-C9BA66130792}" dt="2023-04-03T16:36:00.785" v="40"/>
        <pc:sldMkLst>
          <pc:docMk/>
          <pc:sldMk cId="1945549429" sldId="320"/>
        </pc:sldMkLst>
      </pc:sldChg>
      <pc:sldChg chg="add">
        <pc:chgData name="Sean Gallagher" userId="S::sgallagher@mjhlifesciences.com::577446c3-45ae-4097-b8f0-9d862fa3a0df" providerId="AD" clId="Web-{809A086A-F020-5A9E-DD2C-C9BA66130792}" dt="2023-04-03T16:36:02.238" v="41"/>
        <pc:sldMkLst>
          <pc:docMk/>
          <pc:sldMk cId="4077780506" sldId="321"/>
        </pc:sldMkLst>
      </pc:sldChg>
      <pc:sldChg chg="add">
        <pc:chgData name="Sean Gallagher" userId="S::sgallagher@mjhlifesciences.com::577446c3-45ae-4097-b8f0-9d862fa3a0df" providerId="AD" clId="Web-{809A086A-F020-5A9E-DD2C-C9BA66130792}" dt="2023-04-03T16:36:03.801" v="42"/>
        <pc:sldMkLst>
          <pc:docMk/>
          <pc:sldMk cId="4118400353" sldId="322"/>
        </pc:sldMkLst>
      </pc:sldChg>
      <pc:sldChg chg="add">
        <pc:chgData name="Sean Gallagher" userId="S::sgallagher@mjhlifesciences.com::577446c3-45ae-4097-b8f0-9d862fa3a0df" providerId="AD" clId="Web-{809A086A-F020-5A9E-DD2C-C9BA66130792}" dt="2023-04-03T16:36:05.223" v="43"/>
        <pc:sldMkLst>
          <pc:docMk/>
          <pc:sldMk cId="3706593670" sldId="323"/>
        </pc:sldMkLst>
      </pc:sldChg>
      <pc:sldChg chg="add">
        <pc:chgData name="Sean Gallagher" userId="S::sgallagher@mjhlifesciences.com::577446c3-45ae-4097-b8f0-9d862fa3a0df" providerId="AD" clId="Web-{809A086A-F020-5A9E-DD2C-C9BA66130792}" dt="2023-04-03T16:36:07.223" v="44"/>
        <pc:sldMkLst>
          <pc:docMk/>
          <pc:sldMk cId="1648896665" sldId="324"/>
        </pc:sldMkLst>
      </pc:sldChg>
      <pc:sldChg chg="add">
        <pc:chgData name="Sean Gallagher" userId="S::sgallagher@mjhlifesciences.com::577446c3-45ae-4097-b8f0-9d862fa3a0df" providerId="AD" clId="Web-{809A086A-F020-5A9E-DD2C-C9BA66130792}" dt="2023-04-03T16:36:08.473" v="45"/>
        <pc:sldMkLst>
          <pc:docMk/>
          <pc:sldMk cId="1144668494" sldId="325"/>
        </pc:sldMkLst>
      </pc:sldChg>
      <pc:sldChg chg="add">
        <pc:chgData name="Sean Gallagher" userId="S::sgallagher@mjhlifesciences.com::577446c3-45ae-4097-b8f0-9d862fa3a0df" providerId="AD" clId="Web-{809A086A-F020-5A9E-DD2C-C9BA66130792}" dt="2023-04-03T16:36:09.910" v="46"/>
        <pc:sldMkLst>
          <pc:docMk/>
          <pc:sldMk cId="973488231" sldId="326"/>
        </pc:sldMkLst>
      </pc:sldChg>
      <pc:sldChg chg="add">
        <pc:chgData name="Sean Gallagher" userId="S::sgallagher@mjhlifesciences.com::577446c3-45ae-4097-b8f0-9d862fa3a0df" providerId="AD" clId="Web-{809A086A-F020-5A9E-DD2C-C9BA66130792}" dt="2023-04-03T16:36:11.332" v="47"/>
        <pc:sldMkLst>
          <pc:docMk/>
          <pc:sldMk cId="2578110242" sldId="327"/>
        </pc:sldMkLst>
      </pc:sldChg>
      <pc:sldChg chg="add">
        <pc:chgData name="Sean Gallagher" userId="S::sgallagher@mjhlifesciences.com::577446c3-45ae-4097-b8f0-9d862fa3a0df" providerId="AD" clId="Web-{809A086A-F020-5A9E-DD2C-C9BA66130792}" dt="2023-04-03T16:36:12.926" v="48"/>
        <pc:sldMkLst>
          <pc:docMk/>
          <pc:sldMk cId="4291107619" sldId="328"/>
        </pc:sldMkLst>
      </pc:sldChg>
      <pc:sldChg chg="add">
        <pc:chgData name="Sean Gallagher" userId="S::sgallagher@mjhlifesciences.com::577446c3-45ae-4097-b8f0-9d862fa3a0df" providerId="AD" clId="Web-{809A086A-F020-5A9E-DD2C-C9BA66130792}" dt="2023-04-03T16:36:14.582" v="49"/>
        <pc:sldMkLst>
          <pc:docMk/>
          <pc:sldMk cId="3021688488" sldId="329"/>
        </pc:sldMkLst>
      </pc:sldChg>
      <pc:sldChg chg="add">
        <pc:chgData name="Sean Gallagher" userId="S::sgallagher@mjhlifesciences.com::577446c3-45ae-4097-b8f0-9d862fa3a0df" providerId="AD" clId="Web-{809A086A-F020-5A9E-DD2C-C9BA66130792}" dt="2023-04-03T16:36:16.332" v="50"/>
        <pc:sldMkLst>
          <pc:docMk/>
          <pc:sldMk cId="4226013155" sldId="330"/>
        </pc:sldMkLst>
      </pc:sldChg>
      <pc:sldChg chg="add">
        <pc:chgData name="Sean Gallagher" userId="S::sgallagher@mjhlifesciences.com::577446c3-45ae-4097-b8f0-9d862fa3a0df" providerId="AD" clId="Web-{809A086A-F020-5A9E-DD2C-C9BA66130792}" dt="2023-04-03T16:36:18.176" v="51"/>
        <pc:sldMkLst>
          <pc:docMk/>
          <pc:sldMk cId="652925367" sldId="331"/>
        </pc:sldMkLst>
      </pc:sldChg>
      <pc:sldChg chg="add">
        <pc:chgData name="Sean Gallagher" userId="S::sgallagher@mjhlifesciences.com::577446c3-45ae-4097-b8f0-9d862fa3a0df" providerId="AD" clId="Web-{809A086A-F020-5A9E-DD2C-C9BA66130792}" dt="2023-04-03T16:36:19.692" v="52"/>
        <pc:sldMkLst>
          <pc:docMk/>
          <pc:sldMk cId="1400499688" sldId="332"/>
        </pc:sldMkLst>
      </pc:sldChg>
      <pc:sldChg chg="add">
        <pc:chgData name="Sean Gallagher" userId="S::sgallagher@mjhlifesciences.com::577446c3-45ae-4097-b8f0-9d862fa3a0df" providerId="AD" clId="Web-{809A086A-F020-5A9E-DD2C-C9BA66130792}" dt="2023-04-03T16:36:21.317" v="53"/>
        <pc:sldMkLst>
          <pc:docMk/>
          <pc:sldMk cId="2157171851" sldId="333"/>
        </pc:sldMkLst>
      </pc:sldChg>
      <pc:sldChg chg="add">
        <pc:chgData name="Sean Gallagher" userId="S::sgallagher@mjhlifesciences.com::577446c3-45ae-4097-b8f0-9d862fa3a0df" providerId="AD" clId="Web-{809A086A-F020-5A9E-DD2C-C9BA66130792}" dt="2023-04-03T16:36:23.285" v="54"/>
        <pc:sldMkLst>
          <pc:docMk/>
          <pc:sldMk cId="2175659279" sldId="334"/>
        </pc:sldMkLst>
      </pc:sldChg>
      <pc:sldChg chg="add">
        <pc:chgData name="Sean Gallagher" userId="S::sgallagher@mjhlifesciences.com::577446c3-45ae-4097-b8f0-9d862fa3a0df" providerId="AD" clId="Web-{809A086A-F020-5A9E-DD2C-C9BA66130792}" dt="2023-04-03T16:36:24.786" v="55"/>
        <pc:sldMkLst>
          <pc:docMk/>
          <pc:sldMk cId="2747609017" sldId="335"/>
        </pc:sldMkLst>
      </pc:sldChg>
      <pc:sldChg chg="add">
        <pc:chgData name="Sean Gallagher" userId="S::sgallagher@mjhlifesciences.com::577446c3-45ae-4097-b8f0-9d862fa3a0df" providerId="AD" clId="Web-{809A086A-F020-5A9E-DD2C-C9BA66130792}" dt="2023-04-03T16:36:26.082" v="56"/>
        <pc:sldMkLst>
          <pc:docMk/>
          <pc:sldMk cId="274721961" sldId="336"/>
        </pc:sldMkLst>
      </pc:sldChg>
      <pc:sldChg chg="add">
        <pc:chgData name="Sean Gallagher" userId="S::sgallagher@mjhlifesciences.com::577446c3-45ae-4097-b8f0-9d862fa3a0df" providerId="AD" clId="Web-{809A086A-F020-5A9E-DD2C-C9BA66130792}" dt="2023-04-03T16:36:27.676" v="57"/>
        <pc:sldMkLst>
          <pc:docMk/>
          <pc:sldMk cId="3041343415" sldId="337"/>
        </pc:sldMkLst>
      </pc:sldChg>
      <pc:sldChg chg="add">
        <pc:chgData name="Sean Gallagher" userId="S::sgallagher@mjhlifesciences.com::577446c3-45ae-4097-b8f0-9d862fa3a0df" providerId="AD" clId="Web-{809A086A-F020-5A9E-DD2C-C9BA66130792}" dt="2023-04-03T16:36:29.614" v="58"/>
        <pc:sldMkLst>
          <pc:docMk/>
          <pc:sldMk cId="2638434673" sldId="338"/>
        </pc:sldMkLst>
      </pc:sldChg>
      <pc:sldChg chg="add">
        <pc:chgData name="Sean Gallagher" userId="S::sgallagher@mjhlifesciences.com::577446c3-45ae-4097-b8f0-9d862fa3a0df" providerId="AD" clId="Web-{809A086A-F020-5A9E-DD2C-C9BA66130792}" dt="2023-04-03T16:36:33.551" v="59"/>
        <pc:sldMkLst>
          <pc:docMk/>
          <pc:sldMk cId="1755354465" sldId="339"/>
        </pc:sldMkLst>
      </pc:sldChg>
      <pc:sldChg chg="add">
        <pc:chgData name="Sean Gallagher" userId="S::sgallagher@mjhlifesciences.com::577446c3-45ae-4097-b8f0-9d862fa3a0df" providerId="AD" clId="Web-{809A086A-F020-5A9E-DD2C-C9BA66130792}" dt="2023-04-03T16:36:35.005" v="60"/>
        <pc:sldMkLst>
          <pc:docMk/>
          <pc:sldMk cId="434879431" sldId="340"/>
        </pc:sldMkLst>
      </pc:sldChg>
      <pc:sldChg chg="add">
        <pc:chgData name="Sean Gallagher" userId="S::sgallagher@mjhlifesciences.com::577446c3-45ae-4097-b8f0-9d862fa3a0df" providerId="AD" clId="Web-{809A086A-F020-5A9E-DD2C-C9BA66130792}" dt="2023-04-03T16:36:36.926" v="61"/>
        <pc:sldMkLst>
          <pc:docMk/>
          <pc:sldMk cId="1881959169" sldId="341"/>
        </pc:sldMkLst>
      </pc:sldChg>
      <pc:sldChg chg="add">
        <pc:chgData name="Sean Gallagher" userId="S::sgallagher@mjhlifesciences.com::577446c3-45ae-4097-b8f0-9d862fa3a0df" providerId="AD" clId="Web-{809A086A-F020-5A9E-DD2C-C9BA66130792}" dt="2023-04-03T16:36:39.270" v="62"/>
        <pc:sldMkLst>
          <pc:docMk/>
          <pc:sldMk cId="2487032774" sldId="342"/>
        </pc:sldMkLst>
      </pc:sldChg>
      <pc:sldChg chg="add">
        <pc:chgData name="Sean Gallagher" userId="S::sgallagher@mjhlifesciences.com::577446c3-45ae-4097-b8f0-9d862fa3a0df" providerId="AD" clId="Web-{809A086A-F020-5A9E-DD2C-C9BA66130792}" dt="2023-04-03T16:36:40.911" v="63"/>
        <pc:sldMkLst>
          <pc:docMk/>
          <pc:sldMk cId="137283938" sldId="343"/>
        </pc:sldMkLst>
      </pc:sldChg>
      <pc:sldChg chg="add">
        <pc:chgData name="Sean Gallagher" userId="S::sgallagher@mjhlifesciences.com::577446c3-45ae-4097-b8f0-9d862fa3a0df" providerId="AD" clId="Web-{809A086A-F020-5A9E-DD2C-C9BA66130792}" dt="2023-04-03T16:36:42.802" v="64"/>
        <pc:sldMkLst>
          <pc:docMk/>
          <pc:sldMk cId="4127923730" sldId="344"/>
        </pc:sldMkLst>
      </pc:sldChg>
      <pc:sldChg chg="add">
        <pc:chgData name="Sean Gallagher" userId="S::sgallagher@mjhlifesciences.com::577446c3-45ae-4097-b8f0-9d862fa3a0df" providerId="AD" clId="Web-{809A086A-F020-5A9E-DD2C-C9BA66130792}" dt="2023-04-03T16:36:44.067" v="65"/>
        <pc:sldMkLst>
          <pc:docMk/>
          <pc:sldMk cId="954695930" sldId="345"/>
        </pc:sldMkLst>
      </pc:sldChg>
      <pc:sldChg chg="add">
        <pc:chgData name="Sean Gallagher" userId="S::sgallagher@mjhlifesciences.com::577446c3-45ae-4097-b8f0-9d862fa3a0df" providerId="AD" clId="Web-{809A086A-F020-5A9E-DD2C-C9BA66130792}" dt="2023-04-03T16:36:46.114" v="66"/>
        <pc:sldMkLst>
          <pc:docMk/>
          <pc:sldMk cId="3622739295" sldId="346"/>
        </pc:sldMkLst>
      </pc:sldChg>
      <pc:sldChg chg="add">
        <pc:chgData name="Sean Gallagher" userId="S::sgallagher@mjhlifesciences.com::577446c3-45ae-4097-b8f0-9d862fa3a0df" providerId="AD" clId="Web-{809A086A-F020-5A9E-DD2C-C9BA66130792}" dt="2023-04-03T16:36:47.724" v="67"/>
        <pc:sldMkLst>
          <pc:docMk/>
          <pc:sldMk cId="2867073875" sldId="347"/>
        </pc:sldMkLst>
      </pc:sldChg>
      <pc:sldChg chg="add">
        <pc:chgData name="Sean Gallagher" userId="S::sgallagher@mjhlifesciences.com::577446c3-45ae-4097-b8f0-9d862fa3a0df" providerId="AD" clId="Web-{809A086A-F020-5A9E-DD2C-C9BA66130792}" dt="2023-04-03T16:36:49.192" v="68"/>
        <pc:sldMkLst>
          <pc:docMk/>
          <pc:sldMk cId="3471228341" sldId="348"/>
        </pc:sldMkLst>
      </pc:sldChg>
      <pc:sldChg chg="add">
        <pc:chgData name="Sean Gallagher" userId="S::sgallagher@mjhlifesciences.com::577446c3-45ae-4097-b8f0-9d862fa3a0df" providerId="AD" clId="Web-{809A086A-F020-5A9E-DD2C-C9BA66130792}" dt="2023-04-03T16:36:50.661" v="69"/>
        <pc:sldMkLst>
          <pc:docMk/>
          <pc:sldMk cId="939964098" sldId="349"/>
        </pc:sldMkLst>
      </pc:sldChg>
      <pc:sldChg chg="add">
        <pc:chgData name="Sean Gallagher" userId="S::sgallagher@mjhlifesciences.com::577446c3-45ae-4097-b8f0-9d862fa3a0df" providerId="AD" clId="Web-{809A086A-F020-5A9E-DD2C-C9BA66130792}" dt="2023-04-03T16:36:52.130" v="70"/>
        <pc:sldMkLst>
          <pc:docMk/>
          <pc:sldMk cId="3295479375" sldId="350"/>
        </pc:sldMkLst>
      </pc:sldChg>
      <pc:sldChg chg="add">
        <pc:chgData name="Sean Gallagher" userId="S::sgallagher@mjhlifesciences.com::577446c3-45ae-4097-b8f0-9d862fa3a0df" providerId="AD" clId="Web-{809A086A-F020-5A9E-DD2C-C9BA66130792}" dt="2023-04-03T16:36:53.630" v="71"/>
        <pc:sldMkLst>
          <pc:docMk/>
          <pc:sldMk cId="418772437" sldId="351"/>
        </pc:sldMkLst>
      </pc:sldChg>
      <pc:sldChg chg="add">
        <pc:chgData name="Sean Gallagher" userId="S::sgallagher@mjhlifesciences.com::577446c3-45ae-4097-b8f0-9d862fa3a0df" providerId="AD" clId="Web-{809A086A-F020-5A9E-DD2C-C9BA66130792}" dt="2023-04-03T16:36:55.318" v="72"/>
        <pc:sldMkLst>
          <pc:docMk/>
          <pc:sldMk cId="722203768" sldId="352"/>
        </pc:sldMkLst>
      </pc:sldChg>
      <pc:sldChg chg="add">
        <pc:chgData name="Sean Gallagher" userId="S::sgallagher@mjhlifesciences.com::577446c3-45ae-4097-b8f0-9d862fa3a0df" providerId="AD" clId="Web-{809A086A-F020-5A9E-DD2C-C9BA66130792}" dt="2023-04-03T16:36:56.724" v="73"/>
        <pc:sldMkLst>
          <pc:docMk/>
          <pc:sldMk cId="3591356325" sldId="353"/>
        </pc:sldMkLst>
      </pc:sldChg>
      <pc:sldChg chg="add">
        <pc:chgData name="Sean Gallagher" userId="S::sgallagher@mjhlifesciences.com::577446c3-45ae-4097-b8f0-9d862fa3a0df" providerId="AD" clId="Web-{809A086A-F020-5A9E-DD2C-C9BA66130792}" dt="2023-04-03T16:36:58.224" v="74"/>
        <pc:sldMkLst>
          <pc:docMk/>
          <pc:sldMk cId="4281527177" sldId="354"/>
        </pc:sldMkLst>
      </pc:sldChg>
      <pc:sldChg chg="add">
        <pc:chgData name="Sean Gallagher" userId="S::sgallagher@mjhlifesciences.com::577446c3-45ae-4097-b8f0-9d862fa3a0df" providerId="AD" clId="Web-{809A086A-F020-5A9E-DD2C-C9BA66130792}" dt="2023-04-03T16:36:59.708" v="75"/>
        <pc:sldMkLst>
          <pc:docMk/>
          <pc:sldMk cId="311841795" sldId="355"/>
        </pc:sldMkLst>
      </pc:sldChg>
      <pc:sldChg chg="add">
        <pc:chgData name="Sean Gallagher" userId="S::sgallagher@mjhlifesciences.com::577446c3-45ae-4097-b8f0-9d862fa3a0df" providerId="AD" clId="Web-{809A086A-F020-5A9E-DD2C-C9BA66130792}" dt="2023-04-03T16:38:26.851" v="76"/>
        <pc:sldMkLst>
          <pc:docMk/>
          <pc:sldMk cId="2543370029" sldId="356"/>
        </pc:sldMkLst>
      </pc:sldChg>
      <pc:sldChg chg="add del">
        <pc:chgData name="Sean Gallagher" userId="S::sgallagher@mjhlifesciences.com::577446c3-45ae-4097-b8f0-9d862fa3a0df" providerId="AD" clId="Web-{809A086A-F020-5A9E-DD2C-C9BA66130792}" dt="2023-04-03T16:40:24.495" v="78"/>
        <pc:sldMkLst>
          <pc:docMk/>
          <pc:sldMk cId="1689048811" sldId="357"/>
        </pc:sldMkLst>
      </pc:sldChg>
      <pc:sldChg chg="add">
        <pc:chgData name="Sean Gallagher" userId="S::sgallagher@mjhlifesciences.com::577446c3-45ae-4097-b8f0-9d862fa3a0df" providerId="AD" clId="Web-{809A086A-F020-5A9E-DD2C-C9BA66130792}" dt="2023-04-03T16:40:28.979" v="79"/>
        <pc:sldMkLst>
          <pc:docMk/>
          <pc:sldMk cId="3937981441" sldId="357"/>
        </pc:sldMkLst>
      </pc:sldChg>
      <pc:sldChg chg="add">
        <pc:chgData name="Sean Gallagher" userId="S::sgallagher@mjhlifesciences.com::577446c3-45ae-4097-b8f0-9d862fa3a0df" providerId="AD" clId="Web-{809A086A-F020-5A9E-DD2C-C9BA66130792}" dt="2023-04-03T16:41:40.434" v="80"/>
        <pc:sldMkLst>
          <pc:docMk/>
          <pc:sldMk cId="512690456" sldId="358"/>
        </pc:sldMkLst>
      </pc:sldChg>
      <pc:sldChg chg="add">
        <pc:chgData name="Sean Gallagher" userId="S::sgallagher@mjhlifesciences.com::577446c3-45ae-4097-b8f0-9d862fa3a0df" providerId="AD" clId="Web-{809A086A-F020-5A9E-DD2C-C9BA66130792}" dt="2023-04-03T16:41:42.153" v="81"/>
        <pc:sldMkLst>
          <pc:docMk/>
          <pc:sldMk cId="1350906179" sldId="359"/>
        </pc:sldMkLst>
      </pc:sldChg>
      <pc:sldChg chg="add">
        <pc:chgData name="Sean Gallagher" userId="S::sgallagher@mjhlifesciences.com::577446c3-45ae-4097-b8f0-9d862fa3a0df" providerId="AD" clId="Web-{809A086A-F020-5A9E-DD2C-C9BA66130792}" dt="2023-04-03T16:41:43.309" v="82"/>
        <pc:sldMkLst>
          <pc:docMk/>
          <pc:sldMk cId="747161361" sldId="360"/>
        </pc:sldMkLst>
      </pc:sldChg>
      <pc:sldChg chg="add">
        <pc:chgData name="Sean Gallagher" userId="S::sgallagher@mjhlifesciences.com::577446c3-45ae-4097-b8f0-9d862fa3a0df" providerId="AD" clId="Web-{809A086A-F020-5A9E-DD2C-C9BA66130792}" dt="2023-04-03T16:41:44.919" v="83"/>
        <pc:sldMkLst>
          <pc:docMk/>
          <pc:sldMk cId="59489559" sldId="361"/>
        </pc:sldMkLst>
      </pc:sldChg>
      <pc:sldChg chg="add">
        <pc:chgData name="Sean Gallagher" userId="S::sgallagher@mjhlifesciences.com::577446c3-45ae-4097-b8f0-9d862fa3a0df" providerId="AD" clId="Web-{809A086A-F020-5A9E-DD2C-C9BA66130792}" dt="2023-04-03T16:41:46.481" v="84"/>
        <pc:sldMkLst>
          <pc:docMk/>
          <pc:sldMk cId="1765298074" sldId="362"/>
        </pc:sldMkLst>
      </pc:sldChg>
      <pc:sldChg chg="add">
        <pc:chgData name="Sean Gallagher" userId="S::sgallagher@mjhlifesciences.com::577446c3-45ae-4097-b8f0-9d862fa3a0df" providerId="AD" clId="Web-{809A086A-F020-5A9E-DD2C-C9BA66130792}" dt="2023-04-03T16:41:48.060" v="85"/>
        <pc:sldMkLst>
          <pc:docMk/>
          <pc:sldMk cId="860458882" sldId="363"/>
        </pc:sldMkLst>
      </pc:sldChg>
      <pc:sldChg chg="add">
        <pc:chgData name="Sean Gallagher" userId="S::sgallagher@mjhlifesciences.com::577446c3-45ae-4097-b8f0-9d862fa3a0df" providerId="AD" clId="Web-{809A086A-F020-5A9E-DD2C-C9BA66130792}" dt="2023-04-03T16:42:10.326" v="86"/>
        <pc:sldMkLst>
          <pc:docMk/>
          <pc:sldMk cId="2325295668" sldId="364"/>
        </pc:sldMkLst>
      </pc:sldChg>
      <pc:sldChg chg="add">
        <pc:chgData name="Sean Gallagher" userId="S::sgallagher@mjhlifesciences.com::577446c3-45ae-4097-b8f0-9d862fa3a0df" providerId="AD" clId="Web-{809A086A-F020-5A9E-DD2C-C9BA66130792}" dt="2023-04-03T16:42:14.576" v="87"/>
        <pc:sldMkLst>
          <pc:docMk/>
          <pc:sldMk cId="2528577526" sldId="365"/>
        </pc:sldMkLst>
      </pc:sldChg>
      <pc:sldChg chg="add">
        <pc:chgData name="Sean Gallagher" userId="S::sgallagher@mjhlifesciences.com::577446c3-45ae-4097-b8f0-9d862fa3a0df" providerId="AD" clId="Web-{809A086A-F020-5A9E-DD2C-C9BA66130792}" dt="2023-04-03T16:42:16.185" v="88"/>
        <pc:sldMkLst>
          <pc:docMk/>
          <pc:sldMk cId="730901301" sldId="366"/>
        </pc:sldMkLst>
      </pc:sldChg>
      <pc:sldChg chg="add">
        <pc:chgData name="Sean Gallagher" userId="S::sgallagher@mjhlifesciences.com::577446c3-45ae-4097-b8f0-9d862fa3a0df" providerId="AD" clId="Web-{809A086A-F020-5A9E-DD2C-C9BA66130792}" dt="2023-04-03T16:42:19.045" v="89"/>
        <pc:sldMkLst>
          <pc:docMk/>
          <pc:sldMk cId="604201667" sldId="367"/>
        </pc:sldMkLst>
      </pc:sldChg>
      <pc:sldChg chg="add">
        <pc:chgData name="Sean Gallagher" userId="S::sgallagher@mjhlifesciences.com::577446c3-45ae-4097-b8f0-9d862fa3a0df" providerId="AD" clId="Web-{809A086A-F020-5A9E-DD2C-C9BA66130792}" dt="2023-04-03T16:42:21.232" v="90"/>
        <pc:sldMkLst>
          <pc:docMk/>
          <pc:sldMk cId="764601679" sldId="368"/>
        </pc:sldMkLst>
      </pc:sldChg>
      <pc:sldChg chg="add">
        <pc:chgData name="Sean Gallagher" userId="S::sgallagher@mjhlifesciences.com::577446c3-45ae-4097-b8f0-9d862fa3a0df" providerId="AD" clId="Web-{809A086A-F020-5A9E-DD2C-C9BA66130792}" dt="2023-04-03T16:42:23.092" v="91"/>
        <pc:sldMkLst>
          <pc:docMk/>
          <pc:sldMk cId="973711428" sldId="369"/>
        </pc:sldMkLst>
      </pc:sldChg>
      <pc:sldChg chg="add">
        <pc:chgData name="Sean Gallagher" userId="S::sgallagher@mjhlifesciences.com::577446c3-45ae-4097-b8f0-9d862fa3a0df" providerId="AD" clId="Web-{809A086A-F020-5A9E-DD2C-C9BA66130792}" dt="2023-04-03T16:42:25.107" v="92"/>
        <pc:sldMkLst>
          <pc:docMk/>
          <pc:sldMk cId="4264082552" sldId="370"/>
        </pc:sldMkLst>
      </pc:sldChg>
      <pc:sldChg chg="add">
        <pc:chgData name="Sean Gallagher" userId="S::sgallagher@mjhlifesciences.com::577446c3-45ae-4097-b8f0-9d862fa3a0df" providerId="AD" clId="Web-{809A086A-F020-5A9E-DD2C-C9BA66130792}" dt="2023-04-03T16:42:26.842" v="93"/>
        <pc:sldMkLst>
          <pc:docMk/>
          <pc:sldMk cId="868653146" sldId="371"/>
        </pc:sldMkLst>
      </pc:sldChg>
      <pc:sldChg chg="add">
        <pc:chgData name="Sean Gallagher" userId="S::sgallagher@mjhlifesciences.com::577446c3-45ae-4097-b8f0-9d862fa3a0df" providerId="AD" clId="Web-{809A086A-F020-5A9E-DD2C-C9BA66130792}" dt="2023-04-03T16:42:29.826" v="94"/>
        <pc:sldMkLst>
          <pc:docMk/>
          <pc:sldMk cId="1923535600" sldId="372"/>
        </pc:sldMkLst>
      </pc:sldChg>
      <pc:sldChg chg="add">
        <pc:chgData name="Sean Gallagher" userId="S::sgallagher@mjhlifesciences.com::577446c3-45ae-4097-b8f0-9d862fa3a0df" providerId="AD" clId="Web-{809A086A-F020-5A9E-DD2C-C9BA66130792}" dt="2023-04-03T16:42:32.139" v="95"/>
        <pc:sldMkLst>
          <pc:docMk/>
          <pc:sldMk cId="1628872621" sldId="373"/>
        </pc:sldMkLst>
      </pc:sldChg>
      <pc:sldChg chg="add">
        <pc:chgData name="Sean Gallagher" userId="S::sgallagher@mjhlifesciences.com::577446c3-45ae-4097-b8f0-9d862fa3a0df" providerId="AD" clId="Web-{809A086A-F020-5A9E-DD2C-C9BA66130792}" dt="2023-04-03T16:42:34.248" v="96"/>
        <pc:sldMkLst>
          <pc:docMk/>
          <pc:sldMk cId="2860174985" sldId="374"/>
        </pc:sldMkLst>
      </pc:sldChg>
      <pc:sldChg chg="add">
        <pc:chgData name="Sean Gallagher" userId="S::sgallagher@mjhlifesciences.com::577446c3-45ae-4097-b8f0-9d862fa3a0df" providerId="AD" clId="Web-{809A086A-F020-5A9E-DD2C-C9BA66130792}" dt="2023-04-03T16:42:36.295" v="97"/>
        <pc:sldMkLst>
          <pc:docMk/>
          <pc:sldMk cId="3471881653" sldId="375"/>
        </pc:sldMkLst>
      </pc:sldChg>
      <pc:sldChg chg="add">
        <pc:chgData name="Sean Gallagher" userId="S::sgallagher@mjhlifesciences.com::577446c3-45ae-4097-b8f0-9d862fa3a0df" providerId="AD" clId="Web-{809A086A-F020-5A9E-DD2C-C9BA66130792}" dt="2023-04-03T16:42:39.327" v="98"/>
        <pc:sldMkLst>
          <pc:docMk/>
          <pc:sldMk cId="2763691204" sldId="376"/>
        </pc:sldMkLst>
      </pc:sldChg>
      <pc:sldChg chg="add">
        <pc:chgData name="Sean Gallagher" userId="S::sgallagher@mjhlifesciences.com::577446c3-45ae-4097-b8f0-9d862fa3a0df" providerId="AD" clId="Web-{809A086A-F020-5A9E-DD2C-C9BA66130792}" dt="2023-04-03T16:42:41.358" v="99"/>
        <pc:sldMkLst>
          <pc:docMk/>
          <pc:sldMk cId="3516067201" sldId="377"/>
        </pc:sldMkLst>
      </pc:sldChg>
      <pc:sldChg chg="add">
        <pc:chgData name="Sean Gallagher" userId="S::sgallagher@mjhlifesciences.com::577446c3-45ae-4097-b8f0-9d862fa3a0df" providerId="AD" clId="Web-{809A086A-F020-5A9E-DD2C-C9BA66130792}" dt="2023-04-03T16:42:43.373" v="100"/>
        <pc:sldMkLst>
          <pc:docMk/>
          <pc:sldMk cId="1775680680" sldId="378"/>
        </pc:sldMkLst>
      </pc:sldChg>
      <pc:sldChg chg="add">
        <pc:chgData name="Sean Gallagher" userId="S::sgallagher@mjhlifesciences.com::577446c3-45ae-4097-b8f0-9d862fa3a0df" providerId="AD" clId="Web-{809A086A-F020-5A9E-DD2C-C9BA66130792}" dt="2023-04-03T16:42:46.483" v="101"/>
        <pc:sldMkLst>
          <pc:docMk/>
          <pc:sldMk cId="954500284" sldId="379"/>
        </pc:sldMkLst>
      </pc:sldChg>
      <pc:sldChg chg="add">
        <pc:chgData name="Sean Gallagher" userId="S::sgallagher@mjhlifesciences.com::577446c3-45ae-4097-b8f0-9d862fa3a0df" providerId="AD" clId="Web-{809A086A-F020-5A9E-DD2C-C9BA66130792}" dt="2023-04-03T16:42:48.702" v="102"/>
        <pc:sldMkLst>
          <pc:docMk/>
          <pc:sldMk cId="3755555266" sldId="380"/>
        </pc:sldMkLst>
      </pc:sldChg>
      <pc:sldChg chg="add">
        <pc:chgData name="Sean Gallagher" userId="S::sgallagher@mjhlifesciences.com::577446c3-45ae-4097-b8f0-9d862fa3a0df" providerId="AD" clId="Web-{809A086A-F020-5A9E-DD2C-C9BA66130792}" dt="2023-04-03T16:42:55.968" v="103"/>
        <pc:sldMkLst>
          <pc:docMk/>
          <pc:sldMk cId="2482392939" sldId="381"/>
        </pc:sldMkLst>
      </pc:sldChg>
      <pc:sldChg chg="add">
        <pc:chgData name="Sean Gallagher" userId="S::sgallagher@mjhlifesciences.com::577446c3-45ae-4097-b8f0-9d862fa3a0df" providerId="AD" clId="Web-{809A086A-F020-5A9E-DD2C-C9BA66130792}" dt="2023-04-03T16:42:58.624" v="104"/>
        <pc:sldMkLst>
          <pc:docMk/>
          <pc:sldMk cId="1350556605" sldId="382"/>
        </pc:sldMkLst>
      </pc:sldChg>
      <pc:sldChg chg="add">
        <pc:chgData name="Sean Gallagher" userId="S::sgallagher@mjhlifesciences.com::577446c3-45ae-4097-b8f0-9d862fa3a0df" providerId="AD" clId="Web-{809A086A-F020-5A9E-DD2C-C9BA66130792}" dt="2023-04-03T16:43:00.483" v="105"/>
        <pc:sldMkLst>
          <pc:docMk/>
          <pc:sldMk cId="1895565418" sldId="383"/>
        </pc:sldMkLst>
      </pc:sldChg>
      <pc:sldChg chg="add">
        <pc:chgData name="Sean Gallagher" userId="S::sgallagher@mjhlifesciences.com::577446c3-45ae-4097-b8f0-9d862fa3a0df" providerId="AD" clId="Web-{809A086A-F020-5A9E-DD2C-C9BA66130792}" dt="2023-04-03T16:43:02.296" v="106"/>
        <pc:sldMkLst>
          <pc:docMk/>
          <pc:sldMk cId="2419922686" sldId="384"/>
        </pc:sldMkLst>
      </pc:sldChg>
      <pc:sldChg chg="add">
        <pc:chgData name="Sean Gallagher" userId="S::sgallagher@mjhlifesciences.com::577446c3-45ae-4097-b8f0-9d862fa3a0df" providerId="AD" clId="Web-{809A086A-F020-5A9E-DD2C-C9BA66130792}" dt="2023-04-03T16:43:04.046" v="107"/>
        <pc:sldMkLst>
          <pc:docMk/>
          <pc:sldMk cId="3760689352" sldId="385"/>
        </pc:sldMkLst>
      </pc:sldChg>
      <pc:sldChg chg="add">
        <pc:chgData name="Sean Gallagher" userId="S::sgallagher@mjhlifesciences.com::577446c3-45ae-4097-b8f0-9d862fa3a0df" providerId="AD" clId="Web-{809A086A-F020-5A9E-DD2C-C9BA66130792}" dt="2023-04-03T16:43:12.281" v="108"/>
        <pc:sldMkLst>
          <pc:docMk/>
          <pc:sldMk cId="1822273383" sldId="386"/>
        </pc:sldMkLst>
      </pc:sldChg>
      <pc:sldChg chg="add">
        <pc:chgData name="Sean Gallagher" userId="S::sgallagher@mjhlifesciences.com::577446c3-45ae-4097-b8f0-9d862fa3a0df" providerId="AD" clId="Web-{809A086A-F020-5A9E-DD2C-C9BA66130792}" dt="2023-04-03T16:43:14.499" v="109"/>
        <pc:sldMkLst>
          <pc:docMk/>
          <pc:sldMk cId="3739530467" sldId="387"/>
        </pc:sldMkLst>
      </pc:sldChg>
      <pc:sldChg chg="add">
        <pc:chgData name="Sean Gallagher" userId="S::sgallagher@mjhlifesciences.com::577446c3-45ae-4097-b8f0-9d862fa3a0df" providerId="AD" clId="Web-{809A086A-F020-5A9E-DD2C-C9BA66130792}" dt="2023-04-03T16:43:16.312" v="110"/>
        <pc:sldMkLst>
          <pc:docMk/>
          <pc:sldMk cId="2401311332" sldId="388"/>
        </pc:sldMkLst>
      </pc:sldChg>
      <pc:sldChg chg="add">
        <pc:chgData name="Sean Gallagher" userId="S::sgallagher@mjhlifesciences.com::577446c3-45ae-4097-b8f0-9d862fa3a0df" providerId="AD" clId="Web-{809A086A-F020-5A9E-DD2C-C9BA66130792}" dt="2023-04-03T16:43:18.562" v="111"/>
        <pc:sldMkLst>
          <pc:docMk/>
          <pc:sldMk cId="490139847" sldId="389"/>
        </pc:sldMkLst>
      </pc:sldChg>
      <pc:sldChg chg="add">
        <pc:chgData name="Sean Gallagher" userId="S::sgallagher@mjhlifesciences.com::577446c3-45ae-4097-b8f0-9d862fa3a0df" providerId="AD" clId="Web-{809A086A-F020-5A9E-DD2C-C9BA66130792}" dt="2023-04-03T16:43:20.781" v="112"/>
        <pc:sldMkLst>
          <pc:docMk/>
          <pc:sldMk cId="3585668671" sldId="390"/>
        </pc:sldMkLst>
      </pc:sldChg>
      <pc:sldChg chg="add">
        <pc:chgData name="Sean Gallagher" userId="S::sgallagher@mjhlifesciences.com::577446c3-45ae-4097-b8f0-9d862fa3a0df" providerId="AD" clId="Web-{809A086A-F020-5A9E-DD2C-C9BA66130792}" dt="2023-04-03T16:43:22.515" v="113"/>
        <pc:sldMkLst>
          <pc:docMk/>
          <pc:sldMk cId="4044658910" sldId="391"/>
        </pc:sldMkLst>
      </pc:sldChg>
      <pc:sldChg chg="add">
        <pc:chgData name="Sean Gallagher" userId="S::sgallagher@mjhlifesciences.com::577446c3-45ae-4097-b8f0-9d862fa3a0df" providerId="AD" clId="Web-{809A086A-F020-5A9E-DD2C-C9BA66130792}" dt="2023-04-03T16:43:27.593" v="114"/>
        <pc:sldMkLst>
          <pc:docMk/>
          <pc:sldMk cId="432353344" sldId="392"/>
        </pc:sldMkLst>
      </pc:sldChg>
      <pc:sldChg chg="add">
        <pc:chgData name="Sean Gallagher" userId="S::sgallagher@mjhlifesciences.com::577446c3-45ae-4097-b8f0-9d862fa3a0df" providerId="AD" clId="Web-{809A086A-F020-5A9E-DD2C-C9BA66130792}" dt="2023-04-03T16:43:33.984" v="115"/>
        <pc:sldMkLst>
          <pc:docMk/>
          <pc:sldMk cId="2225738180" sldId="393"/>
        </pc:sldMkLst>
      </pc:sldChg>
      <pc:sldChg chg="add">
        <pc:chgData name="Sean Gallagher" userId="S::sgallagher@mjhlifesciences.com::577446c3-45ae-4097-b8f0-9d862fa3a0df" providerId="AD" clId="Web-{809A086A-F020-5A9E-DD2C-C9BA66130792}" dt="2023-04-03T16:43:35.719" v="116"/>
        <pc:sldMkLst>
          <pc:docMk/>
          <pc:sldMk cId="2507922619" sldId="394"/>
        </pc:sldMkLst>
      </pc:sldChg>
      <pc:sldChg chg="add">
        <pc:chgData name="Sean Gallagher" userId="S::sgallagher@mjhlifesciences.com::577446c3-45ae-4097-b8f0-9d862fa3a0df" providerId="AD" clId="Web-{809A086A-F020-5A9E-DD2C-C9BA66130792}" dt="2023-04-03T16:43:37.391" v="117"/>
        <pc:sldMkLst>
          <pc:docMk/>
          <pc:sldMk cId="1838396721" sldId="395"/>
        </pc:sldMkLst>
      </pc:sldChg>
      <pc:sldChg chg="add">
        <pc:chgData name="Sean Gallagher" userId="S::sgallagher@mjhlifesciences.com::577446c3-45ae-4097-b8f0-9d862fa3a0df" providerId="AD" clId="Web-{809A086A-F020-5A9E-DD2C-C9BA66130792}" dt="2023-04-03T16:43:39.109" v="118"/>
        <pc:sldMkLst>
          <pc:docMk/>
          <pc:sldMk cId="2631798052" sldId="396"/>
        </pc:sldMkLst>
      </pc:sldChg>
      <pc:sldChg chg="add">
        <pc:chgData name="Sean Gallagher" userId="S::sgallagher@mjhlifesciences.com::577446c3-45ae-4097-b8f0-9d862fa3a0df" providerId="AD" clId="Web-{809A086A-F020-5A9E-DD2C-C9BA66130792}" dt="2023-04-03T16:43:40.766" v="119"/>
        <pc:sldMkLst>
          <pc:docMk/>
          <pc:sldMk cId="19747091" sldId="397"/>
        </pc:sldMkLst>
      </pc:sldChg>
      <pc:sldChg chg="add">
        <pc:chgData name="Sean Gallagher" userId="S::sgallagher@mjhlifesciences.com::577446c3-45ae-4097-b8f0-9d862fa3a0df" providerId="AD" clId="Web-{809A086A-F020-5A9E-DD2C-C9BA66130792}" dt="2023-04-03T16:43:42.563" v="120"/>
        <pc:sldMkLst>
          <pc:docMk/>
          <pc:sldMk cId="1163526745" sldId="398"/>
        </pc:sldMkLst>
      </pc:sldChg>
      <pc:sldChg chg="add">
        <pc:chgData name="Sean Gallagher" userId="S::sgallagher@mjhlifesciences.com::577446c3-45ae-4097-b8f0-9d862fa3a0df" providerId="AD" clId="Web-{809A086A-F020-5A9E-DD2C-C9BA66130792}" dt="2023-04-03T16:43:44.797" v="121"/>
        <pc:sldMkLst>
          <pc:docMk/>
          <pc:sldMk cId="338916957" sldId="399"/>
        </pc:sldMkLst>
      </pc:sldChg>
      <pc:sldChg chg="add">
        <pc:chgData name="Sean Gallagher" userId="S::sgallagher@mjhlifesciences.com::577446c3-45ae-4097-b8f0-9d862fa3a0df" providerId="AD" clId="Web-{809A086A-F020-5A9E-DD2C-C9BA66130792}" dt="2023-04-03T16:43:48.735" v="122"/>
        <pc:sldMkLst>
          <pc:docMk/>
          <pc:sldMk cId="1686888105" sldId="400"/>
        </pc:sldMkLst>
      </pc:sldChg>
      <pc:sldChg chg="add">
        <pc:chgData name="Sean Gallagher" userId="S::sgallagher@mjhlifesciences.com::577446c3-45ae-4097-b8f0-9d862fa3a0df" providerId="AD" clId="Web-{809A086A-F020-5A9E-DD2C-C9BA66130792}" dt="2023-04-03T16:43:50.938" v="123"/>
        <pc:sldMkLst>
          <pc:docMk/>
          <pc:sldMk cId="3906289329" sldId="401"/>
        </pc:sldMkLst>
      </pc:sldChg>
      <pc:sldChg chg="add">
        <pc:chgData name="Sean Gallagher" userId="S::sgallagher@mjhlifesciences.com::577446c3-45ae-4097-b8f0-9d862fa3a0df" providerId="AD" clId="Web-{809A086A-F020-5A9E-DD2C-C9BA66130792}" dt="2023-04-03T16:43:53.625" v="124"/>
        <pc:sldMkLst>
          <pc:docMk/>
          <pc:sldMk cId="2513162445" sldId="402"/>
        </pc:sldMkLst>
      </pc:sldChg>
      <pc:sldChg chg="add">
        <pc:chgData name="Sean Gallagher" userId="S::sgallagher@mjhlifesciences.com::577446c3-45ae-4097-b8f0-9d862fa3a0df" providerId="AD" clId="Web-{809A086A-F020-5A9E-DD2C-C9BA66130792}" dt="2023-04-03T16:43:56.641" v="125"/>
        <pc:sldMkLst>
          <pc:docMk/>
          <pc:sldMk cId="3307733475" sldId="403"/>
        </pc:sldMkLst>
      </pc:sldChg>
      <pc:sldChg chg="add">
        <pc:chgData name="Sean Gallagher" userId="S::sgallagher@mjhlifesciences.com::577446c3-45ae-4097-b8f0-9d862fa3a0df" providerId="AD" clId="Web-{809A086A-F020-5A9E-DD2C-C9BA66130792}" dt="2023-04-03T16:43:59.266" v="126"/>
        <pc:sldMkLst>
          <pc:docMk/>
          <pc:sldMk cId="562682176" sldId="404"/>
        </pc:sldMkLst>
      </pc:sldChg>
      <pc:sldChg chg="add">
        <pc:chgData name="Sean Gallagher" userId="S::sgallagher@mjhlifesciences.com::577446c3-45ae-4097-b8f0-9d862fa3a0df" providerId="AD" clId="Web-{809A086A-F020-5A9E-DD2C-C9BA66130792}" dt="2023-04-03T16:44:01.547" v="127"/>
        <pc:sldMkLst>
          <pc:docMk/>
          <pc:sldMk cId="2179137079" sldId="405"/>
        </pc:sldMkLst>
      </pc:sldChg>
      <pc:sldChg chg="add">
        <pc:chgData name="Sean Gallagher" userId="S::sgallagher@mjhlifesciences.com::577446c3-45ae-4097-b8f0-9d862fa3a0df" providerId="AD" clId="Web-{809A086A-F020-5A9E-DD2C-C9BA66130792}" dt="2023-04-03T16:44:08.360" v="128"/>
        <pc:sldMkLst>
          <pc:docMk/>
          <pc:sldMk cId="1392764895" sldId="406"/>
        </pc:sldMkLst>
      </pc:sldChg>
      <pc:sldChg chg="add">
        <pc:chgData name="Sean Gallagher" userId="S::sgallagher@mjhlifesciences.com::577446c3-45ae-4097-b8f0-9d862fa3a0df" providerId="AD" clId="Web-{809A086A-F020-5A9E-DD2C-C9BA66130792}" dt="2023-04-03T16:44:10.860" v="129"/>
        <pc:sldMkLst>
          <pc:docMk/>
          <pc:sldMk cId="1394410273" sldId="407"/>
        </pc:sldMkLst>
      </pc:sldChg>
      <pc:sldChg chg="add">
        <pc:chgData name="Sean Gallagher" userId="S::sgallagher@mjhlifesciences.com::577446c3-45ae-4097-b8f0-9d862fa3a0df" providerId="AD" clId="Web-{809A086A-F020-5A9E-DD2C-C9BA66130792}" dt="2023-04-03T16:44:13.298" v="130"/>
        <pc:sldMkLst>
          <pc:docMk/>
          <pc:sldMk cId="1740998001" sldId="408"/>
        </pc:sldMkLst>
      </pc:sldChg>
      <pc:sldChg chg="add">
        <pc:chgData name="Sean Gallagher" userId="S::sgallagher@mjhlifesciences.com::577446c3-45ae-4097-b8f0-9d862fa3a0df" providerId="AD" clId="Web-{809A086A-F020-5A9E-DD2C-C9BA66130792}" dt="2023-04-03T16:44:15.657" v="131"/>
        <pc:sldMkLst>
          <pc:docMk/>
          <pc:sldMk cId="1683518071" sldId="409"/>
        </pc:sldMkLst>
      </pc:sldChg>
      <pc:sldChg chg="add">
        <pc:chgData name="Sean Gallagher" userId="S::sgallagher@mjhlifesciences.com::577446c3-45ae-4097-b8f0-9d862fa3a0df" providerId="AD" clId="Web-{809A086A-F020-5A9E-DD2C-C9BA66130792}" dt="2023-04-03T16:44:18.063" v="132"/>
        <pc:sldMkLst>
          <pc:docMk/>
          <pc:sldMk cId="2767647947" sldId="410"/>
        </pc:sldMkLst>
      </pc:sldChg>
      <pc:sldChg chg="add">
        <pc:chgData name="Sean Gallagher" userId="S::sgallagher@mjhlifesciences.com::577446c3-45ae-4097-b8f0-9d862fa3a0df" providerId="AD" clId="Web-{809A086A-F020-5A9E-DD2C-C9BA66130792}" dt="2023-04-03T16:44:20.157" v="133"/>
        <pc:sldMkLst>
          <pc:docMk/>
          <pc:sldMk cId="4147786144" sldId="411"/>
        </pc:sldMkLst>
      </pc:sldChg>
      <pc:sldChg chg="add">
        <pc:chgData name="Sean Gallagher" userId="S::sgallagher@mjhlifesciences.com::577446c3-45ae-4097-b8f0-9d862fa3a0df" providerId="AD" clId="Web-{809A086A-F020-5A9E-DD2C-C9BA66130792}" dt="2023-04-03T16:44:22.751" v="134"/>
        <pc:sldMkLst>
          <pc:docMk/>
          <pc:sldMk cId="2119890735" sldId="412"/>
        </pc:sldMkLst>
      </pc:sldChg>
      <pc:sldChg chg="add">
        <pc:chgData name="Sean Gallagher" userId="S::sgallagher@mjhlifesciences.com::577446c3-45ae-4097-b8f0-9d862fa3a0df" providerId="AD" clId="Web-{809A086A-F020-5A9E-DD2C-C9BA66130792}" dt="2023-04-03T16:44:25.329" v="135"/>
        <pc:sldMkLst>
          <pc:docMk/>
          <pc:sldMk cId="445694586" sldId="413"/>
        </pc:sldMkLst>
      </pc:sldChg>
      <pc:sldChg chg="add">
        <pc:chgData name="Sean Gallagher" userId="S::sgallagher@mjhlifesciences.com::577446c3-45ae-4097-b8f0-9d862fa3a0df" providerId="AD" clId="Web-{809A086A-F020-5A9E-DD2C-C9BA66130792}" dt="2023-04-03T16:44:27.939" v="136"/>
        <pc:sldMkLst>
          <pc:docMk/>
          <pc:sldMk cId="92930654" sldId="414"/>
        </pc:sldMkLst>
      </pc:sldChg>
      <pc:sldChg chg="add">
        <pc:chgData name="Sean Gallagher" userId="S::sgallagher@mjhlifesciences.com::577446c3-45ae-4097-b8f0-9d862fa3a0df" providerId="AD" clId="Web-{809A086A-F020-5A9E-DD2C-C9BA66130792}" dt="2023-04-03T16:44:29.549" v="137"/>
        <pc:sldMkLst>
          <pc:docMk/>
          <pc:sldMk cId="1565859298" sldId="415"/>
        </pc:sldMkLst>
      </pc:sldChg>
      <pc:sldChg chg="add">
        <pc:chgData name="Sean Gallagher" userId="S::sgallagher@mjhlifesciences.com::577446c3-45ae-4097-b8f0-9d862fa3a0df" providerId="AD" clId="Web-{809A086A-F020-5A9E-DD2C-C9BA66130792}" dt="2023-04-03T16:44:32.126" v="138"/>
        <pc:sldMkLst>
          <pc:docMk/>
          <pc:sldMk cId="2976095249" sldId="416"/>
        </pc:sldMkLst>
      </pc:sldChg>
      <pc:sldChg chg="add">
        <pc:chgData name="Sean Gallagher" userId="S::sgallagher@mjhlifesciences.com::577446c3-45ae-4097-b8f0-9d862fa3a0df" providerId="AD" clId="Web-{809A086A-F020-5A9E-DD2C-C9BA66130792}" dt="2023-04-03T16:44:34.892" v="139"/>
        <pc:sldMkLst>
          <pc:docMk/>
          <pc:sldMk cId="1447822860" sldId="417"/>
        </pc:sldMkLst>
      </pc:sldChg>
      <pc:sldChg chg="add">
        <pc:chgData name="Sean Gallagher" userId="S::sgallagher@mjhlifesciences.com::577446c3-45ae-4097-b8f0-9d862fa3a0df" providerId="AD" clId="Web-{809A086A-F020-5A9E-DD2C-C9BA66130792}" dt="2023-04-03T16:44:36.423" v="140"/>
        <pc:sldMkLst>
          <pc:docMk/>
          <pc:sldMk cId="3458904619" sldId="418"/>
        </pc:sldMkLst>
      </pc:sldChg>
      <pc:sldChg chg="add">
        <pc:chgData name="Sean Gallagher" userId="S::sgallagher@mjhlifesciences.com::577446c3-45ae-4097-b8f0-9d862fa3a0df" providerId="AD" clId="Web-{809A086A-F020-5A9E-DD2C-C9BA66130792}" dt="2023-04-03T16:44:38.611" v="141"/>
        <pc:sldMkLst>
          <pc:docMk/>
          <pc:sldMk cId="3001614927" sldId="419"/>
        </pc:sldMkLst>
      </pc:sldChg>
      <pc:sldChg chg="add">
        <pc:chgData name="Sean Gallagher" userId="S::sgallagher@mjhlifesciences.com::577446c3-45ae-4097-b8f0-9d862fa3a0df" providerId="AD" clId="Web-{809A086A-F020-5A9E-DD2C-C9BA66130792}" dt="2023-04-03T16:44:41.142" v="142"/>
        <pc:sldMkLst>
          <pc:docMk/>
          <pc:sldMk cId="3582549786" sldId="420"/>
        </pc:sldMkLst>
      </pc:sldChg>
      <pc:sldChg chg="add">
        <pc:chgData name="Sean Gallagher" userId="S::sgallagher@mjhlifesciences.com::577446c3-45ae-4097-b8f0-9d862fa3a0df" providerId="AD" clId="Web-{809A086A-F020-5A9E-DD2C-C9BA66130792}" dt="2023-04-03T16:47:29.834" v="143"/>
        <pc:sldMkLst>
          <pc:docMk/>
          <pc:sldMk cId="832927004" sldId="421"/>
        </pc:sldMkLst>
      </pc:sldChg>
      <pc:sldChg chg="add">
        <pc:chgData name="Sean Gallagher" userId="S::sgallagher@mjhlifesciences.com::577446c3-45ae-4097-b8f0-9d862fa3a0df" providerId="AD" clId="Web-{809A086A-F020-5A9E-DD2C-C9BA66130792}" dt="2023-04-03T16:47:31.709" v="144"/>
        <pc:sldMkLst>
          <pc:docMk/>
          <pc:sldMk cId="3319328677" sldId="422"/>
        </pc:sldMkLst>
      </pc:sldChg>
      <pc:sldChg chg="add">
        <pc:chgData name="Sean Gallagher" userId="S::sgallagher@mjhlifesciences.com::577446c3-45ae-4097-b8f0-9d862fa3a0df" providerId="AD" clId="Web-{809A086A-F020-5A9E-DD2C-C9BA66130792}" dt="2023-04-03T16:47:47.366" v="145"/>
        <pc:sldMkLst>
          <pc:docMk/>
          <pc:sldMk cId="1788031299" sldId="423"/>
        </pc:sldMkLst>
      </pc:sldChg>
      <pc:sldChg chg="add">
        <pc:chgData name="Sean Gallagher" userId="S::sgallagher@mjhlifesciences.com::577446c3-45ae-4097-b8f0-9d862fa3a0df" providerId="AD" clId="Web-{809A086A-F020-5A9E-DD2C-C9BA66130792}" dt="2023-04-03T16:47:50.335" v="146"/>
        <pc:sldMkLst>
          <pc:docMk/>
          <pc:sldMk cId="4028382921" sldId="424"/>
        </pc:sldMkLst>
      </pc:sldChg>
      <pc:sldChg chg="add">
        <pc:chgData name="Sean Gallagher" userId="S::sgallagher@mjhlifesciences.com::577446c3-45ae-4097-b8f0-9d862fa3a0df" providerId="AD" clId="Web-{809A086A-F020-5A9E-DD2C-C9BA66130792}" dt="2023-04-03T16:47:51.803" v="147"/>
        <pc:sldMkLst>
          <pc:docMk/>
          <pc:sldMk cId="299000715" sldId="425"/>
        </pc:sldMkLst>
      </pc:sldChg>
      <pc:sldChg chg="add">
        <pc:chgData name="Sean Gallagher" userId="S::sgallagher@mjhlifesciences.com::577446c3-45ae-4097-b8f0-9d862fa3a0df" providerId="AD" clId="Web-{809A086A-F020-5A9E-DD2C-C9BA66130792}" dt="2023-04-03T16:47:53.663" v="148"/>
        <pc:sldMkLst>
          <pc:docMk/>
          <pc:sldMk cId="1689898168" sldId="426"/>
        </pc:sldMkLst>
      </pc:sldChg>
      <pc:sldChg chg="add">
        <pc:chgData name="Sean Gallagher" userId="S::sgallagher@mjhlifesciences.com::577446c3-45ae-4097-b8f0-9d862fa3a0df" providerId="AD" clId="Web-{809A086A-F020-5A9E-DD2C-C9BA66130792}" dt="2023-04-03T16:47:55.147" v="149"/>
        <pc:sldMkLst>
          <pc:docMk/>
          <pc:sldMk cId="3353077309" sldId="427"/>
        </pc:sldMkLst>
      </pc:sldChg>
      <pc:sldChg chg="add">
        <pc:chgData name="Sean Gallagher" userId="S::sgallagher@mjhlifesciences.com::577446c3-45ae-4097-b8f0-9d862fa3a0df" providerId="AD" clId="Web-{809A086A-F020-5A9E-DD2C-C9BA66130792}" dt="2023-04-03T16:47:56.585" v="150"/>
        <pc:sldMkLst>
          <pc:docMk/>
          <pc:sldMk cId="3466451848" sldId="428"/>
        </pc:sldMkLst>
      </pc:sldChg>
      <pc:sldChg chg="add">
        <pc:chgData name="Sean Gallagher" userId="S::sgallagher@mjhlifesciences.com::577446c3-45ae-4097-b8f0-9d862fa3a0df" providerId="AD" clId="Web-{809A086A-F020-5A9E-DD2C-C9BA66130792}" dt="2023-04-03T16:47:57.929" v="151"/>
        <pc:sldMkLst>
          <pc:docMk/>
          <pc:sldMk cId="368417475" sldId="429"/>
        </pc:sldMkLst>
      </pc:sldChg>
      <pc:sldChg chg="add">
        <pc:chgData name="Sean Gallagher" userId="S::sgallagher@mjhlifesciences.com::577446c3-45ae-4097-b8f0-9d862fa3a0df" providerId="AD" clId="Web-{809A086A-F020-5A9E-DD2C-C9BA66130792}" dt="2023-04-03T16:48:02.132" v="152"/>
        <pc:sldMkLst>
          <pc:docMk/>
          <pc:sldMk cId="1462690712" sldId="430"/>
        </pc:sldMkLst>
      </pc:sldChg>
      <pc:sldChg chg="add">
        <pc:chgData name="Sean Gallagher" userId="S::sgallagher@mjhlifesciences.com::577446c3-45ae-4097-b8f0-9d862fa3a0df" providerId="AD" clId="Web-{809A086A-F020-5A9E-DD2C-C9BA66130792}" dt="2023-04-03T16:48:04.241" v="153"/>
        <pc:sldMkLst>
          <pc:docMk/>
          <pc:sldMk cId="2914515779" sldId="431"/>
        </pc:sldMkLst>
      </pc:sldChg>
      <pc:sldChg chg="add">
        <pc:chgData name="Sean Gallagher" userId="S::sgallagher@mjhlifesciences.com::577446c3-45ae-4097-b8f0-9d862fa3a0df" providerId="AD" clId="Web-{809A086A-F020-5A9E-DD2C-C9BA66130792}" dt="2023-04-03T16:48:05.882" v="154"/>
        <pc:sldMkLst>
          <pc:docMk/>
          <pc:sldMk cId="3548444984" sldId="432"/>
        </pc:sldMkLst>
      </pc:sldChg>
      <pc:sldChg chg="add">
        <pc:chgData name="Sean Gallagher" userId="S::sgallagher@mjhlifesciences.com::577446c3-45ae-4097-b8f0-9d862fa3a0df" providerId="AD" clId="Web-{809A086A-F020-5A9E-DD2C-C9BA66130792}" dt="2023-04-03T16:48:07.569" v="155"/>
        <pc:sldMkLst>
          <pc:docMk/>
          <pc:sldMk cId="2216320393" sldId="433"/>
        </pc:sldMkLst>
      </pc:sldChg>
      <pc:sldChg chg="add">
        <pc:chgData name="Sean Gallagher" userId="S::sgallagher@mjhlifesciences.com::577446c3-45ae-4097-b8f0-9d862fa3a0df" providerId="AD" clId="Web-{809A086A-F020-5A9E-DD2C-C9BA66130792}" dt="2023-04-03T16:48:09.132" v="156"/>
        <pc:sldMkLst>
          <pc:docMk/>
          <pc:sldMk cId="3534236931" sldId="434"/>
        </pc:sldMkLst>
      </pc:sldChg>
      <pc:sldChg chg="add">
        <pc:chgData name="Sean Gallagher" userId="S::sgallagher@mjhlifesciences.com::577446c3-45ae-4097-b8f0-9d862fa3a0df" providerId="AD" clId="Web-{809A086A-F020-5A9E-DD2C-C9BA66130792}" dt="2023-04-03T16:48:11.101" v="157"/>
        <pc:sldMkLst>
          <pc:docMk/>
          <pc:sldMk cId="4214774078" sldId="435"/>
        </pc:sldMkLst>
      </pc:sldChg>
      <pc:sldChg chg="add">
        <pc:chgData name="Sean Gallagher" userId="S::sgallagher@mjhlifesciences.com::577446c3-45ae-4097-b8f0-9d862fa3a0df" providerId="AD" clId="Web-{809A086A-F020-5A9E-DD2C-C9BA66130792}" dt="2023-04-03T16:48:12.695" v="158"/>
        <pc:sldMkLst>
          <pc:docMk/>
          <pc:sldMk cId="1300459523" sldId="436"/>
        </pc:sldMkLst>
      </pc:sldChg>
      <pc:sldChg chg="add">
        <pc:chgData name="Sean Gallagher" userId="S::sgallagher@mjhlifesciences.com::577446c3-45ae-4097-b8f0-9d862fa3a0df" providerId="AD" clId="Web-{809A086A-F020-5A9E-DD2C-C9BA66130792}" dt="2023-04-03T16:48:14.226" v="159"/>
        <pc:sldMkLst>
          <pc:docMk/>
          <pc:sldMk cId="1056807303" sldId="437"/>
        </pc:sldMkLst>
      </pc:sldChg>
      <pc:sldChg chg="add">
        <pc:chgData name="Sean Gallagher" userId="S::sgallagher@mjhlifesciences.com::577446c3-45ae-4097-b8f0-9d862fa3a0df" providerId="AD" clId="Web-{809A086A-F020-5A9E-DD2C-C9BA66130792}" dt="2023-04-03T16:48:15.601" v="160"/>
        <pc:sldMkLst>
          <pc:docMk/>
          <pc:sldMk cId="114899376" sldId="438"/>
        </pc:sldMkLst>
      </pc:sldChg>
      <pc:sldChg chg="add">
        <pc:chgData name="Sean Gallagher" userId="S::sgallagher@mjhlifesciences.com::577446c3-45ae-4097-b8f0-9d862fa3a0df" providerId="AD" clId="Web-{809A086A-F020-5A9E-DD2C-C9BA66130792}" dt="2023-04-03T16:48:17.476" v="161"/>
        <pc:sldMkLst>
          <pc:docMk/>
          <pc:sldMk cId="5507971" sldId="439"/>
        </pc:sldMkLst>
      </pc:sldChg>
      <pc:sldChg chg="add">
        <pc:chgData name="Sean Gallagher" userId="S::sgallagher@mjhlifesciences.com::577446c3-45ae-4097-b8f0-9d862fa3a0df" providerId="AD" clId="Web-{809A086A-F020-5A9E-DD2C-C9BA66130792}" dt="2023-04-03T16:48:19.023" v="162"/>
        <pc:sldMkLst>
          <pc:docMk/>
          <pc:sldMk cId="4286349366" sldId="440"/>
        </pc:sldMkLst>
      </pc:sldChg>
      <pc:sldChg chg="add">
        <pc:chgData name="Sean Gallagher" userId="S::sgallagher@mjhlifesciences.com::577446c3-45ae-4097-b8f0-9d862fa3a0df" providerId="AD" clId="Web-{809A086A-F020-5A9E-DD2C-C9BA66130792}" dt="2023-04-03T16:48:20.648" v="163"/>
        <pc:sldMkLst>
          <pc:docMk/>
          <pc:sldMk cId="885659157" sldId="441"/>
        </pc:sldMkLst>
      </pc:sldChg>
      <pc:sldChg chg="add">
        <pc:chgData name="Sean Gallagher" userId="S::sgallagher@mjhlifesciences.com::577446c3-45ae-4097-b8f0-9d862fa3a0df" providerId="AD" clId="Web-{809A086A-F020-5A9E-DD2C-C9BA66130792}" dt="2023-04-03T16:48:22.023" v="164"/>
        <pc:sldMkLst>
          <pc:docMk/>
          <pc:sldMk cId="803948118" sldId="442"/>
        </pc:sldMkLst>
      </pc:sldChg>
      <pc:sldChg chg="add">
        <pc:chgData name="Sean Gallagher" userId="S::sgallagher@mjhlifesciences.com::577446c3-45ae-4097-b8f0-9d862fa3a0df" providerId="AD" clId="Web-{809A086A-F020-5A9E-DD2C-C9BA66130792}" dt="2023-04-03T16:48:23.929" v="165"/>
        <pc:sldMkLst>
          <pc:docMk/>
          <pc:sldMk cId="1950400773" sldId="443"/>
        </pc:sldMkLst>
      </pc:sldChg>
      <pc:sldChg chg="add">
        <pc:chgData name="Sean Gallagher" userId="S::sgallagher@mjhlifesciences.com::577446c3-45ae-4097-b8f0-9d862fa3a0df" providerId="AD" clId="Web-{809A086A-F020-5A9E-DD2C-C9BA66130792}" dt="2023-04-03T16:48:25.414" v="166"/>
        <pc:sldMkLst>
          <pc:docMk/>
          <pc:sldMk cId="3680665650" sldId="444"/>
        </pc:sldMkLst>
      </pc:sldChg>
      <pc:sldChg chg="add">
        <pc:chgData name="Sean Gallagher" userId="S::sgallagher@mjhlifesciences.com::577446c3-45ae-4097-b8f0-9d862fa3a0df" providerId="AD" clId="Web-{809A086A-F020-5A9E-DD2C-C9BA66130792}" dt="2023-04-03T16:48:27.179" v="167"/>
        <pc:sldMkLst>
          <pc:docMk/>
          <pc:sldMk cId="61575585" sldId="445"/>
        </pc:sldMkLst>
      </pc:sldChg>
      <pc:sldChg chg="add">
        <pc:chgData name="Sean Gallagher" userId="S::sgallagher@mjhlifesciences.com::577446c3-45ae-4097-b8f0-9d862fa3a0df" providerId="AD" clId="Web-{809A086A-F020-5A9E-DD2C-C9BA66130792}" dt="2023-04-03T16:48:29.492" v="168"/>
        <pc:sldMkLst>
          <pc:docMk/>
          <pc:sldMk cId="3140050200" sldId="446"/>
        </pc:sldMkLst>
      </pc:sldChg>
      <pc:sldChg chg="add">
        <pc:chgData name="Sean Gallagher" userId="S::sgallagher@mjhlifesciences.com::577446c3-45ae-4097-b8f0-9d862fa3a0df" providerId="AD" clId="Web-{809A086A-F020-5A9E-DD2C-C9BA66130792}" dt="2023-04-03T16:48:31.539" v="169"/>
        <pc:sldMkLst>
          <pc:docMk/>
          <pc:sldMk cId="1919757124" sldId="447"/>
        </pc:sldMkLst>
      </pc:sldChg>
      <pc:sldChg chg="add">
        <pc:chgData name="Sean Gallagher" userId="S::sgallagher@mjhlifesciences.com::577446c3-45ae-4097-b8f0-9d862fa3a0df" providerId="AD" clId="Web-{809A086A-F020-5A9E-DD2C-C9BA66130792}" dt="2023-04-03T16:48:33.836" v="170"/>
        <pc:sldMkLst>
          <pc:docMk/>
          <pc:sldMk cId="1174482260" sldId="448"/>
        </pc:sldMkLst>
      </pc:sldChg>
      <pc:sldChg chg="add">
        <pc:chgData name="Sean Gallagher" userId="S::sgallagher@mjhlifesciences.com::577446c3-45ae-4097-b8f0-9d862fa3a0df" providerId="AD" clId="Web-{809A086A-F020-5A9E-DD2C-C9BA66130792}" dt="2023-04-03T16:48:40.086" v="171"/>
        <pc:sldMkLst>
          <pc:docMk/>
          <pc:sldMk cId="1215899714" sldId="449"/>
        </pc:sldMkLst>
      </pc:sldChg>
      <pc:sldChg chg="add">
        <pc:chgData name="Sean Gallagher" userId="S::sgallagher@mjhlifesciences.com::577446c3-45ae-4097-b8f0-9d862fa3a0df" providerId="AD" clId="Web-{809A086A-F020-5A9E-DD2C-C9BA66130792}" dt="2023-04-03T16:48:42.930" v="172"/>
        <pc:sldMkLst>
          <pc:docMk/>
          <pc:sldMk cId="1311014293" sldId="450"/>
        </pc:sldMkLst>
      </pc:sldChg>
      <pc:sldChg chg="add">
        <pc:chgData name="Sean Gallagher" userId="S::sgallagher@mjhlifesciences.com::577446c3-45ae-4097-b8f0-9d862fa3a0df" providerId="AD" clId="Web-{809A086A-F020-5A9E-DD2C-C9BA66130792}" dt="2023-04-03T16:48:44.695" v="173"/>
        <pc:sldMkLst>
          <pc:docMk/>
          <pc:sldMk cId="1823466057" sldId="451"/>
        </pc:sldMkLst>
      </pc:sldChg>
      <pc:sldChg chg="add">
        <pc:chgData name="Sean Gallagher" userId="S::sgallagher@mjhlifesciences.com::577446c3-45ae-4097-b8f0-9d862fa3a0df" providerId="AD" clId="Web-{809A086A-F020-5A9E-DD2C-C9BA66130792}" dt="2023-04-03T16:48:46.586" v="174"/>
        <pc:sldMkLst>
          <pc:docMk/>
          <pc:sldMk cId="3702724108" sldId="452"/>
        </pc:sldMkLst>
      </pc:sldChg>
      <pc:sldChg chg="add">
        <pc:chgData name="Sean Gallagher" userId="S::sgallagher@mjhlifesciences.com::577446c3-45ae-4097-b8f0-9d862fa3a0df" providerId="AD" clId="Web-{809A086A-F020-5A9E-DD2C-C9BA66130792}" dt="2023-04-03T16:48:48.711" v="175"/>
        <pc:sldMkLst>
          <pc:docMk/>
          <pc:sldMk cId="609416653" sldId="453"/>
        </pc:sldMkLst>
      </pc:sldChg>
      <pc:sldChg chg="add">
        <pc:chgData name="Sean Gallagher" userId="S::sgallagher@mjhlifesciences.com::577446c3-45ae-4097-b8f0-9d862fa3a0df" providerId="AD" clId="Web-{809A086A-F020-5A9E-DD2C-C9BA66130792}" dt="2023-04-03T16:48:50.555" v="176"/>
        <pc:sldMkLst>
          <pc:docMk/>
          <pc:sldMk cId="3157079263" sldId="454"/>
        </pc:sldMkLst>
      </pc:sldChg>
      <pc:sldChg chg="delSp add">
        <pc:chgData name="Sean Gallagher" userId="S::sgallagher@mjhlifesciences.com::577446c3-45ae-4097-b8f0-9d862fa3a0df" providerId="AD" clId="Web-{809A086A-F020-5A9E-DD2C-C9BA66130792}" dt="2023-04-03T16:49:05.821" v="178"/>
        <pc:sldMkLst>
          <pc:docMk/>
          <pc:sldMk cId="1993128924" sldId="455"/>
        </pc:sldMkLst>
        <pc:spChg chg="del">
          <ac:chgData name="Sean Gallagher" userId="S::sgallagher@mjhlifesciences.com::577446c3-45ae-4097-b8f0-9d862fa3a0df" providerId="AD" clId="Web-{809A086A-F020-5A9E-DD2C-C9BA66130792}" dt="2023-04-03T16:49:05.821" v="178"/>
          <ac:spMkLst>
            <pc:docMk/>
            <pc:sldMk cId="1993128924" sldId="455"/>
            <ac:spMk id="3" creationId="{00000000-0000-0000-0000-000000000000}"/>
          </ac:spMkLst>
        </pc:spChg>
      </pc:sldChg>
      <pc:sldChg chg="add">
        <pc:chgData name="Sean Gallagher" userId="S::sgallagher@mjhlifesciences.com::577446c3-45ae-4097-b8f0-9d862fa3a0df" providerId="AD" clId="Web-{809A086A-F020-5A9E-DD2C-C9BA66130792}" dt="2023-04-03T16:49:43.603" v="179"/>
        <pc:sldMkLst>
          <pc:docMk/>
          <pc:sldMk cId="2511402124" sldId="456"/>
        </pc:sldMkLst>
      </pc:sldChg>
      <pc:sldChg chg="add">
        <pc:chgData name="Sean Gallagher" userId="S::sgallagher@mjhlifesciences.com::577446c3-45ae-4097-b8f0-9d862fa3a0df" providerId="AD" clId="Web-{809A086A-F020-5A9E-DD2C-C9BA66130792}" dt="2023-04-03T16:49:47.353" v="180"/>
        <pc:sldMkLst>
          <pc:docMk/>
          <pc:sldMk cId="3320175114" sldId="457"/>
        </pc:sldMkLst>
      </pc:sldChg>
      <pc:sldChg chg="add">
        <pc:chgData name="Sean Gallagher" userId="S::sgallagher@mjhlifesciences.com::577446c3-45ae-4097-b8f0-9d862fa3a0df" providerId="AD" clId="Web-{809A086A-F020-5A9E-DD2C-C9BA66130792}" dt="2023-04-03T16:49:49.572" v="181"/>
        <pc:sldMkLst>
          <pc:docMk/>
          <pc:sldMk cId="382593125" sldId="458"/>
        </pc:sldMkLst>
      </pc:sldChg>
      <pc:sldChg chg="add">
        <pc:chgData name="Sean Gallagher" userId="S::sgallagher@mjhlifesciences.com::577446c3-45ae-4097-b8f0-9d862fa3a0df" providerId="AD" clId="Web-{809A086A-F020-5A9E-DD2C-C9BA66130792}" dt="2023-04-03T16:49:52.213" v="182"/>
        <pc:sldMkLst>
          <pc:docMk/>
          <pc:sldMk cId="2647089408" sldId="459"/>
        </pc:sldMkLst>
      </pc:sldChg>
      <pc:sldChg chg="add">
        <pc:chgData name="Sean Gallagher" userId="S::sgallagher@mjhlifesciences.com::577446c3-45ae-4097-b8f0-9d862fa3a0df" providerId="AD" clId="Web-{809A086A-F020-5A9E-DD2C-C9BA66130792}" dt="2023-04-03T16:49:54.244" v="183"/>
        <pc:sldMkLst>
          <pc:docMk/>
          <pc:sldMk cId="2717884813" sldId="460"/>
        </pc:sldMkLst>
      </pc:sldChg>
      <pc:sldChg chg="add">
        <pc:chgData name="Sean Gallagher" userId="S::sgallagher@mjhlifesciences.com::577446c3-45ae-4097-b8f0-9d862fa3a0df" providerId="AD" clId="Web-{809A086A-F020-5A9E-DD2C-C9BA66130792}" dt="2023-04-03T16:49:55.588" v="184"/>
        <pc:sldMkLst>
          <pc:docMk/>
          <pc:sldMk cId="2474623485" sldId="461"/>
        </pc:sldMkLst>
      </pc:sldChg>
      <pc:sldChg chg="add">
        <pc:chgData name="Sean Gallagher" userId="S::sgallagher@mjhlifesciences.com::577446c3-45ae-4097-b8f0-9d862fa3a0df" providerId="AD" clId="Web-{809A086A-F020-5A9E-DD2C-C9BA66130792}" dt="2023-04-03T16:49:57.729" v="185"/>
        <pc:sldMkLst>
          <pc:docMk/>
          <pc:sldMk cId="509979377" sldId="462"/>
        </pc:sldMkLst>
      </pc:sldChg>
      <pc:sldChg chg="add">
        <pc:chgData name="Sean Gallagher" userId="S::sgallagher@mjhlifesciences.com::577446c3-45ae-4097-b8f0-9d862fa3a0df" providerId="AD" clId="Web-{809A086A-F020-5A9E-DD2C-C9BA66130792}" dt="2023-04-03T16:50:00.025" v="186"/>
        <pc:sldMkLst>
          <pc:docMk/>
          <pc:sldMk cId="3875971621" sldId="463"/>
        </pc:sldMkLst>
      </pc:sldChg>
      <pc:sldChg chg="add">
        <pc:chgData name="Sean Gallagher" userId="S::sgallagher@mjhlifesciences.com::577446c3-45ae-4097-b8f0-9d862fa3a0df" providerId="AD" clId="Web-{809A086A-F020-5A9E-DD2C-C9BA66130792}" dt="2023-04-03T16:50:02.588" v="187"/>
        <pc:sldMkLst>
          <pc:docMk/>
          <pc:sldMk cId="2810686545" sldId="464"/>
        </pc:sldMkLst>
      </pc:sldChg>
      <pc:sldChg chg="add">
        <pc:chgData name="Sean Gallagher" userId="S::sgallagher@mjhlifesciences.com::577446c3-45ae-4097-b8f0-9d862fa3a0df" providerId="AD" clId="Web-{809A086A-F020-5A9E-DD2C-C9BA66130792}" dt="2023-04-03T16:50:04.854" v="188"/>
        <pc:sldMkLst>
          <pc:docMk/>
          <pc:sldMk cId="1481910448" sldId="465"/>
        </pc:sldMkLst>
      </pc:sldChg>
      <pc:sldChg chg="add">
        <pc:chgData name="Sean Gallagher" userId="S::sgallagher@mjhlifesciences.com::577446c3-45ae-4097-b8f0-9d862fa3a0df" providerId="AD" clId="Web-{809A086A-F020-5A9E-DD2C-C9BA66130792}" dt="2023-04-03T16:50:06.963" v="189"/>
        <pc:sldMkLst>
          <pc:docMk/>
          <pc:sldMk cId="1240793287" sldId="466"/>
        </pc:sldMkLst>
      </pc:sldChg>
      <pc:sldChg chg="add">
        <pc:chgData name="Sean Gallagher" userId="S::sgallagher@mjhlifesciences.com::577446c3-45ae-4097-b8f0-9d862fa3a0df" providerId="AD" clId="Web-{809A086A-F020-5A9E-DD2C-C9BA66130792}" dt="2023-04-03T16:50:09.213" v="190"/>
        <pc:sldMkLst>
          <pc:docMk/>
          <pc:sldMk cId="1822078594" sldId="467"/>
        </pc:sldMkLst>
      </pc:sldChg>
      <pc:sldChg chg="add">
        <pc:chgData name="Sean Gallagher" userId="S::sgallagher@mjhlifesciences.com::577446c3-45ae-4097-b8f0-9d862fa3a0df" providerId="AD" clId="Web-{809A086A-F020-5A9E-DD2C-C9BA66130792}" dt="2023-04-03T16:50:10.870" v="191"/>
        <pc:sldMkLst>
          <pc:docMk/>
          <pc:sldMk cId="1021791347" sldId="468"/>
        </pc:sldMkLst>
      </pc:sldChg>
      <pc:sldChg chg="add">
        <pc:chgData name="Sean Gallagher" userId="S::sgallagher@mjhlifesciences.com::577446c3-45ae-4097-b8f0-9d862fa3a0df" providerId="AD" clId="Web-{809A086A-F020-5A9E-DD2C-C9BA66130792}" dt="2023-04-03T16:50:12.479" v="192"/>
        <pc:sldMkLst>
          <pc:docMk/>
          <pc:sldMk cId="563367103" sldId="469"/>
        </pc:sldMkLst>
      </pc:sldChg>
      <pc:sldChg chg="add">
        <pc:chgData name="Sean Gallagher" userId="S::sgallagher@mjhlifesciences.com::577446c3-45ae-4097-b8f0-9d862fa3a0df" providerId="AD" clId="Web-{809A086A-F020-5A9E-DD2C-C9BA66130792}" dt="2023-04-03T16:50:14.385" v="193"/>
        <pc:sldMkLst>
          <pc:docMk/>
          <pc:sldMk cId="3914549651" sldId="470"/>
        </pc:sldMkLst>
      </pc:sldChg>
      <pc:sldChg chg="add">
        <pc:chgData name="Sean Gallagher" userId="S::sgallagher@mjhlifesciences.com::577446c3-45ae-4097-b8f0-9d862fa3a0df" providerId="AD" clId="Web-{809A086A-F020-5A9E-DD2C-C9BA66130792}" dt="2023-04-03T16:50:16.838" v="194"/>
        <pc:sldMkLst>
          <pc:docMk/>
          <pc:sldMk cId="1452860280" sldId="471"/>
        </pc:sldMkLst>
      </pc:sldChg>
      <pc:sldChg chg="add">
        <pc:chgData name="Sean Gallagher" userId="S::sgallagher@mjhlifesciences.com::577446c3-45ae-4097-b8f0-9d862fa3a0df" providerId="AD" clId="Web-{809A086A-F020-5A9E-DD2C-C9BA66130792}" dt="2023-04-03T16:50:18.588" v="195"/>
        <pc:sldMkLst>
          <pc:docMk/>
          <pc:sldMk cId="2054537301" sldId="472"/>
        </pc:sldMkLst>
      </pc:sldChg>
      <pc:sldChg chg="add">
        <pc:chgData name="Sean Gallagher" userId="S::sgallagher@mjhlifesciences.com::577446c3-45ae-4097-b8f0-9d862fa3a0df" providerId="AD" clId="Web-{809A086A-F020-5A9E-DD2C-C9BA66130792}" dt="2023-04-03T16:50:22.010" v="196"/>
        <pc:sldMkLst>
          <pc:docMk/>
          <pc:sldMk cId="1186963664" sldId="473"/>
        </pc:sldMkLst>
      </pc:sldChg>
      <pc:sldChg chg="add">
        <pc:chgData name="Sean Gallagher" userId="S::sgallagher@mjhlifesciences.com::577446c3-45ae-4097-b8f0-9d862fa3a0df" providerId="AD" clId="Web-{809A086A-F020-5A9E-DD2C-C9BA66130792}" dt="2023-04-03T16:50:53.777" v="197"/>
        <pc:sldMkLst>
          <pc:docMk/>
          <pc:sldMk cId="3284394095" sldId="474"/>
        </pc:sldMkLst>
      </pc:sldChg>
      <pc:sldChg chg="add">
        <pc:chgData name="Sean Gallagher" userId="S::sgallagher@mjhlifesciences.com::577446c3-45ae-4097-b8f0-9d862fa3a0df" providerId="AD" clId="Web-{809A086A-F020-5A9E-DD2C-C9BA66130792}" dt="2023-04-03T16:50:55.527" v="198"/>
        <pc:sldMkLst>
          <pc:docMk/>
          <pc:sldMk cId="2051143446" sldId="475"/>
        </pc:sldMkLst>
      </pc:sldChg>
      <pc:sldChg chg="add">
        <pc:chgData name="Sean Gallagher" userId="S::sgallagher@mjhlifesciences.com::577446c3-45ae-4097-b8f0-9d862fa3a0df" providerId="AD" clId="Web-{809A086A-F020-5A9E-DD2C-C9BA66130792}" dt="2023-04-03T16:50:57.527" v="199"/>
        <pc:sldMkLst>
          <pc:docMk/>
          <pc:sldMk cId="3077504360" sldId="476"/>
        </pc:sldMkLst>
      </pc:sldChg>
      <pc:sldChg chg="add">
        <pc:chgData name="Sean Gallagher" userId="S::sgallagher@mjhlifesciences.com::577446c3-45ae-4097-b8f0-9d862fa3a0df" providerId="AD" clId="Web-{809A086A-F020-5A9E-DD2C-C9BA66130792}" dt="2023-04-03T16:50:59.105" v="200"/>
        <pc:sldMkLst>
          <pc:docMk/>
          <pc:sldMk cId="2859680346" sldId="477"/>
        </pc:sldMkLst>
      </pc:sldChg>
      <pc:sldChg chg="add">
        <pc:chgData name="Sean Gallagher" userId="S::sgallagher@mjhlifesciences.com::577446c3-45ae-4097-b8f0-9d862fa3a0df" providerId="AD" clId="Web-{809A086A-F020-5A9E-DD2C-C9BA66130792}" dt="2023-04-03T16:51:00.855" v="201"/>
        <pc:sldMkLst>
          <pc:docMk/>
          <pc:sldMk cId="1161144503" sldId="478"/>
        </pc:sldMkLst>
      </pc:sldChg>
      <pc:sldChg chg="add">
        <pc:chgData name="Sean Gallagher" userId="S::sgallagher@mjhlifesciences.com::577446c3-45ae-4097-b8f0-9d862fa3a0df" providerId="AD" clId="Web-{809A086A-F020-5A9E-DD2C-C9BA66130792}" dt="2023-04-03T16:51:02.433" v="202"/>
        <pc:sldMkLst>
          <pc:docMk/>
          <pc:sldMk cId="703008438" sldId="479"/>
        </pc:sldMkLst>
      </pc:sldChg>
      <pc:sldChg chg="add">
        <pc:chgData name="Sean Gallagher" userId="S::sgallagher@mjhlifesciences.com::577446c3-45ae-4097-b8f0-9d862fa3a0df" providerId="AD" clId="Web-{809A086A-F020-5A9E-DD2C-C9BA66130792}" dt="2023-04-03T16:51:04.246" v="203"/>
        <pc:sldMkLst>
          <pc:docMk/>
          <pc:sldMk cId="284553196" sldId="480"/>
        </pc:sldMkLst>
      </pc:sldChg>
      <pc:sldChg chg="add">
        <pc:chgData name="Sean Gallagher" userId="S::sgallagher@mjhlifesciences.com::577446c3-45ae-4097-b8f0-9d862fa3a0df" providerId="AD" clId="Web-{809A086A-F020-5A9E-DD2C-C9BA66130792}" dt="2023-04-03T16:51:05.808" v="204"/>
        <pc:sldMkLst>
          <pc:docMk/>
          <pc:sldMk cId="3496987256" sldId="481"/>
        </pc:sldMkLst>
      </pc:sldChg>
      <pc:sldChg chg="add">
        <pc:chgData name="Sean Gallagher" userId="S::sgallagher@mjhlifesciences.com::577446c3-45ae-4097-b8f0-9d862fa3a0df" providerId="AD" clId="Web-{809A086A-F020-5A9E-DD2C-C9BA66130792}" dt="2023-04-03T16:51:07.387" v="205"/>
        <pc:sldMkLst>
          <pc:docMk/>
          <pc:sldMk cId="3250590647" sldId="482"/>
        </pc:sldMkLst>
      </pc:sldChg>
      <pc:sldChg chg="add">
        <pc:chgData name="Sean Gallagher" userId="S::sgallagher@mjhlifesciences.com::577446c3-45ae-4097-b8f0-9d862fa3a0df" providerId="AD" clId="Web-{809A086A-F020-5A9E-DD2C-C9BA66130792}" dt="2023-04-03T16:51:09.121" v="206"/>
        <pc:sldMkLst>
          <pc:docMk/>
          <pc:sldMk cId="3098799644" sldId="483"/>
        </pc:sldMkLst>
      </pc:sldChg>
      <pc:sldChg chg="add">
        <pc:chgData name="Sean Gallagher" userId="S::sgallagher@mjhlifesciences.com::577446c3-45ae-4097-b8f0-9d862fa3a0df" providerId="AD" clId="Web-{809A086A-F020-5A9E-DD2C-C9BA66130792}" dt="2023-04-03T16:51:10.652" v="207"/>
        <pc:sldMkLst>
          <pc:docMk/>
          <pc:sldMk cId="1844384627" sldId="484"/>
        </pc:sldMkLst>
      </pc:sldChg>
      <pc:sldChg chg="add">
        <pc:chgData name="Sean Gallagher" userId="S::sgallagher@mjhlifesciences.com::577446c3-45ae-4097-b8f0-9d862fa3a0df" providerId="AD" clId="Web-{809A086A-F020-5A9E-DD2C-C9BA66130792}" dt="2023-04-03T16:51:12.137" v="208"/>
        <pc:sldMkLst>
          <pc:docMk/>
          <pc:sldMk cId="1492461058" sldId="485"/>
        </pc:sldMkLst>
      </pc:sldChg>
      <pc:sldChg chg="add">
        <pc:chgData name="Sean Gallagher" userId="S::sgallagher@mjhlifesciences.com::577446c3-45ae-4097-b8f0-9d862fa3a0df" providerId="AD" clId="Web-{809A086A-F020-5A9E-DD2C-C9BA66130792}" dt="2023-04-03T16:51:13.887" v="209"/>
        <pc:sldMkLst>
          <pc:docMk/>
          <pc:sldMk cId="3523370263" sldId="486"/>
        </pc:sldMkLst>
      </pc:sldChg>
      <pc:sldChg chg="add">
        <pc:chgData name="Sean Gallagher" userId="S::sgallagher@mjhlifesciences.com::577446c3-45ae-4097-b8f0-9d862fa3a0df" providerId="AD" clId="Web-{809A086A-F020-5A9E-DD2C-C9BA66130792}" dt="2023-04-03T16:51:15.590" v="210"/>
        <pc:sldMkLst>
          <pc:docMk/>
          <pc:sldMk cId="749638461" sldId="487"/>
        </pc:sldMkLst>
      </pc:sldChg>
      <pc:sldChg chg="add">
        <pc:chgData name="Sean Gallagher" userId="S::sgallagher@mjhlifesciences.com::577446c3-45ae-4097-b8f0-9d862fa3a0df" providerId="AD" clId="Web-{809A086A-F020-5A9E-DD2C-C9BA66130792}" dt="2023-04-03T16:51:16.949" v="211"/>
        <pc:sldMkLst>
          <pc:docMk/>
          <pc:sldMk cId="2359749899" sldId="488"/>
        </pc:sldMkLst>
      </pc:sldChg>
      <pc:sldChg chg="add">
        <pc:chgData name="Sean Gallagher" userId="S::sgallagher@mjhlifesciences.com::577446c3-45ae-4097-b8f0-9d862fa3a0df" providerId="AD" clId="Web-{809A086A-F020-5A9E-DD2C-C9BA66130792}" dt="2023-04-03T16:51:18.668" v="212"/>
        <pc:sldMkLst>
          <pc:docMk/>
          <pc:sldMk cId="3170003855" sldId="489"/>
        </pc:sldMkLst>
      </pc:sldChg>
      <pc:sldChg chg="add">
        <pc:chgData name="Sean Gallagher" userId="S::sgallagher@mjhlifesciences.com::577446c3-45ae-4097-b8f0-9d862fa3a0df" providerId="AD" clId="Web-{809A086A-F020-5A9E-DD2C-C9BA66130792}" dt="2023-04-03T16:51:20.215" v="213"/>
        <pc:sldMkLst>
          <pc:docMk/>
          <pc:sldMk cId="3346612828" sldId="490"/>
        </pc:sldMkLst>
      </pc:sldChg>
      <pc:sldChg chg="add">
        <pc:chgData name="Sean Gallagher" userId="S::sgallagher@mjhlifesciences.com::577446c3-45ae-4097-b8f0-9d862fa3a0df" providerId="AD" clId="Web-{809A086A-F020-5A9E-DD2C-C9BA66130792}" dt="2023-04-03T16:51:22.340" v="214"/>
        <pc:sldMkLst>
          <pc:docMk/>
          <pc:sldMk cId="229907363" sldId="491"/>
        </pc:sldMkLst>
      </pc:sldChg>
      <pc:sldChg chg="add">
        <pc:chgData name="Sean Gallagher" userId="S::sgallagher@mjhlifesciences.com::577446c3-45ae-4097-b8f0-9d862fa3a0df" providerId="AD" clId="Web-{809A086A-F020-5A9E-DD2C-C9BA66130792}" dt="2023-04-03T16:51:24.325" v="215"/>
        <pc:sldMkLst>
          <pc:docMk/>
          <pc:sldMk cId="1162630721" sldId="492"/>
        </pc:sldMkLst>
      </pc:sldChg>
      <pc:sldChg chg="add">
        <pc:chgData name="Sean Gallagher" userId="S::sgallagher@mjhlifesciences.com::577446c3-45ae-4097-b8f0-9d862fa3a0df" providerId="AD" clId="Web-{809A086A-F020-5A9E-DD2C-C9BA66130792}" dt="2023-04-03T16:51:26.871" v="216"/>
        <pc:sldMkLst>
          <pc:docMk/>
          <pc:sldMk cId="2168279837" sldId="493"/>
        </pc:sldMkLst>
      </pc:sldChg>
      <pc:sldChg chg="modSp add">
        <pc:chgData name="Sean Gallagher" userId="S::sgallagher@mjhlifesciences.com::577446c3-45ae-4097-b8f0-9d862fa3a0df" providerId="AD" clId="Web-{809A086A-F020-5A9E-DD2C-C9BA66130792}" dt="2023-04-03T16:51:36.497" v="218" actId="20577"/>
        <pc:sldMkLst>
          <pc:docMk/>
          <pc:sldMk cId="1146260225" sldId="494"/>
        </pc:sldMkLst>
        <pc:spChg chg="mod">
          <ac:chgData name="Sean Gallagher" userId="S::sgallagher@mjhlifesciences.com::577446c3-45ae-4097-b8f0-9d862fa3a0df" providerId="AD" clId="Web-{809A086A-F020-5A9E-DD2C-C9BA66130792}" dt="2023-04-03T16:51:36.497" v="218" actId="20577"/>
          <ac:spMkLst>
            <pc:docMk/>
            <pc:sldMk cId="1146260225" sldId="494"/>
            <ac:spMk id="4" creationId="{B60DFFB2-1F91-8F47-829F-CF82BD4A2A95}"/>
          </ac:spMkLst>
        </pc:spChg>
      </pc:sldChg>
      <pc:sldChg chg="add">
        <pc:chgData name="Sean Gallagher" userId="S::sgallagher@mjhlifesciences.com::577446c3-45ae-4097-b8f0-9d862fa3a0df" providerId="AD" clId="Web-{809A086A-F020-5A9E-DD2C-C9BA66130792}" dt="2023-04-03T16:53:52.813" v="219"/>
        <pc:sldMkLst>
          <pc:docMk/>
          <pc:sldMk cId="3797809961" sldId="495"/>
        </pc:sldMkLst>
      </pc:sldChg>
      <pc:sldChg chg="add">
        <pc:chgData name="Sean Gallagher" userId="S::sgallagher@mjhlifesciences.com::577446c3-45ae-4097-b8f0-9d862fa3a0df" providerId="AD" clId="Web-{809A086A-F020-5A9E-DD2C-C9BA66130792}" dt="2023-04-03T16:53:54.610" v="220"/>
        <pc:sldMkLst>
          <pc:docMk/>
          <pc:sldMk cId="3389085919" sldId="496"/>
        </pc:sldMkLst>
      </pc:sldChg>
      <pc:sldChg chg="add">
        <pc:chgData name="Sean Gallagher" userId="S::sgallagher@mjhlifesciences.com::577446c3-45ae-4097-b8f0-9d862fa3a0df" providerId="AD" clId="Web-{809A086A-F020-5A9E-DD2C-C9BA66130792}" dt="2023-04-03T16:53:56.641" v="221"/>
        <pc:sldMkLst>
          <pc:docMk/>
          <pc:sldMk cId="3944658138" sldId="497"/>
        </pc:sldMkLst>
      </pc:sldChg>
      <pc:sldMasterChg chg="add addSldLayout modSldLayout">
        <pc:chgData name="Sean Gallagher" userId="S::sgallagher@mjhlifesciences.com::577446c3-45ae-4097-b8f0-9d862fa3a0df" providerId="AD" clId="Web-{809A086A-F020-5A9E-DD2C-C9BA66130792}" dt="2023-04-03T16:50:22.010" v="196"/>
        <pc:sldMasterMkLst>
          <pc:docMk/>
          <pc:sldMasterMk cId="0" sldId="2147483648"/>
        </pc:sldMasterMkLst>
        <pc:sldLayoutChg chg="add">
          <pc:chgData name="Sean Gallagher" userId="S::sgallagher@mjhlifesciences.com::577446c3-45ae-4097-b8f0-9d862fa3a0df" providerId="AD" clId="Web-{809A086A-F020-5A9E-DD2C-C9BA66130792}" dt="2023-04-03T16:47:47.366" v="145"/>
          <pc:sldLayoutMkLst>
            <pc:docMk/>
            <pc:sldMasterMk cId="0" sldId="2147483648"/>
            <pc:sldLayoutMk cId="0" sldId="2147483661"/>
          </pc:sldLayoutMkLst>
        </pc:sldLayoutChg>
        <pc:sldLayoutChg chg="add">
          <pc:chgData name="Sean Gallagher" userId="S::sgallagher@mjhlifesciences.com::577446c3-45ae-4097-b8f0-9d862fa3a0df" providerId="AD" clId="Web-{809A086A-F020-5A9E-DD2C-C9BA66130792}" dt="2023-04-03T16:47:50.335" v="146"/>
          <pc:sldLayoutMkLst>
            <pc:docMk/>
            <pc:sldMasterMk cId="0" sldId="2147483648"/>
            <pc:sldLayoutMk cId="0" sldId="2147483662"/>
          </pc:sldLayoutMkLst>
        </pc:sldLayoutChg>
        <pc:sldLayoutChg chg="add">
          <pc:chgData name="Sean Gallagher" userId="S::sgallagher@mjhlifesciences.com::577446c3-45ae-4097-b8f0-9d862fa3a0df" providerId="AD" clId="Web-{809A086A-F020-5A9E-DD2C-C9BA66130792}" dt="2023-04-03T16:48:25.414" v="166"/>
          <pc:sldLayoutMkLst>
            <pc:docMk/>
            <pc:sldMasterMk cId="0" sldId="2147483648"/>
            <pc:sldLayoutMk cId="0" sldId="2147483663"/>
          </pc:sldLayoutMkLst>
        </pc:sldLayoutChg>
        <pc:sldLayoutChg chg="add">
          <pc:chgData name="Sean Gallagher" userId="S::sgallagher@mjhlifesciences.com::577446c3-45ae-4097-b8f0-9d862fa3a0df" providerId="AD" clId="Web-{809A086A-F020-5A9E-DD2C-C9BA66130792}" dt="2023-04-03T16:47:51.803" v="147"/>
          <pc:sldLayoutMkLst>
            <pc:docMk/>
            <pc:sldMasterMk cId="0" sldId="2147483648"/>
            <pc:sldLayoutMk cId="0" sldId="2147483665"/>
          </pc:sldLayoutMkLst>
        </pc:sldLayoutChg>
        <pc:sldLayoutChg chg="add replId">
          <pc:chgData name="Sean Gallagher" userId="S::sgallagher@mjhlifesciences.com::577446c3-45ae-4097-b8f0-9d862fa3a0df" providerId="AD" clId="Web-{809A086A-F020-5A9E-DD2C-C9BA66130792}" dt="2023-04-03T16:50:22.010" v="196"/>
          <pc:sldLayoutMkLst>
            <pc:docMk/>
            <pc:sldMasterMk cId="0" sldId="2147483648"/>
            <pc:sldLayoutMk cId="0" sldId="2147483700"/>
          </pc:sldLayoutMkLst>
        </pc:sldLayoutChg>
      </pc:sldMasterChg>
      <pc:sldMasterChg chg="modSldLayout">
        <pc:chgData name="Sean Gallagher" userId="S::sgallagher@mjhlifesciences.com::577446c3-45ae-4097-b8f0-9d862fa3a0df" providerId="AD" clId="Web-{809A086A-F020-5A9E-DD2C-C9BA66130792}" dt="2023-04-03T16:49:55.588" v="184"/>
        <pc:sldMasterMkLst>
          <pc:docMk/>
          <pc:sldMasterMk cId="1070809925" sldId="2147483659"/>
        </pc:sldMasterMkLst>
        <pc:sldLayoutChg chg="replId">
          <pc:chgData name="Sean Gallagher" userId="S::sgallagher@mjhlifesciences.com::577446c3-45ae-4097-b8f0-9d862fa3a0df" providerId="AD" clId="Web-{809A086A-F020-5A9E-DD2C-C9BA66130792}" dt="2023-04-03T16:47:50.335" v="146"/>
          <pc:sldLayoutMkLst>
            <pc:docMk/>
            <pc:sldMasterMk cId="1070809925" sldId="2147483659"/>
            <pc:sldLayoutMk cId="4077909666" sldId="2147483676"/>
          </pc:sldLayoutMkLst>
        </pc:sldLayoutChg>
        <pc:sldLayoutChg chg="replId">
          <pc:chgData name="Sean Gallagher" userId="S::sgallagher@mjhlifesciences.com::577446c3-45ae-4097-b8f0-9d862fa3a0df" providerId="AD" clId="Web-{809A086A-F020-5A9E-DD2C-C9BA66130792}" dt="2023-04-03T16:47:51.803" v="147"/>
          <pc:sldLayoutMkLst>
            <pc:docMk/>
            <pc:sldMasterMk cId="1070809925" sldId="2147483659"/>
            <pc:sldLayoutMk cId="2643479591" sldId="2147483677"/>
          </pc:sldLayoutMkLst>
        </pc:sldLayoutChg>
        <pc:sldLayoutChg chg="replId">
          <pc:chgData name="Sean Gallagher" userId="S::sgallagher@mjhlifesciences.com::577446c3-45ae-4097-b8f0-9d862fa3a0df" providerId="AD" clId="Web-{809A086A-F020-5A9E-DD2C-C9BA66130792}" dt="2023-04-03T16:48:09.132" v="156"/>
          <pc:sldLayoutMkLst>
            <pc:docMk/>
            <pc:sldMasterMk cId="1070809925" sldId="2147483659"/>
            <pc:sldLayoutMk cId="2348563799" sldId="2147483678"/>
          </pc:sldLayoutMkLst>
        </pc:sldLayoutChg>
        <pc:sldLayoutChg chg="replId">
          <pc:chgData name="Sean Gallagher" userId="S::sgallagher@mjhlifesciences.com::577446c3-45ae-4097-b8f0-9d862fa3a0df" providerId="AD" clId="Web-{809A086A-F020-5A9E-DD2C-C9BA66130792}" dt="2023-04-03T16:48:25.414" v="166"/>
          <pc:sldLayoutMkLst>
            <pc:docMk/>
            <pc:sldMasterMk cId="1070809925" sldId="2147483659"/>
            <pc:sldLayoutMk cId="2043018281" sldId="2147483679"/>
          </pc:sldLayoutMkLst>
        </pc:sldLayoutChg>
        <pc:sldLayoutChg chg="replId">
          <pc:chgData name="Sean Gallagher" userId="S::sgallagher@mjhlifesciences.com::577446c3-45ae-4097-b8f0-9d862fa3a0df" providerId="AD" clId="Web-{809A086A-F020-5A9E-DD2C-C9BA66130792}" dt="2023-04-03T16:49:55.588" v="184"/>
          <pc:sldLayoutMkLst>
            <pc:docMk/>
            <pc:sldMasterMk cId="1070809925" sldId="2147483659"/>
            <pc:sldLayoutMk cId="261373619" sldId="2147483698"/>
          </pc:sldLayoutMkLst>
        </pc:sldLayoutChg>
      </pc:sldMasterChg>
      <pc:sldMasterChg chg="add replId addSldLayout modSldLayout">
        <pc:chgData name="Sean Gallagher" userId="S::sgallagher@mjhlifesciences.com::577446c3-45ae-4097-b8f0-9d862fa3a0df" providerId="AD" clId="Web-{809A086A-F020-5A9E-DD2C-C9BA66130792}" dt="2023-04-03T16:51:18.668" v="212"/>
        <pc:sldMasterMkLst>
          <pc:docMk/>
          <pc:sldMasterMk cId="1070809925" sldId="2147483672"/>
        </pc:sldMasterMkLst>
        <pc:sldLayoutChg chg="add">
          <pc:chgData name="Sean Gallagher" userId="S::sgallagher@mjhlifesciences.com::577446c3-45ae-4097-b8f0-9d862fa3a0df" providerId="AD" clId="Web-{809A086A-F020-5A9E-DD2C-C9BA66130792}" dt="2023-04-03T16:49:47.353" v="180"/>
          <pc:sldLayoutMkLst>
            <pc:docMk/>
            <pc:sldMasterMk cId="1070809925" sldId="2147483672"/>
            <pc:sldLayoutMk cId="2348563799" sldId="2147483664"/>
          </pc:sldLayoutMkLst>
        </pc:sldLayoutChg>
        <pc:sldLayoutChg chg="add">
          <pc:chgData name="Sean Gallagher" userId="S::sgallagher@mjhlifesciences.com::577446c3-45ae-4097-b8f0-9d862fa3a0df" providerId="AD" clId="Web-{809A086A-F020-5A9E-DD2C-C9BA66130792}" dt="2023-04-03T16:50:55.527" v="198"/>
          <pc:sldLayoutMkLst>
            <pc:docMk/>
            <pc:sldMasterMk cId="1070809925" sldId="2147483672"/>
            <pc:sldLayoutMk cId="3822641649" sldId="2147483668"/>
          </pc:sldLayoutMkLst>
        </pc:sldLayoutChg>
        <pc:sldLayoutChg chg="add">
          <pc:chgData name="Sean Gallagher" userId="S::sgallagher@mjhlifesciences.com::577446c3-45ae-4097-b8f0-9d862fa3a0df" providerId="AD" clId="Web-{809A086A-F020-5A9E-DD2C-C9BA66130792}" dt="2023-04-03T16:51:18.668" v="212"/>
          <pc:sldLayoutMkLst>
            <pc:docMk/>
            <pc:sldMasterMk cId="1070809925" sldId="2147483672"/>
            <pc:sldLayoutMk cId="3304202261" sldId="2147483669"/>
          </pc:sldLayoutMkLst>
        </pc:sldLayoutChg>
        <pc:sldLayoutChg chg="add">
          <pc:chgData name="Sean Gallagher" userId="S::sgallagher@mjhlifesciences.com::577446c3-45ae-4097-b8f0-9d862fa3a0df" providerId="AD" clId="Web-{809A086A-F020-5A9E-DD2C-C9BA66130792}" dt="2023-04-03T16:34:17.798" v="2"/>
          <pc:sldLayoutMkLst>
            <pc:docMk/>
            <pc:sldMasterMk cId="1070809925" sldId="2147483672"/>
            <pc:sldLayoutMk cId="4077909666" sldId="2147483670"/>
          </pc:sldLayoutMkLst>
        </pc:sldLayoutChg>
        <pc:sldLayoutChg chg="add">
          <pc:chgData name="Sean Gallagher" userId="S::sgallagher@mjhlifesciences.com::577446c3-45ae-4097-b8f0-9d862fa3a0df" providerId="AD" clId="Web-{809A086A-F020-5A9E-DD2C-C9BA66130792}" dt="2023-04-03T16:34:21.235" v="3"/>
          <pc:sldLayoutMkLst>
            <pc:docMk/>
            <pc:sldMasterMk cId="1070809925" sldId="2147483672"/>
            <pc:sldLayoutMk cId="261373619" sldId="2147483671"/>
          </pc:sldLayoutMkLst>
        </pc:sldLayoutChg>
        <pc:sldLayoutChg chg="add">
          <pc:chgData name="Sean Gallagher" userId="S::sgallagher@mjhlifesciences.com::577446c3-45ae-4097-b8f0-9d862fa3a0df" providerId="AD" clId="Web-{809A086A-F020-5A9E-DD2C-C9BA66130792}" dt="2023-04-03T16:35:07.487" v="7"/>
          <pc:sldLayoutMkLst>
            <pc:docMk/>
            <pc:sldMasterMk cId="1070809925" sldId="2147483672"/>
            <pc:sldLayoutMk cId="2043018281" sldId="2147483673"/>
          </pc:sldLayoutMkLst>
        </pc:sldLayoutChg>
        <pc:sldLayoutChg chg="add">
          <pc:chgData name="Sean Gallagher" userId="S::sgallagher@mjhlifesciences.com::577446c3-45ae-4097-b8f0-9d862fa3a0df" providerId="AD" clId="Web-{809A086A-F020-5A9E-DD2C-C9BA66130792}" dt="2023-04-03T16:36:08.473" v="45"/>
          <pc:sldLayoutMkLst>
            <pc:docMk/>
            <pc:sldMasterMk cId="1070809925" sldId="2147483672"/>
            <pc:sldLayoutMk cId="539871067" sldId="2147483674"/>
          </pc:sldLayoutMkLst>
        </pc:sldLayoutChg>
        <pc:sldLayoutChg chg="add">
          <pc:chgData name="Sean Gallagher" userId="S::sgallagher@mjhlifesciences.com::577446c3-45ae-4097-b8f0-9d862fa3a0df" providerId="AD" clId="Web-{809A086A-F020-5A9E-DD2C-C9BA66130792}" dt="2023-04-03T16:49:49.572" v="181"/>
          <pc:sldLayoutMkLst>
            <pc:docMk/>
            <pc:sldMasterMk cId="1070809925" sldId="2147483672"/>
            <pc:sldLayoutMk cId="1722227752" sldId="2147483696"/>
          </pc:sldLayoutMkLst>
        </pc:sldLayoutChg>
        <pc:sldLayoutChg chg="add replId">
          <pc:chgData name="Sean Gallagher" userId="S::sgallagher@mjhlifesciences.com::577446c3-45ae-4097-b8f0-9d862fa3a0df" providerId="AD" clId="Web-{809A086A-F020-5A9E-DD2C-C9BA66130792}" dt="2023-04-03T16:50:16.838" v="194"/>
          <pc:sldLayoutMkLst>
            <pc:docMk/>
            <pc:sldMasterMk cId="1070809925" sldId="2147483672"/>
            <pc:sldLayoutMk cId="1744570553" sldId="2147483699"/>
          </pc:sldLayoutMkLst>
        </pc:sldLayoutChg>
        <pc:sldLayoutChg chg="add replId">
          <pc:chgData name="Sean Gallagher" userId="S::sgallagher@mjhlifesciences.com::577446c3-45ae-4097-b8f0-9d862fa3a0df" providerId="AD" clId="Web-{809A086A-F020-5A9E-DD2C-C9BA66130792}" dt="2023-04-03T16:51:18.668" v="212"/>
          <pc:sldLayoutMkLst>
            <pc:docMk/>
            <pc:sldMasterMk cId="1070809925" sldId="2147483672"/>
            <pc:sldLayoutMk cId="2558328484" sldId="2147483702"/>
          </pc:sldLayoutMkLst>
        </pc:sldLayoutChg>
      </pc:sldMasterChg>
      <pc:sldMasterChg chg="add replId addSldLayout">
        <pc:chgData name="Sean Gallagher" userId="S::sgallagher@mjhlifesciences.com::577446c3-45ae-4097-b8f0-9d862fa3a0df" providerId="AD" clId="Web-{809A086A-F020-5A9E-DD2C-C9BA66130792}" dt="2023-04-03T16:50:55.527" v="198"/>
        <pc:sldMasterMkLst>
          <pc:docMk/>
          <pc:sldMasterMk cId="1688556000" sldId="2147483701"/>
        </pc:sldMasterMkLst>
        <pc:sldLayoutChg chg="add">
          <pc:chgData name="Sean Gallagher" userId="S::sgallagher@mjhlifesciences.com::577446c3-45ae-4097-b8f0-9d862fa3a0df" providerId="AD" clId="Web-{809A086A-F020-5A9E-DD2C-C9BA66130792}" dt="2023-04-03T16:49:55.588" v="184"/>
          <pc:sldLayoutMkLst>
            <pc:docMk/>
            <pc:sldMasterMk cId="1688556000" sldId="2147483701"/>
            <pc:sldLayoutMk cId="1320090376" sldId="2147483675"/>
          </pc:sldLayoutMkLst>
        </pc:sldLayoutChg>
        <pc:sldLayoutChg chg="add">
          <pc:chgData name="Sean Gallagher" userId="S::sgallagher@mjhlifesciences.com::577446c3-45ae-4097-b8f0-9d862fa3a0df" providerId="AD" clId="Web-{809A086A-F020-5A9E-DD2C-C9BA66130792}" dt="2023-04-03T16:50:22.010" v="196"/>
          <pc:sldLayoutMkLst>
            <pc:docMk/>
            <pc:sldMasterMk cId="1688556000" sldId="2147483701"/>
            <pc:sldLayoutMk cId="1286962" sldId="2147483680"/>
          </pc:sldLayoutMkLst>
        </pc:sldLayoutChg>
        <pc:sldLayoutChg chg="add">
          <pc:chgData name="Sean Gallagher" userId="S::sgallagher@mjhlifesciences.com::577446c3-45ae-4097-b8f0-9d862fa3a0df" providerId="AD" clId="Web-{809A086A-F020-5A9E-DD2C-C9BA66130792}" dt="2023-04-03T16:50:00.025" v="186"/>
          <pc:sldLayoutMkLst>
            <pc:docMk/>
            <pc:sldMasterMk cId="1688556000" sldId="2147483701"/>
            <pc:sldLayoutMk cId="4290670665" sldId="2147483686"/>
          </pc:sldLayoutMkLst>
        </pc:sldLayoutChg>
        <pc:sldLayoutChg chg="add">
          <pc:chgData name="Sean Gallagher" userId="S::sgallagher@mjhlifesciences.com::577446c3-45ae-4097-b8f0-9d862fa3a0df" providerId="AD" clId="Web-{809A086A-F020-5A9E-DD2C-C9BA66130792}" dt="2023-04-03T16:50:16.838" v="194"/>
          <pc:sldLayoutMkLst>
            <pc:docMk/>
            <pc:sldMasterMk cId="1688556000" sldId="2147483701"/>
            <pc:sldLayoutMk cId="3201017446" sldId="2147483697"/>
          </pc:sldLayoutMkLst>
        </pc:sldLayoutChg>
      </pc:sldMasterChg>
    </pc:docChg>
  </pc:docChgLst>
  <pc:docChgLst>
    <pc:chgData name="Sean Gallagher" userId="577446c3-45ae-4097-b8f0-9d862fa3a0df" providerId="ADAL" clId="{81FED646-B6E4-41C3-A6CB-415D67FC2769}"/>
    <pc:docChg chg="modSld">
      <pc:chgData name="Sean Gallagher" userId="577446c3-45ae-4097-b8f0-9d862fa3a0df" providerId="ADAL" clId="{81FED646-B6E4-41C3-A6CB-415D67FC2769}" dt="2023-02-03T18:06:10.832" v="0" actId="20577"/>
      <pc:docMkLst>
        <pc:docMk/>
      </pc:docMkLst>
      <pc:sldChg chg="modSp mod">
        <pc:chgData name="Sean Gallagher" userId="577446c3-45ae-4097-b8f0-9d862fa3a0df" providerId="ADAL" clId="{81FED646-B6E4-41C3-A6CB-415D67FC2769}" dt="2023-02-03T18:06:10.832" v="0" actId="20577"/>
        <pc:sldMkLst>
          <pc:docMk/>
          <pc:sldMk cId="1770905082" sldId="269"/>
        </pc:sldMkLst>
        <pc:spChg chg="mod">
          <ac:chgData name="Sean Gallagher" userId="577446c3-45ae-4097-b8f0-9d862fa3a0df" providerId="ADAL" clId="{81FED646-B6E4-41C3-A6CB-415D67FC2769}" dt="2023-02-03T18:06:10.832" v="0" actId="20577"/>
          <ac:spMkLst>
            <pc:docMk/>
            <pc:sldMk cId="1770905082" sldId="269"/>
            <ac:spMk id="36" creationId="{A1B4A22D-3BE1-6C4A-812D-C1E98E8E0076}"/>
          </ac:spMkLst>
        </pc:spChg>
      </pc:sldChg>
    </pc:docChg>
  </pc:docChgLst>
  <pc:docChgLst>
    <pc:chgData name="Sean Gallagher" userId="S::sgallagher@mjhlifesciences.com::577446c3-45ae-4097-b8f0-9d862fa3a0df" providerId="AD" clId="Web-{64528486-3FFA-D00F-80D4-AA59C09492F8}"/>
    <pc:docChg chg="addSld delSld">
      <pc:chgData name="Sean Gallagher" userId="S::sgallagher@mjhlifesciences.com::577446c3-45ae-4097-b8f0-9d862fa3a0df" providerId="AD" clId="Web-{64528486-3FFA-D00F-80D4-AA59C09492F8}" dt="2023-03-21T12:08:21.532" v="10"/>
      <pc:docMkLst>
        <pc:docMk/>
      </pc:docMkLst>
      <pc:sldChg chg="del">
        <pc:chgData name="Sean Gallagher" userId="S::sgallagher@mjhlifesciences.com::577446c3-45ae-4097-b8f0-9d862fa3a0df" providerId="AD" clId="Web-{64528486-3FFA-D00F-80D4-AA59C09492F8}" dt="2023-03-21T12:07:39.893" v="0"/>
        <pc:sldMkLst>
          <pc:docMk/>
          <pc:sldMk cId="1643160523" sldId="265"/>
        </pc:sldMkLst>
      </pc:sldChg>
      <pc:sldChg chg="del">
        <pc:chgData name="Sean Gallagher" userId="S::sgallagher@mjhlifesciences.com::577446c3-45ae-4097-b8f0-9d862fa3a0df" providerId="AD" clId="Web-{64528486-3FFA-D00F-80D4-AA59C09492F8}" dt="2023-03-21T12:08:12.875" v="1"/>
        <pc:sldMkLst>
          <pc:docMk/>
          <pc:sldMk cId="1249712676" sldId="266"/>
        </pc:sldMkLst>
      </pc:sldChg>
      <pc:sldChg chg="del">
        <pc:chgData name="Sean Gallagher" userId="S::sgallagher@mjhlifesciences.com::577446c3-45ae-4097-b8f0-9d862fa3a0df" providerId="AD" clId="Web-{64528486-3FFA-D00F-80D4-AA59C09492F8}" dt="2023-03-21T12:08:14.422" v="2"/>
        <pc:sldMkLst>
          <pc:docMk/>
          <pc:sldMk cId="1037678653" sldId="270"/>
        </pc:sldMkLst>
      </pc:sldChg>
      <pc:sldChg chg="add">
        <pc:chgData name="Sean Gallagher" userId="S::sgallagher@mjhlifesciences.com::577446c3-45ae-4097-b8f0-9d862fa3a0df" providerId="AD" clId="Web-{64528486-3FFA-D00F-80D4-AA59C09492F8}" dt="2023-03-21T12:08:20.126" v="3"/>
        <pc:sldMkLst>
          <pc:docMk/>
          <pc:sldMk cId="1138818846" sldId="270"/>
        </pc:sldMkLst>
      </pc:sldChg>
      <pc:sldChg chg="add">
        <pc:chgData name="Sean Gallagher" userId="S::sgallagher@mjhlifesciences.com::577446c3-45ae-4097-b8f0-9d862fa3a0df" providerId="AD" clId="Web-{64528486-3FFA-D00F-80D4-AA59C09492F8}" dt="2023-03-21T12:08:20.298" v="4"/>
        <pc:sldMkLst>
          <pc:docMk/>
          <pc:sldMk cId="1216416899" sldId="271"/>
        </pc:sldMkLst>
      </pc:sldChg>
      <pc:sldChg chg="add">
        <pc:chgData name="Sean Gallagher" userId="S::sgallagher@mjhlifesciences.com::577446c3-45ae-4097-b8f0-9d862fa3a0df" providerId="AD" clId="Web-{64528486-3FFA-D00F-80D4-AA59C09492F8}" dt="2023-03-21T12:08:20.563" v="5"/>
        <pc:sldMkLst>
          <pc:docMk/>
          <pc:sldMk cId="1384537045" sldId="272"/>
        </pc:sldMkLst>
      </pc:sldChg>
      <pc:sldChg chg="add">
        <pc:chgData name="Sean Gallagher" userId="S::sgallagher@mjhlifesciences.com::577446c3-45ae-4097-b8f0-9d862fa3a0df" providerId="AD" clId="Web-{64528486-3FFA-D00F-80D4-AA59C09492F8}" dt="2023-03-21T12:08:20.813" v="6"/>
        <pc:sldMkLst>
          <pc:docMk/>
          <pc:sldMk cId="997671610" sldId="273"/>
        </pc:sldMkLst>
      </pc:sldChg>
      <pc:sldChg chg="add">
        <pc:chgData name="Sean Gallagher" userId="S::sgallagher@mjhlifesciences.com::577446c3-45ae-4097-b8f0-9d862fa3a0df" providerId="AD" clId="Web-{64528486-3FFA-D00F-80D4-AA59C09492F8}" dt="2023-03-21T12:08:20.985" v="7"/>
        <pc:sldMkLst>
          <pc:docMk/>
          <pc:sldMk cId="1309087940" sldId="274"/>
        </pc:sldMkLst>
      </pc:sldChg>
      <pc:sldChg chg="add">
        <pc:chgData name="Sean Gallagher" userId="S::sgallagher@mjhlifesciences.com::577446c3-45ae-4097-b8f0-9d862fa3a0df" providerId="AD" clId="Web-{64528486-3FFA-D00F-80D4-AA59C09492F8}" dt="2023-03-21T12:08:21.157" v="8"/>
        <pc:sldMkLst>
          <pc:docMk/>
          <pc:sldMk cId="3569337522" sldId="275"/>
        </pc:sldMkLst>
      </pc:sldChg>
      <pc:sldChg chg="add">
        <pc:chgData name="Sean Gallagher" userId="S::sgallagher@mjhlifesciences.com::577446c3-45ae-4097-b8f0-9d862fa3a0df" providerId="AD" clId="Web-{64528486-3FFA-D00F-80D4-AA59C09492F8}" dt="2023-03-21T12:08:21.407" v="9"/>
        <pc:sldMkLst>
          <pc:docMk/>
          <pc:sldMk cId="2841701300" sldId="276"/>
        </pc:sldMkLst>
      </pc:sldChg>
      <pc:sldChg chg="add">
        <pc:chgData name="Sean Gallagher" userId="S::sgallagher@mjhlifesciences.com::577446c3-45ae-4097-b8f0-9d862fa3a0df" providerId="AD" clId="Web-{64528486-3FFA-D00F-80D4-AA59C09492F8}" dt="2023-03-21T12:08:21.532" v="10"/>
        <pc:sldMkLst>
          <pc:docMk/>
          <pc:sldMk cId="862952956" sldId="277"/>
        </pc:sldMkLst>
      </pc:sldChg>
    </pc:docChg>
  </pc:docChgLst>
  <pc:docChgLst>
    <pc:chgData name="Sean Gallagher" userId="S::sgallagher@mjhlifesciences.com::577446c3-45ae-4097-b8f0-9d862fa3a0df" providerId="AD" clId="Web-{6212FF25-F7F4-43FE-CA40-A4181B321CFA}"/>
    <pc:docChg chg="addSld delSld modSld">
      <pc:chgData name="Sean Gallagher" userId="S::sgallagher@mjhlifesciences.com::577446c3-45ae-4097-b8f0-9d862fa3a0df" providerId="AD" clId="Web-{6212FF25-F7F4-43FE-CA40-A4181B321CFA}" dt="2023-03-30T16:30:21.456" v="9" actId="20577"/>
      <pc:docMkLst>
        <pc:docMk/>
      </pc:docMkLst>
      <pc:sldChg chg="modSp">
        <pc:chgData name="Sean Gallagher" userId="S::sgallagher@mjhlifesciences.com::577446c3-45ae-4097-b8f0-9d862fa3a0df" providerId="AD" clId="Web-{6212FF25-F7F4-43FE-CA40-A4181B321CFA}" dt="2023-03-30T16:29:48.033" v="7" actId="20577"/>
        <pc:sldMkLst>
          <pc:docMk/>
          <pc:sldMk cId="1138818846" sldId="270"/>
        </pc:sldMkLst>
        <pc:spChg chg="mod">
          <ac:chgData name="Sean Gallagher" userId="S::sgallagher@mjhlifesciences.com::577446c3-45ae-4097-b8f0-9d862fa3a0df" providerId="AD" clId="Web-{6212FF25-F7F4-43FE-CA40-A4181B321CFA}" dt="2023-03-30T16:29:48.033" v="7" actId="20577"/>
          <ac:spMkLst>
            <pc:docMk/>
            <pc:sldMk cId="1138818846" sldId="270"/>
            <ac:spMk id="3" creationId="{AE7567E0-9FB4-E2D0-F57B-56251EA6FA1C}"/>
          </ac:spMkLst>
        </pc:spChg>
      </pc:sldChg>
      <pc:sldChg chg="modSp">
        <pc:chgData name="Sean Gallagher" userId="S::sgallagher@mjhlifesciences.com::577446c3-45ae-4097-b8f0-9d862fa3a0df" providerId="AD" clId="Web-{6212FF25-F7F4-43FE-CA40-A4181B321CFA}" dt="2023-03-30T16:30:21.456" v="9" actId="20577"/>
        <pc:sldMkLst>
          <pc:docMk/>
          <pc:sldMk cId="57523786" sldId="279"/>
        </pc:sldMkLst>
        <pc:spChg chg="mod">
          <ac:chgData name="Sean Gallagher" userId="S::sgallagher@mjhlifesciences.com::577446c3-45ae-4097-b8f0-9d862fa3a0df" providerId="AD" clId="Web-{6212FF25-F7F4-43FE-CA40-A4181B321CFA}" dt="2023-03-30T16:30:21.456" v="9" actId="20577"/>
          <ac:spMkLst>
            <pc:docMk/>
            <pc:sldMk cId="57523786" sldId="279"/>
            <ac:spMk id="3" creationId="{AE7567E0-9FB4-E2D0-F57B-56251EA6FA1C}"/>
          </ac:spMkLst>
        </pc:spChg>
      </pc:sldChg>
      <pc:sldChg chg="add del">
        <pc:chgData name="Sean Gallagher" userId="S::sgallagher@mjhlifesciences.com::577446c3-45ae-4097-b8f0-9d862fa3a0df" providerId="AD" clId="Web-{6212FF25-F7F4-43FE-CA40-A4181B321CFA}" dt="2023-03-30T16:27:46.716" v="3"/>
        <pc:sldMkLst>
          <pc:docMk/>
          <pc:sldMk cId="73417185" sldId="280"/>
        </pc:sldMkLst>
      </pc:sldChg>
      <pc:sldChg chg="add del">
        <pc:chgData name="Sean Gallagher" userId="S::sgallagher@mjhlifesciences.com::577446c3-45ae-4097-b8f0-9d862fa3a0df" providerId="AD" clId="Web-{6212FF25-F7F4-43FE-CA40-A4181B321CFA}" dt="2023-03-30T16:28:12.764" v="5"/>
        <pc:sldMkLst>
          <pc:docMk/>
          <pc:sldMk cId="4098737259" sldId="280"/>
        </pc:sldMkLst>
      </pc:sldChg>
      <pc:sldChg chg="add del">
        <pc:chgData name="Sean Gallagher" userId="S::sgallagher@mjhlifesciences.com::577446c3-45ae-4097-b8f0-9d862fa3a0df" providerId="AD" clId="Web-{6212FF25-F7F4-43FE-CA40-A4181B321CFA}" dt="2023-03-30T16:27:45.232" v="2"/>
        <pc:sldMkLst>
          <pc:docMk/>
          <pc:sldMk cId="775297860" sldId="28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79368384738629E-2"/>
          <c:y val="4.2091688774595543E-2"/>
          <c:w val="0.8870832790232458"/>
          <c:h val="0.86717496071793898"/>
        </c:manualLayout>
      </c:layout>
      <c:lineChart>
        <c:grouping val="standard"/>
        <c:varyColors val="0"/>
        <c:ser>
          <c:idx val="0"/>
          <c:order val="0"/>
          <c:tx>
            <c:strRef>
              <c:f>Sheet1!$B$1</c:f>
              <c:strCache>
                <c:ptCount val="1"/>
                <c:pt idx="0">
                  <c:v>0</c:v>
                </c:pt>
              </c:strCache>
            </c:strRef>
          </c:tx>
          <c:spPr>
            <a:ln w="28575" cap="rnd">
              <a:solidFill>
                <a:schemeClr val="accent1"/>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Sheet1!$B$2:$B$18</c:f>
              <c:numCache>
                <c:formatCode>General</c:formatCode>
                <c:ptCount val="17"/>
              </c:numCache>
            </c:numRef>
          </c:val>
          <c:smooth val="0"/>
          <c:extLst>
            <c:ext xmlns:c16="http://schemas.microsoft.com/office/drawing/2014/chart" uri="{C3380CC4-5D6E-409C-BE32-E72D297353CC}">
              <c16:uniqueId val="{00000000-629F-4360-84DC-F5B4342E5ACC}"/>
            </c:ext>
          </c:extLst>
        </c:ser>
        <c:ser>
          <c:idx val="1"/>
          <c:order val="1"/>
          <c:tx>
            <c:strRef>
              <c:f>Sheet1!$C$1</c:f>
              <c:strCache>
                <c:ptCount val="1"/>
                <c:pt idx="0">
                  <c:v>0.2</c:v>
                </c:pt>
              </c:strCache>
            </c:strRef>
          </c:tx>
          <c:spPr>
            <a:ln w="28575" cap="rnd">
              <a:solidFill>
                <a:schemeClr val="accent2"/>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Sheet1!$C$2:$C$18</c:f>
              <c:numCache>
                <c:formatCode>General</c:formatCode>
                <c:ptCount val="17"/>
              </c:numCache>
            </c:numRef>
          </c:val>
          <c:smooth val="0"/>
          <c:extLst>
            <c:ext xmlns:c16="http://schemas.microsoft.com/office/drawing/2014/chart" uri="{C3380CC4-5D6E-409C-BE32-E72D297353CC}">
              <c16:uniqueId val="{00000001-629F-4360-84DC-F5B4342E5ACC}"/>
            </c:ext>
          </c:extLst>
        </c:ser>
        <c:ser>
          <c:idx val="2"/>
          <c:order val="2"/>
          <c:tx>
            <c:strRef>
              <c:f>Sheet1!$D$1</c:f>
              <c:strCache>
                <c:ptCount val="1"/>
                <c:pt idx="0">
                  <c:v>0.4</c:v>
                </c:pt>
              </c:strCache>
            </c:strRef>
          </c:tx>
          <c:spPr>
            <a:ln w="28575" cap="rnd">
              <a:solidFill>
                <a:schemeClr val="accent3"/>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Sheet1!$D$2:$D$18</c:f>
              <c:numCache>
                <c:formatCode>General</c:formatCode>
                <c:ptCount val="17"/>
              </c:numCache>
            </c:numRef>
          </c:val>
          <c:smooth val="0"/>
          <c:extLst>
            <c:ext xmlns:c16="http://schemas.microsoft.com/office/drawing/2014/chart" uri="{C3380CC4-5D6E-409C-BE32-E72D297353CC}">
              <c16:uniqueId val="{00000002-629F-4360-84DC-F5B4342E5ACC}"/>
            </c:ext>
          </c:extLst>
        </c:ser>
        <c:ser>
          <c:idx val="3"/>
          <c:order val="3"/>
          <c:tx>
            <c:strRef>
              <c:f>Sheet1!$E$1</c:f>
              <c:strCache>
                <c:ptCount val="1"/>
                <c:pt idx="0">
                  <c:v>0.6</c:v>
                </c:pt>
              </c:strCache>
            </c:strRef>
          </c:tx>
          <c:spPr>
            <a:ln w="28575" cap="rnd">
              <a:solidFill>
                <a:schemeClr val="accent4"/>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Sheet1!$E$2:$E$18</c:f>
              <c:numCache>
                <c:formatCode>General</c:formatCode>
                <c:ptCount val="17"/>
              </c:numCache>
            </c:numRef>
          </c:val>
          <c:smooth val="0"/>
          <c:extLst>
            <c:ext xmlns:c16="http://schemas.microsoft.com/office/drawing/2014/chart" uri="{C3380CC4-5D6E-409C-BE32-E72D297353CC}">
              <c16:uniqueId val="{00000003-629F-4360-84DC-F5B4342E5ACC}"/>
            </c:ext>
          </c:extLst>
        </c:ser>
        <c:ser>
          <c:idx val="4"/>
          <c:order val="4"/>
          <c:tx>
            <c:strRef>
              <c:f>Sheet1!$F$1</c:f>
              <c:strCache>
                <c:ptCount val="1"/>
                <c:pt idx="0">
                  <c:v>0.8</c:v>
                </c:pt>
              </c:strCache>
            </c:strRef>
          </c:tx>
          <c:spPr>
            <a:ln w="28575" cap="rnd">
              <a:solidFill>
                <a:schemeClr val="accent5"/>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Sheet1!$F$2:$F$18</c:f>
              <c:numCache>
                <c:formatCode>General</c:formatCode>
                <c:ptCount val="17"/>
              </c:numCache>
            </c:numRef>
          </c:val>
          <c:smooth val="0"/>
          <c:extLst>
            <c:ext xmlns:c16="http://schemas.microsoft.com/office/drawing/2014/chart" uri="{C3380CC4-5D6E-409C-BE32-E72D297353CC}">
              <c16:uniqueId val="{00000004-629F-4360-84DC-F5B4342E5ACC}"/>
            </c:ext>
          </c:extLst>
        </c:ser>
        <c:ser>
          <c:idx val="5"/>
          <c:order val="5"/>
          <c:tx>
            <c:strRef>
              <c:f>Sheet1!$G$1</c:f>
              <c:strCache>
                <c:ptCount val="1"/>
                <c:pt idx="0">
                  <c:v>1</c:v>
                </c:pt>
              </c:strCache>
            </c:strRef>
          </c:tx>
          <c:spPr>
            <a:ln w="28575" cap="rnd">
              <a:solidFill>
                <a:schemeClr val="accent6"/>
              </a:solidFill>
              <a:round/>
            </a:ln>
            <a:effectLst/>
          </c:spPr>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Sheet1!$G$2:$G$18</c:f>
              <c:numCache>
                <c:formatCode>General</c:formatCode>
                <c:ptCount val="17"/>
              </c:numCache>
            </c:numRef>
          </c:val>
          <c:smooth val="0"/>
          <c:extLst>
            <c:ext xmlns:c16="http://schemas.microsoft.com/office/drawing/2014/chart" uri="{C3380CC4-5D6E-409C-BE32-E72D297353CC}">
              <c16:uniqueId val="{00000005-629F-4360-84DC-F5B4342E5ACC}"/>
            </c:ext>
          </c:extLst>
        </c:ser>
        <c:dLbls>
          <c:showLegendKey val="0"/>
          <c:showVal val="0"/>
          <c:showCatName val="0"/>
          <c:showSerName val="0"/>
          <c:showPercent val="0"/>
          <c:showBubbleSize val="0"/>
        </c:dLbls>
        <c:smooth val="0"/>
        <c:axId val="269189120"/>
        <c:axId val="269189448"/>
      </c:lineChart>
      <c:catAx>
        <c:axId val="2691891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69189448"/>
        <c:crosses val="autoZero"/>
        <c:auto val="1"/>
        <c:lblAlgn val="ctr"/>
        <c:lblOffset val="100"/>
        <c:noMultiLvlLbl val="0"/>
      </c:catAx>
      <c:valAx>
        <c:axId val="269189448"/>
        <c:scaling>
          <c:orientation val="minMax"/>
          <c:max val="1"/>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69189120"/>
        <c:crosses val="autoZero"/>
        <c:crossBetween val="midCat"/>
        <c:majorUnit val="0.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rgbClr val="0033CC"/>
                </a:solidFill>
                <a:latin typeface="+mn-lt"/>
                <a:ea typeface="+mn-ea"/>
                <a:cs typeface="+mn-cs"/>
              </a:defRPr>
            </a:pPr>
            <a:r>
              <a:rPr lang="en-US">
                <a:solidFill>
                  <a:srgbClr val="0033CC"/>
                </a:solidFill>
              </a:rPr>
              <a:t>PFS at 6 and 12 months</a:t>
            </a:r>
          </a:p>
        </c:rich>
      </c:tx>
      <c:layout>
        <c:manualLayout>
          <c:xMode val="edge"/>
          <c:yMode val="edge"/>
          <c:x val="0.31243417156644887"/>
          <c:y val="4.3065811002127854E-3"/>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rgbClr val="0033CC"/>
              </a:solidFill>
              <a:latin typeface="+mn-lt"/>
              <a:ea typeface="+mn-ea"/>
              <a:cs typeface="+mn-cs"/>
            </a:defRPr>
          </a:pPr>
          <a:endParaRPr lang="en-US"/>
        </a:p>
      </c:txPr>
    </c:title>
    <c:autoTitleDeleted val="0"/>
    <c:plotArea>
      <c:layout>
        <c:manualLayout>
          <c:layoutTarget val="inner"/>
          <c:xMode val="edge"/>
          <c:yMode val="edge"/>
          <c:x val="0.25057913549546496"/>
          <c:y val="0.14349528225909003"/>
          <c:w val="0.69538497957118639"/>
          <c:h val="0.66875066760484581"/>
        </c:manualLayout>
      </c:layout>
      <c:barChart>
        <c:barDir val="col"/>
        <c:grouping val="clustered"/>
        <c:varyColors val="0"/>
        <c:ser>
          <c:idx val="0"/>
          <c:order val="0"/>
          <c:tx>
            <c:strRef>
              <c:f>Sheet1!$B$1</c:f>
              <c:strCache>
                <c:ptCount val="1"/>
                <c:pt idx="0">
                  <c:v>LAS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months</c:v>
                </c:pt>
                <c:pt idx="1">
                  <c:v>12 months</c:v>
                </c:pt>
              </c:strCache>
            </c:strRef>
          </c:cat>
          <c:val>
            <c:numRef>
              <c:f>Sheet1!$B$2:$B$3</c:f>
              <c:numCache>
                <c:formatCode>General</c:formatCode>
                <c:ptCount val="2"/>
                <c:pt idx="0">
                  <c:v>53.4</c:v>
                </c:pt>
                <c:pt idx="1">
                  <c:v>30.7</c:v>
                </c:pt>
              </c:numCache>
            </c:numRef>
          </c:val>
          <c:extLst>
            <c:ext xmlns:c16="http://schemas.microsoft.com/office/drawing/2014/chart" uri="{C3380CC4-5D6E-409C-BE32-E72D297353CC}">
              <c16:uniqueId val="{00000000-821E-43A4-8E0A-D341ED17DF15}"/>
            </c:ext>
          </c:extLst>
        </c:ser>
        <c:ser>
          <c:idx val="1"/>
          <c:order val="1"/>
          <c:tx>
            <c:strRef>
              <c:f>Sheet1!$C$1</c:f>
              <c:strCache>
                <c:ptCount val="1"/>
                <c:pt idx="0">
                  <c:v>Fulv </c:v>
                </c:pt>
              </c:strCache>
            </c:strRef>
          </c:tx>
          <c:spPr>
            <a:solidFill>
              <a:srgbClr val="0000F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months</c:v>
                </c:pt>
                <c:pt idx="1">
                  <c:v>12 months</c:v>
                </c:pt>
              </c:strCache>
            </c:strRef>
          </c:cat>
          <c:val>
            <c:numRef>
              <c:f>Sheet1!$C$2:$C$3</c:f>
              <c:numCache>
                <c:formatCode>General</c:formatCode>
                <c:ptCount val="2"/>
                <c:pt idx="0">
                  <c:v>37.9</c:v>
                </c:pt>
                <c:pt idx="1">
                  <c:v>14.1</c:v>
                </c:pt>
              </c:numCache>
            </c:numRef>
          </c:val>
          <c:extLst>
            <c:ext xmlns:c16="http://schemas.microsoft.com/office/drawing/2014/chart" uri="{C3380CC4-5D6E-409C-BE32-E72D297353CC}">
              <c16:uniqueId val="{00000001-821E-43A4-8E0A-D341ED17DF15}"/>
            </c:ext>
          </c:extLst>
        </c:ser>
        <c:dLbls>
          <c:dLblPos val="outEnd"/>
          <c:showLegendKey val="0"/>
          <c:showVal val="1"/>
          <c:showCatName val="0"/>
          <c:showSerName val="0"/>
          <c:showPercent val="0"/>
          <c:showBubbleSize val="0"/>
        </c:dLbls>
        <c:gapWidth val="50"/>
        <c:axId val="78561632"/>
        <c:axId val="78552896"/>
      </c:barChart>
      <c:catAx>
        <c:axId val="78561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52896"/>
        <c:crosses val="autoZero"/>
        <c:auto val="1"/>
        <c:lblAlgn val="ctr"/>
        <c:lblOffset val="100"/>
        <c:noMultiLvlLbl val="0"/>
      </c:catAx>
      <c:valAx>
        <c:axId val="78552896"/>
        <c:scaling>
          <c:orientation val="minMax"/>
          <c:max val="7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Patients, %</a:t>
                </a:r>
              </a:p>
            </c:rich>
          </c:tx>
          <c:layout>
            <c:manualLayout>
              <c:xMode val="edge"/>
              <c:yMode val="edge"/>
              <c:x val="3.4386472230312777E-2"/>
              <c:y val="0.3330758288850045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accent1">
                <a:shade val="95000"/>
                <a:satMod val="105000"/>
              </a:schemeClr>
            </a:solidFill>
            <a:prstDash val="soli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61632"/>
        <c:crosses val="autoZero"/>
        <c:crossBetween val="between"/>
      </c:valAx>
      <c:spPr>
        <a:noFill/>
        <a:ln>
          <a:noFill/>
        </a:ln>
        <a:effectLst/>
      </c:spPr>
    </c:plotArea>
    <c:legend>
      <c:legendPos val="b"/>
      <c:layout>
        <c:manualLayout>
          <c:xMode val="edge"/>
          <c:yMode val="edge"/>
          <c:x val="0.30325425991918215"/>
          <c:y val="0.8937245323368338"/>
          <c:w val="0.60963501989503033"/>
          <c:h val="7.9890206843824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4/3/2023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4/3/2023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baseline mutations appear to benefit more for addition of CDK4/6 and immunotherapy, may</a:t>
            </a:r>
            <a:r>
              <a:rPr lang="en-US" baseline="0" dirty="0"/>
              <a:t> suggest underlying Endocrine resistance</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54056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Rib+ET</a:t>
            </a:r>
            <a:r>
              <a:rPr lang="en-US" dirty="0"/>
              <a:t> achieved statistically</a:t>
            </a:r>
            <a:r>
              <a:rPr lang="en-US" baseline="0" dirty="0"/>
              <a:t> sig PFS benefit of ~1 </a:t>
            </a:r>
            <a:r>
              <a:rPr lang="en-US" baseline="0" dirty="0" err="1"/>
              <a:t>yr</a:t>
            </a:r>
            <a:r>
              <a:rPr lang="en-US" baseline="0" dirty="0"/>
              <a:t> over combo CT</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381180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 of </a:t>
            </a:r>
            <a:r>
              <a:rPr lang="en-US" dirty="0" err="1"/>
              <a:t>Ribo</a:t>
            </a:r>
            <a:r>
              <a:rPr lang="en-US" baseline="0" dirty="0"/>
              <a:t> consistent across most subgroups</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126</a:t>
            </a:fld>
            <a:endParaRPr lang="en-US" dirty="0"/>
          </a:p>
        </p:txBody>
      </p:sp>
    </p:spTree>
    <p:extLst>
      <p:ext uri="{BB962C8B-B14F-4D97-AF65-F5344CB8AC3E}">
        <p14:creationId xmlns:p14="http://schemas.microsoft.com/office/powerpoint/2010/main" val="318034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p>
        </p:txBody>
      </p:sp>
      <p:sp>
        <p:nvSpPr>
          <p:cNvPr id="4" name="Slide Number Placeholder 3"/>
          <p:cNvSpPr>
            <a:spLocks noGrp="1"/>
          </p:cNvSpPr>
          <p:nvPr>
            <p:ph type="sldNum" sz="quarter" idx="10"/>
          </p:nvPr>
        </p:nvSpPr>
        <p:spPr/>
        <p:txBody>
          <a:bodyPr/>
          <a:lstStyle/>
          <a:p>
            <a:fld id="{B3A96171-A15F-AF4E-B7C5-E1453CAAF64D}" type="slidenum">
              <a:rPr lang="en-US" smtClean="0"/>
              <a:t>127</a:t>
            </a:fld>
            <a:endParaRPr lang="en-US" dirty="0"/>
          </a:p>
        </p:txBody>
      </p:sp>
    </p:spTree>
    <p:extLst>
      <p:ext uri="{BB962C8B-B14F-4D97-AF65-F5344CB8AC3E}">
        <p14:creationId xmlns:p14="http://schemas.microsoft.com/office/powerpoint/2010/main" val="234254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with </a:t>
            </a:r>
            <a:r>
              <a:rPr lang="en-US" dirty="0" err="1"/>
              <a:t>ribo</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128</a:t>
            </a:fld>
            <a:endParaRPr lang="en-US" dirty="0"/>
          </a:p>
        </p:txBody>
      </p:sp>
    </p:spTree>
    <p:extLst>
      <p:ext uri="{BB962C8B-B14F-4D97-AF65-F5344CB8AC3E}">
        <p14:creationId xmlns:p14="http://schemas.microsoft.com/office/powerpoint/2010/main" val="9413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p>
        </p:txBody>
      </p:sp>
      <p:sp>
        <p:nvSpPr>
          <p:cNvPr id="4" name="Slide Number Placeholder 3"/>
          <p:cNvSpPr>
            <a:spLocks noGrp="1"/>
          </p:cNvSpPr>
          <p:nvPr>
            <p:ph type="sldNum" sz="quarter" idx="10"/>
          </p:nvPr>
        </p:nvSpPr>
        <p:spPr/>
        <p:txBody>
          <a:bodyPr/>
          <a:lstStyle/>
          <a:p>
            <a:fld id="{B3A96171-A15F-AF4E-B7C5-E1453CAAF64D}" type="slidenum">
              <a:rPr lang="en-US" smtClean="0"/>
              <a:t>129</a:t>
            </a:fld>
            <a:endParaRPr lang="en-US" dirty="0"/>
          </a:p>
        </p:txBody>
      </p:sp>
    </p:spTree>
    <p:extLst>
      <p:ext uri="{BB962C8B-B14F-4D97-AF65-F5344CB8AC3E}">
        <p14:creationId xmlns:p14="http://schemas.microsoft.com/office/powerpoint/2010/main" val="697650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Fewer treatment</a:t>
            </a:r>
            <a:r>
              <a:rPr lang="en-US" baseline="0" dirty="0"/>
              <a:t> related serious </a:t>
            </a:r>
            <a:r>
              <a:rPr lang="en-US" baseline="0" dirty="0" err="1"/>
              <a:t>Aes</a:t>
            </a:r>
            <a:r>
              <a:rPr lang="en-US" baseline="0" dirty="0"/>
              <a:t> with </a:t>
            </a:r>
            <a:r>
              <a:rPr lang="en-US" baseline="0" dirty="0" err="1"/>
              <a:t>ribo</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130</a:t>
            </a:fld>
            <a:endParaRPr lang="en-US" dirty="0"/>
          </a:p>
        </p:txBody>
      </p:sp>
    </p:spTree>
    <p:extLst>
      <p:ext uri="{BB962C8B-B14F-4D97-AF65-F5344CB8AC3E}">
        <p14:creationId xmlns:p14="http://schemas.microsoft.com/office/powerpoint/2010/main" val="189869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Curves continue to separate</a:t>
            </a:r>
            <a:r>
              <a:rPr lang="en-US" baseline="0" dirty="0"/>
              <a:t> – representing potential carry over effect</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134</a:t>
            </a:fld>
            <a:endParaRPr lang="en-US" dirty="0"/>
          </a:p>
        </p:txBody>
      </p:sp>
    </p:spTree>
    <p:extLst>
      <p:ext uri="{BB962C8B-B14F-4D97-AF65-F5344CB8AC3E}">
        <p14:creationId xmlns:p14="http://schemas.microsoft.com/office/powerpoint/2010/main" val="469536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 67 prognostic but not predictive</a:t>
            </a:r>
          </a:p>
          <a:p>
            <a:r>
              <a:rPr lang="en-US" dirty="0" err="1"/>
              <a:t>Tx</a:t>
            </a:r>
            <a:r>
              <a:rPr lang="en-US" dirty="0"/>
              <a:t> effect seen regardless of </a:t>
            </a:r>
            <a:r>
              <a:rPr lang="en-US" dirty="0" err="1"/>
              <a:t>ki</a:t>
            </a:r>
            <a:r>
              <a:rPr lang="en-US" dirty="0"/>
              <a:t> 67</a:t>
            </a:r>
          </a:p>
        </p:txBody>
      </p:sp>
      <p:sp>
        <p:nvSpPr>
          <p:cNvPr id="4" name="Slide Number Placeholder 3"/>
          <p:cNvSpPr>
            <a:spLocks noGrp="1"/>
          </p:cNvSpPr>
          <p:nvPr>
            <p:ph type="sldNum" sz="quarter" idx="10"/>
          </p:nvPr>
        </p:nvSpPr>
        <p:spPr/>
        <p:txBody>
          <a:bodyPr/>
          <a:lstStyle/>
          <a:p>
            <a:fld id="{B3A96171-A15F-AF4E-B7C5-E1453CAAF64D}" type="slidenum">
              <a:rPr lang="en-US" smtClean="0"/>
              <a:t>135</a:t>
            </a:fld>
            <a:endParaRPr lang="en-US" dirty="0"/>
          </a:p>
        </p:txBody>
      </p:sp>
    </p:spTree>
    <p:extLst>
      <p:ext uri="{BB962C8B-B14F-4D97-AF65-F5344CB8AC3E}">
        <p14:creationId xmlns:p14="http://schemas.microsoft.com/office/powerpoint/2010/main" val="165167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in all subgroups</a:t>
            </a:r>
          </a:p>
        </p:txBody>
      </p:sp>
      <p:sp>
        <p:nvSpPr>
          <p:cNvPr id="4" name="Slide Number Placeholder 3"/>
          <p:cNvSpPr>
            <a:spLocks noGrp="1"/>
          </p:cNvSpPr>
          <p:nvPr>
            <p:ph type="sldNum" sz="quarter" idx="10"/>
          </p:nvPr>
        </p:nvSpPr>
        <p:spPr/>
        <p:txBody>
          <a:bodyPr/>
          <a:lstStyle/>
          <a:p>
            <a:fld id="{B3A96171-A15F-AF4E-B7C5-E1453CAAF64D}" type="slidenum">
              <a:rPr lang="en-US" smtClean="0"/>
              <a:t>136</a:t>
            </a:fld>
            <a:endParaRPr lang="en-US" dirty="0"/>
          </a:p>
        </p:txBody>
      </p:sp>
    </p:spTree>
    <p:extLst>
      <p:ext uri="{BB962C8B-B14F-4D97-AF65-F5344CB8AC3E}">
        <p14:creationId xmlns:p14="http://schemas.microsoft.com/office/powerpoint/2010/main" val="16155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DFRS—excludes</a:t>
            </a:r>
            <a:r>
              <a:rPr lang="en-US" baseline="0" dirty="0"/>
              <a:t> local recurrence</a:t>
            </a:r>
          </a:p>
          <a:p>
            <a:r>
              <a:rPr lang="en-US" baseline="0" dirty="0"/>
              <a:t>Magnitude increases beyond </a:t>
            </a:r>
            <a:r>
              <a:rPr lang="en-US" baseline="0" dirty="0" err="1"/>
              <a:t>tx</a:t>
            </a:r>
            <a:r>
              <a:rPr lang="en-US" baseline="0" dirty="0"/>
              <a:t> period suggesting carryover</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137</a:t>
            </a:fld>
            <a:endParaRPr lang="en-US" dirty="0"/>
          </a:p>
        </p:txBody>
      </p:sp>
    </p:spTree>
    <p:extLst>
      <p:ext uri="{BB962C8B-B14F-4D97-AF65-F5344CB8AC3E}">
        <p14:creationId xmlns:p14="http://schemas.microsoft.com/office/powerpoint/2010/main" val="344556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Numerical difference, no statistical</a:t>
            </a:r>
            <a:r>
              <a:rPr lang="en-US" baseline="0" dirty="0"/>
              <a:t> diff</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138</a:t>
            </a:fld>
            <a:endParaRPr lang="en-US" dirty="0"/>
          </a:p>
        </p:txBody>
      </p:sp>
    </p:spTree>
    <p:extLst>
      <p:ext uri="{BB962C8B-B14F-4D97-AF65-F5344CB8AC3E}">
        <p14:creationId xmlns:p14="http://schemas.microsoft.com/office/powerpoint/2010/main" val="3555962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as many pts alive with met </a:t>
            </a:r>
            <a:r>
              <a:rPr lang="en-US" dirty="0" err="1"/>
              <a:t>dz</a:t>
            </a:r>
            <a:r>
              <a:rPr lang="en-US" dirty="0"/>
              <a:t> in </a:t>
            </a:r>
            <a:r>
              <a:rPr lang="en-US" dirty="0" err="1"/>
              <a:t>abema+ET</a:t>
            </a:r>
            <a:r>
              <a:rPr lang="en-US" dirty="0"/>
              <a:t> group</a:t>
            </a:r>
          </a:p>
        </p:txBody>
      </p:sp>
      <p:sp>
        <p:nvSpPr>
          <p:cNvPr id="4" name="Slide Number Placeholder 3"/>
          <p:cNvSpPr>
            <a:spLocks noGrp="1"/>
          </p:cNvSpPr>
          <p:nvPr>
            <p:ph type="sldNum" sz="quarter" idx="10"/>
          </p:nvPr>
        </p:nvSpPr>
        <p:spPr/>
        <p:txBody>
          <a:bodyPr/>
          <a:lstStyle/>
          <a:p>
            <a:fld id="{B3A96171-A15F-AF4E-B7C5-E1453CAAF64D}" type="slidenum">
              <a:rPr lang="en-US" smtClean="0"/>
              <a:t>139</a:t>
            </a:fld>
            <a:endParaRPr lang="en-US" dirty="0"/>
          </a:p>
        </p:txBody>
      </p:sp>
    </p:spTree>
    <p:extLst>
      <p:ext uri="{BB962C8B-B14F-4D97-AF65-F5344CB8AC3E}">
        <p14:creationId xmlns:p14="http://schemas.microsoft.com/office/powerpoint/2010/main" val="4234188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safety profile of </a:t>
            </a:r>
            <a:r>
              <a:rPr lang="en-US" dirty="0" err="1"/>
              <a:t>abemaciclib</a:t>
            </a:r>
            <a:r>
              <a:rPr lang="en-US" dirty="0"/>
              <a:t> is considered manageable and acceptable for this high-risk population</a:t>
            </a:r>
          </a:p>
        </p:txBody>
      </p:sp>
      <p:sp>
        <p:nvSpPr>
          <p:cNvPr id="4" name="Slide Number Placeholder 3"/>
          <p:cNvSpPr>
            <a:spLocks noGrp="1"/>
          </p:cNvSpPr>
          <p:nvPr>
            <p:ph type="sldNum" sz="quarter" idx="10"/>
          </p:nvPr>
        </p:nvSpPr>
        <p:spPr/>
        <p:txBody>
          <a:bodyPr/>
          <a:lstStyle/>
          <a:p>
            <a:fld id="{B3A96171-A15F-AF4E-B7C5-E1453CAAF64D}" type="slidenum">
              <a:rPr lang="en-US" smtClean="0"/>
              <a:t>140</a:t>
            </a:fld>
            <a:endParaRPr lang="en-US" dirty="0"/>
          </a:p>
        </p:txBody>
      </p:sp>
    </p:spTree>
    <p:extLst>
      <p:ext uri="{BB962C8B-B14F-4D97-AF65-F5344CB8AC3E}">
        <p14:creationId xmlns:p14="http://schemas.microsoft.com/office/powerpoint/2010/main" val="1071822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DFRS—distant</a:t>
            </a:r>
            <a:r>
              <a:rPr lang="en-US" baseline="0" dirty="0"/>
              <a:t> relapse free survival--</a:t>
            </a:r>
            <a:r>
              <a:rPr lang="en-US" dirty="0"/>
              <a:t>defined as the time from randomization to distant recurrence or death from any cause, whichever occurred first</a:t>
            </a:r>
            <a:endParaRPr lang="en-US" baseline="0" dirty="0"/>
          </a:p>
          <a:p>
            <a:r>
              <a:rPr lang="en-US" baseline="0" dirty="0"/>
              <a:t>IDFS—invasive disease free survival--</a:t>
            </a:r>
            <a:r>
              <a:rPr lang="en-US" dirty="0"/>
              <a:t>date of randomization to the date of first occurrence of ipsilateral invasive breast tumor recurrence, local/regional invasive breast cancer recurrence, distant recurrence, death attributable to any cause, contralateral invasive breast cancer, or second primary </a:t>
            </a:r>
            <a:r>
              <a:rPr lang="en-US" dirty="0" err="1"/>
              <a:t>nonbreast</a:t>
            </a:r>
            <a:r>
              <a:rPr lang="en-US" dirty="0"/>
              <a:t> invasive cancer</a:t>
            </a:r>
            <a:endParaRPr lang="en-US" baseline="0"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143</a:t>
            </a:fld>
            <a:endParaRPr lang="en-US" dirty="0"/>
          </a:p>
        </p:txBody>
      </p:sp>
    </p:spTree>
    <p:extLst>
      <p:ext uri="{BB962C8B-B14F-4D97-AF65-F5344CB8AC3E}">
        <p14:creationId xmlns:p14="http://schemas.microsoft.com/office/powerpoint/2010/main" val="4291734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ER </a:t>
            </a:r>
            <a:r>
              <a:rPr lang="en-US" dirty="0" err="1"/>
              <a:t>pos</a:t>
            </a:r>
            <a:r>
              <a:rPr lang="en-US" dirty="0"/>
              <a:t> breast</a:t>
            </a:r>
            <a:r>
              <a:rPr lang="en-US" baseline="0" dirty="0"/>
              <a:t> cancer, e</a:t>
            </a:r>
            <a:r>
              <a:rPr lang="en-US" dirty="0"/>
              <a:t>strogen</a:t>
            </a:r>
            <a:r>
              <a:rPr lang="en-US" baseline="0" dirty="0"/>
              <a:t> receptor signaling is the key driver of tumor growth.  In its classical mode of action, ER functions as a transcription factor and it is activated by binding to its ligand estrogen, this leads to ER dimerization, binds to coactivators to form transcriptionally active ER complex to promote the expression of genes important for tumor growth. These include cyclin D which leads to activation of CDK4/6i. </a:t>
            </a:r>
            <a:r>
              <a:rPr lang="en-US" baseline="0" dirty="0" err="1"/>
              <a:t>Endocrien</a:t>
            </a:r>
            <a:r>
              <a:rPr lang="en-US" baseline="0" dirty="0"/>
              <a:t> therapy drugs are designed to target this pathway. However, ER can also be regulated by other pathways altered in ER+ breast cancer. For example. Cross talk between ER and their downstream signaling molecules including PI3K and MAPK pathway, could lead to </a:t>
            </a:r>
            <a:r>
              <a:rPr lang="en-US" baseline="0" dirty="0" err="1"/>
              <a:t>phosphorylations</a:t>
            </a:r>
            <a:r>
              <a:rPr lang="en-US" baseline="0" dirty="0"/>
              <a:t> or other mechanisms of ER activation, leading to estrogen independent tumor growth.  </a:t>
            </a:r>
          </a:p>
          <a:p>
            <a:endParaRPr lang="en-US" baseline="0" dirty="0">
              <a:solidFill>
                <a:schemeClr val="tx1"/>
              </a:solidFill>
            </a:endParaRPr>
          </a:p>
          <a:p>
            <a:r>
              <a:rPr lang="en-US" dirty="0">
                <a:solidFill>
                  <a:schemeClr val="tx1"/>
                </a:solidFill>
              </a:rPr>
              <a:t>aromatase inhibitors (AI) such as </a:t>
            </a:r>
            <a:r>
              <a:rPr lang="en-US" dirty="0" err="1">
                <a:solidFill>
                  <a:schemeClr val="tx1"/>
                </a:solidFill>
              </a:rPr>
              <a:t>letrozole</a:t>
            </a:r>
            <a:r>
              <a:rPr lang="en-US" dirty="0">
                <a:solidFill>
                  <a:schemeClr val="tx1"/>
                </a:solidFill>
              </a:rPr>
              <a:t> or </a:t>
            </a:r>
            <a:r>
              <a:rPr lang="en-US" dirty="0" err="1">
                <a:solidFill>
                  <a:schemeClr val="tx1"/>
                </a:solidFill>
              </a:rPr>
              <a:t>anastrozole</a:t>
            </a:r>
            <a:r>
              <a:rPr lang="en-US" dirty="0">
                <a:solidFill>
                  <a:schemeClr val="tx1"/>
                </a:solidFill>
              </a:rPr>
              <a:t>, or steroidal, irreversible AIs such as </a:t>
            </a:r>
            <a:r>
              <a:rPr lang="en-US" dirty="0" err="1">
                <a:solidFill>
                  <a:schemeClr val="tx1"/>
                </a:solidFill>
              </a:rPr>
              <a:t>exemestane</a:t>
            </a:r>
            <a:r>
              <a:rPr lang="en-US" dirty="0">
                <a:solidFill>
                  <a:schemeClr val="tx1"/>
                </a:solidFill>
              </a:rPr>
              <a:t>, block estrogen production by inhibiting the aromatization of androgens to estrogens. (C) Selective estrogen receptor modulators (SERMs) such as tamoxifen and </a:t>
            </a:r>
            <a:r>
              <a:rPr lang="en-US" dirty="0" err="1">
                <a:solidFill>
                  <a:schemeClr val="tx1"/>
                </a:solidFill>
              </a:rPr>
              <a:t>raloxifene</a:t>
            </a:r>
            <a:r>
              <a:rPr lang="en-US" dirty="0">
                <a:solidFill>
                  <a:schemeClr val="tx1"/>
                </a:solidFill>
              </a:rPr>
              <a:t> competitively inhibit the binding of estrogen to ER. SERM-bound ER dimers interact with the chromatin at estrogen response elements (ERE). However, SERM-bound ER dimers associate with corepressors (</a:t>
            </a:r>
            <a:r>
              <a:rPr lang="en-US" dirty="0" err="1">
                <a:solidFill>
                  <a:schemeClr val="tx1"/>
                </a:solidFill>
              </a:rPr>
              <a:t>CoR</a:t>
            </a:r>
            <a:r>
              <a:rPr lang="en-US" dirty="0">
                <a:solidFill>
                  <a:schemeClr val="tx1"/>
                </a:solidFill>
              </a:rPr>
              <a:t>), which inhibit ER transcriptional activity in the breast. (D) Selective estrogen receptor </a:t>
            </a:r>
            <a:r>
              <a:rPr lang="en-US" dirty="0" err="1">
                <a:solidFill>
                  <a:schemeClr val="tx1"/>
                </a:solidFill>
              </a:rPr>
              <a:t>downregulators</a:t>
            </a:r>
            <a:r>
              <a:rPr lang="en-US" dirty="0">
                <a:solidFill>
                  <a:schemeClr val="tx1"/>
                </a:solidFill>
              </a:rPr>
              <a:t> (SERDs)</a:t>
            </a:r>
            <a:r>
              <a:rPr lang="en-US" baseline="0" dirty="0">
                <a:solidFill>
                  <a:schemeClr val="tx1"/>
                </a:solidFill>
              </a:rPr>
              <a:t> are the newest addition of endocrine therapy. These agents are designed to bind to ER, leading to its degradation. </a:t>
            </a:r>
            <a:endParaRPr lang="en-US" dirty="0">
              <a:solidFill>
                <a:schemeClr val="tx1"/>
              </a:solidFill>
            </a:endParaRPr>
          </a:p>
        </p:txBody>
      </p:sp>
    </p:spTree>
    <p:extLst>
      <p:ext uri="{BB962C8B-B14F-4D97-AF65-F5344CB8AC3E}">
        <p14:creationId xmlns:p14="http://schemas.microsoft.com/office/powerpoint/2010/main" val="20949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Estrogen</a:t>
            </a:r>
            <a:r>
              <a:rPr lang="en-US" baseline="0" dirty="0"/>
              <a:t> receptor signaling is the key driver of tumor growth in ER positive breast cancer.  As shown in this simplified diagram, Estrogen binds to ER, which then dimerization, binds to coactivators to form transcriptionally active ER complex to promote the expression of genes important for tumor growth. These include cyclin D which leads to activation of CDK4/6. in premenopausal women </a:t>
            </a:r>
            <a:endParaRPr lang="en-US" dirty="0"/>
          </a:p>
          <a:p>
            <a:r>
              <a:rPr lang="en-US" dirty="0">
                <a:solidFill>
                  <a:schemeClr val="tx1"/>
                </a:solidFill>
              </a:rPr>
              <a:t>aromatase inhibitors (AI) such as </a:t>
            </a:r>
            <a:r>
              <a:rPr lang="en-US" dirty="0" err="1">
                <a:solidFill>
                  <a:schemeClr val="tx1"/>
                </a:solidFill>
              </a:rPr>
              <a:t>letrozole</a:t>
            </a:r>
            <a:r>
              <a:rPr lang="en-US" dirty="0">
                <a:solidFill>
                  <a:schemeClr val="tx1"/>
                </a:solidFill>
              </a:rPr>
              <a:t> or </a:t>
            </a:r>
            <a:r>
              <a:rPr lang="en-US" dirty="0" err="1">
                <a:solidFill>
                  <a:schemeClr val="tx1"/>
                </a:solidFill>
              </a:rPr>
              <a:t>anastrozole</a:t>
            </a:r>
            <a:r>
              <a:rPr lang="en-US" dirty="0">
                <a:solidFill>
                  <a:schemeClr val="tx1"/>
                </a:solidFill>
              </a:rPr>
              <a:t>, or steroidal, irreversible AIs such as </a:t>
            </a:r>
            <a:r>
              <a:rPr lang="en-US" dirty="0" err="1">
                <a:solidFill>
                  <a:schemeClr val="tx1"/>
                </a:solidFill>
              </a:rPr>
              <a:t>exemestane</a:t>
            </a:r>
            <a:r>
              <a:rPr lang="en-US" dirty="0">
                <a:solidFill>
                  <a:schemeClr val="tx1"/>
                </a:solidFill>
              </a:rPr>
              <a:t>, block estrogen </a:t>
            </a:r>
            <a:r>
              <a:rPr lang="en-US" dirty="0" err="1">
                <a:solidFill>
                  <a:schemeClr val="tx1"/>
                </a:solidFill>
              </a:rPr>
              <a:t>production</a:t>
            </a:r>
            <a:r>
              <a:rPr lang="en-US" dirty="0">
                <a:solidFill>
                  <a:schemeClr val="tx1"/>
                </a:solidFill>
              </a:rPr>
              <a:t> by inhibiting the aromatization of androgens to estrogens. (C) Selective estrogen receptor modulators (SERMs) such as tamoxifen and </a:t>
            </a:r>
            <a:r>
              <a:rPr lang="en-US" dirty="0" err="1">
                <a:solidFill>
                  <a:schemeClr val="tx1"/>
                </a:solidFill>
              </a:rPr>
              <a:t>raloxifene</a:t>
            </a:r>
            <a:r>
              <a:rPr lang="en-US" dirty="0">
                <a:solidFill>
                  <a:schemeClr val="tx1"/>
                </a:solidFill>
              </a:rPr>
              <a:t> competitively inhibit the binding of estrogen to ER. SERM-bound ER dimers interact with the chromatin at estrogen response elements (ERE). However, SERM-bound ER dimers associate with corepressors (</a:t>
            </a:r>
            <a:r>
              <a:rPr lang="en-US" dirty="0" err="1">
                <a:solidFill>
                  <a:schemeClr val="tx1"/>
                </a:solidFill>
              </a:rPr>
              <a:t>CoR</a:t>
            </a:r>
            <a:r>
              <a:rPr lang="en-US" dirty="0">
                <a:solidFill>
                  <a:schemeClr val="tx1"/>
                </a:solidFill>
              </a:rPr>
              <a:t>), which inhibit ER transcriptional activity in the breast. (D) Selective estrogen receptor </a:t>
            </a:r>
            <a:r>
              <a:rPr lang="en-US" dirty="0" err="1">
                <a:solidFill>
                  <a:schemeClr val="tx1"/>
                </a:solidFill>
              </a:rPr>
              <a:t>downregulators</a:t>
            </a:r>
            <a:r>
              <a:rPr lang="en-US" dirty="0">
                <a:solidFill>
                  <a:schemeClr val="tx1"/>
                </a:solidFill>
              </a:rPr>
              <a:t> (SERDs)</a:t>
            </a:r>
            <a:r>
              <a:rPr lang="en-US" baseline="0" dirty="0">
                <a:solidFill>
                  <a:schemeClr val="tx1"/>
                </a:solidFill>
              </a:rPr>
              <a:t> are the newest addition of endocrine therapy. These agents are designed to bind to ER, leading to its degradation. </a:t>
            </a:r>
            <a:endParaRPr lang="en-US" dirty="0">
              <a:solidFill>
                <a:schemeClr val="tx1"/>
              </a:solidFill>
            </a:endParaRPr>
          </a:p>
        </p:txBody>
      </p:sp>
    </p:spTree>
    <p:extLst>
      <p:ext uri="{BB962C8B-B14F-4D97-AF65-F5344CB8AC3E}">
        <p14:creationId xmlns:p14="http://schemas.microsoft.com/office/powerpoint/2010/main" val="521339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198</a:t>
            </a:fld>
            <a:endParaRPr lang="en-US" dirty="0"/>
          </a:p>
        </p:txBody>
      </p:sp>
    </p:spTree>
    <p:extLst>
      <p:ext uri="{BB962C8B-B14F-4D97-AF65-F5344CB8AC3E}">
        <p14:creationId xmlns:p14="http://schemas.microsoft.com/office/powerpoint/2010/main" val="143985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CDDE1-A504-460C-B80C-173E79B26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19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3173E"/>
                </a:solidFill>
              </a:rPr>
              <a:t>H3B-6545</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203</a:t>
            </a:fld>
            <a:endParaRPr lang="en-US" dirty="0"/>
          </a:p>
        </p:txBody>
      </p:sp>
    </p:spTree>
    <p:extLst>
      <p:ext uri="{BB962C8B-B14F-4D97-AF65-F5344CB8AC3E}">
        <p14:creationId xmlns:p14="http://schemas.microsoft.com/office/powerpoint/2010/main" val="2929764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7278B-0959-354A-9163-2B764DE76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04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B30A7C19-3282-4644-ACE7-2B4061A517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C023DF-8848-2846-BCC7-B9B0CD16B7CB}" type="slidenum">
              <a:rPr lang="en-US" altLang="en-US" sz="1200" smtClean="0"/>
              <a:pPr/>
              <a:t>206</a:t>
            </a:fld>
            <a:endParaRPr lang="en-US" altLang="en-US" sz="1200"/>
          </a:p>
        </p:txBody>
      </p:sp>
      <p:sp>
        <p:nvSpPr>
          <p:cNvPr id="14338" name="Rectangle 2">
            <a:extLst>
              <a:ext uri="{FF2B5EF4-FFF2-40B4-BE49-F238E27FC236}">
                <a16:creationId xmlns:a16="http://schemas.microsoft.com/office/drawing/2014/main" id="{6D565E36-0131-E94B-92E9-C6882B9FD142}"/>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DC20929D-A960-F44C-81FE-C50BCDFDD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9539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218</a:t>
            </a:fld>
            <a:endParaRPr lang="en-US" dirty="0"/>
          </a:p>
        </p:txBody>
      </p:sp>
    </p:spTree>
    <p:extLst>
      <p:ext uri="{BB962C8B-B14F-4D97-AF65-F5344CB8AC3E}">
        <p14:creationId xmlns:p14="http://schemas.microsoft.com/office/powerpoint/2010/main" val="3366206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BD6B2-35C6-4BAC-9553-2B0F9809B4E3}" type="slidenum">
              <a:rPr lang="en-US" smtClean="0"/>
              <a:t>220</a:t>
            </a:fld>
            <a:endParaRPr lang="en-US"/>
          </a:p>
        </p:txBody>
      </p:sp>
    </p:spTree>
    <p:extLst>
      <p:ext uri="{BB962C8B-B14F-4D97-AF65-F5344CB8AC3E}">
        <p14:creationId xmlns:p14="http://schemas.microsoft.com/office/powerpoint/2010/main" val="51176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F1FBDCBF-4176-6B48-B7A3-55EE59706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802F9E-D2BA-BD42-A6D2-AC8041CDACE7}" type="slidenum">
              <a:rPr lang="en-US" altLang="en-US" sz="1200" smtClean="0"/>
              <a:pPr/>
              <a:t>225</a:t>
            </a:fld>
            <a:endParaRPr lang="en-US" altLang="en-US" sz="1200"/>
          </a:p>
        </p:txBody>
      </p:sp>
      <p:sp>
        <p:nvSpPr>
          <p:cNvPr id="83970" name="Rectangle 2">
            <a:extLst>
              <a:ext uri="{FF2B5EF4-FFF2-40B4-BE49-F238E27FC236}">
                <a16:creationId xmlns:a16="http://schemas.microsoft.com/office/drawing/2014/main" id="{4F5B26CE-2E87-F14D-BBBA-1F2359FF52E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41D3F5D-D5B7-9E49-A7B7-940603A96E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443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Amberstatin</a:t>
            </a:r>
            <a:r>
              <a:rPr lang="en-US" dirty="0"/>
              <a:t> 269</a:t>
            </a:r>
            <a:r>
              <a:rPr lang="en-US" baseline="0" dirty="0"/>
              <a:t> payload</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80128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Mechanisms</a:t>
            </a:r>
            <a:r>
              <a:rPr lang="en-US" baseline="0" dirty="0"/>
              <a:t> of resistance to cDK4/6 in are under study—unclear if progression represents resistance to ET, CDK4/6 or both</a:t>
            </a:r>
          </a:p>
          <a:p>
            <a:r>
              <a:rPr lang="en-US" baseline="0" dirty="0"/>
              <a:t>Whether cdk4/6 should be continued at time of progression under question</a:t>
            </a:r>
          </a:p>
          <a:p>
            <a:r>
              <a:rPr lang="en-US" baseline="0" dirty="0"/>
              <a:t>Retrospective studies support</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107</a:t>
            </a:fld>
            <a:endParaRPr lang="en-US" dirty="0"/>
          </a:p>
        </p:txBody>
      </p:sp>
    </p:spTree>
    <p:extLst>
      <p:ext uri="{BB962C8B-B14F-4D97-AF65-F5344CB8AC3E}">
        <p14:creationId xmlns:p14="http://schemas.microsoft.com/office/powerpoint/2010/main" val="269468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Pdl1 inhibitor</a:t>
            </a:r>
            <a:r>
              <a:rPr lang="en-US" baseline="0" dirty="0"/>
              <a:t> </a:t>
            </a:r>
            <a:r>
              <a:rPr lang="en-US" baseline="0" dirty="0" err="1"/>
              <a:t>avelumab</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111</a:t>
            </a:fld>
            <a:endParaRPr lang="en-US" dirty="0"/>
          </a:p>
        </p:txBody>
      </p:sp>
    </p:spTree>
    <p:extLst>
      <p:ext uri="{BB962C8B-B14F-4D97-AF65-F5344CB8AC3E}">
        <p14:creationId xmlns:p14="http://schemas.microsoft.com/office/powerpoint/2010/main" val="322547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improve in PFS</a:t>
            </a:r>
          </a:p>
        </p:txBody>
      </p:sp>
      <p:sp>
        <p:nvSpPr>
          <p:cNvPr id="4" name="Slide Number Placeholder 3"/>
          <p:cNvSpPr>
            <a:spLocks noGrp="1"/>
          </p:cNvSpPr>
          <p:nvPr>
            <p:ph type="sldNum" sz="quarter" idx="10"/>
          </p:nvPr>
        </p:nvSpPr>
        <p:spPr/>
        <p:txBody>
          <a:bodyPr/>
          <a:lstStyle/>
          <a:p>
            <a:fld id="{B3A96171-A15F-AF4E-B7C5-E1453CAAF64D}" type="slidenum">
              <a:rPr lang="en-US" smtClean="0"/>
              <a:t>114</a:t>
            </a:fld>
            <a:endParaRPr lang="en-US" dirty="0"/>
          </a:p>
        </p:txBody>
      </p:sp>
    </p:spTree>
    <p:extLst>
      <p:ext uri="{BB962C8B-B14F-4D97-AF65-F5344CB8AC3E}">
        <p14:creationId xmlns:p14="http://schemas.microsoft.com/office/powerpoint/2010/main" val="349879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 towards benefit in intervening therapy</a:t>
            </a:r>
          </a:p>
          <a:p>
            <a:r>
              <a:rPr lang="en-US" dirty="0"/>
              <a:t>ET resistance—trend towards benefit</a:t>
            </a:r>
          </a:p>
        </p:txBody>
      </p:sp>
      <p:sp>
        <p:nvSpPr>
          <p:cNvPr id="4" name="Slide Number Placeholder 3"/>
          <p:cNvSpPr>
            <a:spLocks noGrp="1"/>
          </p:cNvSpPr>
          <p:nvPr>
            <p:ph type="sldNum" sz="quarter" idx="10"/>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311708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2029"/>
            <a:ext cx="8229600" cy="858044"/>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57200" y="1430073"/>
            <a:ext cx="8229600" cy="3168804"/>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C16FB0F-BB36-3A4C-BE6C-04BC07D716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C77028-4FC6-5540-B6CA-687F574CCC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B7DF16-1E92-C14F-8D42-4CEE9F124312}"/>
              </a:ext>
            </a:extLst>
          </p:cNvPr>
          <p:cNvSpPr>
            <a:spLocks noGrp="1" noChangeArrowheads="1"/>
          </p:cNvSpPr>
          <p:nvPr>
            <p:ph type="sldNum" sz="quarter" idx="12"/>
          </p:nvPr>
        </p:nvSpPr>
        <p:spPr>
          <a:ln/>
        </p:spPr>
        <p:txBody>
          <a:bodyPr/>
          <a:lstStyle>
            <a:lvl1pPr>
              <a:defRPr/>
            </a:lvl1pPr>
          </a:lstStyle>
          <a:p>
            <a:pPr>
              <a:defRPr/>
            </a:pPr>
            <a:fld id="{76339EDA-6400-2648-8FCC-E5A4D77D8986}" type="slidenum">
              <a:rPr lang="en-US" altLang="en-US"/>
              <a:pPr>
                <a:defRPr/>
              </a:pPr>
              <a:t>‹#›</a:t>
            </a:fld>
            <a:endParaRPr lang="en-US" altLang="en-US"/>
          </a:p>
        </p:txBody>
      </p:sp>
    </p:spTree>
    <p:extLst>
      <p:ext uri="{BB962C8B-B14F-4D97-AF65-F5344CB8AC3E}">
        <p14:creationId xmlns:p14="http://schemas.microsoft.com/office/powerpoint/2010/main" val="382264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222775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1967-CF44-B346-B25F-FD8BF8343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138F9-B500-E443-9898-176FD709F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DCAE8-4ED5-C844-A7B2-B864463ED7F3}"/>
              </a:ext>
            </a:extLst>
          </p:cNvPr>
          <p:cNvSpPr>
            <a:spLocks noGrp="1"/>
          </p:cNvSpPr>
          <p:nvPr>
            <p:ph type="dt" sz="half" idx="10"/>
          </p:nvPr>
        </p:nvSpPr>
        <p:spPr/>
        <p:txBody>
          <a:bodyPr/>
          <a:lstStyle/>
          <a:p>
            <a:fld id="{F66EA7C7-2868-F14A-A3F1-01AB500547A3}" type="datetimeFigureOut">
              <a:rPr lang="en-US" smtClean="0"/>
              <a:t>4/3/2023</a:t>
            </a:fld>
            <a:endParaRPr lang="en-US"/>
          </a:p>
        </p:txBody>
      </p:sp>
      <p:sp>
        <p:nvSpPr>
          <p:cNvPr id="5" name="Footer Placeholder 4">
            <a:extLst>
              <a:ext uri="{FF2B5EF4-FFF2-40B4-BE49-F238E27FC236}">
                <a16:creationId xmlns:a16="http://schemas.microsoft.com/office/drawing/2014/main" id="{C59207E2-C724-3D44-83B3-3D8EF1992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F317C-8C02-7B4A-AB23-B28AF7088F32}"/>
              </a:ext>
            </a:extLst>
          </p:cNvPr>
          <p:cNvSpPr>
            <a:spLocks noGrp="1"/>
          </p:cNvSpPr>
          <p:nvPr>
            <p:ph type="sldNum" sz="quarter" idx="12"/>
          </p:nvPr>
        </p:nvSpPr>
        <p:spPr/>
        <p:txBody>
          <a:bodyPr/>
          <a:lstStyle/>
          <a:p>
            <a:fld id="{76C5884D-BD73-1E43-B033-17AB2988E58C}" type="slidenum">
              <a:rPr lang="en-US" smtClean="0"/>
              <a:t>‹#›</a:t>
            </a:fld>
            <a:endParaRPr lang="en-US"/>
          </a:p>
        </p:txBody>
      </p:sp>
    </p:spTree>
    <p:extLst>
      <p:ext uri="{BB962C8B-B14F-4D97-AF65-F5344CB8AC3E}">
        <p14:creationId xmlns:p14="http://schemas.microsoft.com/office/powerpoint/2010/main" val="1744570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73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0" i="0">
                <a:solidFill>
                  <a:srgbClr val="003464"/>
                </a:solidFill>
                <a:latin typeface="Arial"/>
                <a:cs typeface="Arial"/>
              </a:defRPr>
            </a:lvl1pPr>
          </a:lstStyle>
          <a:p>
            <a:endParaRPr/>
          </a:p>
        </p:txBody>
      </p:sp>
      <p:sp>
        <p:nvSpPr>
          <p:cNvPr id="3" name="Holder 3"/>
          <p:cNvSpPr>
            <a:spLocks noGrp="1"/>
          </p:cNvSpPr>
          <p:nvPr>
            <p:ph sz="half" idx="2"/>
          </p:nvPr>
        </p:nvSpPr>
        <p:spPr>
          <a:xfrm>
            <a:off x="457200" y="118410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410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0" i="0">
                <a:solidFill>
                  <a:srgbClr val="00346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0" i="0">
                <a:solidFill>
                  <a:srgbClr val="00346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99" b="1" i="0">
                <a:solidFill>
                  <a:srgbClr val="002D5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33748" y="225335"/>
            <a:ext cx="5673725" cy="553870"/>
          </a:xfrm>
          <a:prstGeom prst="rect">
            <a:avLst/>
          </a:prstGeom>
        </p:spPr>
        <p:txBody>
          <a:bodyPr wrap="square" lIns="0" tIns="0" rIns="0" bIns="0">
            <a:spAutoFit/>
          </a:bodyPr>
          <a:lstStyle>
            <a:lvl1pPr>
              <a:defRPr sz="3599" b="0" i="0">
                <a:solidFill>
                  <a:srgbClr val="003464"/>
                </a:solidFill>
                <a:latin typeface="Arial"/>
                <a:cs typeface="Arial"/>
              </a:defRPr>
            </a:lvl1pPr>
          </a:lstStyle>
          <a:p>
            <a:endParaRPr/>
          </a:p>
        </p:txBody>
      </p:sp>
      <p:sp>
        <p:nvSpPr>
          <p:cNvPr id="3" name="Holder 3"/>
          <p:cNvSpPr>
            <a:spLocks noGrp="1"/>
          </p:cNvSpPr>
          <p:nvPr>
            <p:ph type="subTitle" idx="4"/>
          </p:nvPr>
        </p:nvSpPr>
        <p:spPr>
          <a:xfrm>
            <a:off x="1371600" y="2883027"/>
            <a:ext cx="6400800" cy="369204"/>
          </a:xfrm>
          <a:prstGeom prst="rect">
            <a:avLst/>
          </a:prstGeom>
        </p:spPr>
        <p:txBody>
          <a:bodyPr wrap="square" lIns="0" tIns="0" rIns="0" bIns="0">
            <a:spAutoFit/>
          </a:bodyPr>
          <a:lstStyle>
            <a:lvl1pPr>
              <a:defRPr sz="2399" b="1" i="0">
                <a:solidFill>
                  <a:srgbClr val="002D5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66700" y="1125771"/>
            <a:ext cx="8056800" cy="3013008"/>
          </a:xfrm>
        </p:spPr>
        <p:txBody>
          <a:bodyPr>
            <a:noAutofit/>
          </a:bodyPr>
          <a:lstStyle>
            <a:lvl1pPr marL="228594" indent="-228594">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266699" y="182349"/>
            <a:ext cx="8559585" cy="415884"/>
          </a:xfrm>
        </p:spPr>
        <p:txBody>
          <a:bodyPr anchor="b">
            <a:noAutofit/>
          </a:bodyPr>
          <a:lstStyle>
            <a:lvl1pPr>
              <a:defRPr sz="24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900"/>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1286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8093"/>
            <a:ext cx="8409900" cy="4504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4383715" y="4806485"/>
            <a:ext cx="4503870" cy="138499"/>
          </a:xfrm>
          <a:prstGeom prst="rect">
            <a:avLst/>
          </a:prstGeom>
          <a:noFill/>
        </p:spPr>
        <p:txBody>
          <a:bodyPr wrap="square" lIns="0" tIns="0" rIns="90000" bIns="0" rtlCol="0">
            <a:spAutoFit/>
          </a:bodyPr>
          <a:lstStyle/>
          <a:p>
            <a:pPr marL="0" marR="0" lvl="0" indent="0" algn="r" defTabSz="914378" rtl="0" eaLnBrk="1" fontAlgn="auto" latinLnBrk="0" hangingPunct="1">
              <a:lnSpc>
                <a:spcPct val="100000"/>
              </a:lnSpc>
              <a:spcBef>
                <a:spcPts val="0"/>
              </a:spcBef>
              <a:spcAft>
                <a:spcPts val="0"/>
              </a:spcAft>
              <a:buClr>
                <a:srgbClr val="000000"/>
              </a:buClr>
              <a:buSzTx/>
              <a:buFont typeface="Arial"/>
              <a:buNone/>
              <a:tabLst/>
              <a:defRPr/>
            </a:pPr>
            <a:r>
              <a:rPr lang="en-US" sz="900" b="0" i="0">
                <a:solidFill>
                  <a:srgbClr val="D79D41"/>
                </a:solidFill>
                <a:effectLst/>
                <a:latin typeface="Arial Narrow" panose="020B0606020202030204" pitchFamily="34" charset="0"/>
              </a:rPr>
              <a:t>Content of this presentation is copyright</a:t>
            </a:r>
            <a:r>
              <a:rPr lang="en-CH" sz="900" b="0" i="0">
                <a:solidFill>
                  <a:srgbClr val="D79D41"/>
                </a:solidFill>
                <a:effectLst/>
                <a:latin typeface="Arial Narrow" panose="020B0606020202030204" pitchFamily="34" charset="0"/>
              </a:rPr>
              <a:t> </a:t>
            </a:r>
            <a:r>
              <a:rPr lang="en-US" sz="900" b="0" i="0">
                <a:solidFill>
                  <a:srgbClr val="D79D41"/>
                </a:solidFill>
                <a:effectLst/>
                <a:latin typeface="Arial Narrow" panose="020B0606020202030204" pitchFamily="34" charset="0"/>
              </a:rPr>
              <a:t>and responsibility of the author. Permission is required for re-use</a:t>
            </a:r>
            <a:r>
              <a:rPr lang="en-CH" sz="900" b="0" i="0">
                <a:solidFill>
                  <a:srgbClr val="D79D41"/>
                </a:solidFill>
                <a:effectLst/>
                <a:latin typeface="Arial Narrow" panose="020B0606020202030204" pitchFamily="34" charset="0"/>
              </a:rPr>
              <a:t>.</a:t>
            </a:r>
            <a:endParaRPr lang="en-US" sz="9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485693"/>
            <a:ext cx="8409765" cy="432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615820"/>
            <a:ext cx="8409900" cy="27025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1770291" y="4759440"/>
            <a:ext cx="2400778" cy="180792"/>
          </a:xfrm>
          <a:prstGeom prst="rect">
            <a:avLst/>
          </a:prstGeom>
          <a:noFill/>
          <a:ln>
            <a:noFill/>
          </a:ln>
        </p:spPr>
        <p:txBody>
          <a:bodyPr spcFirstLastPara="1" vert="horz" wrap="square" lIns="0" tIns="0" rIns="0" bIns="0" anchor="ctr" anchorCtr="0">
            <a:spAutoFit/>
          </a:bodyPr>
          <a:lstStyle>
            <a:lvl1pPr marL="457189" marR="0" lvl="0" indent="-228594"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58775" y="4673610"/>
            <a:ext cx="1244319" cy="250568"/>
          </a:xfrm>
          <a:prstGeom prst="rect">
            <a:avLst/>
          </a:prstGeom>
        </p:spPr>
      </p:pic>
    </p:spTree>
    <p:extLst>
      <p:ext uri="{BB962C8B-B14F-4D97-AF65-F5344CB8AC3E}">
        <p14:creationId xmlns:p14="http://schemas.microsoft.com/office/powerpoint/2010/main" val="320101744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390"/>
            <a:ext cx="8229240" cy="859395"/>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4505"/>
            <a:ext cx="8229240" cy="2985722"/>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4290670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912EE5-45BA-D84A-BBBF-6D92E3F5B584}"/>
              </a:ext>
            </a:extLst>
          </p:cNvPr>
          <p:cNvSpPr>
            <a:spLocks noGrp="1"/>
          </p:cNvSpPr>
          <p:nvPr>
            <p:ph type="dt" sz="half" idx="10"/>
          </p:nvPr>
        </p:nvSpPr>
        <p:spPr/>
        <p:txBody>
          <a:bodyPr/>
          <a:lstStyle/>
          <a:p>
            <a:fld id="{F85B0109-0960-4F41-A70F-3B3DB00B442D}" type="datetimeFigureOut">
              <a:rPr lang="en-US" smtClean="0"/>
              <a:t>4/3/2023</a:t>
            </a:fld>
            <a:endParaRPr lang="en-US"/>
          </a:p>
        </p:txBody>
      </p:sp>
      <p:sp>
        <p:nvSpPr>
          <p:cNvPr id="3" name="Footer Placeholder 2">
            <a:extLst>
              <a:ext uri="{FF2B5EF4-FFF2-40B4-BE49-F238E27FC236}">
                <a16:creationId xmlns:a16="http://schemas.microsoft.com/office/drawing/2014/main" id="{E6342527-2EA5-0F4A-8658-225BF7921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04E24E-0929-9148-9DEC-557641472772}"/>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132009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224652"/>
          </a:xfrm>
          <a:prstGeom prst="rect">
            <a:avLst/>
          </a:prstGeom>
        </p:spPr>
      </p:pic>
      <p:sp>
        <p:nvSpPr>
          <p:cNvPr id="2" name="Title 1"/>
          <p:cNvSpPr>
            <a:spLocks noGrp="1"/>
          </p:cNvSpPr>
          <p:nvPr>
            <p:ph type="title"/>
          </p:nvPr>
        </p:nvSpPr>
        <p:spPr>
          <a:xfrm>
            <a:off x="571500" y="371441"/>
            <a:ext cx="8106156" cy="562877"/>
          </a:xfrm>
        </p:spPr>
        <p:txBody>
          <a:bodyPr>
            <a:normAutofit/>
          </a:bodyPr>
          <a:lstStyle>
            <a:lvl1pPr>
              <a:defRPr sz="2027"/>
            </a:lvl1pPr>
          </a:lstStyle>
          <a:p>
            <a:r>
              <a:rPr lang="en-US"/>
              <a:t>Click to edit Master title style</a:t>
            </a:r>
            <a:endParaRPr lang="en-US" dirty="0"/>
          </a:p>
        </p:txBody>
      </p:sp>
      <p:sp>
        <p:nvSpPr>
          <p:cNvPr id="3" name="Content Placeholder 2"/>
          <p:cNvSpPr>
            <a:spLocks noGrp="1"/>
          </p:cNvSpPr>
          <p:nvPr>
            <p:ph idx="1"/>
          </p:nvPr>
        </p:nvSpPr>
        <p:spPr>
          <a:xfrm>
            <a:off x="566928" y="1277537"/>
            <a:ext cx="8102854" cy="3397616"/>
          </a:xfrm>
        </p:spPr>
        <p:txBody>
          <a:bodyPr>
            <a:normAutofit/>
          </a:bodyPr>
          <a:lstStyle>
            <a:lvl1pPr>
              <a:defRPr sz="1351"/>
            </a:lvl1pPr>
            <a:lvl2pPr>
              <a:defRPr sz="1351"/>
            </a:lvl2pPr>
            <a:lvl3pPr>
              <a:defRPr sz="1351"/>
            </a:lvl3pPr>
            <a:lvl4pPr>
              <a:defRPr sz="1351"/>
            </a:lvl4pPr>
            <a:lvl5pPr>
              <a:defRPr sz="135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3"/>
          </p:nvPr>
        </p:nvSpPr>
        <p:spPr>
          <a:xfrm>
            <a:off x="571500" y="892619"/>
            <a:ext cx="8106156" cy="222853"/>
          </a:xfrm>
        </p:spPr>
        <p:txBody>
          <a:bodyPr>
            <a:noAutofit/>
          </a:bodyPr>
          <a:lstStyle>
            <a:lvl1pPr>
              <a:buFontTx/>
              <a:buNone/>
              <a:defRPr sz="1126" b="1"/>
            </a:lvl1pPr>
            <a:lvl2pPr>
              <a:buFontTx/>
              <a:buNone/>
              <a:defRPr sz="1126" b="1"/>
            </a:lvl2pPr>
            <a:lvl3pPr>
              <a:buFontTx/>
              <a:buNone/>
              <a:defRPr sz="1126" b="1"/>
            </a:lvl3pPr>
            <a:lvl4pPr>
              <a:buFontTx/>
              <a:buNone/>
              <a:defRPr sz="1126" b="1"/>
            </a:lvl4pPr>
            <a:lvl5pPr>
              <a:buFontTx/>
              <a:buNone/>
              <a:defRPr sz="1126" b="1"/>
            </a:lvl5pPr>
          </a:lstStyle>
          <a:p>
            <a:pPr lvl="0"/>
            <a:r>
              <a:rPr lang="en-US"/>
              <a:t>Edit Master text styles</a:t>
            </a:r>
          </a:p>
        </p:txBody>
      </p:sp>
      <p:pic>
        <p:nvPicPr>
          <p:cNvPr id="10" name="Picture 9"/>
          <p:cNvPicPr>
            <a:picLocks noChangeAspect="1"/>
          </p:cNvPicPr>
          <p:nvPr/>
        </p:nvPicPr>
        <p:blipFill>
          <a:blip r:embed="rId3"/>
          <a:stretch>
            <a:fillRect/>
          </a:stretch>
        </p:blipFill>
        <p:spPr>
          <a:xfrm>
            <a:off x="0" y="0"/>
            <a:ext cx="2603500" cy="228812"/>
          </a:xfrm>
          <a:prstGeom prst="rect">
            <a:avLst/>
          </a:prstGeom>
        </p:spPr>
      </p:pic>
      <p:sp>
        <p:nvSpPr>
          <p:cNvPr id="11" name="TextBox 10"/>
          <p:cNvSpPr txBox="1"/>
          <p:nvPr/>
        </p:nvSpPr>
        <p:spPr>
          <a:xfrm>
            <a:off x="328082" y="42291"/>
            <a:ext cx="2093386" cy="104003"/>
          </a:xfrm>
          <a:prstGeom prst="rect">
            <a:avLst/>
          </a:prstGeom>
          <a:noFill/>
        </p:spPr>
        <p:txBody>
          <a:bodyPr wrap="square" lIns="0" tIns="0" rIns="0" bIns="0" rtlCol="0">
            <a:spAutoFit/>
          </a:bodyPr>
          <a:lstStyle/>
          <a:p>
            <a:pPr defTabSz="257415"/>
            <a:r>
              <a:rPr lang="en-US" sz="676" cap="small" spc="56" dirty="0">
                <a:solidFill>
                  <a:srgbClr val="FFFFFF"/>
                </a:solidFill>
              </a:rPr>
              <a:t>SITEMAN CANCER CENTER</a:t>
            </a:r>
          </a:p>
        </p:txBody>
      </p:sp>
    </p:spTree>
    <p:extLst>
      <p:ext uri="{BB962C8B-B14F-4D97-AF65-F5344CB8AC3E}">
        <p14:creationId xmlns:p14="http://schemas.microsoft.com/office/powerpoint/2010/main" val="330420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image" Target="../media/image9.jpg"/><Relationship Id="rId4" Type="http://schemas.openxmlformats.org/officeDocument/2006/relationships/slideLayout" Target="../slideLayouts/slideLayout22.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0"/>
          <a:srcRect/>
          <a:stretch/>
        </p:blipFill>
        <p:spPr>
          <a:xfrm>
            <a:off x="0" y="-7792"/>
            <a:ext cx="9160427" cy="5152740"/>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5FB76-B5D2-BC4F-89E9-812DAAC288A6}"/>
              </a:ext>
            </a:extLst>
          </p:cNvPr>
          <p:cNvPicPr>
            <a:picLocks noChangeAspect="1"/>
          </p:cNvPicPr>
          <p:nvPr userDrawn="1"/>
        </p:nvPicPr>
        <p:blipFill>
          <a:blip r:embed="rId11"/>
          <a:srcRect/>
          <a:stretch/>
        </p:blipFill>
        <p:spPr>
          <a:xfrm>
            <a:off x="697682" y="4447695"/>
            <a:ext cx="999388" cy="525994"/>
          </a:xfrm>
          <a:prstGeom prst="rect">
            <a:avLst/>
          </a:prstGeom>
        </p:spPr>
      </p:pic>
      <p:pic>
        <p:nvPicPr>
          <p:cNvPr id="3" name="Picture 2" descr="Text&#10;&#10;Description automatically generated">
            <a:extLst>
              <a:ext uri="{FF2B5EF4-FFF2-40B4-BE49-F238E27FC236}">
                <a16:creationId xmlns:a16="http://schemas.microsoft.com/office/drawing/2014/main" id="{08ADE54F-F952-59C5-5258-3570EDD1CE43}"/>
              </a:ext>
            </a:extLst>
          </p:cNvPr>
          <p:cNvPicPr>
            <a:picLocks noChangeAspect="1"/>
          </p:cNvPicPr>
          <p:nvPr userDrawn="1"/>
        </p:nvPicPr>
        <p:blipFill>
          <a:blip r:embed="rId12"/>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98" r:id="rId2"/>
    <p:sldLayoutId id="2147483676" r:id="rId3"/>
    <p:sldLayoutId id="2147483679" r:id="rId4"/>
    <p:sldLayoutId id="2147483678" r:id="rId5"/>
    <p:sldLayoutId id="2147483677"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2"/>
          <a:srcRect/>
          <a:stretch/>
        </p:blipFill>
        <p:spPr>
          <a:xfrm>
            <a:off x="0" y="-7792"/>
            <a:ext cx="9160427" cy="5152740"/>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endParaRP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5FB76-B5D2-BC4F-89E9-812DAAC288A6}"/>
              </a:ext>
            </a:extLst>
          </p:cNvPr>
          <p:cNvPicPr>
            <a:picLocks noChangeAspect="1"/>
          </p:cNvPicPr>
          <p:nvPr userDrawn="1"/>
        </p:nvPicPr>
        <p:blipFill>
          <a:blip r:embed="rId13"/>
          <a:srcRect/>
          <a:stretch/>
        </p:blipFill>
        <p:spPr>
          <a:xfrm>
            <a:off x="697682" y="4447695"/>
            <a:ext cx="999388" cy="525994"/>
          </a:xfrm>
          <a:prstGeom prst="rect">
            <a:avLst/>
          </a:prstGeom>
        </p:spPr>
      </p:pic>
      <p:pic>
        <p:nvPicPr>
          <p:cNvPr id="3" name="Picture 2" descr="Text&#10;&#10;Description automatically generated">
            <a:extLst>
              <a:ext uri="{FF2B5EF4-FFF2-40B4-BE49-F238E27FC236}">
                <a16:creationId xmlns:a16="http://schemas.microsoft.com/office/drawing/2014/main" id="{08ADE54F-F952-59C5-5258-3570EDD1CE43}"/>
              </a:ext>
            </a:extLst>
          </p:cNvPr>
          <p:cNvPicPr>
            <a:picLocks noChangeAspect="1"/>
          </p:cNvPicPr>
          <p:nvPr userDrawn="1"/>
        </p:nvPicPr>
        <p:blipFill>
          <a:blip r:embed="rId1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96" r:id="rId3"/>
    <p:sldLayoutId id="2147483664" r:id="rId4"/>
    <p:sldLayoutId id="2147483674" r:id="rId5"/>
    <p:sldLayoutId id="2147483673" r:id="rId6"/>
    <p:sldLayoutId id="2147483699" r:id="rId7"/>
    <p:sldLayoutId id="2147483671" r:id="rId8"/>
    <p:sldLayoutId id="2147483670" r:id="rId9"/>
    <p:sldLayoutId id="2147483702" r:id="rId10"/>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945711" y="0"/>
            <a:ext cx="4198288" cy="5143436"/>
          </a:xfrm>
          <a:prstGeom prst="rect">
            <a:avLst/>
          </a:prstGeom>
        </p:spPr>
      </p:pic>
      <p:sp>
        <p:nvSpPr>
          <p:cNvPr id="17" name="bg object 17"/>
          <p:cNvSpPr/>
          <p:nvPr/>
        </p:nvSpPr>
        <p:spPr>
          <a:xfrm>
            <a:off x="761" y="4309305"/>
            <a:ext cx="9144000" cy="0"/>
          </a:xfrm>
          <a:custGeom>
            <a:avLst/>
            <a:gdLst/>
            <a:ahLst/>
            <a:cxnLst/>
            <a:rect l="l" t="t" r="r" b="b"/>
            <a:pathLst>
              <a:path w="9144000">
                <a:moveTo>
                  <a:pt x="0" y="0"/>
                </a:moveTo>
                <a:lnTo>
                  <a:pt x="9144000" y="0"/>
                </a:lnTo>
              </a:path>
            </a:pathLst>
          </a:custGeom>
          <a:ln w="28956">
            <a:solidFill>
              <a:srgbClr val="003767"/>
            </a:solidFill>
          </a:ln>
        </p:spPr>
        <p:txBody>
          <a:bodyPr wrap="square" lIns="0" tIns="0" rIns="0" bIns="0" rtlCol="0"/>
          <a:lstStyle/>
          <a:p>
            <a:endParaRPr/>
          </a:p>
        </p:txBody>
      </p:sp>
      <p:pic>
        <p:nvPicPr>
          <p:cNvPr id="18" name="bg object 18"/>
          <p:cNvPicPr/>
          <p:nvPr/>
        </p:nvPicPr>
        <p:blipFill>
          <a:blip r:embed="rId8" cstate="print"/>
          <a:stretch>
            <a:fillRect/>
          </a:stretch>
        </p:blipFill>
        <p:spPr>
          <a:xfrm>
            <a:off x="697992" y="4444705"/>
            <a:ext cx="974674" cy="181561"/>
          </a:xfrm>
          <a:prstGeom prst="rect">
            <a:avLst/>
          </a:prstGeom>
        </p:spPr>
      </p:pic>
      <p:pic>
        <p:nvPicPr>
          <p:cNvPr id="19" name="bg object 19"/>
          <p:cNvPicPr/>
          <p:nvPr/>
        </p:nvPicPr>
        <p:blipFill>
          <a:blip r:embed="rId9" cstate="print"/>
          <a:stretch>
            <a:fillRect/>
          </a:stretch>
        </p:blipFill>
        <p:spPr>
          <a:xfrm>
            <a:off x="704935" y="4711861"/>
            <a:ext cx="991416" cy="227365"/>
          </a:xfrm>
          <a:prstGeom prst="rect">
            <a:avLst/>
          </a:prstGeom>
        </p:spPr>
      </p:pic>
      <p:sp>
        <p:nvSpPr>
          <p:cNvPr id="20" name="bg object 20"/>
          <p:cNvSpPr/>
          <p:nvPr/>
        </p:nvSpPr>
        <p:spPr>
          <a:xfrm>
            <a:off x="701522" y="4671512"/>
            <a:ext cx="939800" cy="300262"/>
          </a:xfrm>
          <a:custGeom>
            <a:avLst/>
            <a:gdLst/>
            <a:ahLst/>
            <a:cxnLst/>
            <a:rect l="l" t="t" r="r" b="b"/>
            <a:pathLst>
              <a:path w="939800" h="300354">
                <a:moveTo>
                  <a:pt x="939279" y="288798"/>
                </a:moveTo>
                <a:lnTo>
                  <a:pt x="0" y="288798"/>
                </a:lnTo>
                <a:lnTo>
                  <a:pt x="0" y="300113"/>
                </a:lnTo>
                <a:lnTo>
                  <a:pt x="939279" y="300113"/>
                </a:lnTo>
                <a:lnTo>
                  <a:pt x="939279" y="288798"/>
                </a:lnTo>
                <a:close/>
              </a:path>
              <a:path w="939800" h="300354">
                <a:moveTo>
                  <a:pt x="939279" y="0"/>
                </a:moveTo>
                <a:lnTo>
                  <a:pt x="0" y="0"/>
                </a:lnTo>
                <a:lnTo>
                  <a:pt x="0" y="11328"/>
                </a:lnTo>
                <a:lnTo>
                  <a:pt x="939279" y="11328"/>
                </a:lnTo>
                <a:lnTo>
                  <a:pt x="939279" y="0"/>
                </a:lnTo>
                <a:close/>
              </a:path>
            </a:pathLst>
          </a:custGeom>
          <a:solidFill>
            <a:srgbClr val="0D355E"/>
          </a:solidFill>
        </p:spPr>
        <p:txBody>
          <a:bodyPr wrap="square" lIns="0" tIns="0" rIns="0" bIns="0" rtlCol="0"/>
          <a:lstStyle/>
          <a:p>
            <a:endParaRPr/>
          </a:p>
        </p:txBody>
      </p:sp>
      <p:pic>
        <p:nvPicPr>
          <p:cNvPr id="21" name="bg object 21"/>
          <p:cNvPicPr/>
          <p:nvPr/>
        </p:nvPicPr>
        <p:blipFill>
          <a:blip r:embed="rId10" cstate="print"/>
          <a:stretch>
            <a:fillRect/>
          </a:stretch>
        </p:blipFill>
        <p:spPr>
          <a:xfrm>
            <a:off x="7772401" y="4518790"/>
            <a:ext cx="979931" cy="499718"/>
          </a:xfrm>
          <a:prstGeom prst="rect">
            <a:avLst/>
          </a:prstGeom>
        </p:spPr>
      </p:pic>
      <p:sp>
        <p:nvSpPr>
          <p:cNvPr id="2" name="Holder 2"/>
          <p:cNvSpPr>
            <a:spLocks noGrp="1"/>
          </p:cNvSpPr>
          <p:nvPr>
            <p:ph type="title"/>
          </p:nvPr>
        </p:nvSpPr>
        <p:spPr>
          <a:xfrm>
            <a:off x="1294258" y="148543"/>
            <a:ext cx="6555485" cy="573863"/>
          </a:xfrm>
          <a:prstGeom prst="rect">
            <a:avLst/>
          </a:prstGeom>
        </p:spPr>
        <p:txBody>
          <a:bodyPr wrap="square" lIns="0" tIns="0" rIns="0" bIns="0">
            <a:spAutoFit/>
          </a:bodyPr>
          <a:lstStyle>
            <a:lvl1pPr>
              <a:defRPr sz="3600" b="0" i="0">
                <a:solidFill>
                  <a:srgbClr val="003464"/>
                </a:solidFill>
                <a:latin typeface="Arial"/>
                <a:cs typeface="Arial"/>
              </a:defRPr>
            </a:lvl1pPr>
          </a:lstStyle>
          <a:p>
            <a:endParaRPr/>
          </a:p>
        </p:txBody>
      </p:sp>
      <p:sp>
        <p:nvSpPr>
          <p:cNvPr id="3" name="Holder 3"/>
          <p:cNvSpPr>
            <a:spLocks noGrp="1"/>
          </p:cNvSpPr>
          <p:nvPr>
            <p:ph type="body" idx="1"/>
          </p:nvPr>
        </p:nvSpPr>
        <p:spPr>
          <a:xfrm>
            <a:off x="1496950" y="1750662"/>
            <a:ext cx="6150101" cy="369332"/>
          </a:xfrm>
          <a:prstGeom prst="rect">
            <a:avLst/>
          </a:prstGeom>
        </p:spPr>
        <p:txBody>
          <a:bodyPr wrap="square" lIns="0" tIns="0" rIns="0" bIns="0">
            <a:spAutoFit/>
          </a:bodyPr>
          <a:lstStyle>
            <a:lvl1pPr>
              <a:defRPr sz="2400" b="1" i="0">
                <a:solidFill>
                  <a:srgbClr val="002D51"/>
                </a:solidFill>
                <a:latin typeface="Arial"/>
                <a:cs typeface="Arial"/>
              </a:defRPr>
            </a:lvl1pPr>
          </a:lstStyle>
          <a:p>
            <a:endParaRPr/>
          </a:p>
        </p:txBody>
      </p:sp>
      <p:sp>
        <p:nvSpPr>
          <p:cNvPr id="4" name="Holder 4"/>
          <p:cNvSpPr>
            <a:spLocks noGrp="1"/>
          </p:cNvSpPr>
          <p:nvPr>
            <p:ph type="ftr" sz="quarter" idx="5"/>
          </p:nvPr>
        </p:nvSpPr>
        <p:spPr>
          <a:xfrm>
            <a:off x="3108960" y="4787884"/>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7884"/>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a:xfrm>
            <a:off x="6583680" y="4787884"/>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700" r:id="rId2"/>
    <p:sldLayoutId id="2147483665" r:id="rId3"/>
    <p:sldLayoutId id="2147483662" r:id="rId4"/>
    <p:sldLayoutId id="2147483661" r:id="rId5"/>
  </p:sldLayoutIdLst>
  <p:txStyles>
    <p:titleStyle>
      <a:lvl1pPr>
        <a:defRPr>
          <a:latin typeface="+mj-lt"/>
          <a:ea typeface="+mj-ea"/>
          <a:cs typeface="+mj-cs"/>
        </a:defRPr>
      </a:lvl1pPr>
    </p:titleStyle>
    <p:body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bodyStyle>
    <p:other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BF6FF-CB01-B541-B9B0-9948BF269C67}"/>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741F7-C276-714F-8667-86F0245E1D7D}"/>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2CBB1-6C52-BA48-9406-7BA2C1FB42F3}"/>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F85B0109-0960-4F41-A70F-3B3DB00B442D}" type="datetimeFigureOut">
              <a:rPr lang="en-US" smtClean="0"/>
              <a:t>4/3/2023</a:t>
            </a:fld>
            <a:endParaRPr lang="en-US"/>
          </a:p>
        </p:txBody>
      </p:sp>
      <p:sp>
        <p:nvSpPr>
          <p:cNvPr id="5" name="Footer Placeholder 4">
            <a:extLst>
              <a:ext uri="{FF2B5EF4-FFF2-40B4-BE49-F238E27FC236}">
                <a16:creationId xmlns:a16="http://schemas.microsoft.com/office/drawing/2014/main" id="{9063B0F8-C4D9-CF45-BCE0-5F1F3D9A035B}"/>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FF3C13-B3D8-DF47-899B-DD78195E5813}"/>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B7DAEC2-BCCB-A049-AB89-E932A25751A2}" type="slidenum">
              <a:rPr lang="en-US" smtClean="0"/>
              <a:t>‹#›</a:t>
            </a:fld>
            <a:endParaRPr lang="en-US"/>
          </a:p>
        </p:txBody>
      </p:sp>
    </p:spTree>
    <p:extLst>
      <p:ext uri="{BB962C8B-B14F-4D97-AF65-F5344CB8AC3E}">
        <p14:creationId xmlns:p14="http://schemas.microsoft.com/office/powerpoint/2010/main" val="1688556000"/>
      </p:ext>
    </p:extLst>
  </p:cSld>
  <p:clrMap bg1="lt1" tx1="dk1" bg2="lt2" tx2="dk2" accent1="accent1" accent2="accent2" accent3="accent3" accent4="accent4" accent5="accent5" accent6="accent6" hlink="hlink" folHlink="folHlink"/>
  <p:sldLayoutIdLst>
    <p:sldLayoutId id="2147483680" r:id="rId1"/>
    <p:sldLayoutId id="2147483697" r:id="rId2"/>
    <p:sldLayoutId id="2147483686" r:id="rId3"/>
    <p:sldLayoutId id="2147483675"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1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4.png"/><Relationship Id="rId4" Type="http://schemas.openxmlformats.org/officeDocument/2006/relationships/image" Target="../media/image3.jpg"/></Relationships>
</file>

<file path=ppt/slides/_rels/slide1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5.png"/></Relationships>
</file>

<file path=ppt/slides/_rels/slide1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image" Target="../media/image3.jpg"/></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59.png"/></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61.png"/><Relationship Id="rId4" Type="http://schemas.openxmlformats.org/officeDocument/2006/relationships/image" Target="../media/image3.jpg"/></Relationships>
</file>

<file path=ppt/slides/_rels/slide11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63.png"/><Relationship Id="rId4" Type="http://schemas.openxmlformats.org/officeDocument/2006/relationships/image" Target="../media/image3.jpg"/></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64.png"/></Relationships>
</file>

<file path=ppt/slides/_rels/slide1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65.png"/><Relationship Id="rId4" Type="http://schemas.openxmlformats.org/officeDocument/2006/relationships/image" Target="../media/image3.jpg"/></Relationships>
</file>

<file path=ppt/slides/_rels/slide1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6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67.png"/></Relationships>
</file>

<file path=ppt/slides/_rels/slide1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69.png"/></Relationships>
</file>

<file path=ppt/slides/_rels/slide1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70.png"/><Relationship Id="rId4" Type="http://schemas.openxmlformats.org/officeDocument/2006/relationships/image" Target="../media/image3.jpg"/></Relationships>
</file>

<file path=ppt/slides/_rels/slide1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png"/><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21.xml"/></Relationships>
</file>

<file path=ppt/slides/_rels/slide15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1.xml"/><Relationship Id="rId4" Type="http://schemas.openxmlformats.org/officeDocument/2006/relationships/image" Target="../media/image190.jpg"/></Relationships>
</file>

<file path=ppt/slides/_rels/slide1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1.xml"/><Relationship Id="rId4" Type="http://schemas.openxmlformats.org/officeDocument/2006/relationships/image" Target="../media/image191.jpg"/></Relationships>
</file>

<file path=ppt/slides/_rels/slide16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g"/><Relationship Id="rId1" Type="http://schemas.openxmlformats.org/officeDocument/2006/relationships/slideLayout" Target="../slideLayouts/slideLayout20.xml"/></Relationships>
</file>

<file path=ppt/slides/_rels/slide16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86.jpg"/><Relationship Id="rId1" Type="http://schemas.openxmlformats.org/officeDocument/2006/relationships/slideLayout" Target="../slideLayouts/slideLayout20.xml"/><Relationship Id="rId4" Type="http://schemas.openxmlformats.org/officeDocument/2006/relationships/image" Target="../media/image9.jpg"/></Relationships>
</file>

<file path=ppt/slides/_rels/slide167.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6.jpg"/><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20.xml"/></Relationships>
</file>

<file path=ppt/slides/_rels/slide175.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image" Target="../media/image202.jpg"/><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0.xml"/></Relationships>
</file>

<file path=ppt/slides/_rels/slide177.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1.xml"/></Relationships>
</file>

<file path=ppt/slides/_rels/slide17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0.xml"/></Relationships>
</file>

<file path=ppt/slides/_rels/slide181.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0.xml"/></Relationships>
</file>

<file path=ppt/slides/_rels/slide182.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22.xml"/></Relationships>
</file>

<file path=ppt/slides/_rels/slide183.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23.xml"/><Relationship Id="rId4" Type="http://schemas.openxmlformats.org/officeDocument/2006/relationships/image" Target="../media/image215.jpg"/></Relationships>
</file>

<file path=ppt/slides/_rels/slide18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7.xml"/></Relationships>
</file>

<file path=ppt/slides/_rels/slide19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7.xml"/></Relationships>
</file>

<file path=ppt/slides/_rels/slide19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4.png"/><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7.xml"/></Relationships>
</file>

<file path=ppt/slides/_rels/slide19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7.xml"/></Relationships>
</file>

<file path=ppt/slides/_rels/slide20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7.xml"/></Relationships>
</file>

<file path=ppt/slides/_rels/slide20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chart" Target="../charts/chart1.xml"/><Relationship Id="rId5" Type="http://schemas.openxmlformats.org/officeDocument/2006/relationships/image" Target="../media/image232.gif"/><Relationship Id="rId4" Type="http://schemas.openxmlformats.org/officeDocument/2006/relationships/image" Target="../media/image231.png"/></Relationships>
</file>

<file path=ppt/slides/_rels/slide20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1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7.xml"/></Relationships>
</file>

<file path=ppt/slides/_rels/slide21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7.xml"/></Relationships>
</file>

<file path=ppt/slides/_rels/slide21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1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 Id="rId4" Type="http://schemas.openxmlformats.org/officeDocument/2006/relationships/hyperlink" Target="https://cloud.email.onclive.com/referral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6.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5.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3.png"/><Relationship Id="rId1" Type="http://schemas.openxmlformats.org/officeDocument/2006/relationships/slideLayout" Target="../slideLayouts/slideLayout16.xml"/><Relationship Id="rId5" Type="http://schemas.openxmlformats.org/officeDocument/2006/relationships/image" Target="../media/image125.pn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8.xml"/><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1.gif"/><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6"/>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BREAST CANCER</a:t>
            </a:r>
            <a:endParaRPr lang="en-US" spc="600" dirty="0">
              <a:solidFill>
                <a:srgbClr val="FFC82C"/>
              </a:solidFill>
              <a:latin typeface="Corporate A Medium" panose="02000503080000020004" pitchFamily="2" charset="0"/>
            </a:endParaRP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March 30, 2023</a:t>
            </a:r>
          </a:p>
        </p:txBody>
      </p:sp>
      <p:pic>
        <p:nvPicPr>
          <p:cNvPr id="4" name="Picture 3" descr="Text&#10;&#10;Description automatically generated">
            <a:extLst>
              <a:ext uri="{FF2B5EF4-FFF2-40B4-BE49-F238E27FC236}">
                <a16:creationId xmlns:a16="http://schemas.microsoft.com/office/drawing/2014/main" id="{2FA50839-5389-2AD2-BF0E-1E257335DF9C}"/>
              </a:ext>
            </a:extLst>
          </p:cNvPr>
          <p:cNvPicPr>
            <a:picLocks noChangeAspect="1"/>
          </p:cNvPicPr>
          <p:nvPr/>
        </p:nvPicPr>
        <p:blipFill>
          <a:blip r:embed="rId12"/>
          <a:stretch>
            <a:fillRect/>
          </a:stretch>
        </p:blipFill>
        <p:spPr>
          <a:xfrm>
            <a:off x="7689273" y="4340862"/>
            <a:ext cx="1138843" cy="582075"/>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b="1" dirty="0" err="1">
                <a:solidFill>
                  <a:srgbClr val="002E51"/>
                </a:solidFill>
                <a:cs typeface="Arial"/>
              </a:rPr>
              <a:t>Foluso</a:t>
            </a:r>
            <a:r>
              <a:rPr lang="en-US" b="1" dirty="0">
                <a:solidFill>
                  <a:srgbClr val="002E51"/>
                </a:solidFill>
                <a:cs typeface="Arial"/>
              </a:rPr>
              <a:t> Bisi Ademuyiwa</a:t>
            </a:r>
            <a:r>
              <a:rPr lang="en-US" sz="2800" b="1" dirty="0">
                <a:solidFill>
                  <a:srgbClr val="002E51"/>
                </a:solidFill>
                <a:cs typeface="Arial"/>
              </a:rPr>
              <a:t>, MD</a:t>
            </a:r>
            <a:r>
              <a:rPr lang="en-US" b="1" dirty="0">
                <a:solidFill>
                  <a:srgbClr val="002E51"/>
                </a:solidFill>
                <a:cs typeface="Arial"/>
              </a:rPr>
              <a:t>, MPH, MSCI</a:t>
            </a:r>
            <a:endParaRPr lang="en-US" dirty="0"/>
          </a:p>
          <a:p>
            <a:pPr marL="0" indent="0" algn="ctr">
              <a:spcBef>
                <a:spcPts val="20"/>
              </a:spcBef>
              <a:buNone/>
            </a:pPr>
            <a:r>
              <a:rPr lang="en-US" sz="2100" dirty="0">
                <a:solidFill>
                  <a:srgbClr val="002E51"/>
                </a:solidFill>
                <a:cs typeface="Arial"/>
              </a:rPr>
              <a:t>Professor of Medicine</a:t>
            </a:r>
          </a:p>
          <a:p>
            <a:pPr marL="0" indent="0" algn="ctr">
              <a:spcBef>
                <a:spcPts val="20"/>
              </a:spcBef>
              <a:buNone/>
            </a:pPr>
            <a:r>
              <a:rPr lang="en-US" sz="2100" dirty="0">
                <a:solidFill>
                  <a:srgbClr val="002E51"/>
                </a:solidFill>
                <a:cs typeface="Arial"/>
              </a:rPr>
              <a:t>Washington University School of Medicine</a:t>
            </a:r>
          </a:p>
          <a:p>
            <a:pPr marL="0" indent="0" algn="ctr">
              <a:buNone/>
            </a:pPr>
            <a:r>
              <a:rPr lang="en-US" sz="2100" dirty="0">
                <a:solidFill>
                  <a:srgbClr val="002E51"/>
                </a:solidFill>
                <a:cs typeface="Arial"/>
              </a:rPr>
              <a:t>St. Louis, MO</a:t>
            </a:r>
            <a:endParaRPr lang="en-US" dirty="0"/>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lIns="91440" tIns="45720" rIns="91440" bIns="45720" anchor="t"/>
          <a:lstStyle/>
          <a:p>
            <a:r>
              <a:rPr lang="en-US" dirty="0"/>
              <a:t>Program Chairs</a:t>
            </a:r>
          </a:p>
        </p:txBody>
      </p:sp>
    </p:spTree>
    <p:extLst>
      <p:ext uri="{BB962C8B-B14F-4D97-AF65-F5344CB8AC3E}">
        <p14:creationId xmlns:p14="http://schemas.microsoft.com/office/powerpoint/2010/main" val="57523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366712" y="354806"/>
            <a:ext cx="7662863" cy="447675"/>
          </a:xfrm>
        </p:spPr>
        <p:txBody>
          <a:bodyPr/>
          <a:lstStyle/>
          <a:p>
            <a:pPr algn="l" eaLnBrk="1" hangingPunct="1"/>
            <a:endParaRPr lang="en-US" altLang="en-US" sz="2400">
              <a:latin typeface="Georgia" panose="02040502050405020303" pitchFamily="18" charset="0"/>
              <a:ea typeface="Georgia" panose="02040502050405020303" pitchFamily="18" charset="0"/>
              <a:cs typeface="Georgia" panose="02040502050405020303" pitchFamily="18" charset="0"/>
            </a:endParaRPr>
          </a:p>
        </p:txBody>
      </p:sp>
      <p:sp>
        <p:nvSpPr>
          <p:cNvPr id="38915" name="Subtitle 2"/>
          <p:cNvSpPr>
            <a:spLocks noGrp="1"/>
          </p:cNvSpPr>
          <p:nvPr>
            <p:ph type="subTitle" idx="1"/>
          </p:nvPr>
        </p:nvSpPr>
        <p:spPr>
          <a:xfrm>
            <a:off x="338138" y="1113235"/>
            <a:ext cx="8373666" cy="3083719"/>
          </a:xfrm>
        </p:spPr>
        <p:txBody>
          <a:bodyPr/>
          <a:lstStyle/>
          <a:p>
            <a:pPr marL="257175" indent="-257175" algn="l">
              <a:buFont typeface="Arial" panose="020B0604020202020204" pitchFamily="34" charset="0"/>
              <a:buChar char="•"/>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9737114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a:xfrm>
            <a:off x="366712" y="354806"/>
            <a:ext cx="7662863" cy="447675"/>
          </a:xfrm>
        </p:spPr>
        <p:txBody>
          <a:bodyPr/>
          <a:lstStyle/>
          <a:p>
            <a:pPr algn="l" eaLnBrk="1" hangingPunct="1"/>
            <a:endParaRPr lang="en-US" altLang="en-US" sz="2400">
              <a:latin typeface="Georgia" panose="02040502050405020303" pitchFamily="18" charset="0"/>
              <a:ea typeface="Georgia" panose="02040502050405020303" pitchFamily="18" charset="0"/>
              <a:cs typeface="Georgia" panose="02040502050405020303" pitchFamily="18" charset="0"/>
            </a:endParaRPr>
          </a:p>
        </p:txBody>
      </p:sp>
      <p:sp>
        <p:nvSpPr>
          <p:cNvPr id="40963" name="Subtitle 2"/>
          <p:cNvSpPr>
            <a:spLocks noGrp="1"/>
          </p:cNvSpPr>
          <p:nvPr>
            <p:ph type="subTitle" idx="1"/>
          </p:nvPr>
        </p:nvSpPr>
        <p:spPr>
          <a:xfrm>
            <a:off x="338138" y="1113235"/>
            <a:ext cx="8373666" cy="3083719"/>
          </a:xfrm>
        </p:spPr>
        <p:txBody>
          <a:bodyPr/>
          <a:lstStyle/>
          <a:p>
            <a:pPr marL="257175" indent="-257175" algn="l">
              <a:buFont typeface="Arial" panose="020B0604020202020204" pitchFamily="34" charset="0"/>
              <a:buChar char="•"/>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4264082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366712" y="354806"/>
            <a:ext cx="7662863" cy="447675"/>
          </a:xfrm>
        </p:spPr>
        <p:txBody>
          <a:bodyPr/>
          <a:lstStyle/>
          <a:p>
            <a:pPr algn="l" eaLnBrk="1" hangingPunct="1"/>
            <a:endParaRPr lang="en-US" altLang="en-US" sz="2400">
              <a:latin typeface="Georgia" panose="02040502050405020303" pitchFamily="18" charset="0"/>
              <a:ea typeface="Georgia" panose="02040502050405020303" pitchFamily="18" charset="0"/>
              <a:cs typeface="Georgia" panose="02040502050405020303" pitchFamily="18" charset="0"/>
            </a:endParaRPr>
          </a:p>
        </p:txBody>
      </p:sp>
      <p:sp>
        <p:nvSpPr>
          <p:cNvPr id="39939" name="Subtitle 2"/>
          <p:cNvSpPr>
            <a:spLocks noGrp="1"/>
          </p:cNvSpPr>
          <p:nvPr>
            <p:ph type="subTitle" idx="1"/>
          </p:nvPr>
        </p:nvSpPr>
        <p:spPr>
          <a:xfrm>
            <a:off x="338138" y="1113235"/>
            <a:ext cx="8373666" cy="3083719"/>
          </a:xfrm>
        </p:spPr>
        <p:txBody>
          <a:bodyPr/>
          <a:lstStyle/>
          <a:p>
            <a:pPr marL="257175" indent="-257175" algn="l">
              <a:buFont typeface="Arial" panose="020B0604020202020204" pitchFamily="34" charset="0"/>
              <a:buChar char="•"/>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8686531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43163" y="934721"/>
            <a:ext cx="9222509" cy="2915920"/>
          </a:xfrm>
        </p:spPr>
        <p:txBody>
          <a:bodyPr/>
          <a:lstStyle/>
          <a:p>
            <a:pPr marL="342900"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OS numerically longer in </a:t>
            </a:r>
            <a:r>
              <a:rPr lang="en-US" altLang="en-US" sz="1800" dirty="0" err="1">
                <a:latin typeface="Verdana" panose="020B0604030504040204" pitchFamily="34" charset="0"/>
                <a:ea typeface="Verdana" panose="020B0604030504040204" pitchFamily="34" charset="0"/>
                <a:cs typeface="Verdana" panose="020B0604030504040204" pitchFamily="34" charset="0"/>
              </a:rPr>
              <a:t>palbo+AI</a:t>
            </a:r>
            <a:r>
              <a:rPr lang="en-US" altLang="en-US" sz="1800" dirty="0">
                <a:latin typeface="Verdana" panose="020B0604030504040204" pitchFamily="34" charset="0"/>
                <a:ea typeface="Verdana" panose="020B0604030504040204" pitchFamily="34" charset="0"/>
                <a:cs typeface="Verdana" panose="020B0604030504040204" pitchFamily="34" charset="0"/>
              </a:rPr>
              <a:t> arm but not statistically significant</a:t>
            </a:r>
          </a:p>
          <a:p>
            <a:pPr marL="342900"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Potential explanations:</a:t>
            </a:r>
          </a:p>
          <a:p>
            <a:pPr marL="800100" lvl="1"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CDK4/6 inhibitors are drugs with different binding sites</a:t>
            </a:r>
          </a:p>
          <a:p>
            <a:pPr marL="1257300" lvl="2" indent="-342900" algn="l">
              <a:buFont typeface="Arial" panose="020B0604020202020204" pitchFamily="34" charset="0"/>
              <a:buChar char="•"/>
            </a:pPr>
            <a:r>
              <a:rPr lang="en-US" altLang="en-US" dirty="0" err="1">
                <a:latin typeface="Verdana" panose="020B0604030504040204" pitchFamily="34" charset="0"/>
                <a:ea typeface="Verdana" panose="020B0604030504040204" pitchFamily="34" charset="0"/>
                <a:cs typeface="Verdana" panose="020B0604030504040204" pitchFamily="34" charset="0"/>
              </a:rPr>
              <a:t>Abemaciclib</a:t>
            </a:r>
            <a:r>
              <a:rPr lang="en-US" altLang="en-US" dirty="0">
                <a:latin typeface="Verdana" panose="020B0604030504040204" pitchFamily="34" charset="0"/>
                <a:ea typeface="Verdana" panose="020B0604030504040204" pitchFamily="34" charset="0"/>
                <a:cs typeface="Verdana" panose="020B0604030504040204" pitchFamily="34" charset="0"/>
              </a:rPr>
              <a:t> trial (</a:t>
            </a:r>
            <a:r>
              <a:rPr lang="en-US" altLang="en-US" dirty="0" err="1">
                <a:latin typeface="Verdana" panose="020B0604030504040204" pitchFamily="34" charset="0"/>
                <a:ea typeface="Verdana" panose="020B0604030504040204" pitchFamily="34" charset="0"/>
                <a:cs typeface="Verdana" panose="020B0604030504040204" pitchFamily="34" charset="0"/>
              </a:rPr>
              <a:t>MonarchE</a:t>
            </a:r>
            <a:r>
              <a:rPr lang="en-US" altLang="en-US" dirty="0">
                <a:latin typeface="Verdana" panose="020B0604030504040204" pitchFamily="34" charset="0"/>
                <a:ea typeface="Verdana" panose="020B0604030504040204" pitchFamily="34" charset="0"/>
                <a:cs typeface="Verdana" panose="020B0604030504040204" pitchFamily="34" charset="0"/>
              </a:rPr>
              <a:t>) positive in adjuvant setting while </a:t>
            </a:r>
            <a:r>
              <a:rPr lang="en-US" altLang="en-US" dirty="0" err="1">
                <a:latin typeface="Verdana" panose="020B0604030504040204" pitchFamily="34" charset="0"/>
                <a:ea typeface="Verdana" panose="020B0604030504040204" pitchFamily="34" charset="0"/>
                <a:cs typeface="Verdana" panose="020B0604030504040204" pitchFamily="34" charset="0"/>
              </a:rPr>
              <a:t>palbociclib</a:t>
            </a:r>
            <a:r>
              <a:rPr lang="en-US" altLang="en-US" dirty="0">
                <a:latin typeface="Verdana" panose="020B0604030504040204" pitchFamily="34" charset="0"/>
                <a:ea typeface="Verdana" panose="020B0604030504040204" pitchFamily="34" charset="0"/>
                <a:cs typeface="Verdana" panose="020B0604030504040204" pitchFamily="34" charset="0"/>
              </a:rPr>
              <a:t> trial (PALLAS) negative</a:t>
            </a:r>
          </a:p>
          <a:p>
            <a:pPr marL="800100" lvl="1"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High percentage (22%) with DFI of &lt;12 </a:t>
            </a:r>
            <a:r>
              <a:rPr lang="en-US" altLang="en-US" sz="1800" dirty="0" err="1">
                <a:latin typeface="Verdana" panose="020B0604030504040204" pitchFamily="34" charset="0"/>
                <a:ea typeface="Verdana" panose="020B0604030504040204" pitchFamily="34" charset="0"/>
                <a:cs typeface="Verdana" panose="020B0604030504040204" pitchFamily="34" charset="0"/>
              </a:rPr>
              <a:t>mo</a:t>
            </a: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marL="800100" lvl="1"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Missing survival data</a:t>
            </a:r>
          </a:p>
          <a:p>
            <a:pPr marL="1257300" lvl="2" indent="-342900" algn="l">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13% in experimental arm and 21% in placebo arm</a:t>
            </a:r>
          </a:p>
          <a:p>
            <a:pPr marL="800100" lvl="1" indent="-342900" algn="l">
              <a:buFont typeface="Arial" panose="020B0604020202020204" pitchFamily="34" charset="0"/>
              <a:buChar char="•"/>
            </a:pPr>
            <a:r>
              <a:rPr lang="en-US" altLang="en-US" sz="1800" dirty="0">
                <a:latin typeface="Verdana" panose="020B0604030504040204" pitchFamily="34" charset="0"/>
                <a:ea typeface="Verdana" panose="020B0604030504040204" pitchFamily="34" charset="0"/>
                <a:cs typeface="Verdana" panose="020B0604030504040204" pitchFamily="34" charset="0"/>
              </a:rPr>
              <a:t>Differences in post-study therapies</a:t>
            </a:r>
          </a:p>
          <a:p>
            <a:pPr marL="1257300" lvl="2" indent="-342900" algn="l">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27% in placebo arm received CDK4/6 inhibitors</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b="1" dirty="0"/>
              <a:t>Conclusions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1923535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MONARCH-3</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a:blip r:embed="rId4"/>
          <a:stretch>
            <a:fillRect/>
          </a:stretch>
        </p:blipFill>
        <p:spPr>
          <a:xfrm>
            <a:off x="37171" y="1195084"/>
            <a:ext cx="9069658" cy="2553956"/>
          </a:xfrm>
          <a:prstGeom prst="rect">
            <a:avLst/>
          </a:prstGeom>
        </p:spPr>
      </p:pic>
      <p:sp>
        <p:nvSpPr>
          <p:cNvPr id="7" name="Rectangle 6"/>
          <p:cNvSpPr/>
          <p:nvPr/>
        </p:nvSpPr>
        <p:spPr>
          <a:xfrm>
            <a:off x="7308136" y="4014537"/>
            <a:ext cx="1907895" cy="338554"/>
          </a:xfrm>
          <a:prstGeom prst="rect">
            <a:avLst/>
          </a:prstGeom>
        </p:spPr>
        <p:txBody>
          <a:bodyPr wrap="none">
            <a:spAutoFit/>
          </a:bodyPr>
          <a:lstStyle/>
          <a:p>
            <a:r>
              <a:rPr lang="en-US" sz="1600" dirty="0"/>
              <a:t>Goetz ESMO 2022</a:t>
            </a:r>
          </a:p>
        </p:txBody>
      </p:sp>
    </p:spTree>
    <p:extLst>
      <p:ext uri="{BB962C8B-B14F-4D97-AF65-F5344CB8AC3E}">
        <p14:creationId xmlns:p14="http://schemas.microsoft.com/office/powerpoint/2010/main" val="1628872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4"/>
          <a:srcRect b="4440"/>
          <a:stretch/>
        </p:blipFill>
        <p:spPr>
          <a:xfrm>
            <a:off x="617419" y="-2095"/>
            <a:ext cx="8134350" cy="4241586"/>
          </a:xfrm>
          <a:prstGeom prst="rect">
            <a:avLst/>
          </a:prstGeom>
        </p:spPr>
      </p:pic>
      <p:sp>
        <p:nvSpPr>
          <p:cNvPr id="7" name="Rectangle 6"/>
          <p:cNvSpPr/>
          <p:nvPr/>
        </p:nvSpPr>
        <p:spPr>
          <a:xfrm>
            <a:off x="7308136" y="4014537"/>
            <a:ext cx="1907895" cy="338554"/>
          </a:xfrm>
          <a:prstGeom prst="rect">
            <a:avLst/>
          </a:prstGeom>
        </p:spPr>
        <p:txBody>
          <a:bodyPr wrap="none">
            <a:spAutoFit/>
          </a:bodyPr>
          <a:lstStyle/>
          <a:p>
            <a:r>
              <a:rPr lang="en-US" sz="1600" dirty="0"/>
              <a:t>Goetz ESMO 2022</a:t>
            </a:r>
          </a:p>
        </p:txBody>
      </p:sp>
    </p:spTree>
    <p:extLst>
      <p:ext uri="{BB962C8B-B14F-4D97-AF65-F5344CB8AC3E}">
        <p14:creationId xmlns:p14="http://schemas.microsoft.com/office/powerpoint/2010/main" val="28601749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6922" y="1346256"/>
            <a:ext cx="7772400" cy="3147278"/>
          </a:xfrm>
        </p:spPr>
        <p:txBody>
          <a:bodyPr/>
          <a:lstStyle/>
          <a:p>
            <a:r>
              <a:rPr lang="en-US" dirty="0"/>
              <a:t>Mechanisms of resistance to CDK4/6 inhibitors are under study—unclear if progression represents resistance to ET, CDK4/6 or both</a:t>
            </a:r>
          </a:p>
          <a:p>
            <a:r>
              <a:rPr lang="en-US" dirty="0"/>
              <a:t>Whether CDK4/6 inhibitors should be continued at time of progression under question</a:t>
            </a:r>
          </a:p>
          <a:p>
            <a:r>
              <a:rPr lang="en-US" dirty="0"/>
              <a:t>Retrospective studies support use</a:t>
            </a:r>
          </a:p>
          <a:p>
            <a:endParaRPr lang="en-US" dirty="0"/>
          </a:p>
        </p:txBody>
      </p:sp>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Continuing CDK4/6 inhibitors at progression</a:t>
            </a:r>
            <a:endParaRPr lang="en-US" b="1" kern="0" dirty="0"/>
          </a:p>
        </p:txBody>
      </p:sp>
    </p:spTree>
    <p:extLst>
      <p:ext uri="{BB962C8B-B14F-4D97-AF65-F5344CB8AC3E}">
        <p14:creationId xmlns:p14="http://schemas.microsoft.com/office/powerpoint/2010/main" val="34718816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MAINTAIN</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7" name="Picture 6"/>
          <p:cNvPicPr>
            <a:picLocks noChangeAspect="1"/>
          </p:cNvPicPr>
          <p:nvPr/>
        </p:nvPicPr>
        <p:blipFill>
          <a:blip r:embed="rId5"/>
          <a:stretch>
            <a:fillRect/>
          </a:stretch>
        </p:blipFill>
        <p:spPr>
          <a:xfrm>
            <a:off x="547613" y="934721"/>
            <a:ext cx="8048774" cy="3148436"/>
          </a:xfrm>
          <a:prstGeom prst="rect">
            <a:avLst/>
          </a:prstGeom>
        </p:spPr>
      </p:pic>
      <p:sp>
        <p:nvSpPr>
          <p:cNvPr id="8" name="TextBox 7"/>
          <p:cNvSpPr txBox="1"/>
          <p:nvPr/>
        </p:nvSpPr>
        <p:spPr>
          <a:xfrm>
            <a:off x="6643806" y="4046276"/>
            <a:ext cx="2646750" cy="338554"/>
          </a:xfrm>
          <a:prstGeom prst="rect">
            <a:avLst/>
          </a:prstGeom>
          <a:noFill/>
        </p:spPr>
        <p:txBody>
          <a:bodyPr wrap="none" rtlCol="0">
            <a:spAutoFit/>
          </a:bodyPr>
          <a:lstStyle/>
          <a:p>
            <a:r>
              <a:rPr lang="en-US" sz="1600" dirty="0" err="1"/>
              <a:t>Kalinsky</a:t>
            </a:r>
            <a:r>
              <a:rPr lang="en-US" sz="1600" dirty="0"/>
              <a:t> et al., ASCO 2022</a:t>
            </a:r>
          </a:p>
        </p:txBody>
      </p:sp>
    </p:spTree>
    <p:extLst>
      <p:ext uri="{BB962C8B-B14F-4D97-AF65-F5344CB8AC3E}">
        <p14:creationId xmlns:p14="http://schemas.microsoft.com/office/powerpoint/2010/main" val="27636912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Demographics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7" name="Picture 6"/>
          <p:cNvPicPr>
            <a:picLocks noChangeAspect="1"/>
          </p:cNvPicPr>
          <p:nvPr/>
        </p:nvPicPr>
        <p:blipFill rotWithShape="1">
          <a:blip r:embed="rId4"/>
          <a:srcRect t="1737" b="652"/>
          <a:stretch/>
        </p:blipFill>
        <p:spPr>
          <a:xfrm>
            <a:off x="724955" y="731054"/>
            <a:ext cx="8026814" cy="3417686"/>
          </a:xfrm>
          <a:prstGeom prst="rect">
            <a:avLst/>
          </a:prstGeom>
        </p:spPr>
      </p:pic>
      <p:sp>
        <p:nvSpPr>
          <p:cNvPr id="8" name="TextBox 7"/>
          <p:cNvSpPr txBox="1"/>
          <p:nvPr/>
        </p:nvSpPr>
        <p:spPr>
          <a:xfrm>
            <a:off x="6643806" y="4046276"/>
            <a:ext cx="2646750" cy="338554"/>
          </a:xfrm>
          <a:prstGeom prst="rect">
            <a:avLst/>
          </a:prstGeom>
          <a:noFill/>
        </p:spPr>
        <p:txBody>
          <a:bodyPr wrap="none" rtlCol="0">
            <a:spAutoFit/>
          </a:bodyPr>
          <a:lstStyle/>
          <a:p>
            <a:r>
              <a:rPr lang="en-US" sz="1600" dirty="0" err="1"/>
              <a:t>Kalinsky</a:t>
            </a:r>
            <a:r>
              <a:rPr lang="en-US" sz="1600" dirty="0"/>
              <a:t> et al., ASCO 2022</a:t>
            </a:r>
          </a:p>
        </p:txBody>
      </p:sp>
    </p:spTree>
    <p:extLst>
      <p:ext uri="{BB962C8B-B14F-4D97-AF65-F5344CB8AC3E}">
        <p14:creationId xmlns:p14="http://schemas.microsoft.com/office/powerpoint/2010/main" val="35160672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PFS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7" name="Picture 6"/>
          <p:cNvPicPr>
            <a:picLocks noChangeAspect="1"/>
          </p:cNvPicPr>
          <p:nvPr/>
        </p:nvPicPr>
        <p:blipFill rotWithShape="1">
          <a:blip r:embed="rId4"/>
          <a:srcRect t="5019"/>
          <a:stretch/>
        </p:blipFill>
        <p:spPr>
          <a:xfrm>
            <a:off x="905678" y="1012726"/>
            <a:ext cx="7132730" cy="3090322"/>
          </a:xfrm>
          <a:prstGeom prst="rect">
            <a:avLst/>
          </a:prstGeom>
        </p:spPr>
      </p:pic>
      <p:sp>
        <p:nvSpPr>
          <p:cNvPr id="8" name="TextBox 7"/>
          <p:cNvSpPr txBox="1"/>
          <p:nvPr/>
        </p:nvSpPr>
        <p:spPr>
          <a:xfrm>
            <a:off x="6643806" y="4046276"/>
            <a:ext cx="2646750" cy="338554"/>
          </a:xfrm>
          <a:prstGeom prst="rect">
            <a:avLst/>
          </a:prstGeom>
          <a:noFill/>
        </p:spPr>
        <p:txBody>
          <a:bodyPr wrap="none" rtlCol="0">
            <a:spAutoFit/>
          </a:bodyPr>
          <a:lstStyle/>
          <a:p>
            <a:r>
              <a:rPr lang="en-US" sz="1600" dirty="0" err="1"/>
              <a:t>Kalinsky</a:t>
            </a:r>
            <a:r>
              <a:rPr lang="en-US" sz="1600" dirty="0"/>
              <a:t> et al., ASCO 2022</a:t>
            </a:r>
          </a:p>
        </p:txBody>
      </p:sp>
    </p:spTree>
    <p:extLst>
      <p:ext uri="{BB962C8B-B14F-4D97-AF65-F5344CB8AC3E}">
        <p14:creationId xmlns:p14="http://schemas.microsoft.com/office/powerpoint/2010/main" val="177568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91173" y="2613447"/>
            <a:ext cx="6400800" cy="2204975"/>
          </a:xfrm>
        </p:spPr>
        <p:txBody>
          <a:bodyPr/>
          <a:lstStyle/>
          <a:p>
            <a:r>
              <a:rPr lang="en-US" sz="2000" b="1" i="1" dirty="0">
                <a:solidFill>
                  <a:srgbClr val="002E51"/>
                </a:solidFill>
              </a:rPr>
              <a:t>Nusayba A. Bagegni, M.D.</a:t>
            </a:r>
          </a:p>
          <a:p>
            <a:r>
              <a:rPr lang="en-US" sz="1400" i="1" dirty="0">
                <a:solidFill>
                  <a:srgbClr val="002E51"/>
                </a:solidFill>
              </a:rPr>
              <a:t>Assistant Professor of Medicine</a:t>
            </a:r>
          </a:p>
          <a:p>
            <a:r>
              <a:rPr lang="en-US" sz="1400" i="1" dirty="0">
                <a:solidFill>
                  <a:srgbClr val="002E51"/>
                </a:solidFill>
              </a:rPr>
              <a:t>Washington University in St. Louis School of Medicine</a:t>
            </a:r>
          </a:p>
          <a:p>
            <a:r>
              <a:rPr lang="en-US" sz="1400" i="1" dirty="0">
                <a:solidFill>
                  <a:srgbClr val="002E51"/>
                </a:solidFill>
              </a:rPr>
              <a:t>St. Louis, MO</a:t>
            </a:r>
          </a:p>
        </p:txBody>
      </p:sp>
      <p:sp>
        <p:nvSpPr>
          <p:cNvPr id="4" name="Title 3"/>
          <p:cNvSpPr>
            <a:spLocks noGrp="1"/>
          </p:cNvSpPr>
          <p:nvPr>
            <p:ph type="title"/>
          </p:nvPr>
        </p:nvSpPr>
        <p:spPr>
          <a:xfrm>
            <a:off x="133425" y="1293184"/>
            <a:ext cx="9144000" cy="786936"/>
          </a:xfrm>
        </p:spPr>
        <p:txBody>
          <a:bodyPr/>
          <a:lstStyle/>
          <a:p>
            <a:r>
              <a:rPr lang="en-US" sz="2800" b="1" dirty="0">
                <a:solidFill>
                  <a:srgbClr val="002E51"/>
                </a:solidFill>
              </a:rPr>
              <a:t>SABCS 2022 Updates in the Management of </a:t>
            </a:r>
            <a:br>
              <a:rPr lang="en-US" sz="2800" b="1" dirty="0">
                <a:solidFill>
                  <a:srgbClr val="002E51"/>
                </a:solidFill>
              </a:rPr>
            </a:br>
            <a:r>
              <a:rPr lang="en-US" sz="2800" b="1" dirty="0">
                <a:solidFill>
                  <a:srgbClr val="002E51"/>
                </a:solidFill>
              </a:rPr>
              <a:t>HER2 positive Breast Cancer</a:t>
            </a:r>
          </a:p>
        </p:txBody>
      </p:sp>
      <p:pic>
        <p:nvPicPr>
          <p:cNvPr id="3" name="Picture 2" descr="Text&#10;&#10;Description automatically generated">
            <a:extLst>
              <a:ext uri="{FF2B5EF4-FFF2-40B4-BE49-F238E27FC236}">
                <a16:creationId xmlns:a16="http://schemas.microsoft.com/office/drawing/2014/main" id="{BC66361E-C39A-2585-4B17-26A5E39137D3}"/>
              </a:ext>
            </a:extLst>
          </p:cNvPr>
          <p:cNvPicPr>
            <a:picLocks noChangeAspect="1"/>
          </p:cNvPicPr>
          <p:nvPr/>
        </p:nvPicPr>
        <p:blipFill>
          <a:blip r:embed="rId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664249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Subgroup Analysis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7" name="Picture 6"/>
          <p:cNvPicPr>
            <a:picLocks noChangeAspect="1"/>
          </p:cNvPicPr>
          <p:nvPr/>
        </p:nvPicPr>
        <p:blipFill rotWithShape="1">
          <a:blip r:embed="rId4"/>
          <a:srcRect b="4034"/>
          <a:stretch/>
        </p:blipFill>
        <p:spPr>
          <a:xfrm>
            <a:off x="1649903" y="686718"/>
            <a:ext cx="6339019" cy="3460766"/>
          </a:xfrm>
          <a:prstGeom prst="rect">
            <a:avLst/>
          </a:prstGeom>
        </p:spPr>
      </p:pic>
      <p:sp>
        <p:nvSpPr>
          <p:cNvPr id="8" name="TextBox 7"/>
          <p:cNvSpPr txBox="1"/>
          <p:nvPr/>
        </p:nvSpPr>
        <p:spPr>
          <a:xfrm>
            <a:off x="6643806" y="4046276"/>
            <a:ext cx="2646750" cy="338554"/>
          </a:xfrm>
          <a:prstGeom prst="rect">
            <a:avLst/>
          </a:prstGeom>
          <a:noFill/>
        </p:spPr>
        <p:txBody>
          <a:bodyPr wrap="none" rtlCol="0">
            <a:spAutoFit/>
          </a:bodyPr>
          <a:lstStyle/>
          <a:p>
            <a:r>
              <a:rPr lang="en-US" sz="1600" dirty="0" err="1"/>
              <a:t>Kalinsky</a:t>
            </a:r>
            <a:r>
              <a:rPr lang="en-US" sz="1600" dirty="0"/>
              <a:t> et al., ASCO 2022</a:t>
            </a:r>
          </a:p>
        </p:txBody>
      </p:sp>
    </p:spTree>
    <p:extLst>
      <p:ext uri="{BB962C8B-B14F-4D97-AF65-F5344CB8AC3E}">
        <p14:creationId xmlns:p14="http://schemas.microsoft.com/office/powerpoint/2010/main" val="9545002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PACE: </a:t>
            </a:r>
            <a:r>
              <a:rPr lang="en-US" sz="2600" b="1" dirty="0" err="1"/>
              <a:t>Palbociclib</a:t>
            </a:r>
            <a:r>
              <a:rPr lang="en-US" sz="2600" b="1" dirty="0"/>
              <a:t> after </a:t>
            </a:r>
            <a:r>
              <a:rPr lang="en-US" sz="2600" b="1" dirty="0" err="1"/>
              <a:t>CDKi</a:t>
            </a:r>
            <a:r>
              <a:rPr lang="en-US" sz="2600" b="1" dirty="0"/>
              <a:t> and Endocrine Therapy</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5" name="Picture 4"/>
          <p:cNvPicPr>
            <a:picLocks noChangeAspect="1"/>
          </p:cNvPicPr>
          <p:nvPr/>
        </p:nvPicPr>
        <p:blipFill>
          <a:blip r:embed="rId5"/>
          <a:stretch>
            <a:fillRect/>
          </a:stretch>
        </p:blipFill>
        <p:spPr>
          <a:xfrm>
            <a:off x="489424" y="1358461"/>
            <a:ext cx="8451473" cy="2157823"/>
          </a:xfrm>
          <a:prstGeom prst="rect">
            <a:avLst/>
          </a:prstGeom>
        </p:spPr>
      </p:pic>
      <p:sp>
        <p:nvSpPr>
          <p:cNvPr id="7" name="TextBox 6"/>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3755555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Patient Demographics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4"/>
          <a:srcRect t="1422" r="1476"/>
          <a:stretch/>
        </p:blipFill>
        <p:spPr>
          <a:xfrm>
            <a:off x="787400" y="744467"/>
            <a:ext cx="7733513" cy="3496333"/>
          </a:xfrm>
          <a:prstGeom prst="rect">
            <a:avLst/>
          </a:prstGeom>
        </p:spPr>
      </p:pic>
      <p:sp>
        <p:nvSpPr>
          <p:cNvPr id="7" name="TextBox 6"/>
          <p:cNvSpPr txBox="1"/>
          <p:nvPr/>
        </p:nvSpPr>
        <p:spPr>
          <a:xfrm>
            <a:off x="7323534" y="4127196"/>
            <a:ext cx="1978427" cy="276999"/>
          </a:xfrm>
          <a:prstGeom prst="rect">
            <a:avLst/>
          </a:prstGeom>
          <a:noFill/>
        </p:spPr>
        <p:txBody>
          <a:bodyPr wrap="none" rtlCol="0">
            <a:spAutoFit/>
          </a:bodyPr>
          <a:lstStyle/>
          <a:p>
            <a:r>
              <a:rPr lang="en-US" sz="1200" dirty="0"/>
              <a:t>Mayer et al., SABCS 2022</a:t>
            </a:r>
          </a:p>
        </p:txBody>
      </p:sp>
    </p:spTree>
    <p:extLst>
      <p:ext uri="{BB962C8B-B14F-4D97-AF65-F5344CB8AC3E}">
        <p14:creationId xmlns:p14="http://schemas.microsoft.com/office/powerpoint/2010/main" val="24823929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Prior Treatment Characteristics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4"/>
          <a:srcRect t="1882" b="426"/>
          <a:stretch/>
        </p:blipFill>
        <p:spPr>
          <a:xfrm>
            <a:off x="1025975" y="761298"/>
            <a:ext cx="7131195" cy="3350417"/>
          </a:xfrm>
          <a:prstGeom prst="rect">
            <a:avLst/>
          </a:prstGeom>
        </p:spPr>
      </p:pic>
      <p:sp>
        <p:nvSpPr>
          <p:cNvPr id="7" name="TextBox 6"/>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13505566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PFS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5"/>
          <a:srcRect t="4403" b="1435"/>
          <a:stretch/>
        </p:blipFill>
        <p:spPr>
          <a:xfrm>
            <a:off x="955877" y="689956"/>
            <a:ext cx="7970082" cy="3516284"/>
          </a:xfrm>
          <a:prstGeom prst="rect">
            <a:avLst/>
          </a:prstGeom>
        </p:spPr>
      </p:pic>
      <p:sp>
        <p:nvSpPr>
          <p:cNvPr id="7" name="TextBox 6"/>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1895565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02" t="7332"/>
          <a:stretch/>
        </p:blipFill>
        <p:spPr>
          <a:xfrm>
            <a:off x="857756" y="640080"/>
            <a:ext cx="8009087" cy="3549534"/>
          </a:xfrm>
          <a:prstGeom prst="rect">
            <a:avLst/>
          </a:prstGeom>
        </p:spPr>
      </p:pic>
      <p:sp>
        <p:nvSpPr>
          <p:cNvPr id="4"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dirty="0">
                <a:solidFill>
                  <a:srgbClr val="003767"/>
                </a:solidFill>
              </a:rPr>
              <a:t>PFS</a:t>
            </a:r>
            <a:endParaRPr lang="en-US" b="1" kern="0" dirty="0">
              <a:solidFill>
                <a:srgbClr val="003767"/>
              </a:solidFill>
            </a:endParaRPr>
          </a:p>
        </p:txBody>
      </p:sp>
      <p:sp>
        <p:nvSpPr>
          <p:cNvPr id="5" name="TextBox 4"/>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2419922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Subgroup Analysis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5"/>
          <a:srcRect t="957"/>
          <a:stretch/>
        </p:blipFill>
        <p:spPr>
          <a:xfrm>
            <a:off x="2693845" y="689955"/>
            <a:ext cx="3850119" cy="3615007"/>
          </a:xfrm>
          <a:prstGeom prst="rect">
            <a:avLst/>
          </a:prstGeom>
        </p:spPr>
      </p:pic>
      <p:sp>
        <p:nvSpPr>
          <p:cNvPr id="7" name="TextBox 6"/>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37606893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OS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a:blip r:embed="rId4"/>
          <a:stretch>
            <a:fillRect/>
          </a:stretch>
        </p:blipFill>
        <p:spPr>
          <a:xfrm>
            <a:off x="1545578" y="-149752"/>
            <a:ext cx="5352983" cy="4370853"/>
          </a:xfrm>
          <a:prstGeom prst="rect">
            <a:avLst/>
          </a:prstGeom>
        </p:spPr>
      </p:pic>
      <p:sp>
        <p:nvSpPr>
          <p:cNvPr id="7" name="TextBox 6"/>
          <p:cNvSpPr txBox="1"/>
          <p:nvPr/>
        </p:nvSpPr>
        <p:spPr>
          <a:xfrm>
            <a:off x="6643806" y="4046276"/>
            <a:ext cx="2579552" cy="338554"/>
          </a:xfrm>
          <a:prstGeom prst="rect">
            <a:avLst/>
          </a:prstGeom>
          <a:noFill/>
        </p:spPr>
        <p:txBody>
          <a:bodyPr wrap="none" rtlCol="0">
            <a:spAutoFit/>
          </a:bodyPr>
          <a:lstStyle/>
          <a:p>
            <a:r>
              <a:rPr lang="en-US" sz="1600" dirty="0"/>
              <a:t>Mayer et al., SABCS 2022</a:t>
            </a:r>
          </a:p>
        </p:txBody>
      </p:sp>
    </p:spTree>
    <p:extLst>
      <p:ext uri="{BB962C8B-B14F-4D97-AF65-F5344CB8AC3E}">
        <p14:creationId xmlns:p14="http://schemas.microsoft.com/office/powerpoint/2010/main" val="18222733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Exploratory analysis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5" name="Picture 4"/>
          <p:cNvPicPr>
            <a:picLocks noChangeAspect="1"/>
          </p:cNvPicPr>
          <p:nvPr/>
        </p:nvPicPr>
        <p:blipFill>
          <a:blip r:embed="rId5"/>
          <a:stretch>
            <a:fillRect/>
          </a:stretch>
        </p:blipFill>
        <p:spPr>
          <a:xfrm>
            <a:off x="1358372" y="756733"/>
            <a:ext cx="6673222" cy="3449902"/>
          </a:xfrm>
          <a:prstGeom prst="rect">
            <a:avLst/>
          </a:prstGeom>
        </p:spPr>
      </p:pic>
      <p:sp>
        <p:nvSpPr>
          <p:cNvPr id="7" name="TextBox 6"/>
          <p:cNvSpPr txBox="1"/>
          <p:nvPr/>
        </p:nvSpPr>
        <p:spPr>
          <a:xfrm>
            <a:off x="7033273" y="4077053"/>
            <a:ext cx="2276585" cy="307777"/>
          </a:xfrm>
          <a:prstGeom prst="rect">
            <a:avLst/>
          </a:prstGeom>
          <a:noFill/>
        </p:spPr>
        <p:txBody>
          <a:bodyPr wrap="none" rtlCol="0">
            <a:spAutoFit/>
          </a:bodyPr>
          <a:lstStyle/>
          <a:p>
            <a:r>
              <a:rPr lang="en-US" sz="1400" dirty="0"/>
              <a:t>Mayer et al., SABCS 2022</a:t>
            </a:r>
          </a:p>
        </p:txBody>
      </p:sp>
    </p:spTree>
    <p:extLst>
      <p:ext uri="{BB962C8B-B14F-4D97-AF65-F5344CB8AC3E}">
        <p14:creationId xmlns:p14="http://schemas.microsoft.com/office/powerpoint/2010/main" val="37395304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Exploratory Analysis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a:blip r:embed="rId4"/>
          <a:stretch>
            <a:fillRect/>
          </a:stretch>
        </p:blipFill>
        <p:spPr>
          <a:xfrm>
            <a:off x="1323975" y="833121"/>
            <a:ext cx="6313276" cy="3289036"/>
          </a:xfrm>
          <a:prstGeom prst="rect">
            <a:avLst/>
          </a:prstGeom>
        </p:spPr>
      </p:pic>
      <p:sp>
        <p:nvSpPr>
          <p:cNvPr id="7" name="TextBox 6"/>
          <p:cNvSpPr txBox="1"/>
          <p:nvPr/>
        </p:nvSpPr>
        <p:spPr>
          <a:xfrm>
            <a:off x="7033273" y="4077053"/>
            <a:ext cx="2276585" cy="307777"/>
          </a:xfrm>
          <a:prstGeom prst="rect">
            <a:avLst/>
          </a:prstGeom>
          <a:noFill/>
        </p:spPr>
        <p:txBody>
          <a:bodyPr wrap="none" rtlCol="0">
            <a:spAutoFit/>
          </a:bodyPr>
          <a:lstStyle/>
          <a:p>
            <a:r>
              <a:rPr lang="en-US" sz="1400" dirty="0"/>
              <a:t>Mayer et al., SABCS 2022</a:t>
            </a:r>
          </a:p>
        </p:txBody>
      </p:sp>
    </p:spTree>
    <p:extLst>
      <p:ext uri="{BB962C8B-B14F-4D97-AF65-F5344CB8AC3E}">
        <p14:creationId xmlns:p14="http://schemas.microsoft.com/office/powerpoint/2010/main" val="240131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232726" y="-40426"/>
            <a:ext cx="9215692" cy="5196626"/>
          </a:xfrm>
          <a:prstGeom prst="rect">
            <a:avLst/>
          </a:prstGeom>
        </p:spPr>
      </p:pic>
      <p:sp>
        <p:nvSpPr>
          <p:cNvPr id="2" name="Subtitle 1"/>
          <p:cNvSpPr>
            <a:spLocks noGrp="1"/>
          </p:cNvSpPr>
          <p:nvPr>
            <p:ph type="subTitle" idx="1"/>
          </p:nvPr>
        </p:nvSpPr>
        <p:spPr>
          <a:xfrm>
            <a:off x="573748" y="976800"/>
            <a:ext cx="6400800" cy="2915920"/>
          </a:xfrm>
        </p:spPr>
        <p:txBody>
          <a:bodyPr/>
          <a:lstStyle/>
          <a:p>
            <a:pPr algn="l"/>
            <a:r>
              <a:rPr lang="en-US" sz="1800" dirty="0">
                <a:latin typeface="Arial" panose="020B0604020202020204" pitchFamily="34" charset="0"/>
                <a:cs typeface="Arial" panose="020B0604020202020204" pitchFamily="34" charset="0"/>
              </a:rPr>
              <a:t>Institutional research funding:</a:t>
            </a:r>
          </a:p>
          <a:p>
            <a:pPr marL="342900" indent="-342900" algn="l">
              <a:buFont typeface="Arial" panose="020B0604020202020204" pitchFamily="34" charset="0"/>
              <a:buChar char="•"/>
            </a:pPr>
            <a:r>
              <a:rPr lang="en-US" sz="1400" dirty="0" err="1">
                <a:latin typeface="Arial" panose="020B0604020202020204" pitchFamily="34" charset="0"/>
                <a:cs typeface="Arial" panose="020B0604020202020204" pitchFamily="34" charset="0"/>
              </a:rPr>
              <a:t>Sermonix</a:t>
            </a:r>
            <a:r>
              <a:rPr lang="en-US" sz="1400" dirty="0">
                <a:latin typeface="Arial" panose="020B0604020202020204" pitchFamily="34" charset="0"/>
                <a:cs typeface="Arial" panose="020B0604020202020204" pitchFamily="34" charset="0"/>
              </a:rPr>
              <a:t> Pharmaceuticals, </a:t>
            </a:r>
            <a:r>
              <a:rPr lang="en-US" sz="1400" dirty="0" err="1">
                <a:latin typeface="Arial" panose="020B0604020202020204" pitchFamily="34" charset="0"/>
                <a:cs typeface="Arial" panose="020B0604020202020204" pitchFamily="34" charset="0"/>
              </a:rPr>
              <a:t>Inc</a:t>
            </a: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err="1">
                <a:latin typeface="Arial" panose="020B0604020202020204" pitchFamily="34" charset="0"/>
                <a:cs typeface="Arial" panose="020B0604020202020204" pitchFamily="34" charset="0"/>
              </a:rPr>
              <a:t>Xcovery</a:t>
            </a:r>
            <a:r>
              <a:rPr lang="en-US" sz="1400" dirty="0">
                <a:latin typeface="Arial" panose="020B0604020202020204" pitchFamily="34" charset="0"/>
                <a:cs typeface="Arial" panose="020B0604020202020204" pitchFamily="34" charset="0"/>
              </a:rPr>
              <a:t> Holding Company, LLC</a:t>
            </a: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Seattle Genetics, </a:t>
            </a:r>
            <a:r>
              <a:rPr lang="en-US" sz="1400" dirty="0" err="1">
                <a:latin typeface="Arial" panose="020B0604020202020204" pitchFamily="34" charset="0"/>
                <a:cs typeface="Arial" panose="020B0604020202020204" pitchFamily="34" charset="0"/>
              </a:rPr>
              <a:t>Inc</a:t>
            </a: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err="1">
                <a:latin typeface="Arial" panose="020B0604020202020204" pitchFamily="34" charset="0"/>
                <a:cs typeface="Arial" panose="020B0604020202020204" pitchFamily="34" charset="0"/>
              </a:rPr>
              <a:t>Ambrx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Inc</a:t>
            </a: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Novartis Pharmaceuticals Incorporation</a:t>
            </a:r>
          </a:p>
          <a:p>
            <a:pPr marL="342900" indent="-342900" algn="l">
              <a:buFont typeface="Arial" panose="020B0604020202020204" pitchFamily="34" charset="0"/>
              <a:buChar char="•"/>
            </a:pPr>
            <a:r>
              <a:rPr lang="en-US" sz="1400" dirty="0" err="1">
                <a:latin typeface="Arial" panose="020B0604020202020204" pitchFamily="34" charset="0"/>
                <a:cs typeface="Arial" panose="020B0604020202020204" pitchFamily="34" charset="0"/>
              </a:rPr>
              <a:t>Atossa</a:t>
            </a:r>
            <a:r>
              <a:rPr lang="en-US" sz="1400" dirty="0">
                <a:latin typeface="Arial" panose="020B0604020202020204" pitchFamily="34" charset="0"/>
                <a:cs typeface="Arial" panose="020B0604020202020204" pitchFamily="34" charset="0"/>
              </a:rPr>
              <a:t> Therapeutics, </a:t>
            </a:r>
            <a:r>
              <a:rPr lang="en-US" sz="1400" dirty="0" err="1">
                <a:latin typeface="Arial" panose="020B0604020202020204" pitchFamily="34" charset="0"/>
                <a:cs typeface="Arial" panose="020B0604020202020204" pitchFamily="34" charset="0"/>
              </a:rPr>
              <a:t>Inc</a:t>
            </a: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Daiichi Sankyo</a:t>
            </a: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AstraZeneca Pharmaceuticals LP</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Pfizer </a:t>
            </a:r>
            <a:r>
              <a:rPr lang="en-US" sz="1400" dirty="0" err="1">
                <a:latin typeface="Arial" panose="020B0604020202020204" pitchFamily="34" charset="0"/>
                <a:cs typeface="Arial" panose="020B0604020202020204" pitchFamily="34" charset="0"/>
              </a:rPr>
              <a:t>Inc</a:t>
            </a: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Sarah Cannon Development Innovations, LLC</a:t>
            </a:r>
          </a:p>
          <a:p>
            <a:endParaRPr lang="en-US" sz="1800"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b="1" dirty="0"/>
              <a:t>Financial Disclosures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38108729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43164" y="934721"/>
            <a:ext cx="8884458" cy="2915920"/>
          </a:xfrm>
        </p:spPr>
        <p:txBody>
          <a:bodyPr/>
          <a:lstStyle/>
          <a:p>
            <a:pPr marL="342900"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Two randomized phase II trials of CDK4/6 in after progression</a:t>
            </a:r>
          </a:p>
          <a:p>
            <a:pPr marL="800100" lvl="1"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Benefit in </a:t>
            </a:r>
            <a:r>
              <a:rPr lang="en-US" altLang="en-US" sz="1600" dirty="0" err="1">
                <a:latin typeface="Verdana" panose="020B0604030504040204" pitchFamily="34" charset="0"/>
                <a:ea typeface="Verdana" panose="020B0604030504040204" pitchFamily="34" charset="0"/>
                <a:cs typeface="Verdana" panose="020B0604030504040204" pitchFamily="34" charset="0"/>
              </a:rPr>
              <a:t>ribociclib</a:t>
            </a:r>
            <a:r>
              <a:rPr lang="en-US" altLang="en-US" sz="1600" dirty="0">
                <a:latin typeface="Verdana" panose="020B0604030504040204" pitchFamily="34" charset="0"/>
                <a:ea typeface="Verdana" panose="020B0604030504040204" pitchFamily="34" charset="0"/>
                <a:cs typeface="Verdana" panose="020B0604030504040204" pitchFamily="34" charset="0"/>
              </a:rPr>
              <a:t> seen while no benefit in </a:t>
            </a:r>
            <a:r>
              <a:rPr lang="en-US" altLang="en-US" sz="1600" dirty="0" err="1">
                <a:latin typeface="Verdana" panose="020B0604030504040204" pitchFamily="34" charset="0"/>
                <a:ea typeface="Verdana" panose="020B0604030504040204" pitchFamily="34" charset="0"/>
                <a:cs typeface="Verdana" panose="020B0604030504040204" pitchFamily="34" charset="0"/>
              </a:rPr>
              <a:t>palbociclib</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marL="1257300" lvl="2"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Difference in CDK4/6 inhibitors, patient characteristics?</a:t>
            </a:r>
          </a:p>
          <a:p>
            <a:pPr marL="342900" indent="-342900" algn="l">
              <a:buFont typeface="Arial" panose="020B0604020202020204" pitchFamily="34" charset="0"/>
              <a:buChar char="•"/>
            </a:pPr>
            <a:r>
              <a:rPr lang="en-US" sz="1600" dirty="0"/>
              <a:t>Longer PFS with PD-L1 + </a:t>
            </a:r>
            <a:r>
              <a:rPr lang="en-US" sz="1600" dirty="0" err="1"/>
              <a:t>fulvestrant+palbociclib</a:t>
            </a:r>
            <a:r>
              <a:rPr lang="en-US" sz="1600" dirty="0"/>
              <a:t> is an intriguing signal </a:t>
            </a:r>
          </a:p>
          <a:p>
            <a:pPr marL="342900"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No new safety concerns (other experiences with immunotherapy and CDK4/6 inhibitors have had safety concerns)</a:t>
            </a:r>
          </a:p>
          <a:p>
            <a:pPr marL="342900"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Baseline mutation status may help predict benefit</a:t>
            </a:r>
          </a:p>
          <a:p>
            <a:pPr marL="342900"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Outcomes of endocrine therapy alone after progression on CDK4/6 inhibitors are generally poor</a:t>
            </a:r>
          </a:p>
          <a:p>
            <a:pPr marL="342900"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Practice changing? </a:t>
            </a:r>
          </a:p>
          <a:p>
            <a:pPr marL="800100" lvl="1" indent="-342900" algn="l">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Phase II data with some conflicting results; will likely await results of larger phase III trials</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b="1" dirty="0"/>
              <a:t>Conclusions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4901398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43164" y="934721"/>
            <a:ext cx="8873836" cy="2915920"/>
          </a:xfrm>
        </p:spPr>
        <p:txBody>
          <a:bodyPr/>
          <a:lstStyle/>
          <a:p>
            <a:pPr marL="342900" indent="-342900" algn="l">
              <a:buFont typeface="Arial" panose="020B0604020202020204" pitchFamily="34" charset="0"/>
              <a:buChar char="•"/>
            </a:pPr>
            <a:r>
              <a:rPr lang="en-US" b="1" dirty="0"/>
              <a:t>Randomized Phase II trial of premenopausal patients with aggressive HR+/HER2- Advanced Breast Cancer treated with </a:t>
            </a:r>
            <a:r>
              <a:rPr lang="en-US" b="1" dirty="0" err="1"/>
              <a:t>Ribociclib</a:t>
            </a:r>
            <a:r>
              <a:rPr lang="en-US" b="1" dirty="0"/>
              <a:t> + Endocrine Therapy vs Physician’s Choice Combination Chemotherapy</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b="1" dirty="0"/>
              <a:t>RIGHT Choice Trial</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35856686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RIGHT Choice</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a:blip r:embed="rId4"/>
          <a:stretch>
            <a:fillRect/>
          </a:stretch>
        </p:blipFill>
        <p:spPr>
          <a:xfrm>
            <a:off x="985837" y="1037723"/>
            <a:ext cx="7516753" cy="3040327"/>
          </a:xfrm>
          <a:prstGeom prst="rect">
            <a:avLst/>
          </a:prstGeom>
        </p:spPr>
      </p:pic>
      <p:sp>
        <p:nvSpPr>
          <p:cNvPr id="7" name="TextBox 6"/>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Tree>
    <p:extLst>
      <p:ext uri="{BB962C8B-B14F-4D97-AF65-F5344CB8AC3E}">
        <p14:creationId xmlns:p14="http://schemas.microsoft.com/office/powerpoint/2010/main" val="40446589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pPr algn="l"/>
            <a:r>
              <a:rPr lang="en-US" b="1" dirty="0"/>
              <a:t>Demographics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2"/>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3"/>
          <a:srcRect t="2010" b="1144"/>
          <a:stretch/>
        </p:blipFill>
        <p:spPr>
          <a:xfrm>
            <a:off x="886507" y="934721"/>
            <a:ext cx="7370986" cy="3179802"/>
          </a:xfrm>
          <a:prstGeom prst="rect">
            <a:avLst/>
          </a:prstGeom>
        </p:spPr>
      </p:pic>
      <p:sp>
        <p:nvSpPr>
          <p:cNvPr id="7" name="TextBox 6"/>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Tree>
    <p:extLst>
      <p:ext uri="{BB962C8B-B14F-4D97-AF65-F5344CB8AC3E}">
        <p14:creationId xmlns:p14="http://schemas.microsoft.com/office/powerpoint/2010/main" val="4323533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Time on Treatment</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4"/>
          <a:srcRect r="2321"/>
          <a:stretch/>
        </p:blipFill>
        <p:spPr>
          <a:xfrm>
            <a:off x="778404" y="859975"/>
            <a:ext cx="7580669" cy="3395823"/>
          </a:xfrm>
          <a:prstGeom prst="rect">
            <a:avLst/>
          </a:prstGeom>
        </p:spPr>
      </p:pic>
      <p:sp>
        <p:nvSpPr>
          <p:cNvPr id="7" name="TextBox 6"/>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Tree>
    <p:extLst>
      <p:ext uri="{BB962C8B-B14F-4D97-AF65-F5344CB8AC3E}">
        <p14:creationId xmlns:p14="http://schemas.microsoft.com/office/powerpoint/2010/main" val="22257381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PFS</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4"/>
          <a:stretch>
            <a:fillRect/>
          </a:stretch>
        </p:blipFill>
        <p:spPr>
          <a:xfrm>
            <a:off x="7772400" y="4520232"/>
            <a:ext cx="979369" cy="500566"/>
          </a:xfrm>
          <a:prstGeom prst="rect">
            <a:avLst/>
          </a:prstGeom>
        </p:spPr>
      </p:pic>
      <p:pic>
        <p:nvPicPr>
          <p:cNvPr id="5" name="Picture 4"/>
          <p:cNvPicPr>
            <a:picLocks noChangeAspect="1"/>
          </p:cNvPicPr>
          <p:nvPr/>
        </p:nvPicPr>
        <p:blipFill rotWithShape="1">
          <a:blip r:embed="rId5"/>
          <a:srcRect t="19897" r="2741"/>
          <a:stretch/>
        </p:blipFill>
        <p:spPr>
          <a:xfrm>
            <a:off x="488272" y="753565"/>
            <a:ext cx="7943629" cy="3268101"/>
          </a:xfrm>
          <a:prstGeom prst="rect">
            <a:avLst/>
          </a:prstGeom>
        </p:spPr>
      </p:pic>
      <p:sp>
        <p:nvSpPr>
          <p:cNvPr id="7" name="Rectangle 6"/>
          <p:cNvSpPr/>
          <p:nvPr/>
        </p:nvSpPr>
        <p:spPr bwMode="auto">
          <a:xfrm>
            <a:off x="584200" y="694267"/>
            <a:ext cx="4275667" cy="2404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Tree>
    <p:extLst>
      <p:ext uri="{BB962C8B-B14F-4D97-AF65-F5344CB8AC3E}">
        <p14:creationId xmlns:p14="http://schemas.microsoft.com/office/powerpoint/2010/main" val="25079226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4216" r="16200" b="-1"/>
          <a:stretch/>
        </p:blipFill>
        <p:spPr>
          <a:xfrm>
            <a:off x="198583" y="733216"/>
            <a:ext cx="7181353" cy="3466254"/>
          </a:xfrm>
          <a:prstGeom prst="rect">
            <a:avLst/>
          </a:prstGeom>
        </p:spPr>
      </p:pic>
      <p:sp>
        <p:nvSpPr>
          <p:cNvPr id="4" name="TextBox 3"/>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
        <p:nvSpPr>
          <p:cNvPr id="7"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Subgroup Analysis</a:t>
            </a:r>
          </a:p>
        </p:txBody>
      </p:sp>
    </p:spTree>
    <p:extLst>
      <p:ext uri="{BB962C8B-B14F-4D97-AF65-F5344CB8AC3E}">
        <p14:creationId xmlns:p14="http://schemas.microsoft.com/office/powerpoint/2010/main" val="18383967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9926" r="3255"/>
          <a:stretch/>
        </p:blipFill>
        <p:spPr>
          <a:xfrm>
            <a:off x="452038" y="846667"/>
            <a:ext cx="7971772" cy="3199609"/>
          </a:xfrm>
          <a:prstGeom prst="rect">
            <a:avLst/>
          </a:prstGeom>
        </p:spPr>
      </p:pic>
      <p:sp>
        <p:nvSpPr>
          <p:cNvPr id="4" name="TextBox 3"/>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
        <p:nvSpPr>
          <p:cNvPr id="5"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Time to onset of response (TTR)</a:t>
            </a:r>
          </a:p>
        </p:txBody>
      </p:sp>
    </p:spTree>
    <p:extLst>
      <p:ext uri="{BB962C8B-B14F-4D97-AF65-F5344CB8AC3E}">
        <p14:creationId xmlns:p14="http://schemas.microsoft.com/office/powerpoint/2010/main" val="26317980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8185" r="2248"/>
          <a:stretch/>
        </p:blipFill>
        <p:spPr>
          <a:xfrm>
            <a:off x="606590" y="795866"/>
            <a:ext cx="7752483" cy="3250410"/>
          </a:xfrm>
          <a:prstGeom prst="rect">
            <a:avLst/>
          </a:prstGeom>
        </p:spPr>
      </p:pic>
      <p:sp>
        <p:nvSpPr>
          <p:cNvPr id="4" name="TextBox 3"/>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
        <p:nvSpPr>
          <p:cNvPr id="5"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Time to treatment failure (TTF)</a:t>
            </a:r>
          </a:p>
        </p:txBody>
      </p:sp>
    </p:spTree>
    <p:extLst>
      <p:ext uri="{BB962C8B-B14F-4D97-AF65-F5344CB8AC3E}">
        <p14:creationId xmlns:p14="http://schemas.microsoft.com/office/powerpoint/2010/main" val="197470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9386" r="3689"/>
          <a:stretch/>
        </p:blipFill>
        <p:spPr>
          <a:xfrm>
            <a:off x="981218" y="1303866"/>
            <a:ext cx="6916609" cy="2934259"/>
          </a:xfrm>
          <a:prstGeom prst="rect">
            <a:avLst/>
          </a:prstGeom>
        </p:spPr>
      </p:pic>
      <p:sp>
        <p:nvSpPr>
          <p:cNvPr id="4" name="TextBox 3"/>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
        <p:nvSpPr>
          <p:cNvPr id="5"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Overall Response Rate (ORR) and Clinical Benefit Rate (CBR)</a:t>
            </a:r>
          </a:p>
        </p:txBody>
      </p:sp>
    </p:spTree>
    <p:extLst>
      <p:ext uri="{BB962C8B-B14F-4D97-AF65-F5344CB8AC3E}">
        <p14:creationId xmlns:p14="http://schemas.microsoft.com/office/powerpoint/2010/main" val="1163526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Content Placeholder 1"/>
          <p:cNvSpPr>
            <a:spLocks noGrp="1"/>
          </p:cNvSpPr>
          <p:nvPr>
            <p:ph sz="half" idx="1"/>
          </p:nvPr>
        </p:nvSpPr>
        <p:spPr>
          <a:xfrm>
            <a:off x="4668344" y="1089767"/>
            <a:ext cx="3810000" cy="2936240"/>
          </a:xfrm>
        </p:spPr>
        <p:txBody>
          <a:bodyPr/>
          <a:lstStyle/>
          <a:p>
            <a:pPr marL="0" indent="0">
              <a:buNone/>
            </a:pPr>
            <a:r>
              <a:rPr lang="en-US" sz="1600" dirty="0">
                <a:solidFill>
                  <a:srgbClr val="002E51"/>
                </a:solidFill>
              </a:rPr>
              <a:t>To review updates for key metastatic breast cancer trials:</a:t>
            </a:r>
          </a:p>
          <a:p>
            <a:r>
              <a:rPr lang="en-US" sz="1400" dirty="0">
                <a:solidFill>
                  <a:srgbClr val="002E51"/>
                </a:solidFill>
              </a:rPr>
              <a:t>DESTINY-Breast02 (GS-2)</a:t>
            </a:r>
          </a:p>
          <a:p>
            <a:r>
              <a:rPr lang="en-US" sz="1400" dirty="0">
                <a:solidFill>
                  <a:srgbClr val="002E51"/>
                </a:solidFill>
              </a:rPr>
              <a:t>DESTINY-Breast03 (GS-2)</a:t>
            </a:r>
          </a:p>
          <a:p>
            <a:r>
              <a:rPr lang="en-US" sz="1400" dirty="0">
                <a:solidFill>
                  <a:srgbClr val="002E51"/>
                </a:solidFill>
              </a:rPr>
              <a:t>DESTINY-Breast07 (PD18-11)</a:t>
            </a:r>
          </a:p>
          <a:p>
            <a:r>
              <a:rPr lang="en-US" sz="1400" dirty="0">
                <a:solidFill>
                  <a:srgbClr val="002E51"/>
                </a:solidFill>
              </a:rPr>
              <a:t>ACE-Breast 03 (PD18-09)</a:t>
            </a:r>
          </a:p>
          <a:p>
            <a:r>
              <a:rPr lang="en-US" sz="1400" dirty="0">
                <a:solidFill>
                  <a:srgbClr val="002E51"/>
                </a:solidFill>
              </a:rPr>
              <a:t>Real-world analysis of </a:t>
            </a:r>
            <a:r>
              <a:rPr lang="en-US" sz="1400" dirty="0" err="1">
                <a:solidFill>
                  <a:srgbClr val="002E51"/>
                </a:solidFill>
              </a:rPr>
              <a:t>tucatinib</a:t>
            </a:r>
            <a:r>
              <a:rPr lang="en-US" sz="1400" dirty="0">
                <a:solidFill>
                  <a:srgbClr val="002E51"/>
                </a:solidFill>
              </a:rPr>
              <a:t> use (P4-03-30)</a:t>
            </a:r>
          </a:p>
          <a:p>
            <a:r>
              <a:rPr lang="en-US" sz="1400" dirty="0">
                <a:solidFill>
                  <a:srgbClr val="002E51"/>
                </a:solidFill>
              </a:rPr>
              <a:t>B-PRECISE-01 (PD18-05</a:t>
            </a:r>
            <a:r>
              <a:rPr lang="en-US" sz="1600" dirty="0">
                <a:solidFill>
                  <a:srgbClr val="002E51"/>
                </a:solidFill>
              </a:rPr>
              <a:t>)</a:t>
            </a:r>
          </a:p>
          <a:p>
            <a:r>
              <a:rPr lang="en-US" sz="1400" dirty="0">
                <a:solidFill>
                  <a:srgbClr val="002E51"/>
                </a:solidFill>
              </a:rPr>
              <a:t>DETECT V trial (PD18-07)</a:t>
            </a:r>
          </a:p>
          <a:p>
            <a:endParaRPr lang="en-US" sz="1600" dirty="0">
              <a:solidFill>
                <a:srgbClr val="002E51"/>
              </a:solidFill>
            </a:endParaRPr>
          </a:p>
        </p:txBody>
      </p:sp>
      <p:sp>
        <p:nvSpPr>
          <p:cNvPr id="3" name="Content Placeholder 2"/>
          <p:cNvSpPr>
            <a:spLocks noGrp="1"/>
          </p:cNvSpPr>
          <p:nvPr>
            <p:ph sz="half" idx="2"/>
          </p:nvPr>
        </p:nvSpPr>
        <p:spPr>
          <a:xfrm>
            <a:off x="522876" y="1089767"/>
            <a:ext cx="3810000" cy="2936240"/>
          </a:xfrm>
        </p:spPr>
        <p:txBody>
          <a:bodyPr/>
          <a:lstStyle/>
          <a:p>
            <a:pPr marL="0" indent="0">
              <a:buNone/>
            </a:pPr>
            <a:r>
              <a:rPr lang="en-US" sz="1600" dirty="0">
                <a:solidFill>
                  <a:srgbClr val="002E51"/>
                </a:solidFill>
              </a:rPr>
              <a:t>Review updates for key early-stage breast cancer trials:</a:t>
            </a:r>
          </a:p>
          <a:p>
            <a:r>
              <a:rPr lang="en-US" sz="1400" dirty="0">
                <a:solidFill>
                  <a:srgbClr val="002E51"/>
                </a:solidFill>
              </a:rPr>
              <a:t>APT – Final </a:t>
            </a:r>
            <a:r>
              <a:rPr lang="en-US" sz="1400">
                <a:solidFill>
                  <a:srgbClr val="002E51"/>
                </a:solidFill>
              </a:rPr>
              <a:t>10-year analysis </a:t>
            </a:r>
            <a:r>
              <a:rPr lang="en-US" sz="1400" dirty="0">
                <a:solidFill>
                  <a:srgbClr val="002E51"/>
                </a:solidFill>
              </a:rPr>
              <a:t>(PD18-01)</a:t>
            </a:r>
          </a:p>
          <a:p>
            <a:endParaRPr lang="en-US" sz="1400" dirty="0">
              <a:solidFill>
                <a:srgbClr val="002E51"/>
              </a:solidFill>
            </a:endParaRPr>
          </a:p>
          <a:p>
            <a:r>
              <a:rPr lang="en-US" sz="1400" dirty="0">
                <a:solidFill>
                  <a:srgbClr val="002E51"/>
                </a:solidFill>
              </a:rPr>
              <a:t>ATEMPT – 5-year update (PD18-02)</a:t>
            </a:r>
          </a:p>
          <a:p>
            <a:endParaRPr lang="en-US" sz="1400" dirty="0">
              <a:solidFill>
                <a:srgbClr val="002E51"/>
              </a:solidFill>
            </a:endParaRPr>
          </a:p>
          <a:p>
            <a:r>
              <a:rPr lang="en-US" sz="1400" dirty="0">
                <a:solidFill>
                  <a:srgbClr val="002E51"/>
                </a:solidFill>
              </a:rPr>
              <a:t>TRAIN-3 (PD18-06)</a:t>
            </a:r>
          </a:p>
        </p:txBody>
      </p:sp>
      <p:sp>
        <p:nvSpPr>
          <p:cNvPr id="4" name="Title 3"/>
          <p:cNvSpPr>
            <a:spLocks noGrp="1"/>
          </p:cNvSpPr>
          <p:nvPr>
            <p:ph type="title"/>
          </p:nvPr>
        </p:nvSpPr>
        <p:spPr/>
        <p:txBody>
          <a:bodyPr/>
          <a:lstStyle/>
          <a:p>
            <a:r>
              <a:rPr lang="en-US" b="1" dirty="0">
                <a:solidFill>
                  <a:srgbClr val="002E51"/>
                </a:solidFill>
              </a:rPr>
              <a:t>Objectives</a:t>
            </a:r>
          </a:p>
        </p:txBody>
      </p:sp>
      <p:pic>
        <p:nvPicPr>
          <p:cNvPr id="6" name="Picture 5" descr="Text&#10;&#10;Description automatically generated">
            <a:extLst>
              <a:ext uri="{FF2B5EF4-FFF2-40B4-BE49-F238E27FC236}">
                <a16:creationId xmlns:a16="http://schemas.microsoft.com/office/drawing/2014/main" id="{DC327C3A-D367-83F8-9B9B-6C5EBB0FBDD4}"/>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40992984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8381" r="4941"/>
          <a:stretch/>
        </p:blipFill>
        <p:spPr>
          <a:xfrm>
            <a:off x="1079731" y="677333"/>
            <a:ext cx="6777635" cy="3420841"/>
          </a:xfrm>
          <a:prstGeom prst="rect">
            <a:avLst/>
          </a:prstGeom>
        </p:spPr>
      </p:pic>
      <p:sp>
        <p:nvSpPr>
          <p:cNvPr id="4" name="TextBox 3"/>
          <p:cNvSpPr txBox="1"/>
          <p:nvPr/>
        </p:nvSpPr>
        <p:spPr>
          <a:xfrm>
            <a:off x="7044267" y="4046276"/>
            <a:ext cx="2236510" cy="338554"/>
          </a:xfrm>
          <a:prstGeom prst="rect">
            <a:avLst/>
          </a:prstGeom>
          <a:noFill/>
        </p:spPr>
        <p:txBody>
          <a:bodyPr wrap="none" rtlCol="0">
            <a:spAutoFit/>
          </a:bodyPr>
          <a:lstStyle/>
          <a:p>
            <a:r>
              <a:rPr lang="en-US" sz="1600" dirty="0"/>
              <a:t>Lu et al., SABCS 2022</a:t>
            </a:r>
          </a:p>
        </p:txBody>
      </p:sp>
      <p:sp>
        <p:nvSpPr>
          <p:cNvPr id="5"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Treatment-related AEs</a:t>
            </a:r>
          </a:p>
        </p:txBody>
      </p:sp>
    </p:spTree>
    <p:extLst>
      <p:ext uri="{BB962C8B-B14F-4D97-AF65-F5344CB8AC3E}">
        <p14:creationId xmlns:p14="http://schemas.microsoft.com/office/powerpoint/2010/main" val="3389169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534" y="841202"/>
            <a:ext cx="9023465" cy="3147278"/>
          </a:xfrm>
        </p:spPr>
        <p:txBody>
          <a:bodyPr/>
          <a:lstStyle/>
          <a:p>
            <a:r>
              <a:rPr lang="en-US" dirty="0"/>
              <a:t>First prospective study to demonstrate PFS superiority of </a:t>
            </a:r>
            <a:r>
              <a:rPr lang="en-US" dirty="0" err="1"/>
              <a:t>Ribo</a:t>
            </a:r>
            <a:r>
              <a:rPr lang="en-US" dirty="0"/>
              <a:t> + ET over combo chemo in HR+ HER2- ABC with aggressive clinical features</a:t>
            </a:r>
          </a:p>
          <a:p>
            <a:r>
              <a:rPr lang="en-US" dirty="0" err="1"/>
              <a:t>Ribo</a:t>
            </a:r>
            <a:r>
              <a:rPr lang="en-US" dirty="0"/>
              <a:t> + ET demonstrated longer TTF and similar TTR and ORR compared to combo chemo</a:t>
            </a:r>
          </a:p>
          <a:p>
            <a:r>
              <a:rPr lang="en-US" dirty="0"/>
              <a:t>Chemo associated with higher TRAEs</a:t>
            </a:r>
          </a:p>
          <a:p>
            <a:r>
              <a:rPr lang="en-US" dirty="0"/>
              <a:t>Important treatment consideration for patients presenting with aggressive disease</a:t>
            </a:r>
          </a:p>
        </p:txBody>
      </p:sp>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Conclusions</a:t>
            </a:r>
            <a:endParaRPr lang="en-US" b="1" kern="0" dirty="0"/>
          </a:p>
        </p:txBody>
      </p:sp>
    </p:spTree>
    <p:extLst>
      <p:ext uri="{BB962C8B-B14F-4D97-AF65-F5344CB8AC3E}">
        <p14:creationId xmlns:p14="http://schemas.microsoft.com/office/powerpoint/2010/main" val="16868881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solidFill>
                  <a:srgbClr val="002E51"/>
                </a:solidFill>
              </a:rPr>
              <a:t>MonarchE</a:t>
            </a:r>
            <a:endParaRPr lang="en-US" dirty="0"/>
          </a:p>
        </p:txBody>
      </p:sp>
      <p:sp>
        <p:nvSpPr>
          <p:cNvPr id="3" name="Title 3"/>
          <p:cNvSpPr txBox="1">
            <a:spLocks/>
          </p:cNvSpPr>
          <p:nvPr/>
        </p:nvSpPr>
        <p:spPr>
          <a:xfrm>
            <a:off x="0" y="1274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2E51"/>
                </a:solidFill>
              </a:rPr>
              <a:t>Adjuvant Setting Updates</a:t>
            </a:r>
          </a:p>
        </p:txBody>
      </p:sp>
    </p:spTree>
    <p:extLst>
      <p:ext uri="{BB962C8B-B14F-4D97-AF65-F5344CB8AC3E}">
        <p14:creationId xmlns:p14="http://schemas.microsoft.com/office/powerpoint/2010/main" val="39062893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err="1">
                <a:solidFill>
                  <a:srgbClr val="003767"/>
                </a:solidFill>
              </a:rPr>
              <a:t>MonarchE</a:t>
            </a:r>
            <a:r>
              <a:rPr lang="en-US" b="1" kern="0" dirty="0">
                <a:solidFill>
                  <a:srgbClr val="003767"/>
                </a:solidFill>
              </a:rPr>
              <a:t>: OS interim analysis</a:t>
            </a:r>
            <a:endParaRPr lang="en-US" b="1" kern="0" dirty="0"/>
          </a:p>
        </p:txBody>
      </p:sp>
      <p:pic>
        <p:nvPicPr>
          <p:cNvPr id="5" name="Picture 4"/>
          <p:cNvPicPr>
            <a:picLocks noChangeAspect="1"/>
          </p:cNvPicPr>
          <p:nvPr/>
        </p:nvPicPr>
        <p:blipFill>
          <a:blip r:embed="rId2"/>
          <a:stretch>
            <a:fillRect/>
          </a:stretch>
        </p:blipFill>
        <p:spPr>
          <a:xfrm>
            <a:off x="1371373" y="934721"/>
            <a:ext cx="7121875" cy="3225000"/>
          </a:xfrm>
          <a:prstGeom prst="rect">
            <a:avLst/>
          </a:prstGeom>
        </p:spPr>
      </p:pic>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25131624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829"/>
          <a:stretch/>
        </p:blipFill>
        <p:spPr>
          <a:xfrm>
            <a:off x="950013" y="527149"/>
            <a:ext cx="7295771" cy="3615821"/>
          </a:xfrm>
          <a:prstGeom prst="rect">
            <a:avLst/>
          </a:prstGeom>
        </p:spPr>
      </p:pic>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IDFS</a:t>
            </a:r>
            <a:endParaRPr lang="en-US" b="1" kern="0" dirty="0"/>
          </a:p>
        </p:txBody>
      </p:sp>
      <p:sp>
        <p:nvSpPr>
          <p:cNvPr id="5" name="TextBox 4"/>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33077334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66"/>
          <a:stretch/>
        </p:blipFill>
        <p:spPr>
          <a:xfrm>
            <a:off x="1870364" y="614925"/>
            <a:ext cx="5462101" cy="3617972"/>
          </a:xfrm>
          <a:prstGeom prst="rect">
            <a:avLst/>
          </a:prstGeom>
        </p:spPr>
      </p:pic>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IDFS by Ki 67</a:t>
            </a:r>
            <a:endParaRPr lang="en-US" b="1" kern="0" dirty="0"/>
          </a:p>
        </p:txBody>
      </p:sp>
      <p:sp>
        <p:nvSpPr>
          <p:cNvPr id="5" name="Rectangle 4"/>
          <p:cNvSpPr/>
          <p:nvPr/>
        </p:nvSpPr>
        <p:spPr bwMode="auto">
          <a:xfrm>
            <a:off x="7057505" y="1704109"/>
            <a:ext cx="274960" cy="18038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5626821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Subgroup Analysis</a:t>
            </a:r>
            <a:endParaRPr lang="en-US" b="1" kern="0" dirty="0"/>
          </a:p>
        </p:txBody>
      </p:sp>
      <p:pic>
        <p:nvPicPr>
          <p:cNvPr id="5" name="Picture 4"/>
          <p:cNvPicPr>
            <a:picLocks noChangeAspect="1"/>
          </p:cNvPicPr>
          <p:nvPr/>
        </p:nvPicPr>
        <p:blipFill>
          <a:blip r:embed="rId3"/>
          <a:stretch>
            <a:fillRect/>
          </a:stretch>
        </p:blipFill>
        <p:spPr>
          <a:xfrm>
            <a:off x="1485843" y="896189"/>
            <a:ext cx="6292846" cy="3283224"/>
          </a:xfrm>
          <a:prstGeom prst="rect">
            <a:avLst/>
          </a:prstGeom>
        </p:spPr>
      </p:pic>
      <p:sp>
        <p:nvSpPr>
          <p:cNvPr id="6" name="Rectangle 5"/>
          <p:cNvSpPr/>
          <p:nvPr/>
        </p:nvSpPr>
        <p:spPr bwMode="auto">
          <a:xfrm>
            <a:off x="1354975" y="4081549"/>
            <a:ext cx="1845425" cy="166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bwMode="auto">
          <a:xfrm>
            <a:off x="5503025" y="772811"/>
            <a:ext cx="2452255" cy="216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21791370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IDFS and DRFS</a:t>
            </a:r>
            <a:endParaRPr lang="en-US" b="1" kern="0" dirty="0"/>
          </a:p>
        </p:txBody>
      </p:sp>
      <p:pic>
        <p:nvPicPr>
          <p:cNvPr id="5" name="Picture 4"/>
          <p:cNvPicPr>
            <a:picLocks noChangeAspect="1"/>
          </p:cNvPicPr>
          <p:nvPr/>
        </p:nvPicPr>
        <p:blipFill>
          <a:blip r:embed="rId3"/>
          <a:stretch>
            <a:fillRect/>
          </a:stretch>
        </p:blipFill>
        <p:spPr>
          <a:xfrm>
            <a:off x="152400" y="1038456"/>
            <a:ext cx="8662669" cy="2752769"/>
          </a:xfrm>
          <a:prstGeom prst="rect">
            <a:avLst/>
          </a:prstGeom>
        </p:spPr>
      </p:pic>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13927648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OS</a:t>
            </a:r>
            <a:endParaRPr lang="en-US" b="1" kern="0" dirty="0"/>
          </a:p>
        </p:txBody>
      </p:sp>
      <p:pic>
        <p:nvPicPr>
          <p:cNvPr id="5" name="Picture 4"/>
          <p:cNvPicPr>
            <a:picLocks noChangeAspect="1"/>
          </p:cNvPicPr>
          <p:nvPr/>
        </p:nvPicPr>
        <p:blipFill rotWithShape="1">
          <a:blip r:embed="rId3"/>
          <a:srcRect l="3007" t="10811" b="1098"/>
          <a:stretch/>
        </p:blipFill>
        <p:spPr>
          <a:xfrm>
            <a:off x="1471353" y="955964"/>
            <a:ext cx="6714201" cy="3100647"/>
          </a:xfrm>
          <a:prstGeom prst="rect">
            <a:avLst/>
          </a:prstGeom>
        </p:spPr>
      </p:pic>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13944102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6755" y="531093"/>
            <a:ext cx="7915290" cy="3647599"/>
          </a:xfrm>
          <a:prstGeom prst="rect">
            <a:avLst/>
          </a:prstGeom>
        </p:spPr>
      </p:pic>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Survival Status</a:t>
            </a:r>
            <a:endParaRPr lang="en-US" b="1" kern="0" dirty="0"/>
          </a:p>
        </p:txBody>
      </p:sp>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174099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a:solidFill>
                  <a:srgbClr val="003767"/>
                </a:solidFill>
              </a:rPr>
              <a:t>Dramatic improvement in outcomes over time with advancements </a:t>
            </a:r>
          </a:p>
          <a:p>
            <a:r>
              <a:rPr lang="en-US" sz="2000" b="1" kern="0" dirty="0">
                <a:solidFill>
                  <a:srgbClr val="003767"/>
                </a:solidFill>
              </a:rPr>
              <a:t>in HER-2 directed therapies</a:t>
            </a:r>
            <a:endParaRPr lang="en-US" b="1" kern="0" dirty="0"/>
          </a:p>
        </p:txBody>
      </p:sp>
      <p:pic>
        <p:nvPicPr>
          <p:cNvPr id="5" name="Picture 4"/>
          <p:cNvPicPr>
            <a:picLocks noChangeAspect="1"/>
          </p:cNvPicPr>
          <p:nvPr/>
        </p:nvPicPr>
        <p:blipFill>
          <a:blip r:embed="rId2"/>
          <a:stretch>
            <a:fillRect/>
          </a:stretch>
        </p:blipFill>
        <p:spPr>
          <a:xfrm>
            <a:off x="1897258" y="846192"/>
            <a:ext cx="5110943" cy="3705964"/>
          </a:xfrm>
          <a:prstGeom prst="rect">
            <a:avLst/>
          </a:prstGeom>
        </p:spPr>
      </p:pic>
      <p:sp>
        <p:nvSpPr>
          <p:cNvPr id="6" name="Title 1">
            <a:extLst>
              <a:ext uri="{FF2B5EF4-FFF2-40B4-BE49-F238E27FC236}">
                <a16:creationId xmlns:a16="http://schemas.microsoft.com/office/drawing/2014/main" id="{9510E876-555E-46E4-A716-C5B3EC3F17FF}"/>
              </a:ext>
            </a:extLst>
          </p:cNvPr>
          <p:cNvSpPr txBox="1">
            <a:spLocks/>
          </p:cNvSpPr>
          <p:nvPr/>
        </p:nvSpPr>
        <p:spPr>
          <a:xfrm>
            <a:off x="1670919" y="4696116"/>
            <a:ext cx="6566298" cy="671554"/>
          </a:xfrm>
          <a:prstGeom prst="rect">
            <a:avLst/>
          </a:prstGeo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200" b="1" kern="0" dirty="0">
                <a:solidFill>
                  <a:srgbClr val="002060"/>
                </a:solidFill>
                <a:latin typeface="Arial" panose="020B0604020202020204" pitchFamily="34" charset="0"/>
                <a:cs typeface="Arial" panose="020B0604020202020204" pitchFamily="34" charset="0"/>
              </a:rPr>
              <a:t>FDA</a:t>
            </a:r>
            <a:r>
              <a:rPr lang="en-US" sz="1200" b="1" kern="0" dirty="0">
                <a:latin typeface="Arial" panose="020B0604020202020204" pitchFamily="34" charset="0"/>
                <a:cs typeface="Arial" panose="020B0604020202020204" pitchFamily="34" charset="0"/>
              </a:rPr>
              <a:t> </a:t>
            </a:r>
            <a:r>
              <a:rPr lang="en-US" sz="1200" b="1" kern="0" dirty="0">
                <a:solidFill>
                  <a:srgbClr val="002060"/>
                </a:solidFill>
                <a:latin typeface="Arial" panose="020B0604020202020204" pitchFamily="34" charset="0"/>
                <a:cs typeface="Arial" panose="020B0604020202020204" pitchFamily="34" charset="0"/>
              </a:rPr>
              <a:t>Drug</a:t>
            </a:r>
            <a:r>
              <a:rPr lang="en-US" sz="1200" b="1" kern="0" dirty="0">
                <a:latin typeface="Arial" panose="020B0604020202020204" pitchFamily="34" charset="0"/>
                <a:cs typeface="Arial" panose="020B0604020202020204" pitchFamily="34" charset="0"/>
              </a:rPr>
              <a:t> </a:t>
            </a:r>
            <a:r>
              <a:rPr lang="en-US" sz="1200" b="1" kern="0" dirty="0">
                <a:solidFill>
                  <a:srgbClr val="002060"/>
                </a:solidFill>
                <a:latin typeface="Arial" panose="020B0604020202020204" pitchFamily="34" charset="0"/>
                <a:cs typeface="Arial" panose="020B0604020202020204" pitchFamily="34" charset="0"/>
              </a:rPr>
              <a:t>Approvals</a:t>
            </a:r>
            <a:r>
              <a:rPr lang="en-US" sz="1200" b="1" kern="0" dirty="0">
                <a:latin typeface="Arial" panose="020B0604020202020204" pitchFamily="34" charset="0"/>
                <a:cs typeface="Arial" panose="020B0604020202020204" pitchFamily="34" charset="0"/>
              </a:rPr>
              <a:t> </a:t>
            </a:r>
            <a:r>
              <a:rPr lang="en-US" sz="1200" b="1" kern="0" dirty="0">
                <a:solidFill>
                  <a:srgbClr val="002060"/>
                </a:solidFill>
                <a:latin typeface="Arial" panose="020B0604020202020204" pitchFamily="34" charset="0"/>
                <a:cs typeface="Arial" panose="020B0604020202020204" pitchFamily="34" charset="0"/>
              </a:rPr>
              <a:t>for</a:t>
            </a:r>
            <a:r>
              <a:rPr lang="en-US" sz="1200" b="1" kern="0" dirty="0">
                <a:latin typeface="Arial" panose="020B0604020202020204" pitchFamily="34" charset="0"/>
                <a:cs typeface="Arial" panose="020B0604020202020204" pitchFamily="34" charset="0"/>
              </a:rPr>
              <a:t> </a:t>
            </a:r>
            <a:r>
              <a:rPr lang="en-US" sz="1200" b="1" kern="0" dirty="0">
                <a:solidFill>
                  <a:srgbClr val="002060"/>
                </a:solidFill>
                <a:latin typeface="Arial" panose="020B0604020202020204" pitchFamily="34" charset="0"/>
                <a:cs typeface="Arial" panose="020B0604020202020204" pitchFamily="34" charset="0"/>
              </a:rPr>
              <a:t>Breast</a:t>
            </a:r>
            <a:r>
              <a:rPr lang="en-US" sz="1200" b="1" kern="0" dirty="0">
                <a:latin typeface="Arial" panose="020B0604020202020204" pitchFamily="34" charset="0"/>
                <a:cs typeface="Arial" panose="020B0604020202020204" pitchFamily="34" charset="0"/>
              </a:rPr>
              <a:t> </a:t>
            </a:r>
            <a:r>
              <a:rPr lang="en-US" sz="1200" b="1" kern="0" dirty="0">
                <a:solidFill>
                  <a:srgbClr val="002060"/>
                </a:solidFill>
                <a:latin typeface="Arial" panose="020B0604020202020204" pitchFamily="34" charset="0"/>
                <a:cs typeface="Arial" panose="020B0604020202020204" pitchFamily="34" charset="0"/>
              </a:rPr>
              <a:t>Cancer</a:t>
            </a:r>
            <a:r>
              <a:rPr lang="en-US" sz="1200" b="1" kern="0" dirty="0">
                <a:latin typeface="Arial" panose="020B0604020202020204" pitchFamily="34" charset="0"/>
                <a:cs typeface="Arial" panose="020B0604020202020204" pitchFamily="34" charset="0"/>
              </a:rPr>
              <a:t> Over Time</a:t>
            </a:r>
          </a:p>
        </p:txBody>
      </p:sp>
    </p:spTree>
    <p:extLst>
      <p:ext uri="{BB962C8B-B14F-4D97-AF65-F5344CB8AC3E}">
        <p14:creationId xmlns:p14="http://schemas.microsoft.com/office/powerpoint/2010/main" val="25433700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417"/>
          <a:stretch/>
        </p:blipFill>
        <p:spPr>
          <a:xfrm>
            <a:off x="895957" y="955964"/>
            <a:ext cx="7865112" cy="3149729"/>
          </a:xfrm>
          <a:prstGeom prst="rect">
            <a:avLst/>
          </a:prstGeom>
        </p:spPr>
      </p:pic>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Adverse Events</a:t>
            </a:r>
            <a:endParaRPr lang="en-US" b="1" kern="0" dirty="0"/>
          </a:p>
        </p:txBody>
      </p:sp>
      <p:sp>
        <p:nvSpPr>
          <p:cNvPr id="6" name="TextBox 5"/>
          <p:cNvSpPr txBox="1"/>
          <p:nvPr/>
        </p:nvSpPr>
        <p:spPr>
          <a:xfrm>
            <a:off x="6379249" y="4046276"/>
            <a:ext cx="2840842" cy="338554"/>
          </a:xfrm>
          <a:prstGeom prst="rect">
            <a:avLst/>
          </a:prstGeom>
          <a:noFill/>
        </p:spPr>
        <p:txBody>
          <a:bodyPr wrap="none" rtlCol="0">
            <a:spAutoFit/>
          </a:bodyPr>
          <a:lstStyle/>
          <a:p>
            <a:r>
              <a:rPr lang="en-US" sz="1600" dirty="0"/>
              <a:t>Johnston et al., SABCS 2022</a:t>
            </a:r>
          </a:p>
        </p:txBody>
      </p:sp>
    </p:spTree>
    <p:extLst>
      <p:ext uri="{BB962C8B-B14F-4D97-AF65-F5344CB8AC3E}">
        <p14:creationId xmlns:p14="http://schemas.microsoft.com/office/powerpoint/2010/main" val="16835180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Original approval (10/21): </a:t>
            </a:r>
            <a:r>
              <a:rPr lang="en-US" dirty="0"/>
              <a:t>adjuvant treatment of adult patients with hormone receptor (HR)-positive, human epidermal growth factor receptor 2 (HER2)-negative, node-positive, early breast cancer at high risk of recurrence and a </a:t>
            </a:r>
            <a:r>
              <a:rPr lang="en-US" b="1" dirty="0"/>
              <a:t>Ki-67 score ≥20%, </a:t>
            </a:r>
            <a:r>
              <a:rPr lang="en-US" dirty="0"/>
              <a:t>as determined by an FDA approved test. </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Recent Change in FDA approval</a:t>
            </a:r>
            <a:endParaRPr lang="en-US" b="1" kern="0" dirty="0"/>
          </a:p>
        </p:txBody>
      </p:sp>
    </p:spTree>
    <p:extLst>
      <p:ext uri="{BB962C8B-B14F-4D97-AF65-F5344CB8AC3E}">
        <p14:creationId xmlns:p14="http://schemas.microsoft.com/office/powerpoint/2010/main" val="27676479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Update (3/23): </a:t>
            </a:r>
            <a:r>
              <a:rPr lang="en-US" dirty="0"/>
              <a:t>adjuvant treatment of adult patients with hormone receptor (HR)-positive, human epidermal growth factor receptor 2 (HER2)-negative, node-positive, early breast cancer at high risk of recurrence. Patients defined as high risk included those having either </a:t>
            </a:r>
            <a:r>
              <a:rPr lang="en-US" b="1" dirty="0"/>
              <a:t>≥4 </a:t>
            </a:r>
            <a:r>
              <a:rPr lang="en-US" b="1" dirty="0" err="1"/>
              <a:t>pALN</a:t>
            </a:r>
            <a:r>
              <a:rPr lang="en-US" b="1" dirty="0"/>
              <a:t> </a:t>
            </a:r>
            <a:r>
              <a:rPr lang="en-US" dirty="0"/>
              <a:t>(pathologic axillary lymph nodes) or </a:t>
            </a:r>
            <a:r>
              <a:rPr lang="en-US" b="1" dirty="0"/>
              <a:t>1-3 </a:t>
            </a:r>
            <a:r>
              <a:rPr lang="en-US" b="1" dirty="0" err="1"/>
              <a:t>pALN</a:t>
            </a:r>
            <a:r>
              <a:rPr lang="en-US" b="1" dirty="0"/>
              <a:t> </a:t>
            </a:r>
            <a:r>
              <a:rPr lang="en-US" dirty="0"/>
              <a:t>and either tumor </a:t>
            </a:r>
            <a:r>
              <a:rPr lang="en-US" b="1" dirty="0"/>
              <a:t>grade 3</a:t>
            </a:r>
            <a:r>
              <a:rPr lang="en-US" dirty="0"/>
              <a:t> or a </a:t>
            </a:r>
            <a:r>
              <a:rPr lang="en-US" b="1" dirty="0"/>
              <a:t>tumor size ≥50 mm</a:t>
            </a:r>
            <a:r>
              <a:rPr lang="en-US" dirty="0"/>
              <a:t>. Removes the Ki-67 testing requirement.</a:t>
            </a:r>
          </a:p>
          <a:p>
            <a:r>
              <a:rPr lang="en-US" dirty="0"/>
              <a:t> </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Recent Change in FDA approval</a:t>
            </a:r>
            <a:endParaRPr lang="en-US" b="1" kern="0" dirty="0"/>
          </a:p>
        </p:txBody>
      </p:sp>
    </p:spTree>
    <p:extLst>
      <p:ext uri="{BB962C8B-B14F-4D97-AF65-F5344CB8AC3E}">
        <p14:creationId xmlns:p14="http://schemas.microsoft.com/office/powerpoint/2010/main" val="41477861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endParaRPr lang="en-US" b="1" kern="0" dirty="0"/>
          </a:p>
        </p:txBody>
      </p:sp>
      <p:sp>
        <p:nvSpPr>
          <p:cNvPr id="4"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Conclusions</a:t>
            </a:r>
            <a:endParaRPr lang="en-US" b="1" kern="0" dirty="0"/>
          </a:p>
        </p:txBody>
      </p:sp>
      <p:graphicFrame>
        <p:nvGraphicFramePr>
          <p:cNvPr id="5" name="Table 4"/>
          <p:cNvGraphicFramePr>
            <a:graphicFrameLocks noGrp="1"/>
          </p:cNvGraphicFramePr>
          <p:nvPr>
            <p:extLst>
              <p:ext uri="{D42A27DB-BD31-4B8C-83A1-F6EECF244321}">
                <p14:modId xmlns:p14="http://schemas.microsoft.com/office/powerpoint/2010/main" val="627571132"/>
              </p:ext>
            </p:extLst>
          </p:nvPr>
        </p:nvGraphicFramePr>
        <p:xfrm>
          <a:off x="120534" y="859170"/>
          <a:ext cx="8772613" cy="3393440"/>
        </p:xfrm>
        <a:graphic>
          <a:graphicData uri="http://schemas.openxmlformats.org/drawingml/2006/table">
            <a:tbl>
              <a:tblPr firstRow="1" bandRow="1">
                <a:tableStyleId>{5C22544A-7EE6-4342-B048-85BDC9FD1C3A}</a:tableStyleId>
              </a:tblPr>
              <a:tblGrid>
                <a:gridCol w="1700174">
                  <a:extLst>
                    <a:ext uri="{9D8B030D-6E8A-4147-A177-3AD203B41FA5}">
                      <a16:colId xmlns:a16="http://schemas.microsoft.com/office/drawing/2014/main" val="475747700"/>
                    </a:ext>
                  </a:extLst>
                </a:gridCol>
                <a:gridCol w="1755972">
                  <a:extLst>
                    <a:ext uri="{9D8B030D-6E8A-4147-A177-3AD203B41FA5}">
                      <a16:colId xmlns:a16="http://schemas.microsoft.com/office/drawing/2014/main" val="1519714821"/>
                    </a:ext>
                  </a:extLst>
                </a:gridCol>
                <a:gridCol w="1804524">
                  <a:extLst>
                    <a:ext uri="{9D8B030D-6E8A-4147-A177-3AD203B41FA5}">
                      <a16:colId xmlns:a16="http://schemas.microsoft.com/office/drawing/2014/main" val="1136954512"/>
                    </a:ext>
                  </a:extLst>
                </a:gridCol>
                <a:gridCol w="1764063">
                  <a:extLst>
                    <a:ext uri="{9D8B030D-6E8A-4147-A177-3AD203B41FA5}">
                      <a16:colId xmlns:a16="http://schemas.microsoft.com/office/drawing/2014/main" val="2505965037"/>
                    </a:ext>
                  </a:extLst>
                </a:gridCol>
                <a:gridCol w="1747880">
                  <a:extLst>
                    <a:ext uri="{9D8B030D-6E8A-4147-A177-3AD203B41FA5}">
                      <a16:colId xmlns:a16="http://schemas.microsoft.com/office/drawing/2014/main" val="766377262"/>
                    </a:ext>
                  </a:extLst>
                </a:gridCol>
              </a:tblGrid>
              <a:tr h="273715">
                <a:tc>
                  <a:txBody>
                    <a:bodyPr/>
                    <a:lstStyle/>
                    <a:p>
                      <a:endParaRPr lang="en-US" dirty="0"/>
                    </a:p>
                  </a:txBody>
                  <a:tcPr>
                    <a:solidFill>
                      <a:schemeClr val="accent1">
                        <a:lumMod val="75000"/>
                      </a:schemeClr>
                    </a:solidFill>
                  </a:tcPr>
                </a:tc>
                <a:tc>
                  <a:txBody>
                    <a:bodyPr/>
                    <a:lstStyle/>
                    <a:p>
                      <a:r>
                        <a:rPr lang="en-US" sz="1800" dirty="0" err="1"/>
                        <a:t>MonarchE</a:t>
                      </a:r>
                      <a:endParaRPr lang="en-US" sz="1800" dirty="0"/>
                    </a:p>
                  </a:txBody>
                  <a:tcPr>
                    <a:solidFill>
                      <a:schemeClr val="accent1">
                        <a:lumMod val="75000"/>
                      </a:schemeClr>
                    </a:solidFill>
                  </a:tcPr>
                </a:tc>
                <a:tc>
                  <a:txBody>
                    <a:bodyPr/>
                    <a:lstStyle/>
                    <a:p>
                      <a:r>
                        <a:rPr lang="en-US" sz="1800" dirty="0"/>
                        <a:t>PALLAS</a:t>
                      </a:r>
                    </a:p>
                  </a:txBody>
                  <a:tcPr>
                    <a:solidFill>
                      <a:schemeClr val="accent1">
                        <a:lumMod val="75000"/>
                      </a:schemeClr>
                    </a:solidFill>
                  </a:tcPr>
                </a:tc>
                <a:tc>
                  <a:txBody>
                    <a:bodyPr/>
                    <a:lstStyle/>
                    <a:p>
                      <a:r>
                        <a:rPr lang="en-US" sz="1800" dirty="0"/>
                        <a:t>PENELOPE-B</a:t>
                      </a:r>
                    </a:p>
                  </a:txBody>
                  <a:tcPr>
                    <a:solidFill>
                      <a:schemeClr val="accent1">
                        <a:lumMod val="75000"/>
                      </a:schemeClr>
                    </a:solidFill>
                  </a:tcPr>
                </a:tc>
                <a:tc>
                  <a:txBody>
                    <a:bodyPr/>
                    <a:lstStyle/>
                    <a:p>
                      <a:r>
                        <a:rPr lang="en-US" sz="1800" dirty="0"/>
                        <a:t>NATALEE</a:t>
                      </a:r>
                    </a:p>
                  </a:txBody>
                  <a:tcPr>
                    <a:solidFill>
                      <a:schemeClr val="accent1">
                        <a:lumMod val="75000"/>
                      </a:schemeClr>
                    </a:solidFill>
                  </a:tcPr>
                </a:tc>
                <a:extLst>
                  <a:ext uri="{0D108BD9-81ED-4DB2-BD59-A6C34878D82A}">
                    <a16:rowId xmlns:a16="http://schemas.microsoft.com/office/drawing/2014/main" val="4111063058"/>
                  </a:ext>
                </a:extLst>
              </a:tr>
              <a:tr h="370840">
                <a:tc>
                  <a:txBody>
                    <a:bodyPr/>
                    <a:lstStyle/>
                    <a:p>
                      <a:r>
                        <a:rPr lang="en-US" sz="1000" b="1" dirty="0"/>
                        <a:t>Number</a:t>
                      </a:r>
                      <a:r>
                        <a:rPr lang="en-US" sz="1000" b="1" baseline="0" dirty="0"/>
                        <a:t> of pts</a:t>
                      </a:r>
                      <a:endParaRPr lang="en-US" sz="1000" b="1" dirty="0"/>
                    </a:p>
                  </a:txBody>
                  <a:tcPr/>
                </a:tc>
                <a:tc>
                  <a:txBody>
                    <a:bodyPr/>
                    <a:lstStyle/>
                    <a:p>
                      <a:r>
                        <a:rPr lang="en-US" sz="1000" dirty="0"/>
                        <a:t>5,637</a:t>
                      </a:r>
                    </a:p>
                  </a:txBody>
                  <a:tcPr/>
                </a:tc>
                <a:tc>
                  <a:txBody>
                    <a:bodyPr/>
                    <a:lstStyle/>
                    <a:p>
                      <a:r>
                        <a:rPr lang="en-US" sz="1000" dirty="0"/>
                        <a:t>5,760</a:t>
                      </a:r>
                    </a:p>
                  </a:txBody>
                  <a:tcPr/>
                </a:tc>
                <a:tc>
                  <a:txBody>
                    <a:bodyPr/>
                    <a:lstStyle/>
                    <a:p>
                      <a:r>
                        <a:rPr lang="en-US" sz="1000" dirty="0"/>
                        <a:t>1,250</a:t>
                      </a:r>
                    </a:p>
                  </a:txBody>
                  <a:tcPr/>
                </a:tc>
                <a:tc>
                  <a:txBody>
                    <a:bodyPr/>
                    <a:lstStyle/>
                    <a:p>
                      <a:r>
                        <a:rPr lang="en-US" sz="1000" dirty="0"/>
                        <a:t>Estimated 4000</a:t>
                      </a:r>
                    </a:p>
                  </a:txBody>
                  <a:tcPr/>
                </a:tc>
                <a:extLst>
                  <a:ext uri="{0D108BD9-81ED-4DB2-BD59-A6C34878D82A}">
                    <a16:rowId xmlns:a16="http://schemas.microsoft.com/office/drawing/2014/main" val="1234678867"/>
                  </a:ext>
                </a:extLst>
              </a:tr>
              <a:tr h="370840">
                <a:tc>
                  <a:txBody>
                    <a:bodyPr/>
                    <a:lstStyle/>
                    <a:p>
                      <a:r>
                        <a:rPr lang="en-US" sz="1000" b="1" dirty="0"/>
                        <a:t>Eligibility</a:t>
                      </a:r>
                    </a:p>
                  </a:txBody>
                  <a:tcPr/>
                </a:tc>
                <a:tc>
                  <a:txBody>
                    <a:bodyPr/>
                    <a:lstStyle/>
                    <a:p>
                      <a:r>
                        <a:rPr lang="en-US" sz="1000" dirty="0"/>
                        <a:t>≥N2 or N1 with at</a:t>
                      </a:r>
                      <a:r>
                        <a:rPr lang="en-US" sz="1000" baseline="0" dirty="0"/>
                        <a:t> least one of the following: grade 3, tumor size ≥ 5 cm or ki-67 ≥ 20%</a:t>
                      </a:r>
                      <a:endParaRPr lang="en-US" sz="1000" dirty="0"/>
                    </a:p>
                  </a:txBody>
                  <a:tcPr/>
                </a:tc>
                <a:tc>
                  <a:txBody>
                    <a:bodyPr/>
                    <a:lstStyle/>
                    <a:p>
                      <a:r>
                        <a:rPr lang="en-US" sz="1000" dirty="0"/>
                        <a:t>Anatomic stage II/III</a:t>
                      </a:r>
                    </a:p>
                  </a:txBody>
                  <a:tcPr/>
                </a:tc>
                <a:tc>
                  <a:txBody>
                    <a:bodyPr/>
                    <a:lstStyle/>
                    <a:p>
                      <a:r>
                        <a:rPr lang="en-US" sz="1000" dirty="0"/>
                        <a:t>Lack of </a:t>
                      </a:r>
                      <a:r>
                        <a:rPr lang="en-US" sz="1000" dirty="0" err="1"/>
                        <a:t>pCR</a:t>
                      </a:r>
                      <a:r>
                        <a:rPr lang="en-US" sz="1000" baseline="0" dirty="0"/>
                        <a:t> after NACT, CPS-EG score ≥ 3 or ≥ 2 with </a:t>
                      </a:r>
                      <a:r>
                        <a:rPr lang="en-US" sz="1000" baseline="0" dirty="0" err="1"/>
                        <a:t>ypN</a:t>
                      </a:r>
                      <a:r>
                        <a:rPr lang="en-US" sz="1000" baseline="0" dirty="0"/>
                        <a:t>+</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Anatomic stage II/III</a:t>
                      </a:r>
                    </a:p>
                  </a:txBody>
                  <a:tcPr/>
                </a:tc>
                <a:extLst>
                  <a:ext uri="{0D108BD9-81ED-4DB2-BD59-A6C34878D82A}">
                    <a16:rowId xmlns:a16="http://schemas.microsoft.com/office/drawing/2014/main" val="4081683415"/>
                  </a:ext>
                </a:extLst>
              </a:tr>
              <a:tr h="370840">
                <a:tc>
                  <a:txBody>
                    <a:bodyPr/>
                    <a:lstStyle/>
                    <a:p>
                      <a:r>
                        <a:rPr lang="en-US" sz="1000" b="1" dirty="0"/>
                        <a:t>Study treatment</a:t>
                      </a:r>
                    </a:p>
                  </a:txBody>
                  <a:tcPr/>
                </a:tc>
                <a:tc>
                  <a:txBody>
                    <a:bodyPr/>
                    <a:lstStyle/>
                    <a:p>
                      <a:r>
                        <a:rPr lang="en-US" sz="1000" dirty="0" err="1"/>
                        <a:t>Abemaciclib</a:t>
                      </a:r>
                      <a:r>
                        <a:rPr lang="en-US" sz="1000" dirty="0"/>
                        <a:t> continuous for 2 years</a:t>
                      </a:r>
                    </a:p>
                  </a:txBody>
                  <a:tcPr/>
                </a:tc>
                <a:tc>
                  <a:txBody>
                    <a:bodyPr/>
                    <a:lstStyle/>
                    <a:p>
                      <a:r>
                        <a:rPr lang="en-US" sz="1000" dirty="0" err="1"/>
                        <a:t>Palbociclib</a:t>
                      </a:r>
                      <a:r>
                        <a:rPr lang="en-US" sz="1000" dirty="0"/>
                        <a:t> (3 weeks on, 1 week</a:t>
                      </a:r>
                      <a:r>
                        <a:rPr lang="en-US" sz="1000" baseline="0" dirty="0"/>
                        <a:t> off) for 2 years</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err="1"/>
                        <a:t>Palbociclib</a:t>
                      </a:r>
                      <a:r>
                        <a:rPr lang="en-US" sz="1000" dirty="0"/>
                        <a:t> (3 weeks on, 1 week</a:t>
                      </a:r>
                      <a:r>
                        <a:rPr lang="en-US" sz="1000" baseline="0" dirty="0"/>
                        <a:t> off) for 1 year</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err="1"/>
                        <a:t>Riboociclib</a:t>
                      </a:r>
                      <a:r>
                        <a:rPr lang="en-US" sz="1000" dirty="0"/>
                        <a:t> (3 weeks on, 1 week</a:t>
                      </a:r>
                      <a:r>
                        <a:rPr lang="en-US" sz="1000" baseline="0" dirty="0"/>
                        <a:t> off) for 3 years</a:t>
                      </a:r>
                      <a:endParaRPr lang="en-US" sz="1000" dirty="0"/>
                    </a:p>
                  </a:txBody>
                  <a:tcPr/>
                </a:tc>
                <a:extLst>
                  <a:ext uri="{0D108BD9-81ED-4DB2-BD59-A6C34878D82A}">
                    <a16:rowId xmlns:a16="http://schemas.microsoft.com/office/drawing/2014/main" val="405137195"/>
                  </a:ext>
                </a:extLst>
              </a:tr>
              <a:tr h="383272">
                <a:tc>
                  <a:txBody>
                    <a:bodyPr/>
                    <a:lstStyle/>
                    <a:p>
                      <a:r>
                        <a:rPr lang="en-US" sz="1000" b="1" dirty="0"/>
                        <a:t>Timing of initiation of CDK4/6i</a:t>
                      </a:r>
                      <a:r>
                        <a:rPr lang="en-US" sz="1000" b="1" baseline="0" dirty="0"/>
                        <a:t> in relation to ET</a:t>
                      </a:r>
                      <a:endParaRPr lang="en-US" sz="1000" b="1" dirty="0"/>
                    </a:p>
                  </a:txBody>
                  <a:tcPr/>
                </a:tc>
                <a:tc>
                  <a:txBody>
                    <a:bodyPr/>
                    <a:lstStyle/>
                    <a:p>
                      <a:r>
                        <a:rPr lang="en-US" sz="1000" dirty="0"/>
                        <a:t>Within 12 week</a:t>
                      </a:r>
                      <a:r>
                        <a:rPr lang="en-US" sz="1000" baseline="0" dirty="0"/>
                        <a:t>s of beginning adjuvant ET</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Within 6 </a:t>
                      </a:r>
                      <a:r>
                        <a:rPr lang="en-US" sz="1000" dirty="0" err="1"/>
                        <a:t>mo</a:t>
                      </a:r>
                      <a:r>
                        <a:rPr lang="en-US" sz="1000" dirty="0"/>
                        <a:t> </a:t>
                      </a:r>
                      <a:r>
                        <a:rPr lang="en-US" sz="1000" baseline="0" dirty="0"/>
                        <a:t>of beginning adjuvant ET</a:t>
                      </a:r>
                      <a:endParaRPr lang="en-US" sz="1000" dirty="0"/>
                    </a:p>
                  </a:txBody>
                  <a:tcPr/>
                </a:tc>
                <a:tc>
                  <a:txBody>
                    <a:bodyPr/>
                    <a:lstStyle/>
                    <a:p>
                      <a:r>
                        <a:rPr lang="en-US" sz="1000" dirty="0"/>
                        <a:t>NA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Within 12 </a:t>
                      </a:r>
                      <a:r>
                        <a:rPr lang="en-US" sz="1000" dirty="0" err="1"/>
                        <a:t>mo</a:t>
                      </a:r>
                      <a:r>
                        <a:rPr lang="en-US" sz="1000" baseline="0" dirty="0"/>
                        <a:t> of beginning adjuvant ET</a:t>
                      </a:r>
                      <a:endParaRPr lang="en-US" sz="1000" dirty="0"/>
                    </a:p>
                  </a:txBody>
                  <a:tcPr/>
                </a:tc>
                <a:extLst>
                  <a:ext uri="{0D108BD9-81ED-4DB2-BD59-A6C34878D82A}">
                    <a16:rowId xmlns:a16="http://schemas.microsoft.com/office/drawing/2014/main" val="589076794"/>
                  </a:ext>
                </a:extLst>
              </a:tr>
              <a:tr h="370840">
                <a:tc>
                  <a:txBody>
                    <a:bodyPr/>
                    <a:lstStyle/>
                    <a:p>
                      <a:r>
                        <a:rPr lang="en-US" sz="1000" b="1" dirty="0"/>
                        <a:t>Discontinuation</a:t>
                      </a:r>
                      <a:r>
                        <a:rPr lang="en-US" sz="1000" b="1" baseline="0" dirty="0"/>
                        <a:t> rate</a:t>
                      </a:r>
                      <a:endParaRPr lang="en-US" sz="1000" b="1" dirty="0"/>
                    </a:p>
                  </a:txBody>
                  <a:tcPr/>
                </a:tc>
                <a:tc>
                  <a:txBody>
                    <a:bodyPr/>
                    <a:lstStyle/>
                    <a:p>
                      <a:r>
                        <a:rPr lang="en-US" sz="1000" dirty="0"/>
                        <a:t>27.7%</a:t>
                      </a:r>
                    </a:p>
                  </a:txBody>
                  <a:tcPr/>
                </a:tc>
                <a:tc>
                  <a:txBody>
                    <a:bodyPr/>
                    <a:lstStyle/>
                    <a:p>
                      <a:r>
                        <a:rPr lang="en-US" sz="1000" dirty="0"/>
                        <a:t>42.0%</a:t>
                      </a:r>
                    </a:p>
                  </a:txBody>
                  <a:tcPr/>
                </a:tc>
                <a:tc>
                  <a:txBody>
                    <a:bodyPr/>
                    <a:lstStyle/>
                    <a:p>
                      <a:r>
                        <a:rPr lang="en-US" sz="1000" dirty="0"/>
                        <a:t>19.5%</a:t>
                      </a:r>
                    </a:p>
                  </a:txBody>
                  <a:tcPr/>
                </a:tc>
                <a:tc>
                  <a:txBody>
                    <a:bodyPr/>
                    <a:lstStyle/>
                    <a:p>
                      <a:r>
                        <a:rPr lang="en-US" sz="1000" dirty="0"/>
                        <a:t>ongoing</a:t>
                      </a:r>
                    </a:p>
                  </a:txBody>
                  <a:tcPr/>
                </a:tc>
                <a:extLst>
                  <a:ext uri="{0D108BD9-81ED-4DB2-BD59-A6C34878D82A}">
                    <a16:rowId xmlns:a16="http://schemas.microsoft.com/office/drawing/2014/main" val="3465012326"/>
                  </a:ext>
                </a:extLst>
              </a:tr>
              <a:tr h="370840">
                <a:tc>
                  <a:txBody>
                    <a:bodyPr/>
                    <a:lstStyle/>
                    <a:p>
                      <a:r>
                        <a:rPr lang="en-US" sz="1000" b="1" dirty="0"/>
                        <a:t>IDFS</a:t>
                      </a:r>
                    </a:p>
                  </a:txBody>
                  <a:tcPr/>
                </a:tc>
                <a:tc>
                  <a:txBody>
                    <a:bodyPr/>
                    <a:lstStyle/>
                    <a:p>
                      <a:r>
                        <a:rPr lang="en-US" sz="1000" dirty="0"/>
                        <a:t>85.8% vs 79.4% (HR 0.7,</a:t>
                      </a:r>
                      <a:r>
                        <a:rPr lang="en-US" sz="1000" baseline="0" dirty="0"/>
                        <a:t> </a:t>
                      </a:r>
                      <a:r>
                        <a:rPr lang="en-US" sz="1000" b="1" baseline="0" dirty="0"/>
                        <a:t>p&lt;0.0001</a:t>
                      </a:r>
                      <a:r>
                        <a:rPr lang="en-US" sz="1000" baseline="0" dirty="0"/>
                        <a:t>) at 4 years</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000" b="0" i="0" kern="1200" dirty="0">
                          <a:solidFill>
                            <a:schemeClr val="dk1"/>
                          </a:solidFill>
                          <a:effectLst/>
                          <a:latin typeface="+mn-lt"/>
                          <a:ea typeface="+mn-ea"/>
                          <a:cs typeface="+mn-cs"/>
                        </a:rPr>
                        <a:t>84.2% </a:t>
                      </a:r>
                      <a:r>
                        <a:rPr lang="en-US" sz="1000" b="0" i="0" kern="1200" dirty="0">
                          <a:solidFill>
                            <a:schemeClr val="dk1"/>
                          </a:solidFill>
                          <a:effectLst/>
                          <a:latin typeface="+mn-lt"/>
                          <a:ea typeface="+mn-ea"/>
                          <a:cs typeface="+mn-cs"/>
                        </a:rPr>
                        <a:t>vs</a:t>
                      </a:r>
                      <a:r>
                        <a:rPr lang="en-US" sz="1000" b="0" i="1" kern="1200" baseline="0" dirty="0">
                          <a:solidFill>
                            <a:schemeClr val="dk1"/>
                          </a:solidFill>
                          <a:effectLst/>
                          <a:latin typeface="+mn-lt"/>
                          <a:ea typeface="+mn-ea"/>
                          <a:cs typeface="+mn-cs"/>
                        </a:rPr>
                        <a:t> </a:t>
                      </a:r>
                      <a:r>
                        <a:rPr lang="pl-PL" sz="1000" b="0" i="0" kern="1200" dirty="0">
                          <a:solidFill>
                            <a:schemeClr val="dk1"/>
                          </a:solidFill>
                          <a:effectLst/>
                          <a:latin typeface="+mn-lt"/>
                          <a:ea typeface="+mn-ea"/>
                          <a:cs typeface="+mn-cs"/>
                        </a:rPr>
                        <a:t>84.5%</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HR </a:t>
                      </a:r>
                      <a:r>
                        <a:rPr lang="pl-PL" sz="1000" b="0" i="0" kern="1200" dirty="0">
                          <a:solidFill>
                            <a:schemeClr val="dk1"/>
                          </a:solidFill>
                          <a:effectLst/>
                          <a:latin typeface="+mn-lt"/>
                          <a:ea typeface="+mn-ea"/>
                          <a:cs typeface="+mn-cs"/>
                        </a:rPr>
                        <a:t>0.96</a:t>
                      </a:r>
                      <a:r>
                        <a:rPr lang="en-US" sz="1000" b="0" i="0" kern="1200" dirty="0">
                          <a:solidFill>
                            <a:schemeClr val="dk1"/>
                          </a:solidFill>
                          <a:effectLst/>
                          <a:latin typeface="+mn-lt"/>
                          <a:ea typeface="+mn-ea"/>
                          <a:cs typeface="+mn-cs"/>
                        </a:rPr>
                        <a:t>,</a:t>
                      </a:r>
                      <a:r>
                        <a:rPr lang="en-US" sz="1000" b="0" i="0" kern="1200" baseline="0" dirty="0">
                          <a:solidFill>
                            <a:schemeClr val="dk1"/>
                          </a:solidFill>
                          <a:effectLst/>
                          <a:latin typeface="+mn-lt"/>
                          <a:ea typeface="+mn-ea"/>
                          <a:cs typeface="+mn-cs"/>
                        </a:rPr>
                        <a:t> </a:t>
                      </a:r>
                      <a:r>
                        <a:rPr lang="en-US" sz="1000" b="1" i="0" kern="1200" baseline="0" dirty="0">
                          <a:solidFill>
                            <a:schemeClr val="dk1"/>
                          </a:solidFill>
                          <a:effectLst/>
                          <a:latin typeface="+mn-lt"/>
                          <a:ea typeface="+mn-ea"/>
                          <a:cs typeface="+mn-cs"/>
                        </a:rPr>
                        <a:t>p= </a:t>
                      </a:r>
                      <a:r>
                        <a:rPr lang="pl-PL" sz="1000" b="1" i="0" kern="1200" dirty="0">
                          <a:solidFill>
                            <a:schemeClr val="dk1"/>
                          </a:solidFill>
                          <a:effectLst/>
                          <a:latin typeface="+mn-lt"/>
                          <a:ea typeface="+mn-ea"/>
                          <a:cs typeface="+mn-cs"/>
                        </a:rPr>
                        <a:t>.65</a:t>
                      </a:r>
                      <a:r>
                        <a:rPr lang="en-US" sz="1000" b="0" i="0" kern="1200" dirty="0">
                          <a:solidFill>
                            <a:schemeClr val="dk1"/>
                          </a:solidFill>
                          <a:effectLst/>
                          <a:latin typeface="+mn-lt"/>
                          <a:ea typeface="+mn-ea"/>
                          <a:cs typeface="+mn-cs"/>
                        </a:rPr>
                        <a:t>) at 4 years</a:t>
                      </a:r>
                      <a:endParaRPr lang="en-US" sz="1000" dirty="0"/>
                    </a:p>
                  </a:txBody>
                  <a:tcPr/>
                </a:tc>
                <a:tc>
                  <a:txBody>
                    <a:bodyPr/>
                    <a:lstStyle/>
                    <a:p>
                      <a:r>
                        <a:rPr lang="en-US" sz="1000" b="0" i="0" kern="1200" dirty="0">
                          <a:solidFill>
                            <a:schemeClr val="dk1"/>
                          </a:solidFill>
                          <a:effectLst/>
                          <a:latin typeface="+mn-lt"/>
                          <a:ea typeface="+mn-ea"/>
                          <a:cs typeface="+mn-cs"/>
                        </a:rPr>
                        <a:t>73.0 % vs</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72.4 % (HR 0.93, </a:t>
                      </a:r>
                      <a:r>
                        <a:rPr lang="en-US" sz="1000" b="1" i="0" kern="1200" dirty="0">
                          <a:solidFill>
                            <a:schemeClr val="dk1"/>
                          </a:solidFill>
                          <a:effectLst/>
                          <a:latin typeface="+mn-lt"/>
                          <a:ea typeface="+mn-ea"/>
                          <a:cs typeface="+mn-cs"/>
                        </a:rPr>
                        <a:t>p&gt;0.05</a:t>
                      </a:r>
                      <a:r>
                        <a:rPr lang="en-US" sz="1000" b="0" i="0" kern="1200" dirty="0">
                          <a:solidFill>
                            <a:schemeClr val="dk1"/>
                          </a:solidFill>
                          <a:effectLst/>
                          <a:latin typeface="+mn-lt"/>
                          <a:ea typeface="+mn-ea"/>
                          <a:cs typeface="+mn-cs"/>
                        </a:rPr>
                        <a:t>) at 4</a:t>
                      </a:r>
                      <a:r>
                        <a:rPr lang="en-US" sz="1000" b="0" i="0" kern="1200" baseline="0" dirty="0">
                          <a:solidFill>
                            <a:schemeClr val="dk1"/>
                          </a:solidFill>
                          <a:effectLst/>
                          <a:latin typeface="+mn-lt"/>
                          <a:ea typeface="+mn-ea"/>
                          <a:cs typeface="+mn-cs"/>
                        </a:rPr>
                        <a:t> years</a:t>
                      </a:r>
                      <a:endParaRPr lang="en-US" sz="1000" dirty="0"/>
                    </a:p>
                  </a:txBody>
                  <a:tcPr/>
                </a:tc>
                <a:tc>
                  <a:txBody>
                    <a:bodyPr/>
                    <a:lstStyle/>
                    <a:p>
                      <a:endParaRPr lang="en-US" sz="1000"/>
                    </a:p>
                  </a:txBody>
                  <a:tcPr/>
                </a:tc>
                <a:extLst>
                  <a:ext uri="{0D108BD9-81ED-4DB2-BD59-A6C34878D82A}">
                    <a16:rowId xmlns:a16="http://schemas.microsoft.com/office/drawing/2014/main" val="2188491525"/>
                  </a:ext>
                </a:extLst>
              </a:tr>
              <a:tr h="370840">
                <a:tc>
                  <a:txBody>
                    <a:bodyPr/>
                    <a:lstStyle/>
                    <a:p>
                      <a:r>
                        <a:rPr lang="en-US" sz="1000" b="1" dirty="0"/>
                        <a:t>DRFS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88.4%</a:t>
                      </a:r>
                      <a:r>
                        <a:rPr lang="en-US" sz="1000" baseline="0" dirty="0"/>
                        <a:t> vs 82.5% (HR 0.7, </a:t>
                      </a:r>
                      <a:r>
                        <a:rPr lang="en-US" sz="1000" b="1" baseline="0" dirty="0"/>
                        <a:t>p&lt;0.0001</a:t>
                      </a:r>
                      <a:r>
                        <a:rPr lang="en-US" sz="1000" baseline="0" dirty="0"/>
                        <a:t>) at 4 years</a:t>
                      </a:r>
                      <a:endParaRPr lang="en-US" sz="1000" dirty="0"/>
                    </a:p>
                  </a:txBody>
                  <a:tcPr/>
                </a:tc>
                <a:tc>
                  <a:txBody>
                    <a:bodyPr/>
                    <a:lstStyle/>
                    <a:p>
                      <a:r>
                        <a:rPr lang="en-US" sz="1000" b="0" i="0" kern="1200" dirty="0">
                          <a:solidFill>
                            <a:schemeClr val="dk1"/>
                          </a:solidFill>
                          <a:effectLst/>
                          <a:latin typeface="+mn-lt"/>
                          <a:ea typeface="+mn-ea"/>
                          <a:cs typeface="+mn-cs"/>
                        </a:rPr>
                        <a:t>86.2% versus 87.8% (HR 1.05,</a:t>
                      </a:r>
                      <a:r>
                        <a:rPr lang="en-US" sz="1000" b="0" i="0" kern="1200" baseline="0" dirty="0">
                          <a:solidFill>
                            <a:schemeClr val="dk1"/>
                          </a:solidFill>
                          <a:effectLst/>
                          <a:latin typeface="+mn-lt"/>
                          <a:ea typeface="+mn-ea"/>
                          <a:cs typeface="+mn-cs"/>
                        </a:rPr>
                        <a:t> </a:t>
                      </a:r>
                      <a:r>
                        <a:rPr lang="en-US" sz="1000" b="1" i="0" kern="1200" baseline="0" dirty="0">
                          <a:solidFill>
                            <a:schemeClr val="dk1"/>
                          </a:solidFill>
                          <a:effectLst/>
                          <a:latin typeface="+mn-lt"/>
                          <a:ea typeface="+mn-ea"/>
                          <a:cs typeface="+mn-cs"/>
                        </a:rPr>
                        <a:t>p&gt;0.05</a:t>
                      </a:r>
                      <a:r>
                        <a:rPr lang="en-US" sz="1000" b="0" i="0" kern="1200" baseline="0" dirty="0">
                          <a:solidFill>
                            <a:schemeClr val="dk1"/>
                          </a:solidFill>
                          <a:effectLst/>
                          <a:latin typeface="+mn-lt"/>
                          <a:ea typeface="+mn-ea"/>
                          <a:cs typeface="+mn-cs"/>
                        </a:rPr>
                        <a:t>) at 4 years</a:t>
                      </a:r>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36199334"/>
                  </a:ext>
                </a:extLst>
              </a:tr>
            </a:tbl>
          </a:graphicData>
        </a:graphic>
      </p:graphicFrame>
    </p:spTree>
    <p:extLst>
      <p:ext uri="{BB962C8B-B14F-4D97-AF65-F5344CB8AC3E}">
        <p14:creationId xmlns:p14="http://schemas.microsoft.com/office/powerpoint/2010/main" val="2119890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r>
              <a:rPr lang="en-US" sz="2000" dirty="0"/>
              <a:t>42 year-old premenopausal female presents with two months of worsening back pain. Imaging reveals concern for a 5 cm breast mass and metastatic bone lesions in the lumbar spine. Biopsy of L5 shows an ER+ HER2- (0) breast cancer. What therapy do you offer her?</a:t>
            </a:r>
          </a:p>
          <a:p>
            <a:pPr marL="0" indent="0">
              <a:buNone/>
            </a:pPr>
            <a:endParaRPr lang="en-US" sz="2000" dirty="0"/>
          </a:p>
          <a:p>
            <a:pPr marL="457200" indent="-457200">
              <a:buAutoNum type="alphaUcParenR"/>
            </a:pPr>
            <a:r>
              <a:rPr lang="en-US" sz="2000" dirty="0"/>
              <a:t>Combination chemotherapy with carbo/</a:t>
            </a:r>
            <a:r>
              <a:rPr lang="en-US" sz="2000" dirty="0" err="1"/>
              <a:t>taxol</a:t>
            </a:r>
            <a:endParaRPr lang="en-US" sz="2000" dirty="0"/>
          </a:p>
          <a:p>
            <a:pPr marL="457200" indent="-457200">
              <a:buAutoNum type="alphaUcParenR"/>
            </a:pPr>
            <a:r>
              <a:rPr lang="en-US" sz="2000" dirty="0" err="1"/>
              <a:t>Ribociclib</a:t>
            </a:r>
            <a:r>
              <a:rPr lang="en-US" sz="2000" dirty="0"/>
              <a:t> + tamoxifen</a:t>
            </a:r>
          </a:p>
          <a:p>
            <a:pPr marL="457200" indent="-457200">
              <a:buAutoNum type="alphaUcParenR"/>
            </a:pPr>
            <a:r>
              <a:rPr lang="en-US" sz="2000" dirty="0" err="1"/>
              <a:t>Ribociclib</a:t>
            </a:r>
            <a:r>
              <a:rPr lang="en-US" sz="2000" dirty="0"/>
              <a:t> + AI + Ovarian Suppression </a:t>
            </a:r>
          </a:p>
          <a:p>
            <a:pPr marL="457200" indent="-457200">
              <a:buAutoNum type="alphaUcParenR"/>
            </a:pPr>
            <a:r>
              <a:rPr lang="en-US" sz="2000" dirty="0" err="1"/>
              <a:t>Abemaciclib</a:t>
            </a:r>
            <a:r>
              <a:rPr lang="en-US" sz="2000" dirty="0"/>
              <a:t> + tamoxifen</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Based Discussion: Case 1</a:t>
            </a:r>
            <a:endParaRPr lang="en-US" b="1" kern="0" dirty="0"/>
          </a:p>
        </p:txBody>
      </p:sp>
    </p:spTree>
    <p:extLst>
      <p:ext uri="{BB962C8B-B14F-4D97-AF65-F5344CB8AC3E}">
        <p14:creationId xmlns:p14="http://schemas.microsoft.com/office/powerpoint/2010/main" val="4456945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pPr marL="457200" indent="-457200">
              <a:buAutoNum type="alphaUcParenR"/>
            </a:pPr>
            <a:r>
              <a:rPr lang="en-US" sz="2000" dirty="0"/>
              <a:t>Combination chemotherapy with carbo/</a:t>
            </a:r>
            <a:r>
              <a:rPr lang="en-US" sz="2000" dirty="0" err="1"/>
              <a:t>taxol</a:t>
            </a:r>
            <a:endParaRPr lang="en-US" sz="2000" dirty="0"/>
          </a:p>
          <a:p>
            <a:pPr marL="0" indent="0">
              <a:buNone/>
            </a:pPr>
            <a:r>
              <a:rPr lang="en-US" sz="1600" dirty="0">
                <a:solidFill>
                  <a:srgbClr val="FF0000"/>
                </a:solidFill>
              </a:rPr>
              <a:t>RIGHT Choice Trial: Combination chemotherapy in first-line metastatic ER+ HER2- symptomatic disease associated with shorter PFS and TTF as well as more TRAEs</a:t>
            </a:r>
          </a:p>
          <a:p>
            <a:pPr marL="0" indent="0">
              <a:buNone/>
            </a:pPr>
            <a:r>
              <a:rPr lang="en-US" sz="2000" dirty="0"/>
              <a:t>B)    </a:t>
            </a:r>
            <a:r>
              <a:rPr lang="en-US" sz="2000" dirty="0" err="1"/>
              <a:t>Ribociclib</a:t>
            </a:r>
            <a:r>
              <a:rPr lang="en-US" sz="2000" dirty="0"/>
              <a:t> + tamoxifen</a:t>
            </a:r>
          </a:p>
          <a:p>
            <a:pPr marL="0" indent="0">
              <a:buNone/>
            </a:pPr>
            <a:r>
              <a:rPr lang="en-US" sz="1600" dirty="0" err="1">
                <a:solidFill>
                  <a:srgbClr val="FF0000"/>
                </a:solidFill>
              </a:rPr>
              <a:t>Ribociclib</a:t>
            </a:r>
            <a:r>
              <a:rPr lang="en-US" sz="1600" dirty="0">
                <a:solidFill>
                  <a:srgbClr val="FF0000"/>
                </a:solidFill>
              </a:rPr>
              <a:t> not indicated for concomitant use with tamoxifen. In MONALEESA-7, the observed mean </a:t>
            </a:r>
            <a:r>
              <a:rPr lang="en-US" sz="1600" dirty="0" err="1">
                <a:solidFill>
                  <a:srgbClr val="FF0000"/>
                </a:solidFill>
              </a:rPr>
              <a:t>QTcF</a:t>
            </a:r>
            <a:r>
              <a:rPr lang="en-US" sz="1600" dirty="0">
                <a:solidFill>
                  <a:srgbClr val="FF0000"/>
                </a:solidFill>
              </a:rPr>
              <a:t> increase from baseline was ≥10 </a:t>
            </a:r>
            <a:r>
              <a:rPr lang="en-US" sz="1600" dirty="0" err="1">
                <a:solidFill>
                  <a:srgbClr val="FF0000"/>
                </a:solidFill>
              </a:rPr>
              <a:t>ms</a:t>
            </a:r>
            <a:r>
              <a:rPr lang="en-US" sz="1600" dirty="0">
                <a:solidFill>
                  <a:srgbClr val="FF0000"/>
                </a:solidFill>
              </a:rPr>
              <a:t> higher in the tamoxifen + placebo subgroup compared with the non-steroidal aromatase inhibitor (NSAI) + placebo subgroup</a:t>
            </a:r>
          </a:p>
          <a:p>
            <a:pPr marL="0" indent="0">
              <a:buNone/>
            </a:pPr>
            <a:r>
              <a:rPr lang="en-US" sz="2000" b="1" dirty="0"/>
              <a:t>C)    </a:t>
            </a:r>
            <a:r>
              <a:rPr lang="en-US" sz="2000" b="1" dirty="0" err="1"/>
              <a:t>Ribociclib</a:t>
            </a:r>
            <a:r>
              <a:rPr lang="en-US" sz="2000" b="1" dirty="0"/>
              <a:t> + AI + </a:t>
            </a:r>
            <a:r>
              <a:rPr lang="en-US" sz="2000" b="1" dirty="0" err="1"/>
              <a:t>zoladex</a:t>
            </a:r>
            <a:r>
              <a:rPr lang="en-US" sz="2000" b="1" dirty="0"/>
              <a:t> </a:t>
            </a:r>
          </a:p>
          <a:p>
            <a:pPr marL="0" indent="0">
              <a:buNone/>
            </a:pPr>
            <a:r>
              <a:rPr lang="en-US" sz="1600" b="1" dirty="0"/>
              <a:t>MONALEESA-7:  OS at 42 months was 70.2% vs 46.0% (P=0.00973)</a:t>
            </a:r>
          </a:p>
          <a:p>
            <a:pPr marL="457200" indent="-457200">
              <a:buAutoNum type="alphaUcParenR" startAt="4"/>
            </a:pPr>
            <a:r>
              <a:rPr lang="en-US" sz="2000" dirty="0" err="1"/>
              <a:t>Abemaciclib</a:t>
            </a:r>
            <a:r>
              <a:rPr lang="en-US" sz="2000" dirty="0"/>
              <a:t> + tamoxifen</a:t>
            </a:r>
          </a:p>
          <a:p>
            <a:pPr marL="0" indent="0">
              <a:buNone/>
            </a:pPr>
            <a:r>
              <a:rPr lang="en-US" sz="2000" dirty="0">
                <a:solidFill>
                  <a:srgbClr val="FF0000"/>
                </a:solidFill>
              </a:rPr>
              <a:t>No Phase III data</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1</a:t>
            </a:r>
            <a:endParaRPr lang="en-US" b="1" kern="0" dirty="0"/>
          </a:p>
        </p:txBody>
      </p:sp>
    </p:spTree>
    <p:extLst>
      <p:ext uri="{BB962C8B-B14F-4D97-AF65-F5344CB8AC3E}">
        <p14:creationId xmlns:p14="http://schemas.microsoft.com/office/powerpoint/2010/main" val="929306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8" y="844550"/>
            <a:ext cx="8909331" cy="3147278"/>
          </a:xfrm>
        </p:spPr>
        <p:txBody>
          <a:bodyPr/>
          <a:lstStyle/>
          <a:p>
            <a:r>
              <a:rPr lang="en-US" sz="1900" dirty="0"/>
              <a:t>60 year-old postmenopausal female with a prior history of a T1cN0 ER+ HER2- breast cancer s/p lumpectomy, radiation and 5 years of </a:t>
            </a:r>
            <a:r>
              <a:rPr lang="en-US" sz="1900" dirty="0" err="1"/>
              <a:t>anastrozole</a:t>
            </a:r>
            <a:r>
              <a:rPr lang="en-US" sz="1900" dirty="0"/>
              <a:t> which was completed 2 years ago now presents with new onset headaches and right sided weakness. MRI brain reveals concern for 3 CNS lesions. She undergoes gamma knife treatment. CT CAP and bone scan reveal diffuse bone </a:t>
            </a:r>
            <a:r>
              <a:rPr lang="en-US" sz="1900" dirty="0" err="1"/>
              <a:t>mets</a:t>
            </a:r>
            <a:r>
              <a:rPr lang="en-US" sz="1900" dirty="0"/>
              <a:t>. Biopsy of bone lesion shows ER+ HER2- (1+) breast cancer. Which therapy do you offer?</a:t>
            </a:r>
          </a:p>
          <a:p>
            <a:pPr marL="457200" indent="-457200">
              <a:buAutoNum type="alphaUcParenR"/>
            </a:pPr>
            <a:r>
              <a:rPr lang="en-US" sz="1900" dirty="0"/>
              <a:t>T-</a:t>
            </a:r>
            <a:r>
              <a:rPr lang="en-US" sz="1900" dirty="0" err="1"/>
              <a:t>DXd</a:t>
            </a:r>
            <a:endParaRPr lang="en-US" sz="1900" dirty="0"/>
          </a:p>
          <a:p>
            <a:pPr marL="457200" indent="-457200">
              <a:buAutoNum type="alphaUcParenR"/>
            </a:pPr>
            <a:r>
              <a:rPr lang="en-US" sz="1900" dirty="0" err="1"/>
              <a:t>Palbociclib</a:t>
            </a:r>
            <a:r>
              <a:rPr lang="en-US" sz="1900" dirty="0"/>
              <a:t> + AI</a:t>
            </a:r>
          </a:p>
          <a:p>
            <a:pPr marL="457200" indent="-457200">
              <a:buAutoNum type="alphaUcParenR"/>
            </a:pPr>
            <a:r>
              <a:rPr lang="en-US" sz="1900" dirty="0" err="1"/>
              <a:t>Abemaciclib</a:t>
            </a:r>
            <a:r>
              <a:rPr lang="en-US" sz="1900" dirty="0"/>
              <a:t> + AI</a:t>
            </a:r>
          </a:p>
          <a:p>
            <a:pPr marL="457200" indent="-457200">
              <a:buAutoNum type="alphaUcParenR"/>
            </a:pPr>
            <a:r>
              <a:rPr lang="en-US" sz="1900" dirty="0"/>
              <a:t>Paclitaxel </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Based Discussion: Case 2</a:t>
            </a:r>
            <a:endParaRPr lang="en-US" b="1" kern="0" dirty="0"/>
          </a:p>
        </p:txBody>
      </p:sp>
    </p:spTree>
    <p:extLst>
      <p:ext uri="{BB962C8B-B14F-4D97-AF65-F5344CB8AC3E}">
        <p14:creationId xmlns:p14="http://schemas.microsoft.com/office/powerpoint/2010/main" val="15658592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pPr marL="457200" indent="-457200">
              <a:buAutoNum type="alphaUcParenR"/>
            </a:pPr>
            <a:r>
              <a:rPr lang="en-US" sz="1600" dirty="0"/>
              <a:t>T-</a:t>
            </a:r>
            <a:r>
              <a:rPr lang="en-US" sz="1600" dirty="0" err="1"/>
              <a:t>DXd</a:t>
            </a:r>
            <a:endParaRPr lang="en-US" sz="1600" dirty="0"/>
          </a:p>
          <a:p>
            <a:pPr marL="0" indent="0">
              <a:buNone/>
            </a:pPr>
            <a:r>
              <a:rPr lang="en-US" sz="1600" dirty="0">
                <a:solidFill>
                  <a:srgbClr val="FF0000"/>
                </a:solidFill>
              </a:rPr>
              <a:t>DESTINY-BREAST04: HER2-low metastatic breast cancer who had received one or two previous lines of chemotherapy</a:t>
            </a:r>
          </a:p>
          <a:p>
            <a:pPr marL="457200" indent="-457200">
              <a:buAutoNum type="alphaUcParenR" startAt="2"/>
            </a:pPr>
            <a:r>
              <a:rPr lang="en-US" sz="1600" dirty="0" err="1"/>
              <a:t>Palbociclib</a:t>
            </a:r>
            <a:r>
              <a:rPr lang="en-US" sz="1600" dirty="0"/>
              <a:t> + AI</a:t>
            </a:r>
          </a:p>
          <a:p>
            <a:pPr marL="0" indent="0">
              <a:buNone/>
            </a:pPr>
            <a:r>
              <a:rPr lang="en-US" sz="1600" dirty="0">
                <a:solidFill>
                  <a:srgbClr val="FF0000"/>
                </a:solidFill>
              </a:rPr>
              <a:t>No OS in PALOMA 2</a:t>
            </a:r>
          </a:p>
          <a:p>
            <a:pPr marL="457200" indent="-457200">
              <a:buAutoNum type="alphaUcParenR" startAt="3"/>
            </a:pPr>
            <a:r>
              <a:rPr lang="en-US" sz="1600" b="1" dirty="0" err="1"/>
              <a:t>Abemaciclib</a:t>
            </a:r>
            <a:r>
              <a:rPr lang="en-US" sz="1600" b="1" dirty="0"/>
              <a:t> + AI</a:t>
            </a:r>
          </a:p>
          <a:p>
            <a:pPr marL="0" indent="0">
              <a:buNone/>
            </a:pPr>
            <a:r>
              <a:rPr lang="en-US" sz="1600" b="1" dirty="0"/>
              <a:t>Phase II study: </a:t>
            </a:r>
            <a:r>
              <a:rPr lang="en-US" sz="1600" b="1" dirty="0" err="1"/>
              <a:t>Abemaciclib</a:t>
            </a:r>
            <a:r>
              <a:rPr lang="en-US" sz="1600" b="1" dirty="0"/>
              <a:t> associated with an </a:t>
            </a:r>
            <a:r>
              <a:rPr lang="en-US" sz="1600" b="1" dirty="0" err="1"/>
              <a:t>iCBR</a:t>
            </a:r>
            <a:r>
              <a:rPr lang="en-US" sz="1600" b="1" dirty="0"/>
              <a:t> of 24% in pts with heavily pretreated HR</a:t>
            </a:r>
            <a:r>
              <a:rPr lang="en-US" sz="1600" b="1" baseline="30000" dirty="0"/>
              <a:t>+</a:t>
            </a:r>
            <a:r>
              <a:rPr lang="en-US" sz="1600" b="1" dirty="0"/>
              <a:t>, HER2</a:t>
            </a:r>
            <a:r>
              <a:rPr lang="en-US" sz="1600" b="1" baseline="30000" dirty="0"/>
              <a:t>−</a:t>
            </a:r>
            <a:r>
              <a:rPr lang="en-US" sz="1600" b="1" dirty="0"/>
              <a:t> MBC and achieved therapeutic concentrations in brain metastases tissue (</a:t>
            </a:r>
            <a:r>
              <a:rPr lang="en-US" sz="1600" b="1" dirty="0" err="1"/>
              <a:t>Tolaney</a:t>
            </a:r>
            <a:r>
              <a:rPr lang="en-US" sz="1600" b="1" dirty="0"/>
              <a:t> et al., CCR 2020)</a:t>
            </a:r>
          </a:p>
          <a:p>
            <a:pPr marL="457200" indent="-457200">
              <a:buAutoNum type="alphaUcParenR" startAt="4"/>
            </a:pPr>
            <a:r>
              <a:rPr lang="en-US" sz="1600" dirty="0"/>
              <a:t>Paclitaxel</a:t>
            </a:r>
          </a:p>
          <a:p>
            <a:pPr marL="0" indent="0">
              <a:buNone/>
            </a:pPr>
            <a:r>
              <a:rPr lang="en-US" sz="1600" dirty="0">
                <a:solidFill>
                  <a:srgbClr val="FF0000"/>
                </a:solidFill>
              </a:rPr>
              <a:t>Chemotherapy options with better CNS penetration include </a:t>
            </a:r>
            <a:r>
              <a:rPr lang="en-US" sz="1600" dirty="0" err="1">
                <a:solidFill>
                  <a:srgbClr val="FF0000"/>
                </a:solidFill>
              </a:rPr>
              <a:t>capecitabine</a:t>
            </a:r>
            <a:r>
              <a:rPr lang="en-US" sz="1600" dirty="0">
                <a:solidFill>
                  <a:srgbClr val="FF0000"/>
                </a:solidFill>
              </a:rPr>
              <a:t>, cisplatin, etoposide, high dose MTX</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2</a:t>
            </a:r>
            <a:endParaRPr lang="en-US" b="1" kern="0" dirty="0"/>
          </a:p>
        </p:txBody>
      </p:sp>
    </p:spTree>
    <p:extLst>
      <p:ext uri="{BB962C8B-B14F-4D97-AF65-F5344CB8AC3E}">
        <p14:creationId xmlns:p14="http://schemas.microsoft.com/office/powerpoint/2010/main" val="29760952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r>
              <a:rPr lang="en-US" sz="2000" dirty="0"/>
              <a:t>55 year-old postmenopausal female presents with a pT2N1a ER+ HER2- breast cancer. On review of the surgical pathology, she is found to have a 4.5 cm grade 3 IDC with 1 positive LN and </a:t>
            </a:r>
            <a:r>
              <a:rPr lang="en-US" sz="2000" dirty="0" err="1"/>
              <a:t>ki</a:t>
            </a:r>
            <a:r>
              <a:rPr lang="en-US" sz="2000" dirty="0"/>
              <a:t> 67 30%. In addition to adjuvant </a:t>
            </a:r>
            <a:r>
              <a:rPr lang="en-US" sz="2000" dirty="0" err="1"/>
              <a:t>anastrozole</a:t>
            </a:r>
            <a:r>
              <a:rPr lang="en-US" sz="2000" dirty="0"/>
              <a:t>, you recommend 2 years of </a:t>
            </a:r>
            <a:r>
              <a:rPr lang="en-US" sz="2000" dirty="0" err="1"/>
              <a:t>abemaciclib</a:t>
            </a:r>
            <a:r>
              <a:rPr lang="en-US" sz="2000" dirty="0"/>
              <a:t>. What rare side effects do you counsel discuss with the </a:t>
            </a:r>
            <a:r>
              <a:rPr lang="en-US" sz="2000" dirty="0" err="1"/>
              <a:t>pt</a:t>
            </a:r>
            <a:r>
              <a:rPr lang="en-US" sz="2000" dirty="0"/>
              <a:t>?</a:t>
            </a:r>
          </a:p>
          <a:p>
            <a:pPr marL="0" indent="0">
              <a:buNone/>
            </a:pPr>
            <a:endParaRPr lang="en-US" sz="2000" dirty="0"/>
          </a:p>
          <a:p>
            <a:pPr marL="457200" indent="-457200">
              <a:buAutoNum type="alphaUcParenR"/>
            </a:pPr>
            <a:r>
              <a:rPr lang="en-US" sz="2000" dirty="0"/>
              <a:t>Diarrhea and fatigue</a:t>
            </a:r>
          </a:p>
          <a:p>
            <a:pPr marL="457200" indent="-457200">
              <a:buAutoNum type="alphaUcParenR"/>
            </a:pPr>
            <a:r>
              <a:rPr lang="en-US" sz="2000" dirty="0"/>
              <a:t>Alopecia and neutropenia</a:t>
            </a:r>
          </a:p>
          <a:p>
            <a:pPr marL="457200" indent="-457200">
              <a:buAutoNum type="alphaUcParenR"/>
            </a:pPr>
            <a:r>
              <a:rPr lang="en-US" sz="2000" dirty="0"/>
              <a:t>VTE and ILD</a:t>
            </a:r>
          </a:p>
          <a:p>
            <a:pPr marL="457200" indent="-457200">
              <a:buAutoNum type="alphaUcParenR"/>
            </a:pPr>
            <a:r>
              <a:rPr lang="en-US" sz="2000" dirty="0"/>
              <a:t>Nausea and </a:t>
            </a:r>
            <a:r>
              <a:rPr lang="en-US" sz="2000" dirty="0" err="1"/>
              <a:t>Arthalgias</a:t>
            </a:r>
            <a:endParaRPr lang="en-US" sz="2000" dirty="0"/>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Based Discussion: Case 3</a:t>
            </a:r>
            <a:endParaRPr lang="en-US" b="1" kern="0" dirty="0"/>
          </a:p>
        </p:txBody>
      </p:sp>
    </p:spTree>
    <p:extLst>
      <p:ext uri="{BB962C8B-B14F-4D97-AF65-F5344CB8AC3E}">
        <p14:creationId xmlns:p14="http://schemas.microsoft.com/office/powerpoint/2010/main" val="14478228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pPr marL="457200" indent="-457200">
              <a:buAutoNum type="alphaUcParenR"/>
            </a:pPr>
            <a:r>
              <a:rPr lang="en-US" sz="1600" dirty="0"/>
              <a:t>Diarrhea and fatigue</a:t>
            </a:r>
          </a:p>
          <a:p>
            <a:pPr marL="0" indent="0">
              <a:buNone/>
            </a:pPr>
            <a:r>
              <a:rPr lang="en-US" sz="1600" dirty="0">
                <a:solidFill>
                  <a:srgbClr val="FF0000"/>
                </a:solidFill>
              </a:rPr>
              <a:t>Diarrhea is commonly reported (84% in </a:t>
            </a:r>
            <a:r>
              <a:rPr lang="en-US" sz="1600" dirty="0" err="1">
                <a:solidFill>
                  <a:srgbClr val="FF0000"/>
                </a:solidFill>
              </a:rPr>
              <a:t>MonarchE</a:t>
            </a:r>
            <a:r>
              <a:rPr lang="en-US" sz="1600" dirty="0">
                <a:solidFill>
                  <a:srgbClr val="FF0000"/>
                </a:solidFill>
              </a:rPr>
              <a:t>) and fatigue is common as well (41%)</a:t>
            </a:r>
          </a:p>
          <a:p>
            <a:pPr marL="457200" indent="-457200">
              <a:buAutoNum type="alphaUcParenR" startAt="2"/>
            </a:pPr>
            <a:r>
              <a:rPr lang="en-US" sz="1600" dirty="0"/>
              <a:t>Alopecia and neutropenia</a:t>
            </a:r>
          </a:p>
          <a:p>
            <a:pPr marL="0" indent="0">
              <a:buNone/>
            </a:pPr>
            <a:r>
              <a:rPr lang="en-US" sz="1600" dirty="0">
                <a:solidFill>
                  <a:srgbClr val="FF0000"/>
                </a:solidFill>
              </a:rPr>
              <a:t>Neutropenia is commonly reported (46% in </a:t>
            </a:r>
            <a:r>
              <a:rPr lang="en-US" sz="1600" dirty="0" err="1">
                <a:solidFill>
                  <a:srgbClr val="FF0000"/>
                </a:solidFill>
              </a:rPr>
              <a:t>MonarchE</a:t>
            </a:r>
            <a:r>
              <a:rPr lang="en-US" sz="1600" dirty="0">
                <a:solidFill>
                  <a:srgbClr val="FF0000"/>
                </a:solidFill>
              </a:rPr>
              <a:t>)</a:t>
            </a:r>
          </a:p>
          <a:p>
            <a:pPr marL="457200" indent="-457200">
              <a:buAutoNum type="alphaUcParenR" startAt="3"/>
            </a:pPr>
            <a:r>
              <a:rPr lang="en-US" sz="1600" dirty="0"/>
              <a:t>Nausea and </a:t>
            </a:r>
            <a:r>
              <a:rPr lang="en-US" sz="1600" dirty="0" err="1"/>
              <a:t>Arthalgias</a:t>
            </a:r>
            <a:endParaRPr lang="en-US" sz="1600" dirty="0"/>
          </a:p>
          <a:p>
            <a:pPr marL="0" indent="0">
              <a:buNone/>
            </a:pPr>
            <a:r>
              <a:rPr lang="en-US" sz="1600" dirty="0" err="1">
                <a:solidFill>
                  <a:srgbClr val="FF0000"/>
                </a:solidFill>
              </a:rPr>
              <a:t>Arthalgias</a:t>
            </a:r>
            <a:r>
              <a:rPr lang="en-US" sz="1600" dirty="0">
                <a:solidFill>
                  <a:srgbClr val="FF0000"/>
                </a:solidFill>
              </a:rPr>
              <a:t> are commonly reported (27% in </a:t>
            </a:r>
            <a:r>
              <a:rPr lang="en-US" sz="1600" dirty="0" err="1">
                <a:solidFill>
                  <a:srgbClr val="FF0000"/>
                </a:solidFill>
              </a:rPr>
              <a:t>MonarchE</a:t>
            </a:r>
            <a:r>
              <a:rPr lang="en-US" sz="1600" dirty="0">
                <a:solidFill>
                  <a:srgbClr val="FF0000"/>
                </a:solidFill>
              </a:rPr>
              <a:t>)</a:t>
            </a:r>
          </a:p>
          <a:p>
            <a:pPr marL="0" indent="0">
              <a:buNone/>
            </a:pPr>
            <a:r>
              <a:rPr lang="en-US" sz="1600" b="1" dirty="0"/>
              <a:t>D) VTE and ILD</a:t>
            </a:r>
          </a:p>
          <a:p>
            <a:pPr marL="0" indent="0">
              <a:buNone/>
            </a:pPr>
            <a:r>
              <a:rPr lang="en-US" sz="1600" b="1" dirty="0"/>
              <a:t>VTEs and ILD are rare but serious reported side effects on </a:t>
            </a:r>
            <a:r>
              <a:rPr lang="en-US" sz="1600" b="1" dirty="0" err="1"/>
              <a:t>Abemaciclib</a:t>
            </a:r>
            <a:r>
              <a:rPr lang="en-US" sz="1600" b="1" dirty="0"/>
              <a:t> of which patients should be informed. VTE was reported in 2.5% of patients in </a:t>
            </a:r>
            <a:r>
              <a:rPr lang="en-US" sz="1600" b="1" dirty="0" err="1"/>
              <a:t>MonarchE</a:t>
            </a:r>
            <a:r>
              <a:rPr lang="en-US" sz="1600" b="1" dirty="0"/>
              <a:t> and ILD in 3.3% of patients. </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3</a:t>
            </a:r>
            <a:endParaRPr lang="en-US" b="1" kern="0" dirty="0"/>
          </a:p>
        </p:txBody>
      </p:sp>
    </p:spTree>
    <p:extLst>
      <p:ext uri="{BB962C8B-B14F-4D97-AF65-F5344CB8AC3E}">
        <p14:creationId xmlns:p14="http://schemas.microsoft.com/office/powerpoint/2010/main" val="3458904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a:solidFill>
                  <a:srgbClr val="003767"/>
                </a:solidFill>
              </a:rPr>
              <a:t>The Current State of HER2+ Early Breast Cancer</a:t>
            </a:r>
            <a:endParaRPr lang="en-US" sz="4400" b="1" kern="0" dirty="0"/>
          </a:p>
        </p:txBody>
      </p:sp>
      <p:sp>
        <p:nvSpPr>
          <p:cNvPr id="4" name="Content Placeholder 2">
            <a:extLst>
              <a:ext uri="{FF2B5EF4-FFF2-40B4-BE49-F238E27FC236}">
                <a16:creationId xmlns:a16="http://schemas.microsoft.com/office/drawing/2014/main" id="{D9E363DC-A3EC-4A87-9E89-17410BC7B8F7}"/>
              </a:ext>
            </a:extLst>
          </p:cNvPr>
          <p:cNvSpPr>
            <a:spLocks noGrp="1"/>
          </p:cNvSpPr>
          <p:nvPr>
            <p:ph idx="1"/>
          </p:nvPr>
        </p:nvSpPr>
        <p:spPr>
          <a:xfrm>
            <a:off x="487179" y="832125"/>
            <a:ext cx="8267077" cy="4155110"/>
          </a:xfrm>
        </p:spPr>
        <p:txBody>
          <a:bodyPr>
            <a:noAutofit/>
          </a:bodyPr>
          <a:lstStyle/>
          <a:p>
            <a:r>
              <a:rPr lang="en-US" sz="1800" b="1" i="0" dirty="0">
                <a:solidFill>
                  <a:srgbClr val="003767"/>
                </a:solidFill>
                <a:effectLst/>
                <a:latin typeface="Arial" panose="020B0604020202020204" pitchFamily="34" charset="0"/>
                <a:cs typeface="Arial" panose="020B0604020202020204" pitchFamily="34" charset="0"/>
              </a:rPr>
              <a:t>Patients are doing better - Therapeutic advancements have improved outcomes  </a:t>
            </a:r>
          </a:p>
          <a:p>
            <a:pPr lvl="1"/>
            <a:r>
              <a:rPr lang="en-US" sz="1400" dirty="0">
                <a:solidFill>
                  <a:srgbClr val="003767"/>
                </a:solidFill>
                <a:latin typeface="Arial" panose="020B0604020202020204" pitchFamily="34" charset="0"/>
                <a:cs typeface="Arial" panose="020B0604020202020204" pitchFamily="34" charset="0"/>
              </a:rPr>
              <a:t>Emphasizes need to </a:t>
            </a:r>
            <a:r>
              <a:rPr lang="en-US" sz="1400" b="1" dirty="0">
                <a:solidFill>
                  <a:srgbClr val="C00000"/>
                </a:solidFill>
                <a:latin typeface="Arial" panose="020B0604020202020204" pitchFamily="34" charset="0"/>
                <a:cs typeface="Arial" panose="020B0604020202020204" pitchFamily="34" charset="0"/>
              </a:rPr>
              <a:t>b</a:t>
            </a:r>
            <a:r>
              <a:rPr lang="en-US" sz="1400" b="1" i="0" dirty="0">
                <a:solidFill>
                  <a:srgbClr val="C00000"/>
                </a:solidFill>
                <a:effectLst/>
                <a:latin typeface="Arial" panose="020B0604020202020204" pitchFamily="34" charset="0"/>
                <a:cs typeface="Arial" panose="020B0604020202020204" pitchFamily="34" charset="0"/>
              </a:rPr>
              <a:t>alance risk of overtreatment and toxicity</a:t>
            </a:r>
          </a:p>
          <a:p>
            <a:pPr lvl="1"/>
            <a:r>
              <a:rPr lang="en-US" sz="1400" dirty="0">
                <a:solidFill>
                  <a:srgbClr val="003767"/>
                </a:solidFill>
                <a:latin typeface="Arial" panose="020B0604020202020204" pitchFamily="34" charset="0"/>
                <a:cs typeface="Arial" panose="020B0604020202020204" pitchFamily="34" charset="0"/>
              </a:rPr>
              <a:t>Determine </a:t>
            </a:r>
            <a:r>
              <a:rPr lang="en-US" sz="1400" b="0" i="0" dirty="0">
                <a:solidFill>
                  <a:srgbClr val="003767"/>
                </a:solidFill>
                <a:effectLst/>
                <a:latin typeface="Arial" panose="020B0604020202020204" pitchFamily="34" charset="0"/>
                <a:cs typeface="Arial" panose="020B0604020202020204" pitchFamily="34" charset="0"/>
              </a:rPr>
              <a:t>how to best select those who will do well and those who need more aggressive strategies</a:t>
            </a:r>
          </a:p>
          <a:p>
            <a:endParaRPr lang="en-US" sz="1600" dirty="0">
              <a:solidFill>
                <a:srgbClr val="003767"/>
              </a:solidFill>
              <a:latin typeface="Arial" panose="020B0604020202020204" pitchFamily="34" charset="0"/>
              <a:cs typeface="Arial" panose="020B0604020202020204" pitchFamily="34" charset="0"/>
            </a:endParaRPr>
          </a:p>
          <a:p>
            <a:r>
              <a:rPr lang="en-US" sz="1800" b="1" dirty="0">
                <a:solidFill>
                  <a:srgbClr val="003767"/>
                </a:solidFill>
                <a:latin typeface="Arial" panose="020B0604020202020204" pitchFamily="34" charset="0"/>
                <a:cs typeface="Arial" panose="020B0604020202020204" pitchFamily="34" charset="0"/>
              </a:rPr>
              <a:t>Not all HER2+ BCs are alike – Significant biologic</a:t>
            </a:r>
            <a:r>
              <a:rPr lang="en-US" sz="1800" b="1" i="0" dirty="0">
                <a:solidFill>
                  <a:srgbClr val="003767"/>
                </a:solidFill>
                <a:effectLst/>
                <a:latin typeface="Arial" panose="020B0604020202020204" pitchFamily="34" charset="0"/>
                <a:cs typeface="Arial" panose="020B0604020202020204" pitchFamily="34" charset="0"/>
              </a:rPr>
              <a:t> heterogeneity exists within HER2+ clinical phenotype  </a:t>
            </a:r>
          </a:p>
          <a:p>
            <a:pPr lvl="1"/>
            <a:r>
              <a:rPr lang="en-US" sz="1400" b="0" i="0" dirty="0">
                <a:solidFill>
                  <a:srgbClr val="003767"/>
                </a:solidFill>
                <a:effectLst/>
                <a:latin typeface="Arial" panose="020B0604020202020204" pitchFamily="34" charset="0"/>
                <a:cs typeface="Arial" panose="020B0604020202020204" pitchFamily="34" charset="0"/>
              </a:rPr>
              <a:t>Differential responses exist within this group</a:t>
            </a:r>
          </a:p>
          <a:p>
            <a:pPr lvl="2"/>
            <a:r>
              <a:rPr lang="en-US" sz="1200" b="0" i="0" dirty="0">
                <a:solidFill>
                  <a:srgbClr val="003767"/>
                </a:solidFill>
                <a:effectLst/>
                <a:latin typeface="Arial" panose="020B0604020202020204" pitchFamily="34" charset="0"/>
                <a:cs typeface="Arial" panose="020B0604020202020204" pitchFamily="34" charset="0"/>
              </a:rPr>
              <a:t>HR status: HR+ versus HR- with dual </a:t>
            </a:r>
            <a:r>
              <a:rPr lang="en-US" sz="1200" b="0" i="0" dirty="0" err="1">
                <a:solidFill>
                  <a:srgbClr val="003767"/>
                </a:solidFill>
                <a:effectLst/>
                <a:latin typeface="Arial" panose="020B0604020202020204" pitchFamily="34" charset="0"/>
                <a:cs typeface="Arial" panose="020B0604020202020204" pitchFamily="34" charset="0"/>
              </a:rPr>
              <a:t>mAbs</a:t>
            </a:r>
            <a:r>
              <a:rPr lang="en-US" sz="1200" b="0" i="0" dirty="0">
                <a:solidFill>
                  <a:srgbClr val="003767"/>
                </a:solidFill>
                <a:effectLst/>
                <a:latin typeface="Arial" panose="020B0604020202020204" pitchFamily="34" charset="0"/>
                <a:cs typeface="Arial" panose="020B0604020202020204" pitchFamily="34" charset="0"/>
              </a:rPr>
              <a:t> in neoadjuvant setting</a:t>
            </a:r>
          </a:p>
          <a:p>
            <a:pPr lvl="2"/>
            <a:r>
              <a:rPr lang="en-US" sz="1200" dirty="0">
                <a:solidFill>
                  <a:srgbClr val="003767"/>
                </a:solidFill>
                <a:latin typeface="Arial" panose="020B0604020202020204" pitchFamily="34" charset="0"/>
                <a:cs typeface="Arial" panose="020B0604020202020204" pitchFamily="34" charset="0"/>
              </a:rPr>
              <a:t>Presence HER2 </a:t>
            </a:r>
            <a:r>
              <a:rPr lang="en-US" sz="1200" dirty="0" err="1">
                <a:solidFill>
                  <a:srgbClr val="003767"/>
                </a:solidFill>
                <a:latin typeface="Arial" panose="020B0604020202020204" pitchFamily="34" charset="0"/>
                <a:cs typeface="Arial" panose="020B0604020202020204" pitchFamily="34" charset="0"/>
              </a:rPr>
              <a:t>intratumoral</a:t>
            </a:r>
            <a:r>
              <a:rPr lang="en-US" sz="1200" dirty="0">
                <a:solidFill>
                  <a:srgbClr val="003767"/>
                </a:solidFill>
                <a:latin typeface="Arial" panose="020B0604020202020204" pitchFamily="34" charset="0"/>
                <a:cs typeface="Arial" panose="020B0604020202020204" pitchFamily="34" charset="0"/>
              </a:rPr>
              <a:t> heterogeneity (association with lack of </a:t>
            </a:r>
            <a:r>
              <a:rPr lang="en-US" sz="1200" dirty="0" err="1">
                <a:solidFill>
                  <a:srgbClr val="003767"/>
                </a:solidFill>
                <a:latin typeface="Arial" panose="020B0604020202020204" pitchFamily="34" charset="0"/>
                <a:cs typeface="Arial" panose="020B0604020202020204" pitchFamily="34" charset="0"/>
              </a:rPr>
              <a:t>pCR</a:t>
            </a:r>
            <a:r>
              <a:rPr lang="en-US" sz="1200" dirty="0">
                <a:solidFill>
                  <a:srgbClr val="003767"/>
                </a:solidFill>
                <a:latin typeface="Arial" panose="020B0604020202020204" pitchFamily="34" charset="0"/>
                <a:cs typeface="Arial" panose="020B0604020202020204" pitchFamily="34" charset="0"/>
              </a:rPr>
              <a:t>)</a:t>
            </a:r>
          </a:p>
          <a:p>
            <a:pPr lvl="2"/>
            <a:r>
              <a:rPr lang="en-US" sz="1200" dirty="0">
                <a:solidFill>
                  <a:srgbClr val="003767"/>
                </a:solidFill>
                <a:latin typeface="Arial" panose="020B0604020202020204" pitchFamily="34" charset="0"/>
                <a:cs typeface="Arial" panose="020B0604020202020204" pitchFamily="34" charset="0"/>
              </a:rPr>
              <a:t>I</a:t>
            </a:r>
            <a:r>
              <a:rPr lang="en-US" sz="1200" b="0" i="0" dirty="0">
                <a:solidFill>
                  <a:srgbClr val="003767"/>
                </a:solidFill>
                <a:effectLst/>
                <a:latin typeface="Arial" panose="020B0604020202020204" pitchFamily="34" charset="0"/>
                <a:cs typeface="Arial" panose="020B0604020202020204" pitchFamily="34" charset="0"/>
              </a:rPr>
              <a:t>ntrinsic molecular subtype</a:t>
            </a:r>
            <a:endParaRPr lang="en-US" sz="1050" dirty="0">
              <a:solidFill>
                <a:srgbClr val="003767"/>
              </a:solidFill>
            </a:endParaRPr>
          </a:p>
        </p:txBody>
      </p:sp>
    </p:spTree>
    <p:extLst>
      <p:ext uri="{BB962C8B-B14F-4D97-AF65-F5344CB8AC3E}">
        <p14:creationId xmlns:p14="http://schemas.microsoft.com/office/powerpoint/2010/main" val="39590841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r>
              <a:rPr lang="en-US" sz="2000" dirty="0"/>
              <a:t>65 year-old postmenopausal female with a history of metastatic ER+ HER2- (1+) breast cancer is found to have progression after 20 months on </a:t>
            </a:r>
            <a:r>
              <a:rPr lang="en-US" sz="2000" dirty="0" err="1"/>
              <a:t>palbociclib</a:t>
            </a:r>
            <a:r>
              <a:rPr lang="en-US" sz="2000" dirty="0"/>
              <a:t> + AI. </a:t>
            </a:r>
            <a:r>
              <a:rPr lang="en-US" sz="2000" dirty="0" err="1"/>
              <a:t>CtDNA</a:t>
            </a:r>
            <a:r>
              <a:rPr lang="en-US" sz="2000" dirty="0"/>
              <a:t> testing reveals an ESR1 mutation. What next line therapy do you recommend?</a:t>
            </a:r>
          </a:p>
          <a:p>
            <a:pPr marL="0" indent="0">
              <a:buNone/>
            </a:pPr>
            <a:endParaRPr lang="en-US" sz="2000" dirty="0"/>
          </a:p>
          <a:p>
            <a:pPr marL="457200" indent="-457200">
              <a:buAutoNum type="alphaUcParenR"/>
            </a:pPr>
            <a:r>
              <a:rPr lang="en-US" sz="2000" dirty="0" err="1"/>
              <a:t>Ribociclib</a:t>
            </a:r>
            <a:r>
              <a:rPr lang="en-US" sz="2000" dirty="0"/>
              <a:t> + </a:t>
            </a:r>
            <a:r>
              <a:rPr lang="en-US" sz="2000" dirty="0" err="1"/>
              <a:t>fulvestrant</a:t>
            </a:r>
            <a:endParaRPr lang="en-US" sz="2000" dirty="0"/>
          </a:p>
          <a:p>
            <a:pPr marL="457200" indent="-457200">
              <a:buAutoNum type="alphaUcParenR"/>
            </a:pPr>
            <a:r>
              <a:rPr lang="en-US" sz="2000" dirty="0" err="1"/>
              <a:t>Elacestrant</a:t>
            </a:r>
            <a:r>
              <a:rPr lang="en-US" sz="2000" dirty="0"/>
              <a:t> </a:t>
            </a:r>
          </a:p>
          <a:p>
            <a:pPr marL="457200" indent="-457200">
              <a:buAutoNum type="alphaUcParenR"/>
            </a:pPr>
            <a:r>
              <a:rPr lang="en-US" sz="2000" dirty="0"/>
              <a:t>T-</a:t>
            </a:r>
            <a:r>
              <a:rPr lang="en-US" sz="2000" dirty="0" err="1"/>
              <a:t>DXd</a:t>
            </a:r>
            <a:endParaRPr lang="en-US" sz="2000" dirty="0"/>
          </a:p>
          <a:p>
            <a:pPr marL="457200" indent="-457200">
              <a:buAutoNum type="alphaUcParenR"/>
            </a:pPr>
            <a:r>
              <a:rPr lang="en-US" sz="2000" dirty="0" err="1"/>
              <a:t>Abemaciclib</a:t>
            </a:r>
            <a:endParaRPr lang="en-US" sz="2000" dirty="0"/>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Based Discussion: Case 4</a:t>
            </a:r>
            <a:endParaRPr lang="en-US" b="1" kern="0" dirty="0"/>
          </a:p>
        </p:txBody>
      </p:sp>
    </p:spTree>
    <p:extLst>
      <p:ext uri="{BB962C8B-B14F-4D97-AF65-F5344CB8AC3E}">
        <p14:creationId xmlns:p14="http://schemas.microsoft.com/office/powerpoint/2010/main" val="30016149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669" y="844550"/>
            <a:ext cx="8642294" cy="3147278"/>
          </a:xfrm>
        </p:spPr>
        <p:txBody>
          <a:bodyPr/>
          <a:lstStyle/>
          <a:p>
            <a:pPr>
              <a:buAutoNum type="alphaUcParenR"/>
            </a:pPr>
            <a:r>
              <a:rPr lang="en-US" sz="1500" dirty="0" err="1"/>
              <a:t>Ribociclib</a:t>
            </a:r>
            <a:r>
              <a:rPr lang="en-US" sz="1500" dirty="0"/>
              <a:t> + </a:t>
            </a:r>
            <a:r>
              <a:rPr lang="en-US" sz="1500" dirty="0" err="1"/>
              <a:t>fulvestrant</a:t>
            </a:r>
            <a:r>
              <a:rPr lang="en-US" sz="1500" dirty="0"/>
              <a:t> </a:t>
            </a:r>
          </a:p>
          <a:p>
            <a:pPr marL="0" indent="0">
              <a:buNone/>
            </a:pPr>
            <a:r>
              <a:rPr lang="en-US" sz="1500" dirty="0">
                <a:solidFill>
                  <a:srgbClr val="FF0000"/>
                </a:solidFill>
              </a:rPr>
              <a:t>Encouraging phase II data from MAINTAIN trial however awaiting further phase III date on continuing CDK4/6 in after progression</a:t>
            </a:r>
          </a:p>
          <a:p>
            <a:pPr marL="457200" indent="-457200">
              <a:buAutoNum type="alphaUcParenR" startAt="2"/>
            </a:pPr>
            <a:r>
              <a:rPr lang="en-US" sz="1500" b="1" dirty="0" err="1"/>
              <a:t>Elacestrant</a:t>
            </a:r>
            <a:endParaRPr lang="en-US" sz="1500" b="1" dirty="0"/>
          </a:p>
          <a:p>
            <a:pPr marL="0" indent="0">
              <a:buNone/>
            </a:pPr>
            <a:r>
              <a:rPr lang="en-US" sz="1500" b="1" dirty="0"/>
              <a:t>January 27, 2023, the FDA approved </a:t>
            </a:r>
            <a:r>
              <a:rPr lang="en-US" sz="1500" b="1" dirty="0" err="1"/>
              <a:t>elacestrant</a:t>
            </a:r>
            <a:r>
              <a:rPr lang="en-US" sz="1500" b="1" dirty="0"/>
              <a:t> in postmenopausal women or adult men with ER-positive, HER2-negative, ESR1-mutated advanced or metastatic breast cancer who have progressed on at least 1 line of endocrine therapy (Emerald Trial)</a:t>
            </a:r>
          </a:p>
          <a:p>
            <a:pPr marL="0" indent="0">
              <a:buNone/>
            </a:pPr>
            <a:r>
              <a:rPr lang="en-US" sz="1500" dirty="0"/>
              <a:t>C) T-</a:t>
            </a:r>
            <a:r>
              <a:rPr lang="en-US" sz="1500" dirty="0" err="1"/>
              <a:t>DXd</a:t>
            </a:r>
            <a:endParaRPr lang="en-US" sz="1500" dirty="0"/>
          </a:p>
          <a:p>
            <a:pPr marL="0" indent="0">
              <a:buNone/>
            </a:pPr>
            <a:r>
              <a:rPr lang="en-US" sz="1500" dirty="0">
                <a:solidFill>
                  <a:srgbClr val="FF0000"/>
                </a:solidFill>
              </a:rPr>
              <a:t>DESTINY-BREAST04: HER2-low metastatic breast cancer who had received one or two previous lines of chemotherapy</a:t>
            </a:r>
          </a:p>
          <a:p>
            <a:pPr marL="0" indent="0">
              <a:buNone/>
            </a:pPr>
            <a:r>
              <a:rPr lang="en-US" sz="1500" dirty="0"/>
              <a:t>D) </a:t>
            </a:r>
            <a:r>
              <a:rPr lang="en-US" sz="1500" dirty="0" err="1"/>
              <a:t>Abemaciclib</a:t>
            </a:r>
            <a:r>
              <a:rPr lang="en-US" sz="1500" dirty="0"/>
              <a:t> </a:t>
            </a:r>
          </a:p>
          <a:p>
            <a:pPr marL="0" indent="0">
              <a:buNone/>
            </a:pPr>
            <a:r>
              <a:rPr lang="en-US" sz="1500" dirty="0"/>
              <a:t>Approved as monotherapy after progression on prior endocrine therapy and prior chemotherapy in the metastatic setting.</a:t>
            </a:r>
          </a:p>
        </p:txBody>
      </p:sp>
      <p:sp>
        <p:nvSpPr>
          <p:cNvPr id="3" name="Title 3"/>
          <p:cNvSpPr txBox="1">
            <a:spLocks/>
          </p:cNvSpPr>
          <p:nvPr/>
        </p:nvSpPr>
        <p:spPr>
          <a:xfrm>
            <a:off x="152400" y="2798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3767"/>
                </a:solidFill>
              </a:rPr>
              <a:t>Case 4</a:t>
            </a:r>
            <a:endParaRPr lang="en-US" b="1" kern="0" dirty="0"/>
          </a:p>
        </p:txBody>
      </p:sp>
    </p:spTree>
    <p:extLst>
      <p:ext uri="{BB962C8B-B14F-4D97-AF65-F5344CB8AC3E}">
        <p14:creationId xmlns:p14="http://schemas.microsoft.com/office/powerpoint/2010/main" val="35825497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283661"/>
            <a:ext cx="7184572" cy="2915920"/>
          </a:xfrm>
        </p:spPr>
        <p:txBody>
          <a:bodyPr/>
          <a:lstStyle/>
          <a:p>
            <a:r>
              <a:rPr lang="en-US" sz="4800" b="1">
                <a:solidFill>
                  <a:srgbClr val="003767"/>
                </a:solidFill>
                <a:latin typeface="Arial" panose="020B0604020202020204" pitchFamily="34" charset="0"/>
                <a:cs typeface="Arial" panose="020B0604020202020204" pitchFamily="34" charset="0"/>
              </a:rPr>
              <a:t>Question-and-Answer</a:t>
            </a:r>
            <a:endParaRPr lang="en-US" sz="4800" kern="12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9270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a:solidFill>
                  <a:srgbClr val="003767"/>
                </a:solidFill>
                <a:latin typeface="Arial" panose="020B0604020202020204" pitchFamily="34" charset="0"/>
                <a:cs typeface="Arial" panose="020B0604020202020204" pitchFamily="34" charset="0"/>
              </a:rPr>
              <a:t>Networking Reception</a:t>
            </a:r>
          </a:p>
          <a:p>
            <a:pPr marL="0" indent="0" algn="ctr">
              <a:buNone/>
            </a:pPr>
            <a:r>
              <a:rPr lang="en-US" sz="4000" i="1">
                <a:solidFill>
                  <a:srgbClr val="003767"/>
                </a:solidFill>
                <a:latin typeface="Arial" panose="020B0604020202020204" pitchFamily="34" charset="0"/>
                <a:cs typeface="Arial" panose="020B0604020202020204" pitchFamily="34" charset="0"/>
              </a:rPr>
              <a:t>We will begin at 7:45pm</a:t>
            </a:r>
            <a:endParaRPr lang="en-US" sz="4000" i="1"/>
          </a:p>
        </p:txBody>
      </p:sp>
    </p:spTree>
    <p:extLst>
      <p:ext uri="{BB962C8B-B14F-4D97-AF65-F5344CB8AC3E}">
        <p14:creationId xmlns:p14="http://schemas.microsoft.com/office/powerpoint/2010/main" val="33193286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2774996" y="2595587"/>
            <a:ext cx="3500311" cy="391039"/>
          </a:xfrm>
          <a:prstGeom prst="rect">
            <a:avLst/>
          </a:prstGeom>
        </p:spPr>
        <p:txBody>
          <a:bodyPr vert="horz" wrap="square" lIns="0" tIns="12696" rIns="0" bIns="0" rtlCol="0">
            <a:spAutoFit/>
          </a:bodyPr>
          <a:lstStyle/>
          <a:p>
            <a:pPr marL="12696">
              <a:spcBef>
                <a:spcPts val="100"/>
              </a:spcBef>
              <a:tabLst>
                <a:tab pos="1852374" algn="l"/>
              </a:tabLst>
            </a:pPr>
            <a:r>
              <a:rPr sz="2399" dirty="0">
                <a:solidFill>
                  <a:srgbClr val="FFC72C"/>
                </a:solidFill>
                <a:latin typeface="Bodoni MT"/>
                <a:cs typeface="Bodoni MT"/>
              </a:rPr>
              <a:t>B</a:t>
            </a:r>
            <a:r>
              <a:rPr sz="2399" spc="10" dirty="0">
                <a:solidFill>
                  <a:srgbClr val="FFC72C"/>
                </a:solidFill>
                <a:latin typeface="Bodoni MT"/>
                <a:cs typeface="Bodoni MT"/>
              </a:rPr>
              <a:t> </a:t>
            </a:r>
            <a:r>
              <a:rPr sz="2399" dirty="0">
                <a:solidFill>
                  <a:srgbClr val="FFC72C"/>
                </a:solidFill>
                <a:latin typeface="Bodoni MT"/>
                <a:cs typeface="Bodoni MT"/>
              </a:rPr>
              <a:t>R</a:t>
            </a:r>
            <a:r>
              <a:rPr sz="2399" spc="5" dirty="0">
                <a:solidFill>
                  <a:srgbClr val="FFC72C"/>
                </a:solidFill>
                <a:latin typeface="Bodoni MT"/>
                <a:cs typeface="Bodoni MT"/>
              </a:rPr>
              <a:t> </a:t>
            </a:r>
            <a:r>
              <a:rPr sz="2399" dirty="0">
                <a:solidFill>
                  <a:srgbClr val="FFC72C"/>
                </a:solidFill>
                <a:latin typeface="Bodoni MT"/>
                <a:cs typeface="Bodoni MT"/>
              </a:rPr>
              <a:t>E</a:t>
            </a:r>
            <a:r>
              <a:rPr sz="2399" spc="10" dirty="0">
                <a:solidFill>
                  <a:srgbClr val="FFC72C"/>
                </a:solidFill>
                <a:latin typeface="Bodoni MT"/>
                <a:cs typeface="Bodoni MT"/>
              </a:rPr>
              <a:t> </a:t>
            </a:r>
            <a:r>
              <a:rPr sz="2399" dirty="0">
                <a:solidFill>
                  <a:srgbClr val="FFC72C"/>
                </a:solidFill>
                <a:latin typeface="Bodoni MT"/>
                <a:cs typeface="Bodoni MT"/>
              </a:rPr>
              <a:t>A</a:t>
            </a:r>
            <a:r>
              <a:rPr sz="2399" spc="10" dirty="0">
                <a:solidFill>
                  <a:srgbClr val="FFC72C"/>
                </a:solidFill>
                <a:latin typeface="Bodoni MT"/>
                <a:cs typeface="Bodoni MT"/>
              </a:rPr>
              <a:t> </a:t>
            </a:r>
            <a:r>
              <a:rPr sz="2399" dirty="0">
                <a:solidFill>
                  <a:srgbClr val="FFC72C"/>
                </a:solidFill>
                <a:latin typeface="Bodoni MT"/>
                <a:cs typeface="Bodoni MT"/>
              </a:rPr>
              <a:t>S </a:t>
            </a:r>
            <a:r>
              <a:rPr sz="2399" spc="-50" dirty="0">
                <a:solidFill>
                  <a:srgbClr val="FFC72C"/>
                </a:solidFill>
                <a:latin typeface="Bodoni MT"/>
                <a:cs typeface="Bodoni MT"/>
              </a:rPr>
              <a:t>T</a:t>
            </a:r>
            <a:r>
              <a:rPr sz="2399" dirty="0">
                <a:solidFill>
                  <a:srgbClr val="FFC72C"/>
                </a:solidFill>
                <a:latin typeface="Bodoni MT"/>
                <a:cs typeface="Bodoni MT"/>
              </a:rPr>
              <a:t>	C</a:t>
            </a:r>
            <a:r>
              <a:rPr sz="2399" spc="10" dirty="0">
                <a:solidFill>
                  <a:srgbClr val="FFC72C"/>
                </a:solidFill>
                <a:latin typeface="Bodoni MT"/>
                <a:cs typeface="Bodoni MT"/>
              </a:rPr>
              <a:t> </a:t>
            </a:r>
            <a:r>
              <a:rPr sz="2399" dirty="0">
                <a:solidFill>
                  <a:srgbClr val="FFC72C"/>
                </a:solidFill>
                <a:latin typeface="Bodoni MT"/>
                <a:cs typeface="Bodoni MT"/>
              </a:rPr>
              <a:t>A</a:t>
            </a:r>
            <a:r>
              <a:rPr sz="2399" spc="10" dirty="0">
                <a:solidFill>
                  <a:srgbClr val="FFC72C"/>
                </a:solidFill>
                <a:latin typeface="Bodoni MT"/>
                <a:cs typeface="Bodoni MT"/>
              </a:rPr>
              <a:t> </a:t>
            </a:r>
            <a:r>
              <a:rPr sz="2399" dirty="0">
                <a:solidFill>
                  <a:srgbClr val="FFC72C"/>
                </a:solidFill>
                <a:latin typeface="Bodoni MT"/>
                <a:cs typeface="Bodoni MT"/>
              </a:rPr>
              <a:t>N</a:t>
            </a:r>
            <a:r>
              <a:rPr sz="2399" spc="5" dirty="0">
                <a:solidFill>
                  <a:srgbClr val="FFC72C"/>
                </a:solidFill>
                <a:latin typeface="Bodoni MT"/>
                <a:cs typeface="Bodoni MT"/>
              </a:rPr>
              <a:t> </a:t>
            </a:r>
            <a:r>
              <a:rPr sz="2399" dirty="0">
                <a:solidFill>
                  <a:srgbClr val="FFC72C"/>
                </a:solidFill>
                <a:latin typeface="Bodoni MT"/>
                <a:cs typeface="Bodoni MT"/>
              </a:rPr>
              <a:t>C</a:t>
            </a:r>
            <a:r>
              <a:rPr sz="2399" spc="10" dirty="0">
                <a:solidFill>
                  <a:srgbClr val="FFC72C"/>
                </a:solidFill>
                <a:latin typeface="Bodoni MT"/>
                <a:cs typeface="Bodoni MT"/>
              </a:rPr>
              <a:t> </a:t>
            </a:r>
            <a:r>
              <a:rPr sz="2399" dirty="0">
                <a:solidFill>
                  <a:srgbClr val="FFC72C"/>
                </a:solidFill>
                <a:latin typeface="Bodoni MT"/>
                <a:cs typeface="Bodoni MT"/>
              </a:rPr>
              <a:t>E</a:t>
            </a:r>
            <a:r>
              <a:rPr sz="2399" spc="10" dirty="0">
                <a:solidFill>
                  <a:srgbClr val="FFC72C"/>
                </a:solidFill>
                <a:latin typeface="Bodoni MT"/>
                <a:cs typeface="Bodoni MT"/>
              </a:rPr>
              <a:t> </a:t>
            </a:r>
            <a:r>
              <a:rPr sz="2399" spc="-50" dirty="0">
                <a:solidFill>
                  <a:srgbClr val="FFC72C"/>
                </a:solidFill>
                <a:latin typeface="Bodoni MT"/>
                <a:cs typeface="Bodoni MT"/>
              </a:rPr>
              <a:t>R</a:t>
            </a:r>
            <a:endParaRPr sz="2399">
              <a:latin typeface="Bodoni MT"/>
              <a:cs typeface="Bodoni MT"/>
            </a:endParaRPr>
          </a:p>
        </p:txBody>
      </p:sp>
      <p:sp>
        <p:nvSpPr>
          <p:cNvPr id="4" name="object 4"/>
          <p:cNvSpPr txBox="1"/>
          <p:nvPr/>
        </p:nvSpPr>
        <p:spPr>
          <a:xfrm>
            <a:off x="3508322" y="3096574"/>
            <a:ext cx="2141195" cy="258324"/>
          </a:xfrm>
          <a:prstGeom prst="rect">
            <a:avLst/>
          </a:prstGeom>
        </p:spPr>
        <p:txBody>
          <a:bodyPr vert="horz" wrap="square" lIns="0" tIns="12061" rIns="0" bIns="0" rtlCol="0">
            <a:spAutoFit/>
          </a:bodyPr>
          <a:lstStyle/>
          <a:p>
            <a:pPr marL="12696">
              <a:spcBef>
                <a:spcPts val="95"/>
              </a:spcBef>
            </a:pPr>
            <a:r>
              <a:rPr sz="1600" spc="-10" dirty="0">
                <a:solidFill>
                  <a:srgbClr val="FFFFFF"/>
                </a:solidFill>
                <a:latin typeface="Goudy Old Style"/>
                <a:cs typeface="Goudy Old Style"/>
              </a:rPr>
              <a:t>Thursday,</a:t>
            </a:r>
            <a:r>
              <a:rPr sz="1600" spc="-50" dirty="0">
                <a:solidFill>
                  <a:srgbClr val="FFFFFF"/>
                </a:solidFill>
                <a:latin typeface="Goudy Old Style"/>
                <a:cs typeface="Goudy Old Style"/>
              </a:rPr>
              <a:t> </a:t>
            </a:r>
            <a:r>
              <a:rPr sz="1600" spc="-10" dirty="0">
                <a:solidFill>
                  <a:srgbClr val="FFFFFF"/>
                </a:solidFill>
                <a:latin typeface="Goudy Old Style"/>
                <a:cs typeface="Goudy Old Style"/>
              </a:rPr>
              <a:t>March</a:t>
            </a:r>
            <a:r>
              <a:rPr sz="1600" spc="-40" dirty="0">
                <a:solidFill>
                  <a:srgbClr val="FFFFFF"/>
                </a:solidFill>
                <a:latin typeface="Goudy Old Style"/>
                <a:cs typeface="Goudy Old Style"/>
              </a:rPr>
              <a:t> </a:t>
            </a:r>
            <a:r>
              <a:rPr sz="1600" dirty="0">
                <a:solidFill>
                  <a:srgbClr val="FFFFFF"/>
                </a:solidFill>
                <a:latin typeface="Goudy Old Style"/>
                <a:cs typeface="Goudy Old Style"/>
              </a:rPr>
              <a:t>30,</a:t>
            </a:r>
            <a:r>
              <a:rPr sz="1600" spc="-55" dirty="0">
                <a:solidFill>
                  <a:srgbClr val="FFFFFF"/>
                </a:solidFill>
                <a:latin typeface="Goudy Old Style"/>
                <a:cs typeface="Goudy Old Style"/>
              </a:rPr>
              <a:t> </a:t>
            </a:r>
            <a:r>
              <a:rPr sz="1600" spc="-20" dirty="0">
                <a:solidFill>
                  <a:srgbClr val="FFFFFF"/>
                </a:solidFill>
                <a:latin typeface="Goudy Old Style"/>
                <a:cs typeface="Goudy Old Style"/>
              </a:rPr>
              <a:t>2023</a:t>
            </a:r>
            <a:endParaRPr sz="1600">
              <a:latin typeface="Goudy Old Style"/>
              <a:cs typeface="Goudy Old Style"/>
            </a:endParaRPr>
          </a:p>
        </p:txBody>
      </p:sp>
      <p:pic>
        <p:nvPicPr>
          <p:cNvPr id="5" name="object 5"/>
          <p:cNvPicPr/>
          <p:nvPr/>
        </p:nvPicPr>
        <p:blipFill>
          <a:blip r:embed="rId3" cstate="print"/>
          <a:stretch>
            <a:fillRect/>
          </a:stretch>
        </p:blipFill>
        <p:spPr>
          <a:xfrm>
            <a:off x="7687619" y="4339013"/>
            <a:ext cx="1139601" cy="581989"/>
          </a:xfrm>
          <a:prstGeom prst="rect">
            <a:avLst/>
          </a:prstGeom>
        </p:spPr>
      </p:pic>
    </p:spTree>
    <p:extLst>
      <p:ext uri="{BB962C8B-B14F-4D97-AF65-F5344CB8AC3E}">
        <p14:creationId xmlns:p14="http://schemas.microsoft.com/office/powerpoint/2010/main" val="17880312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a:spLocks noGrp="1"/>
          </p:cNvSpPr>
          <p:nvPr>
            <p:ph type="body" idx="1"/>
          </p:nvPr>
        </p:nvSpPr>
        <p:spPr>
          <a:xfrm>
            <a:off x="1497898" y="1750122"/>
            <a:ext cx="6148205" cy="1787503"/>
          </a:xfrm>
          <a:prstGeom prst="rect">
            <a:avLst/>
          </a:prstGeom>
        </p:spPr>
        <p:txBody>
          <a:bodyPr vert="horz" wrap="square" lIns="0" tIns="85699" rIns="0" bIns="0" rtlCol="0">
            <a:spAutoFit/>
          </a:bodyPr>
          <a:lstStyle/>
          <a:p>
            <a:pPr algn="ctr">
              <a:spcBef>
                <a:spcPts val="675"/>
              </a:spcBef>
            </a:pPr>
            <a:r>
              <a:rPr dirty="0"/>
              <a:t>Foluso</a:t>
            </a:r>
            <a:r>
              <a:rPr spc="-55" dirty="0"/>
              <a:t> </a:t>
            </a:r>
            <a:r>
              <a:rPr dirty="0"/>
              <a:t>Olabisi</a:t>
            </a:r>
            <a:r>
              <a:rPr spc="-50" dirty="0"/>
              <a:t> </a:t>
            </a:r>
            <a:r>
              <a:rPr dirty="0"/>
              <a:t>Ademuyiwa,</a:t>
            </a:r>
            <a:r>
              <a:rPr spc="-30" dirty="0"/>
              <a:t> </a:t>
            </a:r>
            <a:r>
              <a:rPr dirty="0"/>
              <a:t>MD</a:t>
            </a:r>
            <a:r>
              <a:rPr spc="-25" dirty="0"/>
              <a:t> </a:t>
            </a:r>
            <a:r>
              <a:rPr dirty="0"/>
              <a:t>MPH</a:t>
            </a:r>
            <a:r>
              <a:rPr spc="-20" dirty="0"/>
              <a:t> MSCI</a:t>
            </a:r>
          </a:p>
          <a:p>
            <a:pPr marL="1557823" marR="1549570" indent="863341">
              <a:lnSpc>
                <a:spcPct val="120000"/>
              </a:lnSpc>
            </a:pPr>
            <a:r>
              <a:rPr b="0" spc="-10" dirty="0"/>
              <a:t>Professor </a:t>
            </a:r>
            <a:r>
              <a:rPr b="0" dirty="0">
                <a:latin typeface="Arial"/>
                <a:cs typeface="Arial"/>
              </a:rPr>
              <a:t>Washington</a:t>
            </a:r>
            <a:r>
              <a:rPr b="0" spc="-25" dirty="0"/>
              <a:t> </a:t>
            </a:r>
            <a:r>
              <a:rPr b="0" spc="-10" dirty="0"/>
              <a:t>University</a:t>
            </a:r>
          </a:p>
          <a:p>
            <a:pPr algn="ctr">
              <a:spcBef>
                <a:spcPts val="580"/>
              </a:spcBef>
            </a:pPr>
            <a:r>
              <a:rPr b="0" dirty="0">
                <a:latin typeface="Arial"/>
                <a:cs typeface="Arial"/>
              </a:rPr>
              <a:t>St</a:t>
            </a:r>
            <a:r>
              <a:rPr b="0" spc="-50" dirty="0"/>
              <a:t> </a:t>
            </a:r>
            <a:r>
              <a:rPr b="0" dirty="0">
                <a:latin typeface="Arial"/>
                <a:cs typeface="Arial"/>
              </a:rPr>
              <a:t>Louis,</a:t>
            </a:r>
            <a:r>
              <a:rPr b="0" spc="-35" dirty="0"/>
              <a:t> </a:t>
            </a:r>
            <a:r>
              <a:rPr b="0" spc="-25" dirty="0"/>
              <a:t>MO</a:t>
            </a:r>
          </a:p>
        </p:txBody>
      </p:sp>
      <p:sp>
        <p:nvSpPr>
          <p:cNvPr id="4" name="object 4"/>
          <p:cNvSpPr txBox="1">
            <a:spLocks noGrp="1"/>
          </p:cNvSpPr>
          <p:nvPr>
            <p:ph type="title"/>
          </p:nvPr>
        </p:nvSpPr>
        <p:spPr>
          <a:xfrm>
            <a:off x="557599" y="148543"/>
            <a:ext cx="8034082" cy="1122969"/>
          </a:xfrm>
          <a:prstGeom prst="rect">
            <a:avLst/>
          </a:prstGeom>
        </p:spPr>
        <p:txBody>
          <a:bodyPr vert="horz" wrap="square" lIns="0" tIns="12696" rIns="0" bIns="0" rtlCol="0">
            <a:spAutoFit/>
          </a:bodyPr>
          <a:lstStyle/>
          <a:p>
            <a:pPr marL="3238163" marR="5078" indent="-3226102">
              <a:spcBef>
                <a:spcPts val="100"/>
              </a:spcBef>
            </a:pPr>
            <a:r>
              <a:rPr b="1" dirty="0">
                <a:solidFill>
                  <a:srgbClr val="002D51"/>
                </a:solidFill>
                <a:latin typeface="Arial"/>
                <a:cs typeface="Arial"/>
              </a:rPr>
              <a:t>What’s</a:t>
            </a:r>
            <a:r>
              <a:rPr b="1" spc="-5" dirty="0">
                <a:solidFill>
                  <a:srgbClr val="002D51"/>
                </a:solidFill>
              </a:rPr>
              <a:t> </a:t>
            </a:r>
            <a:r>
              <a:rPr b="1" dirty="0">
                <a:solidFill>
                  <a:srgbClr val="002D51"/>
                </a:solidFill>
                <a:latin typeface="Arial"/>
                <a:cs typeface="Arial"/>
              </a:rPr>
              <a:t>new in Triple Negative</a:t>
            </a:r>
            <a:r>
              <a:rPr b="1" spc="5" dirty="0">
                <a:solidFill>
                  <a:srgbClr val="002D51"/>
                </a:solidFill>
              </a:rPr>
              <a:t> </a:t>
            </a:r>
            <a:r>
              <a:rPr b="1" spc="-10" dirty="0">
                <a:solidFill>
                  <a:srgbClr val="002D51"/>
                </a:solidFill>
              </a:rPr>
              <a:t>Breast Cancer</a:t>
            </a:r>
          </a:p>
        </p:txBody>
      </p:sp>
      <p:pic>
        <p:nvPicPr>
          <p:cNvPr id="5" name="object 5"/>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40283829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5714" y="870061"/>
            <a:ext cx="7519256" cy="2934899"/>
          </a:xfrm>
          <a:prstGeom prst="rect">
            <a:avLst/>
          </a:prstGeom>
        </p:spPr>
        <p:txBody>
          <a:bodyPr vert="horz" wrap="square" lIns="0" tIns="12696" rIns="0" bIns="0" rtlCol="0">
            <a:spAutoFit/>
          </a:bodyPr>
          <a:lstStyle/>
          <a:p>
            <a:pPr marL="12696">
              <a:spcBef>
                <a:spcPts val="100"/>
              </a:spcBef>
            </a:pPr>
            <a:r>
              <a:rPr sz="2399" b="1" spc="-10" dirty="0">
                <a:latin typeface="Arial"/>
                <a:cs typeface="Arial"/>
              </a:rPr>
              <a:t>Disclosures</a:t>
            </a:r>
            <a:endParaRPr sz="2399">
              <a:latin typeface="Arial"/>
              <a:cs typeface="Arial"/>
            </a:endParaRPr>
          </a:p>
          <a:p>
            <a:pPr>
              <a:spcBef>
                <a:spcPts val="5"/>
              </a:spcBef>
            </a:pPr>
            <a:endParaRPr sz="3499">
              <a:latin typeface="Arial"/>
              <a:cs typeface="Arial"/>
            </a:endParaRPr>
          </a:p>
          <a:p>
            <a:pPr marL="355493" marR="139023" indent="-343432">
              <a:spcBef>
                <a:spcPts val="5"/>
              </a:spcBef>
              <a:buChar char="•"/>
              <a:tabLst>
                <a:tab pos="355493" algn="l"/>
                <a:tab pos="356128" algn="l"/>
              </a:tabLst>
            </a:pPr>
            <a:r>
              <a:rPr sz="2399" dirty="0">
                <a:latin typeface="Arial"/>
                <a:cs typeface="Arial"/>
              </a:rPr>
              <a:t>Advisory</a:t>
            </a:r>
            <a:r>
              <a:rPr sz="2399" spc="-35" dirty="0">
                <a:latin typeface="Arial"/>
                <a:cs typeface="Arial"/>
              </a:rPr>
              <a:t> </a:t>
            </a:r>
            <a:r>
              <a:rPr sz="2399" dirty="0">
                <a:latin typeface="Arial"/>
                <a:cs typeface="Arial"/>
              </a:rPr>
              <a:t>Boards/Consulting-</a:t>
            </a:r>
            <a:r>
              <a:rPr sz="2399" spc="-5" dirty="0">
                <a:latin typeface="Arial"/>
                <a:cs typeface="Arial"/>
              </a:rPr>
              <a:t> </a:t>
            </a:r>
            <a:r>
              <a:rPr sz="2399" dirty="0">
                <a:latin typeface="Arial"/>
                <a:cs typeface="Arial"/>
              </a:rPr>
              <a:t>Teladoc</a:t>
            </a:r>
            <a:r>
              <a:rPr sz="2399" spc="-20" dirty="0">
                <a:latin typeface="Arial"/>
                <a:cs typeface="Arial"/>
              </a:rPr>
              <a:t> </a:t>
            </a:r>
            <a:r>
              <a:rPr sz="2399" dirty="0">
                <a:latin typeface="Arial"/>
                <a:cs typeface="Arial"/>
              </a:rPr>
              <a:t>Health,</a:t>
            </a:r>
            <a:r>
              <a:rPr sz="2399" spc="-25" dirty="0">
                <a:latin typeface="Arial"/>
                <a:cs typeface="Arial"/>
              </a:rPr>
              <a:t> </a:t>
            </a:r>
            <a:r>
              <a:rPr sz="2399" spc="-10" dirty="0">
                <a:latin typeface="Arial"/>
                <a:cs typeface="Arial"/>
              </a:rPr>
              <a:t>Pfizer, </a:t>
            </a:r>
            <a:r>
              <a:rPr sz="2399" dirty="0">
                <a:latin typeface="Arial"/>
                <a:cs typeface="Arial"/>
              </a:rPr>
              <a:t>AstraZeneca,</a:t>
            </a:r>
            <a:r>
              <a:rPr sz="2399" spc="-45" dirty="0">
                <a:latin typeface="Arial"/>
                <a:cs typeface="Arial"/>
              </a:rPr>
              <a:t> </a:t>
            </a:r>
            <a:r>
              <a:rPr sz="2399" dirty="0">
                <a:latin typeface="Arial"/>
                <a:cs typeface="Arial"/>
              </a:rPr>
              <a:t>Gilead,</a:t>
            </a:r>
            <a:r>
              <a:rPr sz="2399" spc="-35" dirty="0">
                <a:latin typeface="Arial"/>
                <a:cs typeface="Arial"/>
              </a:rPr>
              <a:t> </a:t>
            </a:r>
            <a:r>
              <a:rPr sz="2399" dirty="0">
                <a:latin typeface="Arial"/>
                <a:cs typeface="Arial"/>
              </a:rPr>
              <a:t>Cardinal</a:t>
            </a:r>
            <a:r>
              <a:rPr sz="2399" spc="-5" dirty="0">
                <a:latin typeface="Arial"/>
                <a:cs typeface="Arial"/>
              </a:rPr>
              <a:t> </a:t>
            </a:r>
            <a:r>
              <a:rPr sz="2399" spc="-10" dirty="0">
                <a:latin typeface="Arial"/>
                <a:cs typeface="Arial"/>
              </a:rPr>
              <a:t>Health, Biotheranostics.</a:t>
            </a:r>
            <a:endParaRPr sz="2399">
              <a:latin typeface="Arial"/>
              <a:cs typeface="Arial"/>
            </a:endParaRPr>
          </a:p>
          <a:p>
            <a:pPr>
              <a:spcBef>
                <a:spcPts val="10"/>
              </a:spcBef>
              <a:buFont typeface="Arial"/>
              <a:buChar char="•"/>
            </a:pPr>
            <a:endParaRPr sz="3499">
              <a:latin typeface="Arial"/>
              <a:cs typeface="Arial"/>
            </a:endParaRPr>
          </a:p>
          <a:p>
            <a:pPr marL="355493" indent="-343432">
              <a:buChar char="•"/>
              <a:tabLst>
                <a:tab pos="355493" algn="l"/>
                <a:tab pos="356128" algn="l"/>
              </a:tabLst>
            </a:pPr>
            <a:r>
              <a:rPr sz="2399" dirty="0">
                <a:latin typeface="Arial"/>
                <a:cs typeface="Arial"/>
              </a:rPr>
              <a:t>Research</a:t>
            </a:r>
            <a:r>
              <a:rPr sz="2399" spc="-35" dirty="0">
                <a:latin typeface="Arial"/>
                <a:cs typeface="Arial"/>
              </a:rPr>
              <a:t> </a:t>
            </a:r>
            <a:r>
              <a:rPr sz="2399" dirty="0">
                <a:latin typeface="Arial"/>
                <a:cs typeface="Arial"/>
              </a:rPr>
              <a:t>funding-</a:t>
            </a:r>
            <a:r>
              <a:rPr sz="2399" spc="-15" dirty="0">
                <a:latin typeface="Arial"/>
                <a:cs typeface="Arial"/>
              </a:rPr>
              <a:t> </a:t>
            </a:r>
            <a:r>
              <a:rPr sz="2399" dirty="0">
                <a:latin typeface="Arial"/>
                <a:cs typeface="Arial"/>
              </a:rPr>
              <a:t>Pfizer,</a:t>
            </a:r>
            <a:r>
              <a:rPr sz="2399" spc="-35" dirty="0">
                <a:latin typeface="Arial"/>
                <a:cs typeface="Arial"/>
              </a:rPr>
              <a:t> </a:t>
            </a:r>
            <a:r>
              <a:rPr sz="2399" dirty="0">
                <a:latin typeface="Arial"/>
                <a:cs typeface="Arial"/>
              </a:rPr>
              <a:t>RNA</a:t>
            </a:r>
            <a:r>
              <a:rPr sz="2399" spc="-35" dirty="0">
                <a:latin typeface="Arial"/>
                <a:cs typeface="Arial"/>
              </a:rPr>
              <a:t> </a:t>
            </a:r>
            <a:r>
              <a:rPr sz="2399" dirty="0">
                <a:latin typeface="Arial"/>
                <a:cs typeface="Arial"/>
              </a:rPr>
              <a:t>Diagnostics,</a:t>
            </a:r>
            <a:r>
              <a:rPr sz="2399" spc="-5" dirty="0">
                <a:latin typeface="Arial"/>
                <a:cs typeface="Arial"/>
              </a:rPr>
              <a:t> </a:t>
            </a:r>
            <a:r>
              <a:rPr sz="2399" spc="-10" dirty="0">
                <a:latin typeface="Arial"/>
                <a:cs typeface="Arial"/>
              </a:rPr>
              <a:t>Astellas.</a:t>
            </a:r>
            <a:endParaRPr sz="2399">
              <a:latin typeface="Arial"/>
              <a:cs typeface="Arial"/>
            </a:endParaRPr>
          </a:p>
        </p:txBody>
      </p:sp>
    </p:spTree>
    <p:extLst>
      <p:ext uri="{BB962C8B-B14F-4D97-AF65-F5344CB8AC3E}">
        <p14:creationId xmlns:p14="http://schemas.microsoft.com/office/powerpoint/2010/main" val="2990007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765714" y="870062"/>
            <a:ext cx="6110626" cy="3104124"/>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latin typeface="Arial"/>
                <a:cs typeface="Arial"/>
              </a:rPr>
              <a:t>Immunotherapy</a:t>
            </a:r>
            <a:r>
              <a:rPr sz="2399" spc="5" dirty="0">
                <a:latin typeface="Arial"/>
                <a:cs typeface="Arial"/>
              </a:rPr>
              <a:t> </a:t>
            </a:r>
            <a:r>
              <a:rPr sz="2399" spc="-10" dirty="0">
                <a:latin typeface="Arial"/>
                <a:cs typeface="Arial"/>
              </a:rPr>
              <a:t>updates</a:t>
            </a:r>
            <a:endParaRPr sz="2399">
              <a:latin typeface="Arial"/>
              <a:cs typeface="Arial"/>
            </a:endParaRPr>
          </a:p>
          <a:p>
            <a:pPr>
              <a:spcBef>
                <a:spcPts val="5"/>
              </a:spcBef>
              <a:buFont typeface="Arial"/>
              <a:buChar char="•"/>
            </a:pPr>
            <a:endParaRPr sz="3499">
              <a:latin typeface="Arial"/>
              <a:cs typeface="Arial"/>
            </a:endParaRPr>
          </a:p>
          <a:p>
            <a:pPr marL="355493" indent="-343432">
              <a:spcBef>
                <a:spcPts val="5"/>
              </a:spcBef>
              <a:buChar char="•"/>
              <a:tabLst>
                <a:tab pos="355493" algn="l"/>
                <a:tab pos="356128" algn="l"/>
              </a:tabLst>
            </a:pPr>
            <a:r>
              <a:rPr sz="2399" dirty="0">
                <a:latin typeface="Arial"/>
                <a:cs typeface="Arial"/>
              </a:rPr>
              <a:t>Biomarkers</a:t>
            </a:r>
            <a:r>
              <a:rPr sz="2399" spc="-15" dirty="0">
                <a:latin typeface="Arial"/>
                <a:cs typeface="Arial"/>
              </a:rPr>
              <a:t> </a:t>
            </a:r>
            <a:r>
              <a:rPr sz="2399" dirty="0">
                <a:latin typeface="Arial"/>
                <a:cs typeface="Arial"/>
              </a:rPr>
              <a:t>of</a:t>
            </a:r>
            <a:r>
              <a:rPr sz="2399" spc="-20" dirty="0">
                <a:latin typeface="Arial"/>
                <a:cs typeface="Arial"/>
              </a:rPr>
              <a:t> </a:t>
            </a:r>
            <a:r>
              <a:rPr sz="2399" dirty="0">
                <a:latin typeface="Arial"/>
                <a:cs typeface="Arial"/>
              </a:rPr>
              <a:t>response</a:t>
            </a:r>
            <a:r>
              <a:rPr sz="2399" spc="-5" dirty="0">
                <a:latin typeface="Arial"/>
                <a:cs typeface="Arial"/>
              </a:rPr>
              <a:t> </a:t>
            </a:r>
            <a:r>
              <a:rPr sz="2399" dirty="0">
                <a:latin typeface="Arial"/>
                <a:cs typeface="Arial"/>
              </a:rPr>
              <a:t>to</a:t>
            </a:r>
            <a:r>
              <a:rPr sz="2399" spc="-10" dirty="0">
                <a:latin typeface="Arial"/>
                <a:cs typeface="Arial"/>
              </a:rPr>
              <a:t> immunotherapy</a:t>
            </a:r>
            <a:endParaRPr sz="2399">
              <a:latin typeface="Arial"/>
              <a:cs typeface="Arial"/>
            </a:endParaRPr>
          </a:p>
          <a:p>
            <a:pPr>
              <a:spcBef>
                <a:spcPts val="5"/>
              </a:spcBef>
              <a:buFont typeface="Arial"/>
              <a:buChar char="•"/>
            </a:pPr>
            <a:endParaRPr sz="3499">
              <a:latin typeface="Arial"/>
              <a:cs typeface="Arial"/>
            </a:endParaRPr>
          </a:p>
          <a:p>
            <a:pPr marL="355493" indent="-343432">
              <a:spcBef>
                <a:spcPts val="5"/>
              </a:spcBef>
              <a:buChar char="•"/>
              <a:tabLst>
                <a:tab pos="355493" algn="l"/>
                <a:tab pos="356128" algn="l"/>
              </a:tabLst>
            </a:pPr>
            <a:r>
              <a:rPr sz="2399" dirty="0">
                <a:latin typeface="Arial"/>
                <a:cs typeface="Arial"/>
              </a:rPr>
              <a:t>Identification</a:t>
            </a:r>
            <a:r>
              <a:rPr sz="2399" spc="-10" dirty="0">
                <a:latin typeface="Arial"/>
                <a:cs typeface="Arial"/>
              </a:rPr>
              <a:t> </a:t>
            </a:r>
            <a:r>
              <a:rPr sz="2399" dirty="0">
                <a:latin typeface="Arial"/>
                <a:cs typeface="Arial"/>
              </a:rPr>
              <a:t>of</a:t>
            </a:r>
            <a:r>
              <a:rPr sz="2399" spc="-5" dirty="0">
                <a:latin typeface="Arial"/>
                <a:cs typeface="Arial"/>
              </a:rPr>
              <a:t> </a:t>
            </a:r>
            <a:r>
              <a:rPr sz="2399" dirty="0">
                <a:latin typeface="Arial"/>
                <a:cs typeface="Arial"/>
              </a:rPr>
              <a:t>symptoms</a:t>
            </a:r>
            <a:r>
              <a:rPr sz="2399" spc="-5" dirty="0">
                <a:latin typeface="Arial"/>
                <a:cs typeface="Arial"/>
              </a:rPr>
              <a:t> </a:t>
            </a:r>
            <a:r>
              <a:rPr sz="2399" dirty="0">
                <a:latin typeface="Arial"/>
                <a:cs typeface="Arial"/>
              </a:rPr>
              <a:t>of</a:t>
            </a:r>
            <a:r>
              <a:rPr sz="2399" spc="-5" dirty="0">
                <a:latin typeface="Arial"/>
                <a:cs typeface="Arial"/>
              </a:rPr>
              <a:t> </a:t>
            </a:r>
            <a:r>
              <a:rPr sz="2399" spc="-10" dirty="0">
                <a:latin typeface="Arial"/>
                <a:cs typeface="Arial"/>
              </a:rPr>
              <a:t>irAEs</a:t>
            </a:r>
            <a:endParaRPr sz="2399">
              <a:latin typeface="Arial"/>
              <a:cs typeface="Arial"/>
            </a:endParaRPr>
          </a:p>
          <a:p>
            <a:pPr>
              <a:spcBef>
                <a:spcPts val="5"/>
              </a:spcBef>
              <a:buFont typeface="Arial"/>
              <a:buChar char="•"/>
            </a:pPr>
            <a:endParaRPr sz="3499">
              <a:latin typeface="Arial"/>
              <a:cs typeface="Arial"/>
            </a:endParaRPr>
          </a:p>
          <a:p>
            <a:pPr marL="355493" indent="-343432">
              <a:spcBef>
                <a:spcPts val="5"/>
              </a:spcBef>
              <a:buChar char="•"/>
              <a:tabLst>
                <a:tab pos="355493" algn="l"/>
                <a:tab pos="356128" algn="l"/>
              </a:tabLst>
            </a:pPr>
            <a:r>
              <a:rPr sz="2399" dirty="0">
                <a:latin typeface="Arial"/>
                <a:cs typeface="Arial"/>
              </a:rPr>
              <a:t>ADCs</a:t>
            </a:r>
            <a:r>
              <a:rPr sz="2399" spc="-30" dirty="0">
                <a:latin typeface="Arial"/>
                <a:cs typeface="Arial"/>
              </a:rPr>
              <a:t> </a:t>
            </a:r>
            <a:r>
              <a:rPr sz="2399" dirty="0">
                <a:latin typeface="Arial"/>
                <a:cs typeface="Arial"/>
              </a:rPr>
              <a:t>in</a:t>
            </a:r>
            <a:r>
              <a:rPr sz="2399" spc="-35" dirty="0">
                <a:latin typeface="Arial"/>
                <a:cs typeface="Arial"/>
              </a:rPr>
              <a:t> </a:t>
            </a:r>
            <a:r>
              <a:rPr sz="2399" dirty="0">
                <a:latin typeface="Arial"/>
                <a:cs typeface="Arial"/>
              </a:rPr>
              <a:t>advanced</a:t>
            </a:r>
            <a:r>
              <a:rPr sz="2399" spc="-25" dirty="0">
                <a:latin typeface="Arial"/>
                <a:cs typeface="Arial"/>
              </a:rPr>
              <a:t> </a:t>
            </a:r>
            <a:r>
              <a:rPr sz="2399" spc="-20" dirty="0">
                <a:latin typeface="Arial"/>
                <a:cs typeface="Arial"/>
              </a:rPr>
              <a:t>TNBC</a:t>
            </a:r>
            <a:endParaRPr sz="2399">
              <a:latin typeface="Arial"/>
              <a:cs typeface="Arial"/>
            </a:endParaRPr>
          </a:p>
        </p:txBody>
      </p:sp>
      <p:sp>
        <p:nvSpPr>
          <p:cNvPr id="4" name="object 4"/>
          <p:cNvSpPr txBox="1">
            <a:spLocks noGrp="1"/>
          </p:cNvSpPr>
          <p:nvPr>
            <p:ph type="title"/>
          </p:nvPr>
        </p:nvSpPr>
        <p:spPr>
          <a:prstGeom prst="rect">
            <a:avLst/>
          </a:prstGeom>
        </p:spPr>
        <p:txBody>
          <a:bodyPr vert="horz" wrap="square" lIns="0" tIns="12696" rIns="0" bIns="0" rtlCol="0">
            <a:spAutoFit/>
          </a:bodyPr>
          <a:lstStyle/>
          <a:p>
            <a:pPr marL="2489723">
              <a:spcBef>
                <a:spcPts val="100"/>
              </a:spcBef>
            </a:pPr>
            <a:r>
              <a:rPr b="1" spc="-10" dirty="0">
                <a:solidFill>
                  <a:srgbClr val="000000"/>
                </a:solidFill>
              </a:rPr>
              <a:t>Outline</a:t>
            </a:r>
          </a:p>
        </p:txBody>
      </p:sp>
      <p:pic>
        <p:nvPicPr>
          <p:cNvPr id="5" name="object 5"/>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16898981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63987"/>
            <a:ext cx="4930143" cy="830324"/>
          </a:xfrm>
          <a:prstGeom prst="rect">
            <a:avLst/>
          </a:prstGeom>
        </p:spPr>
      </p:pic>
      <p:pic>
        <p:nvPicPr>
          <p:cNvPr id="3" name="object 3"/>
          <p:cNvPicPr/>
          <p:nvPr/>
        </p:nvPicPr>
        <p:blipFill>
          <a:blip r:embed="rId3" cstate="print"/>
          <a:stretch>
            <a:fillRect/>
          </a:stretch>
        </p:blipFill>
        <p:spPr>
          <a:xfrm>
            <a:off x="1764133" y="958300"/>
            <a:ext cx="7367792" cy="4115054"/>
          </a:xfrm>
          <a:prstGeom prst="rect">
            <a:avLst/>
          </a:prstGeom>
        </p:spPr>
      </p:pic>
    </p:spTree>
    <p:extLst>
      <p:ext uri="{BB962C8B-B14F-4D97-AF65-F5344CB8AC3E}">
        <p14:creationId xmlns:p14="http://schemas.microsoft.com/office/powerpoint/2010/main" val="33530773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297" y="144734"/>
            <a:ext cx="8987305" cy="4073920"/>
          </a:xfrm>
          <a:prstGeom prst="rect">
            <a:avLst/>
          </a:prstGeom>
        </p:spPr>
      </p:pic>
    </p:spTree>
    <p:extLst>
      <p:ext uri="{BB962C8B-B14F-4D97-AF65-F5344CB8AC3E}">
        <p14:creationId xmlns:p14="http://schemas.microsoft.com/office/powerpoint/2010/main" val="346645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4F84-76FE-4A01-BAC4-4DDF58975457}"/>
              </a:ext>
            </a:extLst>
          </p:cNvPr>
          <p:cNvSpPr>
            <a:spLocks noGrp="1"/>
          </p:cNvSpPr>
          <p:nvPr>
            <p:ph type="title"/>
          </p:nvPr>
        </p:nvSpPr>
        <p:spPr>
          <a:xfrm>
            <a:off x="159799" y="113503"/>
            <a:ext cx="8748531" cy="994172"/>
          </a:xfrm>
        </p:spPr>
        <p:txBody>
          <a:bodyPr>
            <a:normAutofit/>
          </a:bodyPr>
          <a:lstStyle/>
          <a:p>
            <a:pPr algn="ctr"/>
            <a:r>
              <a:rPr lang="en-US" sz="2400" dirty="0">
                <a:latin typeface="Arial" panose="020B0604020202020204" pitchFamily="34" charset="0"/>
                <a:cs typeface="Arial" panose="020B0604020202020204" pitchFamily="34" charset="0"/>
              </a:rPr>
              <a:t>Molecular Heterogeneity of Intrinsic Subtypes within HER2+ BC</a:t>
            </a:r>
          </a:p>
        </p:txBody>
      </p:sp>
      <p:pic>
        <p:nvPicPr>
          <p:cNvPr id="5" name="Picture 4">
            <a:extLst>
              <a:ext uri="{FF2B5EF4-FFF2-40B4-BE49-F238E27FC236}">
                <a16:creationId xmlns:a16="http://schemas.microsoft.com/office/drawing/2014/main" id="{68574884-4F8F-4EE7-BA38-63AFCF5B4E43}"/>
              </a:ext>
            </a:extLst>
          </p:cNvPr>
          <p:cNvPicPr>
            <a:picLocks noChangeAspect="1"/>
          </p:cNvPicPr>
          <p:nvPr/>
        </p:nvPicPr>
        <p:blipFill>
          <a:blip r:embed="rId2"/>
          <a:stretch>
            <a:fillRect/>
          </a:stretch>
        </p:blipFill>
        <p:spPr>
          <a:xfrm>
            <a:off x="2030594" y="1260808"/>
            <a:ext cx="4286250" cy="1657350"/>
          </a:xfrm>
          <a:prstGeom prst="rect">
            <a:avLst/>
          </a:prstGeom>
        </p:spPr>
      </p:pic>
      <p:sp>
        <p:nvSpPr>
          <p:cNvPr id="8" name="TextBox 7">
            <a:extLst>
              <a:ext uri="{FF2B5EF4-FFF2-40B4-BE49-F238E27FC236}">
                <a16:creationId xmlns:a16="http://schemas.microsoft.com/office/drawing/2014/main" id="{719B5460-9C96-49D0-9ACB-E7A36F44B946}"/>
              </a:ext>
            </a:extLst>
          </p:cNvPr>
          <p:cNvSpPr txBox="1"/>
          <p:nvPr/>
        </p:nvSpPr>
        <p:spPr>
          <a:xfrm>
            <a:off x="1547204" y="3080020"/>
            <a:ext cx="5926474"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Figure. Distribution of intrinsic molecular subtypes of breast cancer in clinical HER2 negative (cHER2-) and positive (cHER2+) disease  in combined cancer genome atlas and METABRIC datasets  </a:t>
            </a:r>
          </a:p>
        </p:txBody>
      </p:sp>
      <p:sp>
        <p:nvSpPr>
          <p:cNvPr id="9" name="TextBox 8">
            <a:extLst>
              <a:ext uri="{FF2B5EF4-FFF2-40B4-BE49-F238E27FC236}">
                <a16:creationId xmlns:a16="http://schemas.microsoft.com/office/drawing/2014/main" id="{2EF3D8A6-FEDA-4789-A705-A52DA34BF452}"/>
              </a:ext>
            </a:extLst>
          </p:cNvPr>
          <p:cNvSpPr txBox="1"/>
          <p:nvPr/>
        </p:nvSpPr>
        <p:spPr>
          <a:xfrm>
            <a:off x="1760338" y="4346006"/>
            <a:ext cx="117211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Prat, et al. JNCI 2014</a:t>
            </a:r>
          </a:p>
        </p:txBody>
      </p:sp>
      <p:sp>
        <p:nvSpPr>
          <p:cNvPr id="12" name="Rectangle 11">
            <a:extLst>
              <a:ext uri="{FF2B5EF4-FFF2-40B4-BE49-F238E27FC236}">
                <a16:creationId xmlns:a16="http://schemas.microsoft.com/office/drawing/2014/main" id="{3D4F2003-ABF3-4D16-ACDD-E4770F8DC34D}"/>
              </a:ext>
            </a:extLst>
          </p:cNvPr>
          <p:cNvSpPr/>
          <p:nvPr/>
        </p:nvSpPr>
        <p:spPr>
          <a:xfrm>
            <a:off x="4970282" y="1200867"/>
            <a:ext cx="1421092" cy="17172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90E8D602-940B-48E4-8980-1839F22DF369}"/>
              </a:ext>
            </a:extLst>
          </p:cNvPr>
          <p:cNvSpPr txBox="1"/>
          <p:nvPr/>
        </p:nvSpPr>
        <p:spPr>
          <a:xfrm>
            <a:off x="2820555" y="4320546"/>
            <a:ext cx="1992853" cy="215444"/>
          </a:xfrm>
          <a:prstGeom prst="rect">
            <a:avLst/>
          </a:prstGeom>
          <a:noFill/>
        </p:spPr>
        <p:txBody>
          <a:bodyPr wrap="none" rtlCol="0">
            <a:spAutoFit/>
          </a:bodyPr>
          <a:lstStyle/>
          <a:p>
            <a:r>
              <a:rPr lang="en-US" sz="800" dirty="0" err="1">
                <a:latin typeface="Arial" panose="020B0604020202020204" pitchFamily="34" charset="0"/>
                <a:cs typeface="Arial" panose="020B0604020202020204" pitchFamily="34" charset="0"/>
              </a:rPr>
              <a:t>Schettini</a:t>
            </a:r>
            <a:r>
              <a:rPr lang="en-US" sz="800" dirty="0">
                <a:latin typeface="Arial" panose="020B0604020202020204" pitchFamily="34" charset="0"/>
                <a:cs typeface="Arial" panose="020B0604020202020204" pitchFamily="34" charset="0"/>
              </a:rPr>
              <a:t> et al. Cancer Treat Rev. 2020.</a:t>
            </a:r>
          </a:p>
        </p:txBody>
      </p:sp>
      <p:sp>
        <p:nvSpPr>
          <p:cNvPr id="10" name="Content Placeholder 2">
            <a:extLst>
              <a:ext uri="{FF2B5EF4-FFF2-40B4-BE49-F238E27FC236}">
                <a16:creationId xmlns:a16="http://schemas.microsoft.com/office/drawing/2014/main" id="{82D7DC58-D10B-4AE8-AB25-D445DE97E972}"/>
              </a:ext>
            </a:extLst>
          </p:cNvPr>
          <p:cNvSpPr>
            <a:spLocks noGrp="1"/>
          </p:cNvSpPr>
          <p:nvPr>
            <p:ph idx="1"/>
          </p:nvPr>
        </p:nvSpPr>
        <p:spPr>
          <a:xfrm>
            <a:off x="567091" y="3650831"/>
            <a:ext cx="7886700" cy="867954"/>
          </a:xfrm>
        </p:spPr>
        <p:txBody>
          <a:bodyPr/>
          <a:lstStyle/>
          <a:p>
            <a:r>
              <a:rPr lang="en-US" sz="1050" b="1" dirty="0">
                <a:solidFill>
                  <a:srgbClr val="003767"/>
                </a:solidFill>
                <a:latin typeface="Arial" panose="020B0604020202020204" pitchFamily="34" charset="0"/>
                <a:cs typeface="Arial" panose="020B0604020202020204" pitchFamily="34" charset="0"/>
              </a:rPr>
              <a:t>HER2+ BC comprises all the four PAM50 molecular subtypes</a:t>
            </a:r>
          </a:p>
          <a:p>
            <a:r>
              <a:rPr lang="en-US" sz="1050" b="1" dirty="0">
                <a:solidFill>
                  <a:srgbClr val="003767"/>
                </a:solidFill>
                <a:latin typeface="Arial" panose="020B0604020202020204" pitchFamily="34" charset="0"/>
                <a:cs typeface="Arial" panose="020B0604020202020204" pitchFamily="34" charset="0"/>
              </a:rPr>
              <a:t>HER2-Enriched (HER2-E) subtype is associated with highest </a:t>
            </a:r>
            <a:r>
              <a:rPr lang="en-US" sz="1050" b="1" dirty="0" err="1">
                <a:solidFill>
                  <a:srgbClr val="003767"/>
                </a:solidFill>
                <a:latin typeface="Arial" panose="020B0604020202020204" pitchFamily="34" charset="0"/>
                <a:cs typeface="Arial" panose="020B0604020202020204" pitchFamily="34" charset="0"/>
              </a:rPr>
              <a:t>pCR</a:t>
            </a:r>
            <a:r>
              <a:rPr lang="en-US" sz="1050" b="1" dirty="0">
                <a:solidFill>
                  <a:srgbClr val="003767"/>
                </a:solidFill>
                <a:latin typeface="Arial" panose="020B0604020202020204" pitchFamily="34" charset="0"/>
                <a:cs typeface="Arial" panose="020B0604020202020204" pitchFamily="34" charset="0"/>
              </a:rPr>
              <a:t> rates post anti-HER2-based regimens, and may serve as biomarker for therapy selection.</a:t>
            </a:r>
          </a:p>
          <a:p>
            <a:pPr marL="0" indent="0">
              <a:buNone/>
            </a:pPr>
            <a:endParaRPr lang="en-US" sz="120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D8A4F84-76FE-4A01-BAC4-4DDF58975457}"/>
              </a:ext>
            </a:extLst>
          </p:cNvPr>
          <p:cNvSpPr txBox="1">
            <a:spLocks/>
          </p:cNvSpPr>
          <p:nvPr/>
        </p:nvSpPr>
        <p:spPr>
          <a:xfrm>
            <a:off x="213065" y="148162"/>
            <a:ext cx="11664708" cy="1325563"/>
          </a:xfr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kern="0">
                <a:latin typeface="Arial" panose="020B0604020202020204" pitchFamily="34" charset="0"/>
                <a:cs typeface="Arial" panose="020B0604020202020204" pitchFamily="34" charset="0"/>
              </a:rPr>
              <a:t>Molecular Heterogeneity of Intrinsic Subtypes within HER2+ BC</a:t>
            </a:r>
            <a:endParaRPr lang="en-US" sz="3200" kern="0" dirty="0">
              <a:latin typeface="Arial" panose="020B0604020202020204" pitchFamily="34" charset="0"/>
              <a:cs typeface="Arial" panose="020B0604020202020204" pitchFamily="34" charset="0"/>
            </a:endParaRPr>
          </a:p>
        </p:txBody>
      </p:sp>
      <p:sp>
        <p:nvSpPr>
          <p:cNvPr id="13" name="Title 3"/>
          <p:cNvSpPr txBox="1">
            <a:spLocks/>
          </p:cNvSpPr>
          <p:nvPr/>
        </p:nvSpPr>
        <p:spPr>
          <a:xfrm>
            <a:off x="0" y="406956"/>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a:solidFill>
                  <a:srgbClr val="003767"/>
                </a:solidFill>
              </a:rPr>
              <a:t>Molecular Heterogeneity of Intrinsic Subtypes within HER2+ BC</a:t>
            </a:r>
            <a:endParaRPr lang="en-US" b="1" kern="0" dirty="0"/>
          </a:p>
        </p:txBody>
      </p:sp>
    </p:spTree>
    <p:extLst>
      <p:ext uri="{BB962C8B-B14F-4D97-AF65-F5344CB8AC3E}">
        <p14:creationId xmlns:p14="http://schemas.microsoft.com/office/powerpoint/2010/main" val="6740350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765714" y="870062"/>
            <a:ext cx="3655202" cy="39103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solidFill>
                  <a:srgbClr val="E6E6E6"/>
                </a:solidFill>
                <a:latin typeface="Arial"/>
                <a:cs typeface="Arial"/>
              </a:rPr>
              <a:t>Immunotherapy</a:t>
            </a:r>
            <a:r>
              <a:rPr sz="2399" spc="5" dirty="0">
                <a:solidFill>
                  <a:srgbClr val="E6E6E6"/>
                </a:solidFill>
                <a:latin typeface="Arial"/>
                <a:cs typeface="Arial"/>
              </a:rPr>
              <a:t> </a:t>
            </a:r>
            <a:r>
              <a:rPr sz="2399" spc="-10" dirty="0">
                <a:solidFill>
                  <a:srgbClr val="E6E6E6"/>
                </a:solidFill>
                <a:latin typeface="Arial"/>
                <a:cs typeface="Arial"/>
              </a:rPr>
              <a:t>updates</a:t>
            </a:r>
            <a:endParaRPr sz="2399">
              <a:latin typeface="Arial"/>
              <a:cs typeface="Arial"/>
            </a:endParaRPr>
          </a:p>
        </p:txBody>
      </p:sp>
      <p:sp>
        <p:nvSpPr>
          <p:cNvPr id="4" name="object 4"/>
          <p:cNvSpPr txBox="1"/>
          <p:nvPr/>
        </p:nvSpPr>
        <p:spPr>
          <a:xfrm>
            <a:off x="765714" y="1747869"/>
            <a:ext cx="6110626" cy="39103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latin typeface="Arial"/>
                <a:cs typeface="Arial"/>
              </a:rPr>
              <a:t>Biomarkers</a:t>
            </a:r>
            <a:r>
              <a:rPr sz="2399" spc="-15" dirty="0">
                <a:latin typeface="Arial"/>
                <a:cs typeface="Arial"/>
              </a:rPr>
              <a:t> </a:t>
            </a:r>
            <a:r>
              <a:rPr sz="2399" dirty="0">
                <a:latin typeface="Arial"/>
                <a:cs typeface="Arial"/>
              </a:rPr>
              <a:t>of</a:t>
            </a:r>
            <a:r>
              <a:rPr sz="2399" spc="-20" dirty="0">
                <a:latin typeface="Arial"/>
                <a:cs typeface="Arial"/>
              </a:rPr>
              <a:t> </a:t>
            </a:r>
            <a:r>
              <a:rPr sz="2399" dirty="0">
                <a:latin typeface="Arial"/>
                <a:cs typeface="Arial"/>
              </a:rPr>
              <a:t>response</a:t>
            </a:r>
            <a:r>
              <a:rPr sz="2399" spc="-5" dirty="0">
                <a:latin typeface="Arial"/>
                <a:cs typeface="Arial"/>
              </a:rPr>
              <a:t> </a:t>
            </a:r>
            <a:r>
              <a:rPr sz="2399" dirty="0">
                <a:latin typeface="Arial"/>
                <a:cs typeface="Arial"/>
              </a:rPr>
              <a:t>to</a:t>
            </a:r>
            <a:r>
              <a:rPr sz="2399" spc="-10" dirty="0">
                <a:latin typeface="Arial"/>
                <a:cs typeface="Arial"/>
              </a:rPr>
              <a:t> immunotherapy</a:t>
            </a:r>
            <a:endParaRPr sz="2399">
              <a:latin typeface="Arial"/>
              <a:cs typeface="Arial"/>
            </a:endParaRPr>
          </a:p>
        </p:txBody>
      </p:sp>
      <p:sp>
        <p:nvSpPr>
          <p:cNvPr id="5" name="object 5"/>
          <p:cNvSpPr txBox="1"/>
          <p:nvPr/>
        </p:nvSpPr>
        <p:spPr>
          <a:xfrm>
            <a:off x="765714" y="2625803"/>
            <a:ext cx="5041615" cy="1289314"/>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solidFill>
                  <a:srgbClr val="E6E6E6"/>
                </a:solidFill>
                <a:latin typeface="Arial"/>
                <a:cs typeface="Arial"/>
              </a:rPr>
              <a:t>Identification</a:t>
            </a:r>
            <a:r>
              <a:rPr sz="2399" spc="-10" dirty="0">
                <a:solidFill>
                  <a:srgbClr val="E6E6E6"/>
                </a:solidFill>
                <a:latin typeface="Arial"/>
                <a:cs typeface="Arial"/>
              </a:rPr>
              <a:t> </a:t>
            </a:r>
            <a:r>
              <a:rPr sz="2399" dirty="0">
                <a:solidFill>
                  <a:srgbClr val="E6E6E6"/>
                </a:solidFill>
                <a:latin typeface="Arial"/>
                <a:cs typeface="Arial"/>
              </a:rPr>
              <a:t>of</a:t>
            </a:r>
            <a:r>
              <a:rPr sz="2399" spc="-5" dirty="0">
                <a:solidFill>
                  <a:srgbClr val="E6E6E6"/>
                </a:solidFill>
                <a:latin typeface="Arial"/>
                <a:cs typeface="Arial"/>
              </a:rPr>
              <a:t> </a:t>
            </a:r>
            <a:r>
              <a:rPr sz="2399" dirty="0">
                <a:solidFill>
                  <a:srgbClr val="E6E6E6"/>
                </a:solidFill>
                <a:latin typeface="Arial"/>
                <a:cs typeface="Arial"/>
              </a:rPr>
              <a:t>symptoms</a:t>
            </a:r>
            <a:r>
              <a:rPr sz="2399" spc="-5" dirty="0">
                <a:solidFill>
                  <a:srgbClr val="E6E6E6"/>
                </a:solidFill>
                <a:latin typeface="Arial"/>
                <a:cs typeface="Arial"/>
              </a:rPr>
              <a:t> </a:t>
            </a:r>
            <a:r>
              <a:rPr sz="2399" dirty="0">
                <a:solidFill>
                  <a:srgbClr val="E6E6E6"/>
                </a:solidFill>
                <a:latin typeface="Arial"/>
                <a:cs typeface="Arial"/>
              </a:rPr>
              <a:t>of</a:t>
            </a:r>
            <a:r>
              <a:rPr sz="2399" spc="-5" dirty="0">
                <a:solidFill>
                  <a:srgbClr val="E6E6E6"/>
                </a:solidFill>
                <a:latin typeface="Arial"/>
                <a:cs typeface="Arial"/>
              </a:rPr>
              <a:t> </a:t>
            </a:r>
            <a:r>
              <a:rPr sz="2399" spc="-10" dirty="0">
                <a:solidFill>
                  <a:srgbClr val="E6E6E6"/>
                </a:solidFill>
                <a:latin typeface="Arial"/>
                <a:cs typeface="Arial"/>
              </a:rPr>
              <a:t>irAEs</a:t>
            </a:r>
            <a:endParaRPr sz="2399">
              <a:latin typeface="Arial"/>
              <a:cs typeface="Arial"/>
            </a:endParaRPr>
          </a:p>
          <a:p>
            <a:pPr>
              <a:spcBef>
                <a:spcPts val="5"/>
              </a:spcBef>
              <a:buClr>
                <a:srgbClr val="E6E6E6"/>
              </a:buClr>
              <a:buFont typeface="Arial"/>
              <a:buChar char="•"/>
            </a:pPr>
            <a:endParaRPr sz="3499">
              <a:latin typeface="Arial"/>
              <a:cs typeface="Arial"/>
            </a:endParaRPr>
          </a:p>
          <a:p>
            <a:pPr marL="355493" indent="-343432">
              <a:spcBef>
                <a:spcPts val="5"/>
              </a:spcBef>
              <a:buChar char="•"/>
              <a:tabLst>
                <a:tab pos="355493" algn="l"/>
                <a:tab pos="356128" algn="l"/>
              </a:tabLst>
            </a:pPr>
            <a:r>
              <a:rPr sz="2399" dirty="0">
                <a:solidFill>
                  <a:srgbClr val="E6E6E6"/>
                </a:solidFill>
                <a:latin typeface="Arial"/>
                <a:cs typeface="Arial"/>
              </a:rPr>
              <a:t>ADCs</a:t>
            </a:r>
            <a:r>
              <a:rPr sz="2399" spc="-30" dirty="0">
                <a:solidFill>
                  <a:srgbClr val="E6E6E6"/>
                </a:solidFill>
                <a:latin typeface="Arial"/>
                <a:cs typeface="Arial"/>
              </a:rPr>
              <a:t> </a:t>
            </a:r>
            <a:r>
              <a:rPr sz="2399" dirty="0">
                <a:solidFill>
                  <a:srgbClr val="E6E6E6"/>
                </a:solidFill>
                <a:latin typeface="Arial"/>
                <a:cs typeface="Arial"/>
              </a:rPr>
              <a:t>in</a:t>
            </a:r>
            <a:r>
              <a:rPr sz="2399" spc="-35" dirty="0">
                <a:solidFill>
                  <a:srgbClr val="E6E6E6"/>
                </a:solidFill>
                <a:latin typeface="Arial"/>
                <a:cs typeface="Arial"/>
              </a:rPr>
              <a:t> </a:t>
            </a:r>
            <a:r>
              <a:rPr sz="2399" dirty="0">
                <a:solidFill>
                  <a:srgbClr val="E6E6E6"/>
                </a:solidFill>
                <a:latin typeface="Arial"/>
                <a:cs typeface="Arial"/>
              </a:rPr>
              <a:t>advanced</a:t>
            </a:r>
            <a:r>
              <a:rPr sz="2399" spc="-25" dirty="0">
                <a:solidFill>
                  <a:srgbClr val="E6E6E6"/>
                </a:solidFill>
                <a:latin typeface="Arial"/>
                <a:cs typeface="Arial"/>
              </a:rPr>
              <a:t> </a:t>
            </a:r>
            <a:r>
              <a:rPr sz="2399" spc="-20" dirty="0">
                <a:solidFill>
                  <a:srgbClr val="E6E6E6"/>
                </a:solidFill>
                <a:latin typeface="Arial"/>
                <a:cs typeface="Arial"/>
              </a:rPr>
              <a:t>TNBC</a:t>
            </a:r>
            <a:endParaRPr sz="2399">
              <a:latin typeface="Arial"/>
              <a:cs typeface="Arial"/>
            </a:endParaRPr>
          </a:p>
        </p:txBody>
      </p:sp>
      <p:sp>
        <p:nvSpPr>
          <p:cNvPr id="6" name="object 6"/>
          <p:cNvSpPr txBox="1">
            <a:spLocks noGrp="1"/>
          </p:cNvSpPr>
          <p:nvPr>
            <p:ph type="title"/>
          </p:nvPr>
        </p:nvSpPr>
        <p:spPr>
          <a:prstGeom prst="rect">
            <a:avLst/>
          </a:prstGeom>
        </p:spPr>
        <p:txBody>
          <a:bodyPr vert="horz" wrap="square" lIns="0" tIns="12696" rIns="0" bIns="0" rtlCol="0">
            <a:spAutoFit/>
          </a:bodyPr>
          <a:lstStyle/>
          <a:p>
            <a:pPr marL="2489723">
              <a:spcBef>
                <a:spcPts val="100"/>
              </a:spcBef>
            </a:pPr>
            <a:r>
              <a:rPr b="1" spc="-10" dirty="0">
                <a:solidFill>
                  <a:srgbClr val="000000"/>
                </a:solidFill>
              </a:rPr>
              <a:t>Outline</a:t>
            </a:r>
          </a:p>
        </p:txBody>
      </p:sp>
      <p:pic>
        <p:nvPicPr>
          <p:cNvPr id="7" name="object 7"/>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3684174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80125" y="154003"/>
            <a:ext cx="8872659" cy="3439624"/>
          </a:xfrm>
          <a:prstGeom prst="rect">
            <a:avLst/>
          </a:prstGeom>
        </p:spPr>
        <p:txBody>
          <a:bodyPr vert="horz" wrap="square" lIns="0" tIns="12696" rIns="0" bIns="0" rtlCol="0">
            <a:spAutoFit/>
          </a:bodyPr>
          <a:lstStyle/>
          <a:p>
            <a:pPr marL="12696" marR="5078">
              <a:spcBef>
                <a:spcPts val="100"/>
              </a:spcBef>
            </a:pPr>
            <a:r>
              <a:rPr sz="1799" b="1" dirty="0">
                <a:latin typeface="Arial"/>
                <a:cs typeface="Arial"/>
              </a:rPr>
              <a:t>Association</a:t>
            </a:r>
            <a:r>
              <a:rPr sz="1799" b="1" spc="15" dirty="0">
                <a:latin typeface="Arial"/>
                <a:cs typeface="Arial"/>
              </a:rPr>
              <a:t> </a:t>
            </a:r>
            <a:r>
              <a:rPr sz="1799" b="1" dirty="0">
                <a:latin typeface="Arial"/>
                <a:cs typeface="Arial"/>
              </a:rPr>
              <a:t>of</a:t>
            </a:r>
            <a:r>
              <a:rPr sz="1799" b="1" spc="-30" dirty="0">
                <a:latin typeface="Arial"/>
                <a:cs typeface="Arial"/>
              </a:rPr>
              <a:t> </a:t>
            </a:r>
            <a:r>
              <a:rPr sz="1799" b="1" spc="-10" dirty="0">
                <a:latin typeface="Arial"/>
                <a:cs typeface="Arial"/>
              </a:rPr>
              <a:t>TNBC-</a:t>
            </a:r>
            <a:r>
              <a:rPr sz="1799" b="1" dirty="0">
                <a:latin typeface="Arial"/>
                <a:cs typeface="Arial"/>
              </a:rPr>
              <a:t>DX</a:t>
            </a:r>
            <a:r>
              <a:rPr sz="1799" b="1" spc="-35" dirty="0">
                <a:latin typeface="Arial"/>
                <a:cs typeface="Arial"/>
              </a:rPr>
              <a:t> </a:t>
            </a:r>
            <a:r>
              <a:rPr sz="1799" b="1" dirty="0">
                <a:latin typeface="Arial"/>
                <a:cs typeface="Arial"/>
              </a:rPr>
              <a:t>scores</a:t>
            </a:r>
            <a:r>
              <a:rPr sz="1799" b="1" spc="-45" dirty="0">
                <a:latin typeface="Arial"/>
                <a:cs typeface="Arial"/>
              </a:rPr>
              <a:t> </a:t>
            </a:r>
            <a:r>
              <a:rPr sz="1799" b="1" dirty="0">
                <a:latin typeface="Arial"/>
                <a:cs typeface="Arial"/>
              </a:rPr>
              <a:t>with</a:t>
            </a:r>
            <a:r>
              <a:rPr sz="1799" b="1" spc="-70" dirty="0">
                <a:latin typeface="Arial"/>
                <a:cs typeface="Arial"/>
              </a:rPr>
              <a:t> </a:t>
            </a:r>
            <a:r>
              <a:rPr sz="1799" b="1" dirty="0">
                <a:latin typeface="Arial"/>
                <a:cs typeface="Arial"/>
              </a:rPr>
              <a:t>outcomes</a:t>
            </a:r>
            <a:r>
              <a:rPr sz="1799" b="1" spc="-35" dirty="0">
                <a:latin typeface="Arial"/>
                <a:cs typeface="Arial"/>
              </a:rPr>
              <a:t> </a:t>
            </a:r>
            <a:r>
              <a:rPr sz="1799" b="1" dirty="0">
                <a:latin typeface="Arial"/>
                <a:cs typeface="Arial"/>
              </a:rPr>
              <a:t>in</a:t>
            </a:r>
            <a:r>
              <a:rPr sz="1799" b="1" spc="-40" dirty="0">
                <a:latin typeface="Arial"/>
                <a:cs typeface="Arial"/>
              </a:rPr>
              <a:t> </a:t>
            </a:r>
            <a:r>
              <a:rPr sz="1799" b="1" dirty="0">
                <a:latin typeface="Arial"/>
                <a:cs typeface="Arial"/>
              </a:rPr>
              <a:t>TNBC</a:t>
            </a:r>
            <a:r>
              <a:rPr sz="1799" b="1" spc="-20" dirty="0">
                <a:latin typeface="Arial"/>
                <a:cs typeface="Arial"/>
              </a:rPr>
              <a:t> </a:t>
            </a:r>
            <a:r>
              <a:rPr sz="1799" b="1" dirty="0">
                <a:latin typeface="Arial"/>
                <a:cs typeface="Arial"/>
              </a:rPr>
              <a:t>treated</a:t>
            </a:r>
            <a:r>
              <a:rPr sz="1799" b="1" spc="-20" dirty="0">
                <a:latin typeface="Arial"/>
                <a:cs typeface="Arial"/>
              </a:rPr>
              <a:t> </a:t>
            </a:r>
            <a:r>
              <a:rPr sz="1799" b="1" dirty="0">
                <a:latin typeface="Arial"/>
                <a:cs typeface="Arial"/>
              </a:rPr>
              <a:t>with</a:t>
            </a:r>
            <a:r>
              <a:rPr sz="1799" b="1" spc="-70" dirty="0">
                <a:latin typeface="Arial"/>
                <a:cs typeface="Arial"/>
              </a:rPr>
              <a:t> </a:t>
            </a:r>
            <a:r>
              <a:rPr sz="1799" b="1" spc="-10" dirty="0">
                <a:latin typeface="Arial"/>
                <a:cs typeface="Arial"/>
              </a:rPr>
              <a:t>neoadjuvant </a:t>
            </a:r>
            <a:r>
              <a:rPr sz="1799" b="1" dirty="0">
                <a:latin typeface="Arial"/>
                <a:cs typeface="Arial"/>
              </a:rPr>
              <a:t>pembrolizumab</a:t>
            </a:r>
            <a:r>
              <a:rPr sz="1799" b="1" spc="-40" dirty="0">
                <a:latin typeface="Arial"/>
                <a:cs typeface="Arial"/>
              </a:rPr>
              <a:t> </a:t>
            </a:r>
            <a:r>
              <a:rPr sz="1799" b="1" dirty="0">
                <a:latin typeface="Arial"/>
                <a:cs typeface="Arial"/>
              </a:rPr>
              <a:t>and</a:t>
            </a:r>
            <a:r>
              <a:rPr sz="1799" b="1" spc="-40" dirty="0">
                <a:latin typeface="Arial"/>
                <a:cs typeface="Arial"/>
              </a:rPr>
              <a:t> </a:t>
            </a:r>
            <a:r>
              <a:rPr sz="1799" b="1" dirty="0">
                <a:latin typeface="Arial"/>
                <a:cs typeface="Arial"/>
              </a:rPr>
              <a:t>chemotherapy:</a:t>
            </a:r>
            <a:r>
              <a:rPr sz="1799" b="1" spc="-10" dirty="0">
                <a:latin typeface="Arial"/>
                <a:cs typeface="Arial"/>
              </a:rPr>
              <a:t> </a:t>
            </a:r>
            <a:r>
              <a:rPr sz="1799" b="1" dirty="0">
                <a:latin typeface="Arial"/>
                <a:cs typeface="Arial"/>
              </a:rPr>
              <a:t>a</a:t>
            </a:r>
            <a:r>
              <a:rPr sz="1799" b="1" spc="-40" dirty="0">
                <a:latin typeface="Arial"/>
                <a:cs typeface="Arial"/>
              </a:rPr>
              <a:t> </a:t>
            </a:r>
            <a:r>
              <a:rPr sz="1799" b="1" dirty="0">
                <a:latin typeface="Arial"/>
                <a:cs typeface="Arial"/>
              </a:rPr>
              <a:t>correlative</a:t>
            </a:r>
            <a:r>
              <a:rPr sz="1799" b="1" spc="5" dirty="0">
                <a:latin typeface="Arial"/>
                <a:cs typeface="Arial"/>
              </a:rPr>
              <a:t> </a:t>
            </a:r>
            <a:r>
              <a:rPr sz="1799" b="1" dirty="0">
                <a:latin typeface="Arial"/>
                <a:cs typeface="Arial"/>
              </a:rPr>
              <a:t>analysis</a:t>
            </a:r>
            <a:r>
              <a:rPr sz="1799" b="1" spc="-25" dirty="0">
                <a:latin typeface="Arial"/>
                <a:cs typeface="Arial"/>
              </a:rPr>
              <a:t> </a:t>
            </a:r>
            <a:r>
              <a:rPr sz="1799" b="1" dirty="0">
                <a:latin typeface="Arial"/>
                <a:cs typeface="Arial"/>
              </a:rPr>
              <a:t>from</a:t>
            </a:r>
            <a:r>
              <a:rPr sz="1799" b="1" spc="-45" dirty="0">
                <a:latin typeface="Arial"/>
                <a:cs typeface="Arial"/>
              </a:rPr>
              <a:t> </a:t>
            </a:r>
            <a:r>
              <a:rPr sz="1799" b="1" dirty="0">
                <a:latin typeface="Arial"/>
                <a:cs typeface="Arial"/>
              </a:rPr>
              <a:t>NeoPACT</a:t>
            </a:r>
            <a:r>
              <a:rPr sz="1799" b="1" spc="20" dirty="0">
                <a:latin typeface="Arial"/>
                <a:cs typeface="Arial"/>
              </a:rPr>
              <a:t> </a:t>
            </a:r>
            <a:r>
              <a:rPr sz="1799" b="1" spc="-25" dirty="0">
                <a:latin typeface="Arial"/>
                <a:cs typeface="Arial"/>
              </a:rPr>
              <a:t>and </a:t>
            </a:r>
            <a:r>
              <a:rPr sz="1799" b="1" spc="-10" dirty="0">
                <a:latin typeface="Arial"/>
                <a:cs typeface="Arial"/>
              </a:rPr>
              <a:t>NeoSTOP</a:t>
            </a:r>
            <a:endParaRPr sz="1799">
              <a:latin typeface="Arial"/>
              <a:cs typeface="Arial"/>
            </a:endParaRPr>
          </a:p>
          <a:p>
            <a:pPr>
              <a:lnSpc>
                <a:spcPct val="100000"/>
              </a:lnSpc>
            </a:pPr>
            <a:endParaRPr sz="1999">
              <a:latin typeface="Arial"/>
              <a:cs typeface="Arial"/>
            </a:endParaRPr>
          </a:p>
          <a:p>
            <a:pPr>
              <a:lnSpc>
                <a:spcPct val="100000"/>
              </a:lnSpc>
            </a:pPr>
            <a:endParaRPr sz="2249">
              <a:latin typeface="Arial"/>
              <a:cs typeface="Arial"/>
            </a:endParaRPr>
          </a:p>
          <a:p>
            <a:pPr marL="1041088" indent="-343432">
              <a:buChar char="•"/>
              <a:tabLst>
                <a:tab pos="1041088" algn="l"/>
                <a:tab pos="1041722" algn="l"/>
              </a:tabLst>
            </a:pPr>
            <a:r>
              <a:rPr sz="2399" dirty="0">
                <a:latin typeface="Arial"/>
                <a:cs typeface="Arial"/>
              </a:rPr>
              <a:t>NeoPACT</a:t>
            </a:r>
            <a:r>
              <a:rPr sz="2399" spc="-65" dirty="0">
                <a:latin typeface="Arial"/>
                <a:cs typeface="Arial"/>
              </a:rPr>
              <a:t> </a:t>
            </a:r>
            <a:r>
              <a:rPr sz="2399" dirty="0">
                <a:latin typeface="Arial"/>
                <a:cs typeface="Arial"/>
              </a:rPr>
              <a:t>(pCR</a:t>
            </a:r>
            <a:r>
              <a:rPr sz="2399" spc="-70" dirty="0">
                <a:latin typeface="Arial"/>
                <a:cs typeface="Arial"/>
              </a:rPr>
              <a:t> </a:t>
            </a:r>
            <a:r>
              <a:rPr sz="2399" spc="-20" dirty="0">
                <a:latin typeface="Arial"/>
                <a:cs typeface="Arial"/>
              </a:rPr>
              <a:t>58%)</a:t>
            </a:r>
            <a:endParaRPr sz="2399">
              <a:latin typeface="Arial"/>
              <a:cs typeface="Arial"/>
            </a:endParaRPr>
          </a:p>
          <a:p>
            <a:pPr marL="1441652" lvl="1" indent="-286934">
              <a:spcBef>
                <a:spcPts val="484"/>
              </a:spcBef>
              <a:buChar char="–"/>
              <a:tabLst>
                <a:tab pos="1441652" algn="l"/>
                <a:tab pos="1442287" algn="l"/>
              </a:tabLst>
            </a:pPr>
            <a:r>
              <a:rPr sz="1999" dirty="0">
                <a:latin typeface="Arial"/>
                <a:cs typeface="Arial"/>
              </a:rPr>
              <a:t>Carboplatin,</a:t>
            </a:r>
            <a:r>
              <a:rPr sz="1999" spc="-60" dirty="0">
                <a:latin typeface="Arial"/>
                <a:cs typeface="Arial"/>
              </a:rPr>
              <a:t> </a:t>
            </a:r>
            <a:r>
              <a:rPr sz="1999" dirty="0">
                <a:latin typeface="Arial"/>
                <a:cs typeface="Arial"/>
              </a:rPr>
              <a:t>docetaxel,</a:t>
            </a:r>
            <a:r>
              <a:rPr sz="1999" spc="-60" dirty="0">
                <a:latin typeface="Arial"/>
                <a:cs typeface="Arial"/>
              </a:rPr>
              <a:t> </a:t>
            </a:r>
            <a:r>
              <a:rPr sz="1999" dirty="0">
                <a:latin typeface="Arial"/>
                <a:cs typeface="Arial"/>
              </a:rPr>
              <a:t>and</a:t>
            </a:r>
            <a:r>
              <a:rPr sz="1999" spc="-35" dirty="0">
                <a:latin typeface="Arial"/>
                <a:cs typeface="Arial"/>
              </a:rPr>
              <a:t> </a:t>
            </a:r>
            <a:r>
              <a:rPr sz="1999" dirty="0">
                <a:latin typeface="Arial"/>
                <a:cs typeface="Arial"/>
              </a:rPr>
              <a:t>pembrolizumab</a:t>
            </a:r>
            <a:r>
              <a:rPr sz="1999" spc="-75" dirty="0">
                <a:latin typeface="Arial"/>
                <a:cs typeface="Arial"/>
              </a:rPr>
              <a:t> </a:t>
            </a:r>
            <a:r>
              <a:rPr sz="1999" dirty="0">
                <a:latin typeface="Arial"/>
                <a:cs typeface="Arial"/>
              </a:rPr>
              <a:t>x</a:t>
            </a:r>
            <a:r>
              <a:rPr sz="1999" spc="-20" dirty="0">
                <a:latin typeface="Arial"/>
                <a:cs typeface="Arial"/>
              </a:rPr>
              <a:t> </a:t>
            </a:r>
            <a:r>
              <a:rPr sz="1999" spc="-50" dirty="0">
                <a:latin typeface="Arial"/>
                <a:cs typeface="Arial"/>
              </a:rPr>
              <a:t>6</a:t>
            </a:r>
            <a:endParaRPr sz="1999">
              <a:latin typeface="Arial"/>
              <a:cs typeface="Arial"/>
            </a:endParaRPr>
          </a:p>
          <a:p>
            <a:pPr lvl="1">
              <a:spcBef>
                <a:spcPts val="5"/>
              </a:spcBef>
              <a:buFont typeface="Arial"/>
              <a:buChar char="–"/>
            </a:pPr>
            <a:endParaRPr sz="2999">
              <a:latin typeface="Arial"/>
              <a:cs typeface="Arial"/>
            </a:endParaRPr>
          </a:p>
          <a:p>
            <a:pPr marL="1041088" indent="-343432">
              <a:buChar char="•"/>
              <a:tabLst>
                <a:tab pos="1041088" algn="l"/>
                <a:tab pos="1041722" algn="l"/>
              </a:tabLst>
            </a:pPr>
            <a:r>
              <a:rPr sz="2399" dirty="0">
                <a:latin typeface="Arial"/>
                <a:cs typeface="Arial"/>
              </a:rPr>
              <a:t>NeoSTOP</a:t>
            </a:r>
            <a:r>
              <a:rPr sz="2399" spc="-50" dirty="0">
                <a:latin typeface="Arial"/>
                <a:cs typeface="Arial"/>
              </a:rPr>
              <a:t> </a:t>
            </a:r>
            <a:r>
              <a:rPr sz="2399" dirty="0">
                <a:latin typeface="Arial"/>
                <a:cs typeface="Arial"/>
              </a:rPr>
              <a:t>(pCR</a:t>
            </a:r>
            <a:r>
              <a:rPr sz="2399" spc="-50" dirty="0">
                <a:latin typeface="Arial"/>
                <a:cs typeface="Arial"/>
              </a:rPr>
              <a:t> </a:t>
            </a:r>
            <a:r>
              <a:rPr sz="2399" spc="-20" dirty="0">
                <a:latin typeface="Arial"/>
                <a:cs typeface="Arial"/>
              </a:rPr>
              <a:t>53%)</a:t>
            </a:r>
            <a:endParaRPr sz="2399">
              <a:latin typeface="Arial"/>
              <a:cs typeface="Arial"/>
            </a:endParaRPr>
          </a:p>
          <a:p>
            <a:pPr marL="1441652" lvl="1" indent="-286934">
              <a:spcBef>
                <a:spcPts val="484"/>
              </a:spcBef>
              <a:buChar char="–"/>
              <a:tabLst>
                <a:tab pos="1441652" algn="l"/>
                <a:tab pos="1442287" algn="l"/>
              </a:tabLst>
            </a:pPr>
            <a:r>
              <a:rPr sz="1999" dirty="0">
                <a:latin typeface="Arial"/>
                <a:cs typeface="Arial"/>
              </a:rPr>
              <a:t>Carboplatin</a:t>
            </a:r>
            <a:r>
              <a:rPr sz="1999" spc="-60" dirty="0">
                <a:latin typeface="Arial"/>
                <a:cs typeface="Arial"/>
              </a:rPr>
              <a:t> </a:t>
            </a:r>
            <a:r>
              <a:rPr sz="1999" dirty="0">
                <a:latin typeface="Arial"/>
                <a:cs typeface="Arial"/>
              </a:rPr>
              <a:t>and</a:t>
            </a:r>
            <a:r>
              <a:rPr sz="1999" spc="-35" dirty="0">
                <a:latin typeface="Arial"/>
                <a:cs typeface="Arial"/>
              </a:rPr>
              <a:t> </a:t>
            </a:r>
            <a:r>
              <a:rPr sz="1999" dirty="0">
                <a:latin typeface="Arial"/>
                <a:cs typeface="Arial"/>
              </a:rPr>
              <a:t>docetaxel</a:t>
            </a:r>
            <a:r>
              <a:rPr sz="1999" spc="-50" dirty="0">
                <a:latin typeface="Arial"/>
                <a:cs typeface="Arial"/>
              </a:rPr>
              <a:t> </a:t>
            </a:r>
            <a:r>
              <a:rPr sz="1999" dirty="0">
                <a:latin typeface="Arial"/>
                <a:cs typeface="Arial"/>
              </a:rPr>
              <a:t>x</a:t>
            </a:r>
            <a:r>
              <a:rPr sz="1999" spc="-30" dirty="0">
                <a:latin typeface="Arial"/>
                <a:cs typeface="Arial"/>
              </a:rPr>
              <a:t> </a:t>
            </a:r>
            <a:r>
              <a:rPr sz="1999" spc="-50" dirty="0">
                <a:latin typeface="Arial"/>
                <a:cs typeface="Arial"/>
              </a:rPr>
              <a:t>6</a:t>
            </a:r>
            <a:endParaRPr sz="1999">
              <a:latin typeface="Arial"/>
              <a:cs typeface="Arial"/>
            </a:endParaRPr>
          </a:p>
        </p:txBody>
      </p:sp>
      <p:pic>
        <p:nvPicPr>
          <p:cNvPr id="4" name="object 4"/>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14626907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304084" y="244145"/>
            <a:ext cx="8246741" cy="1122969"/>
          </a:xfrm>
          <a:prstGeom prst="rect">
            <a:avLst/>
          </a:prstGeom>
        </p:spPr>
        <p:txBody>
          <a:bodyPr vert="horz" wrap="square" lIns="0" tIns="12696" rIns="0" bIns="0" rtlCol="0">
            <a:spAutoFit/>
          </a:bodyPr>
          <a:lstStyle/>
          <a:p>
            <a:pPr marL="354859" marR="5078" indent="-342162">
              <a:spcBef>
                <a:spcPts val="100"/>
              </a:spcBef>
              <a:buChar char="•"/>
              <a:tabLst>
                <a:tab pos="354859" algn="l"/>
                <a:tab pos="355493" algn="l"/>
              </a:tabLst>
            </a:pPr>
            <a:r>
              <a:rPr sz="2399" spc="-20" dirty="0">
                <a:latin typeface="Arial"/>
                <a:cs typeface="Arial"/>
              </a:rPr>
              <a:t>TNBC-</a:t>
            </a:r>
            <a:r>
              <a:rPr sz="2399" dirty="0">
                <a:latin typeface="Arial"/>
                <a:cs typeface="Arial"/>
              </a:rPr>
              <a:t>DX risk</a:t>
            </a:r>
            <a:r>
              <a:rPr sz="2399" spc="-25" dirty="0">
                <a:latin typeface="Arial"/>
                <a:cs typeface="Arial"/>
              </a:rPr>
              <a:t> </a:t>
            </a:r>
            <a:r>
              <a:rPr sz="2399" dirty="0">
                <a:latin typeface="Arial"/>
                <a:cs typeface="Arial"/>
              </a:rPr>
              <a:t>score</a:t>
            </a:r>
            <a:r>
              <a:rPr sz="2399" spc="-15" dirty="0">
                <a:latin typeface="Arial"/>
                <a:cs typeface="Arial"/>
              </a:rPr>
              <a:t> </a:t>
            </a:r>
            <a:r>
              <a:rPr sz="2399" dirty="0">
                <a:latin typeface="Arial"/>
                <a:cs typeface="Arial"/>
              </a:rPr>
              <a:t>includes</a:t>
            </a:r>
            <a:r>
              <a:rPr sz="2399" spc="20" dirty="0">
                <a:latin typeface="Arial"/>
                <a:cs typeface="Arial"/>
              </a:rPr>
              <a:t> </a:t>
            </a:r>
            <a:r>
              <a:rPr sz="2399" dirty="0">
                <a:latin typeface="Arial"/>
                <a:cs typeface="Arial"/>
              </a:rPr>
              <a:t>the</a:t>
            </a:r>
            <a:r>
              <a:rPr sz="2399" spc="-15" dirty="0">
                <a:latin typeface="Arial"/>
                <a:cs typeface="Arial"/>
              </a:rPr>
              <a:t> </a:t>
            </a:r>
            <a:r>
              <a:rPr sz="2399" spc="-20" dirty="0">
                <a:latin typeface="Arial"/>
                <a:cs typeface="Arial"/>
              </a:rPr>
              <a:t>14-</a:t>
            </a:r>
            <a:r>
              <a:rPr sz="2399" dirty="0">
                <a:latin typeface="Arial"/>
                <a:cs typeface="Arial"/>
              </a:rPr>
              <a:t>gene </a:t>
            </a:r>
            <a:r>
              <a:rPr sz="2399" spc="-10" dirty="0">
                <a:latin typeface="Arial"/>
                <a:cs typeface="Arial"/>
              </a:rPr>
              <a:t>immunoglobulin </a:t>
            </a:r>
            <a:r>
              <a:rPr sz="2399" dirty="0">
                <a:latin typeface="Arial"/>
                <a:cs typeface="Arial"/>
              </a:rPr>
              <a:t>immune</a:t>
            </a:r>
            <a:r>
              <a:rPr sz="2399" spc="-25" dirty="0">
                <a:latin typeface="Arial"/>
                <a:cs typeface="Arial"/>
              </a:rPr>
              <a:t> </a:t>
            </a:r>
            <a:r>
              <a:rPr sz="2399" dirty="0">
                <a:latin typeface="Arial"/>
                <a:cs typeface="Arial"/>
              </a:rPr>
              <a:t>signature,</a:t>
            </a:r>
            <a:r>
              <a:rPr sz="2399" spc="-5" dirty="0">
                <a:latin typeface="Arial"/>
                <a:cs typeface="Arial"/>
              </a:rPr>
              <a:t> </a:t>
            </a:r>
            <a:r>
              <a:rPr sz="2399" dirty="0">
                <a:latin typeface="Arial"/>
                <a:cs typeface="Arial"/>
              </a:rPr>
              <a:t>T</a:t>
            </a:r>
            <a:r>
              <a:rPr sz="2399" spc="-20" dirty="0">
                <a:latin typeface="Arial"/>
                <a:cs typeface="Arial"/>
              </a:rPr>
              <a:t> </a:t>
            </a:r>
            <a:r>
              <a:rPr sz="2399" dirty="0">
                <a:latin typeface="Arial"/>
                <a:cs typeface="Arial"/>
              </a:rPr>
              <a:t>size,</a:t>
            </a:r>
            <a:r>
              <a:rPr sz="2399" spc="-15" dirty="0">
                <a:latin typeface="Arial"/>
                <a:cs typeface="Arial"/>
              </a:rPr>
              <a:t> </a:t>
            </a:r>
            <a:r>
              <a:rPr sz="2399" dirty="0">
                <a:latin typeface="Arial"/>
                <a:cs typeface="Arial"/>
              </a:rPr>
              <a:t>and</a:t>
            </a:r>
            <a:r>
              <a:rPr sz="2399" spc="-10" dirty="0">
                <a:latin typeface="Arial"/>
                <a:cs typeface="Arial"/>
              </a:rPr>
              <a:t> </a:t>
            </a:r>
            <a:r>
              <a:rPr sz="2399" dirty="0">
                <a:latin typeface="Arial"/>
                <a:cs typeface="Arial"/>
              </a:rPr>
              <a:t>N</a:t>
            </a:r>
            <a:r>
              <a:rPr sz="2399" spc="-15" dirty="0">
                <a:latin typeface="Arial"/>
                <a:cs typeface="Arial"/>
              </a:rPr>
              <a:t> </a:t>
            </a:r>
            <a:r>
              <a:rPr sz="2399" dirty="0">
                <a:latin typeface="Arial"/>
                <a:cs typeface="Arial"/>
              </a:rPr>
              <a:t>status</a:t>
            </a:r>
            <a:r>
              <a:rPr sz="2399" spc="-25" dirty="0">
                <a:latin typeface="Arial"/>
                <a:cs typeface="Arial"/>
              </a:rPr>
              <a:t> </a:t>
            </a:r>
            <a:r>
              <a:rPr sz="2399" dirty="0">
                <a:latin typeface="Arial"/>
                <a:cs typeface="Arial"/>
              </a:rPr>
              <a:t>and</a:t>
            </a:r>
            <a:r>
              <a:rPr sz="2399" spc="-5" dirty="0">
                <a:latin typeface="Arial"/>
                <a:cs typeface="Arial"/>
              </a:rPr>
              <a:t> </a:t>
            </a:r>
            <a:r>
              <a:rPr sz="2399" dirty="0">
                <a:latin typeface="Arial"/>
                <a:cs typeface="Arial"/>
              </a:rPr>
              <a:t>has</a:t>
            </a:r>
            <a:r>
              <a:rPr sz="2399" spc="-10" dirty="0">
                <a:latin typeface="Arial"/>
                <a:cs typeface="Arial"/>
              </a:rPr>
              <a:t> shown </a:t>
            </a:r>
            <a:r>
              <a:rPr sz="2399" dirty="0">
                <a:latin typeface="Arial"/>
                <a:cs typeface="Arial"/>
              </a:rPr>
              <a:t>survival</a:t>
            </a:r>
            <a:r>
              <a:rPr sz="2399" spc="-20" dirty="0">
                <a:latin typeface="Arial"/>
                <a:cs typeface="Arial"/>
              </a:rPr>
              <a:t> </a:t>
            </a:r>
            <a:r>
              <a:rPr sz="2399" dirty="0">
                <a:latin typeface="Arial"/>
                <a:cs typeface="Arial"/>
              </a:rPr>
              <a:t>prognostic</a:t>
            </a:r>
            <a:r>
              <a:rPr sz="2399" spc="10" dirty="0">
                <a:latin typeface="Arial"/>
                <a:cs typeface="Arial"/>
              </a:rPr>
              <a:t> </a:t>
            </a:r>
            <a:r>
              <a:rPr sz="2399" dirty="0">
                <a:latin typeface="Arial"/>
                <a:cs typeface="Arial"/>
              </a:rPr>
              <a:t>value</a:t>
            </a:r>
            <a:r>
              <a:rPr sz="2399" spc="-5" dirty="0">
                <a:latin typeface="Arial"/>
                <a:cs typeface="Arial"/>
              </a:rPr>
              <a:t> </a:t>
            </a:r>
            <a:r>
              <a:rPr sz="2399" dirty="0">
                <a:latin typeface="Arial"/>
                <a:cs typeface="Arial"/>
              </a:rPr>
              <a:t>in</a:t>
            </a:r>
            <a:r>
              <a:rPr sz="2399" spc="-20" dirty="0">
                <a:latin typeface="Arial"/>
                <a:cs typeface="Arial"/>
              </a:rPr>
              <a:t> </a:t>
            </a:r>
            <a:r>
              <a:rPr sz="2399" spc="-10" dirty="0">
                <a:latin typeface="Arial"/>
                <a:cs typeface="Arial"/>
              </a:rPr>
              <a:t>eTNBC</a:t>
            </a:r>
            <a:endParaRPr sz="2399">
              <a:latin typeface="Arial"/>
              <a:cs typeface="Arial"/>
            </a:endParaRPr>
          </a:p>
        </p:txBody>
      </p:sp>
      <p:sp>
        <p:nvSpPr>
          <p:cNvPr id="4" name="object 4"/>
          <p:cNvSpPr txBox="1"/>
          <p:nvPr/>
        </p:nvSpPr>
        <p:spPr>
          <a:xfrm>
            <a:off x="761144" y="1645868"/>
            <a:ext cx="7495134" cy="1296270"/>
          </a:xfrm>
          <a:prstGeom prst="rect">
            <a:avLst/>
          </a:prstGeom>
        </p:spPr>
        <p:txBody>
          <a:bodyPr vert="horz" wrap="square" lIns="0" tIns="12696" rIns="0" bIns="0" rtlCol="0">
            <a:spAutoFit/>
          </a:bodyPr>
          <a:lstStyle/>
          <a:p>
            <a:pPr marL="12696">
              <a:spcBef>
                <a:spcPts val="100"/>
              </a:spcBef>
            </a:pPr>
            <a:r>
              <a:rPr sz="1500" u="sng" dirty="0">
                <a:uFill>
                  <a:solidFill>
                    <a:srgbClr val="000000"/>
                  </a:solidFill>
                </a:uFill>
                <a:latin typeface="Arial"/>
                <a:cs typeface="Arial"/>
              </a:rPr>
              <a:t>Evaluated</a:t>
            </a:r>
            <a:r>
              <a:rPr sz="1500" u="sng" spc="-5" dirty="0">
                <a:uFill>
                  <a:solidFill>
                    <a:srgbClr val="000000"/>
                  </a:solidFill>
                </a:uFill>
                <a:latin typeface="Arial"/>
                <a:cs typeface="Arial"/>
              </a:rPr>
              <a:t> </a:t>
            </a:r>
            <a:r>
              <a:rPr sz="1500" u="sng" dirty="0">
                <a:uFill>
                  <a:solidFill>
                    <a:srgbClr val="000000"/>
                  </a:solidFill>
                </a:uFill>
                <a:latin typeface="Arial"/>
                <a:cs typeface="Arial"/>
              </a:rPr>
              <a:t>pCR</a:t>
            </a:r>
            <a:r>
              <a:rPr sz="1500" u="sng" spc="-5" dirty="0">
                <a:uFill>
                  <a:solidFill>
                    <a:srgbClr val="000000"/>
                  </a:solidFill>
                </a:uFill>
                <a:latin typeface="Arial"/>
                <a:cs typeface="Arial"/>
              </a:rPr>
              <a:t> </a:t>
            </a:r>
            <a:r>
              <a:rPr sz="1500" u="sng" dirty="0">
                <a:uFill>
                  <a:solidFill>
                    <a:srgbClr val="000000"/>
                  </a:solidFill>
                </a:uFill>
                <a:latin typeface="Arial"/>
                <a:cs typeface="Arial"/>
              </a:rPr>
              <a:t>prediction</a:t>
            </a:r>
            <a:r>
              <a:rPr sz="1500" u="sng" spc="-35" dirty="0">
                <a:uFill>
                  <a:solidFill>
                    <a:srgbClr val="000000"/>
                  </a:solidFill>
                </a:uFill>
                <a:latin typeface="Arial"/>
                <a:cs typeface="Arial"/>
              </a:rPr>
              <a:t> </a:t>
            </a:r>
            <a:r>
              <a:rPr sz="1500" u="sng" dirty="0">
                <a:uFill>
                  <a:solidFill>
                    <a:srgbClr val="000000"/>
                  </a:solidFill>
                </a:uFill>
                <a:latin typeface="Arial"/>
                <a:cs typeface="Arial"/>
              </a:rPr>
              <a:t>and</a:t>
            </a:r>
            <a:r>
              <a:rPr sz="1500" u="sng" spc="-10" dirty="0">
                <a:uFill>
                  <a:solidFill>
                    <a:srgbClr val="000000"/>
                  </a:solidFill>
                </a:uFill>
                <a:latin typeface="Arial"/>
                <a:cs typeface="Arial"/>
              </a:rPr>
              <a:t> </a:t>
            </a:r>
            <a:r>
              <a:rPr sz="1500" u="sng" dirty="0">
                <a:uFill>
                  <a:solidFill>
                    <a:srgbClr val="000000"/>
                  </a:solidFill>
                </a:uFill>
                <a:latin typeface="Arial"/>
                <a:cs typeface="Arial"/>
              </a:rPr>
              <a:t>long-term</a:t>
            </a:r>
            <a:r>
              <a:rPr sz="1500" u="sng" spc="-30" dirty="0">
                <a:uFill>
                  <a:solidFill>
                    <a:srgbClr val="000000"/>
                  </a:solidFill>
                </a:uFill>
                <a:latin typeface="Arial"/>
                <a:cs typeface="Arial"/>
              </a:rPr>
              <a:t> </a:t>
            </a:r>
            <a:r>
              <a:rPr sz="1500" u="sng" dirty="0">
                <a:uFill>
                  <a:solidFill>
                    <a:srgbClr val="000000"/>
                  </a:solidFill>
                </a:uFill>
                <a:latin typeface="Arial"/>
                <a:cs typeface="Arial"/>
              </a:rPr>
              <a:t>outcomes</a:t>
            </a:r>
            <a:r>
              <a:rPr sz="1500" u="sng" spc="-30" dirty="0">
                <a:uFill>
                  <a:solidFill>
                    <a:srgbClr val="000000"/>
                  </a:solidFill>
                </a:uFill>
                <a:latin typeface="Arial"/>
                <a:cs typeface="Arial"/>
              </a:rPr>
              <a:t> </a:t>
            </a:r>
            <a:r>
              <a:rPr sz="1500" u="sng" dirty="0">
                <a:uFill>
                  <a:solidFill>
                    <a:srgbClr val="000000"/>
                  </a:solidFill>
                </a:uFill>
                <a:latin typeface="Arial"/>
                <a:cs typeface="Arial"/>
              </a:rPr>
              <a:t>with</a:t>
            </a:r>
            <a:r>
              <a:rPr sz="1500" u="sng" spc="-5" dirty="0">
                <a:uFill>
                  <a:solidFill>
                    <a:srgbClr val="000000"/>
                  </a:solidFill>
                </a:uFill>
                <a:latin typeface="Arial"/>
                <a:cs typeface="Arial"/>
              </a:rPr>
              <a:t> </a:t>
            </a:r>
            <a:r>
              <a:rPr sz="1500" u="sng" dirty="0">
                <a:uFill>
                  <a:solidFill>
                    <a:srgbClr val="000000"/>
                  </a:solidFill>
                </a:uFill>
                <a:latin typeface="Arial"/>
                <a:cs typeface="Arial"/>
              </a:rPr>
              <a:t>neoadjuvant</a:t>
            </a:r>
            <a:r>
              <a:rPr sz="1500" u="sng" spc="15" dirty="0">
                <a:uFill>
                  <a:solidFill>
                    <a:srgbClr val="000000"/>
                  </a:solidFill>
                </a:uFill>
                <a:latin typeface="Arial"/>
                <a:cs typeface="Arial"/>
              </a:rPr>
              <a:t> </a:t>
            </a:r>
            <a:r>
              <a:rPr sz="1500" u="sng" dirty="0">
                <a:uFill>
                  <a:solidFill>
                    <a:srgbClr val="000000"/>
                  </a:solidFill>
                </a:uFill>
                <a:latin typeface="Arial"/>
                <a:cs typeface="Arial"/>
              </a:rPr>
              <a:t>anti-PD1</a:t>
            </a:r>
            <a:r>
              <a:rPr sz="1500" u="sng" spc="-20" dirty="0">
                <a:uFill>
                  <a:solidFill>
                    <a:srgbClr val="000000"/>
                  </a:solidFill>
                </a:uFill>
                <a:latin typeface="Arial"/>
                <a:cs typeface="Arial"/>
              </a:rPr>
              <a:t> </a:t>
            </a:r>
            <a:r>
              <a:rPr sz="1500" u="sng" spc="-10" dirty="0">
                <a:uFill>
                  <a:solidFill>
                    <a:srgbClr val="000000"/>
                  </a:solidFill>
                </a:uFill>
                <a:latin typeface="Arial"/>
                <a:cs typeface="Arial"/>
              </a:rPr>
              <a:t>treatment.</a:t>
            </a:r>
            <a:endParaRPr sz="1500">
              <a:latin typeface="Arial"/>
              <a:cs typeface="Arial"/>
            </a:endParaRPr>
          </a:p>
          <a:p>
            <a:pPr>
              <a:spcBef>
                <a:spcPts val="20"/>
              </a:spcBef>
            </a:pPr>
            <a:endParaRPr sz="2149">
              <a:latin typeface="Arial"/>
              <a:cs typeface="Arial"/>
            </a:endParaRPr>
          </a:p>
          <a:p>
            <a:pPr marL="298995" indent="-286934">
              <a:buChar char="–"/>
              <a:tabLst>
                <a:tab pos="298995" algn="l"/>
                <a:tab pos="299630" algn="l"/>
              </a:tabLst>
            </a:pPr>
            <a:r>
              <a:rPr sz="1400" spc="-10" dirty="0">
                <a:latin typeface="Arial"/>
                <a:cs typeface="Arial"/>
              </a:rPr>
              <a:t>14-</a:t>
            </a:r>
            <a:r>
              <a:rPr sz="1400" dirty="0">
                <a:latin typeface="Arial"/>
                <a:cs typeface="Arial"/>
              </a:rPr>
              <a:t>gene</a:t>
            </a:r>
            <a:r>
              <a:rPr sz="1400" spc="-85" dirty="0">
                <a:latin typeface="Arial"/>
                <a:cs typeface="Arial"/>
              </a:rPr>
              <a:t> </a:t>
            </a:r>
            <a:r>
              <a:rPr sz="1400" dirty="0">
                <a:latin typeface="Arial"/>
                <a:cs typeface="Arial"/>
              </a:rPr>
              <a:t>IGG</a:t>
            </a:r>
            <a:r>
              <a:rPr sz="1400" spc="-50" dirty="0">
                <a:latin typeface="Arial"/>
                <a:cs typeface="Arial"/>
              </a:rPr>
              <a:t> </a:t>
            </a:r>
            <a:r>
              <a:rPr sz="1400" dirty="0">
                <a:latin typeface="Arial"/>
                <a:cs typeface="Arial"/>
              </a:rPr>
              <a:t>signature</a:t>
            </a:r>
            <a:r>
              <a:rPr sz="1400" spc="-60" dirty="0">
                <a:latin typeface="Arial"/>
                <a:cs typeface="Arial"/>
              </a:rPr>
              <a:t> </a:t>
            </a:r>
            <a:r>
              <a:rPr sz="1400" dirty="0">
                <a:latin typeface="Arial"/>
                <a:cs typeface="Arial"/>
              </a:rPr>
              <a:t>significantly</a:t>
            </a:r>
            <a:r>
              <a:rPr sz="1400" spc="-60" dirty="0">
                <a:latin typeface="Arial"/>
                <a:cs typeface="Arial"/>
              </a:rPr>
              <a:t> </a:t>
            </a:r>
            <a:r>
              <a:rPr sz="1400" dirty="0">
                <a:latin typeface="Arial"/>
                <a:cs typeface="Arial"/>
              </a:rPr>
              <a:t>associated</a:t>
            </a:r>
            <a:r>
              <a:rPr sz="1400" spc="-70" dirty="0">
                <a:latin typeface="Arial"/>
                <a:cs typeface="Arial"/>
              </a:rPr>
              <a:t> </a:t>
            </a:r>
            <a:r>
              <a:rPr sz="1400" dirty="0">
                <a:latin typeface="Arial"/>
                <a:cs typeface="Arial"/>
              </a:rPr>
              <a:t>with</a:t>
            </a:r>
            <a:r>
              <a:rPr sz="1400" spc="-40" dirty="0">
                <a:latin typeface="Arial"/>
                <a:cs typeface="Arial"/>
              </a:rPr>
              <a:t> </a:t>
            </a:r>
            <a:r>
              <a:rPr sz="1400" dirty="0">
                <a:latin typeface="Arial"/>
                <a:cs typeface="Arial"/>
              </a:rPr>
              <a:t>improved</a:t>
            </a:r>
            <a:r>
              <a:rPr sz="1400" spc="-30" dirty="0">
                <a:latin typeface="Arial"/>
                <a:cs typeface="Arial"/>
              </a:rPr>
              <a:t> </a:t>
            </a:r>
            <a:r>
              <a:rPr sz="1400" spc="-25" dirty="0">
                <a:latin typeface="Arial"/>
                <a:cs typeface="Arial"/>
              </a:rPr>
              <a:t>pCR</a:t>
            </a:r>
            <a:endParaRPr sz="1400">
              <a:latin typeface="Arial"/>
              <a:cs typeface="Arial"/>
            </a:endParaRPr>
          </a:p>
          <a:p>
            <a:pPr marL="298995" indent="-286934">
              <a:spcBef>
                <a:spcPts val="335"/>
              </a:spcBef>
              <a:buChar char="–"/>
              <a:tabLst>
                <a:tab pos="298995" algn="l"/>
                <a:tab pos="299630" algn="l"/>
              </a:tabLst>
            </a:pPr>
            <a:r>
              <a:rPr sz="1400" spc="-10" dirty="0">
                <a:latin typeface="Arial"/>
                <a:cs typeface="Arial"/>
              </a:rPr>
              <a:t>14-</a:t>
            </a:r>
            <a:r>
              <a:rPr sz="1400" dirty="0">
                <a:latin typeface="Arial"/>
                <a:cs typeface="Arial"/>
              </a:rPr>
              <a:t>gene</a:t>
            </a:r>
            <a:r>
              <a:rPr sz="1400" spc="-60" dirty="0">
                <a:latin typeface="Arial"/>
                <a:cs typeface="Arial"/>
              </a:rPr>
              <a:t> </a:t>
            </a:r>
            <a:r>
              <a:rPr sz="1400" dirty="0">
                <a:latin typeface="Arial"/>
                <a:cs typeface="Arial"/>
              </a:rPr>
              <a:t>IGG</a:t>
            </a:r>
            <a:r>
              <a:rPr sz="1400" spc="-35" dirty="0">
                <a:latin typeface="Arial"/>
                <a:cs typeface="Arial"/>
              </a:rPr>
              <a:t> </a:t>
            </a:r>
            <a:r>
              <a:rPr sz="1400" dirty="0">
                <a:latin typeface="Arial"/>
                <a:cs typeface="Arial"/>
              </a:rPr>
              <a:t>signature</a:t>
            </a:r>
            <a:r>
              <a:rPr sz="1400" spc="-50" dirty="0">
                <a:latin typeface="Arial"/>
                <a:cs typeface="Arial"/>
              </a:rPr>
              <a:t> </a:t>
            </a:r>
            <a:r>
              <a:rPr sz="1400" dirty="0">
                <a:latin typeface="Arial"/>
                <a:cs typeface="Arial"/>
              </a:rPr>
              <a:t>not</a:t>
            </a:r>
            <a:r>
              <a:rPr sz="1400" spc="-40" dirty="0">
                <a:latin typeface="Arial"/>
                <a:cs typeface="Arial"/>
              </a:rPr>
              <a:t> </a:t>
            </a:r>
            <a:r>
              <a:rPr sz="1400" dirty="0">
                <a:latin typeface="Arial"/>
                <a:cs typeface="Arial"/>
              </a:rPr>
              <a:t>prognostic</a:t>
            </a:r>
            <a:r>
              <a:rPr sz="1400" spc="-50" dirty="0">
                <a:latin typeface="Arial"/>
                <a:cs typeface="Arial"/>
              </a:rPr>
              <a:t> </a:t>
            </a:r>
            <a:r>
              <a:rPr sz="1400" dirty="0">
                <a:latin typeface="Arial"/>
                <a:cs typeface="Arial"/>
              </a:rPr>
              <a:t>on</a:t>
            </a:r>
            <a:r>
              <a:rPr sz="1400" spc="-20" dirty="0">
                <a:latin typeface="Arial"/>
                <a:cs typeface="Arial"/>
              </a:rPr>
              <a:t> EFS.</a:t>
            </a:r>
            <a:endParaRPr sz="1400">
              <a:latin typeface="Arial"/>
              <a:cs typeface="Arial"/>
            </a:endParaRPr>
          </a:p>
          <a:p>
            <a:pPr marL="298995" indent="-286934">
              <a:spcBef>
                <a:spcPts val="340"/>
              </a:spcBef>
              <a:buChar char="–"/>
              <a:tabLst>
                <a:tab pos="298995" algn="l"/>
                <a:tab pos="299630" algn="l"/>
              </a:tabLst>
            </a:pPr>
            <a:r>
              <a:rPr sz="1400" spc="-10" dirty="0">
                <a:latin typeface="Arial"/>
                <a:cs typeface="Arial"/>
              </a:rPr>
              <a:t>TNBC-</a:t>
            </a:r>
            <a:r>
              <a:rPr sz="1400" dirty="0">
                <a:latin typeface="Arial"/>
                <a:cs typeface="Arial"/>
              </a:rPr>
              <a:t>DX</a:t>
            </a:r>
            <a:r>
              <a:rPr sz="1400" spc="-10" dirty="0">
                <a:latin typeface="Arial"/>
                <a:cs typeface="Arial"/>
              </a:rPr>
              <a:t> </a:t>
            </a:r>
            <a:r>
              <a:rPr sz="1400" dirty="0">
                <a:latin typeface="Arial"/>
                <a:cs typeface="Arial"/>
              </a:rPr>
              <a:t>score</a:t>
            </a:r>
            <a:r>
              <a:rPr sz="1400" spc="-40" dirty="0">
                <a:latin typeface="Arial"/>
                <a:cs typeface="Arial"/>
              </a:rPr>
              <a:t> </a:t>
            </a:r>
            <a:r>
              <a:rPr sz="1400" dirty="0">
                <a:latin typeface="Arial"/>
                <a:cs typeface="Arial"/>
              </a:rPr>
              <a:t>strongly</a:t>
            </a:r>
            <a:r>
              <a:rPr sz="1400" spc="-55" dirty="0">
                <a:latin typeface="Arial"/>
                <a:cs typeface="Arial"/>
              </a:rPr>
              <a:t> </a:t>
            </a:r>
            <a:r>
              <a:rPr sz="1400" dirty="0">
                <a:latin typeface="Arial"/>
                <a:cs typeface="Arial"/>
              </a:rPr>
              <a:t>associated</a:t>
            </a:r>
            <a:r>
              <a:rPr sz="1400" spc="-55" dirty="0">
                <a:latin typeface="Arial"/>
                <a:cs typeface="Arial"/>
              </a:rPr>
              <a:t> </a:t>
            </a:r>
            <a:r>
              <a:rPr sz="1400" dirty="0">
                <a:latin typeface="Arial"/>
                <a:cs typeface="Arial"/>
              </a:rPr>
              <a:t>with</a:t>
            </a:r>
            <a:r>
              <a:rPr sz="1400" spc="-10" dirty="0">
                <a:latin typeface="Arial"/>
                <a:cs typeface="Arial"/>
              </a:rPr>
              <a:t> </a:t>
            </a:r>
            <a:r>
              <a:rPr sz="1400" spc="-20" dirty="0">
                <a:latin typeface="Arial"/>
                <a:cs typeface="Arial"/>
              </a:rPr>
              <a:t>EFS.</a:t>
            </a:r>
            <a:endParaRPr sz="1400">
              <a:latin typeface="Arial"/>
              <a:cs typeface="Arial"/>
            </a:endParaRPr>
          </a:p>
        </p:txBody>
      </p:sp>
      <p:grpSp>
        <p:nvGrpSpPr>
          <p:cNvPr id="5" name="object 5"/>
          <p:cNvGrpSpPr/>
          <p:nvPr/>
        </p:nvGrpSpPr>
        <p:grpSpPr>
          <a:xfrm>
            <a:off x="6581536" y="2012582"/>
            <a:ext cx="2543026" cy="3006433"/>
            <a:chOff x="6582156" y="2013203"/>
            <a:chExt cx="2543810" cy="3007360"/>
          </a:xfrm>
        </p:grpSpPr>
        <p:pic>
          <p:nvPicPr>
            <p:cNvPr id="6" name="object 6"/>
            <p:cNvPicPr/>
            <p:nvPr/>
          </p:nvPicPr>
          <p:blipFill>
            <a:blip r:embed="rId3" cstate="print"/>
            <a:stretch>
              <a:fillRect/>
            </a:stretch>
          </p:blipFill>
          <p:spPr>
            <a:xfrm>
              <a:off x="7772400" y="4520183"/>
              <a:ext cx="979931" cy="499872"/>
            </a:xfrm>
            <a:prstGeom prst="rect">
              <a:avLst/>
            </a:prstGeom>
          </p:spPr>
        </p:pic>
        <p:pic>
          <p:nvPicPr>
            <p:cNvPr id="7" name="object 7"/>
            <p:cNvPicPr/>
            <p:nvPr/>
          </p:nvPicPr>
          <p:blipFill>
            <a:blip r:embed="rId4" cstate="print"/>
            <a:stretch>
              <a:fillRect/>
            </a:stretch>
          </p:blipFill>
          <p:spPr>
            <a:xfrm>
              <a:off x="6582156" y="2013203"/>
              <a:ext cx="2543555" cy="2286000"/>
            </a:xfrm>
            <a:prstGeom prst="rect">
              <a:avLst/>
            </a:prstGeom>
          </p:spPr>
        </p:pic>
      </p:grpSp>
    </p:spTree>
    <p:extLst>
      <p:ext uri="{BB962C8B-B14F-4D97-AF65-F5344CB8AC3E}">
        <p14:creationId xmlns:p14="http://schemas.microsoft.com/office/powerpoint/2010/main" val="29145157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765714" y="870062"/>
            <a:ext cx="6110626" cy="1289314"/>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solidFill>
                  <a:srgbClr val="E6E6E6"/>
                </a:solidFill>
                <a:latin typeface="Arial"/>
                <a:cs typeface="Arial"/>
              </a:rPr>
              <a:t>Immunotherapy</a:t>
            </a:r>
            <a:r>
              <a:rPr sz="2399" spc="5" dirty="0">
                <a:solidFill>
                  <a:srgbClr val="E6E6E6"/>
                </a:solidFill>
                <a:latin typeface="Arial"/>
                <a:cs typeface="Arial"/>
              </a:rPr>
              <a:t> </a:t>
            </a:r>
            <a:r>
              <a:rPr sz="2399" spc="-10" dirty="0">
                <a:solidFill>
                  <a:srgbClr val="E6E6E6"/>
                </a:solidFill>
                <a:latin typeface="Arial"/>
                <a:cs typeface="Arial"/>
              </a:rPr>
              <a:t>updates</a:t>
            </a:r>
            <a:endParaRPr sz="2399">
              <a:latin typeface="Arial"/>
              <a:cs typeface="Arial"/>
            </a:endParaRPr>
          </a:p>
          <a:p>
            <a:pPr>
              <a:spcBef>
                <a:spcPts val="5"/>
              </a:spcBef>
              <a:buClr>
                <a:srgbClr val="E6E6E6"/>
              </a:buClr>
              <a:buFont typeface="Arial"/>
              <a:buChar char="•"/>
            </a:pPr>
            <a:endParaRPr sz="3499">
              <a:latin typeface="Arial"/>
              <a:cs typeface="Arial"/>
            </a:endParaRPr>
          </a:p>
          <a:p>
            <a:pPr marL="355493" indent="-343432">
              <a:spcBef>
                <a:spcPts val="5"/>
              </a:spcBef>
              <a:buChar char="•"/>
              <a:tabLst>
                <a:tab pos="355493" algn="l"/>
                <a:tab pos="356128" algn="l"/>
              </a:tabLst>
            </a:pPr>
            <a:r>
              <a:rPr sz="2399" dirty="0">
                <a:solidFill>
                  <a:srgbClr val="E6E6E6"/>
                </a:solidFill>
                <a:latin typeface="Arial"/>
                <a:cs typeface="Arial"/>
              </a:rPr>
              <a:t>Biomarkers</a:t>
            </a:r>
            <a:r>
              <a:rPr sz="2399" spc="-15" dirty="0">
                <a:solidFill>
                  <a:srgbClr val="E6E6E6"/>
                </a:solidFill>
                <a:latin typeface="Arial"/>
                <a:cs typeface="Arial"/>
              </a:rPr>
              <a:t> </a:t>
            </a:r>
            <a:r>
              <a:rPr sz="2399" dirty="0">
                <a:solidFill>
                  <a:srgbClr val="E6E6E6"/>
                </a:solidFill>
                <a:latin typeface="Arial"/>
                <a:cs typeface="Arial"/>
              </a:rPr>
              <a:t>of</a:t>
            </a:r>
            <a:r>
              <a:rPr sz="2399" spc="-20" dirty="0">
                <a:solidFill>
                  <a:srgbClr val="E6E6E6"/>
                </a:solidFill>
                <a:latin typeface="Arial"/>
                <a:cs typeface="Arial"/>
              </a:rPr>
              <a:t> </a:t>
            </a:r>
            <a:r>
              <a:rPr sz="2399" dirty="0">
                <a:solidFill>
                  <a:srgbClr val="E6E6E6"/>
                </a:solidFill>
                <a:latin typeface="Arial"/>
                <a:cs typeface="Arial"/>
              </a:rPr>
              <a:t>response</a:t>
            </a:r>
            <a:r>
              <a:rPr sz="2399" spc="-5" dirty="0">
                <a:solidFill>
                  <a:srgbClr val="E6E6E6"/>
                </a:solidFill>
                <a:latin typeface="Arial"/>
                <a:cs typeface="Arial"/>
              </a:rPr>
              <a:t> </a:t>
            </a:r>
            <a:r>
              <a:rPr sz="2399" dirty="0">
                <a:solidFill>
                  <a:srgbClr val="E6E6E6"/>
                </a:solidFill>
                <a:latin typeface="Arial"/>
                <a:cs typeface="Arial"/>
              </a:rPr>
              <a:t>to</a:t>
            </a:r>
            <a:r>
              <a:rPr sz="2399" spc="-10" dirty="0">
                <a:solidFill>
                  <a:srgbClr val="E6E6E6"/>
                </a:solidFill>
                <a:latin typeface="Arial"/>
                <a:cs typeface="Arial"/>
              </a:rPr>
              <a:t> immunotherapy</a:t>
            </a:r>
            <a:endParaRPr sz="2399">
              <a:latin typeface="Arial"/>
              <a:cs typeface="Arial"/>
            </a:endParaRPr>
          </a:p>
        </p:txBody>
      </p:sp>
      <p:sp>
        <p:nvSpPr>
          <p:cNvPr id="4" name="object 4"/>
          <p:cNvSpPr txBox="1"/>
          <p:nvPr/>
        </p:nvSpPr>
        <p:spPr>
          <a:xfrm>
            <a:off x="765714" y="2625803"/>
            <a:ext cx="5041615" cy="39103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latin typeface="Arial"/>
                <a:cs typeface="Arial"/>
              </a:rPr>
              <a:t>Identification</a:t>
            </a:r>
            <a:r>
              <a:rPr sz="2399" spc="-10" dirty="0">
                <a:latin typeface="Arial"/>
                <a:cs typeface="Arial"/>
              </a:rPr>
              <a:t> </a:t>
            </a:r>
            <a:r>
              <a:rPr sz="2399" dirty="0">
                <a:latin typeface="Arial"/>
                <a:cs typeface="Arial"/>
              </a:rPr>
              <a:t>of</a:t>
            </a:r>
            <a:r>
              <a:rPr sz="2399" spc="-5" dirty="0">
                <a:latin typeface="Arial"/>
                <a:cs typeface="Arial"/>
              </a:rPr>
              <a:t> </a:t>
            </a:r>
            <a:r>
              <a:rPr sz="2399" dirty="0">
                <a:latin typeface="Arial"/>
                <a:cs typeface="Arial"/>
              </a:rPr>
              <a:t>symptoms</a:t>
            </a:r>
            <a:r>
              <a:rPr sz="2399" spc="-5" dirty="0">
                <a:latin typeface="Arial"/>
                <a:cs typeface="Arial"/>
              </a:rPr>
              <a:t> </a:t>
            </a:r>
            <a:r>
              <a:rPr sz="2399" dirty="0">
                <a:latin typeface="Arial"/>
                <a:cs typeface="Arial"/>
              </a:rPr>
              <a:t>of</a:t>
            </a:r>
            <a:r>
              <a:rPr sz="2399" spc="-5" dirty="0">
                <a:latin typeface="Arial"/>
                <a:cs typeface="Arial"/>
              </a:rPr>
              <a:t> </a:t>
            </a:r>
            <a:r>
              <a:rPr sz="2399" spc="-10" dirty="0">
                <a:latin typeface="Arial"/>
                <a:cs typeface="Arial"/>
              </a:rPr>
              <a:t>irAEs</a:t>
            </a:r>
            <a:endParaRPr sz="2399">
              <a:latin typeface="Arial"/>
              <a:cs typeface="Arial"/>
            </a:endParaRPr>
          </a:p>
        </p:txBody>
      </p:sp>
      <p:sp>
        <p:nvSpPr>
          <p:cNvPr id="5" name="object 5"/>
          <p:cNvSpPr txBox="1"/>
          <p:nvPr/>
        </p:nvSpPr>
        <p:spPr>
          <a:xfrm>
            <a:off x="765714" y="3503611"/>
            <a:ext cx="3807555" cy="39103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solidFill>
                  <a:srgbClr val="E6E6E6"/>
                </a:solidFill>
                <a:latin typeface="Arial"/>
                <a:cs typeface="Arial"/>
              </a:rPr>
              <a:t>ADCs</a:t>
            </a:r>
            <a:r>
              <a:rPr sz="2399" spc="-30" dirty="0">
                <a:solidFill>
                  <a:srgbClr val="E6E6E6"/>
                </a:solidFill>
                <a:latin typeface="Arial"/>
                <a:cs typeface="Arial"/>
              </a:rPr>
              <a:t> </a:t>
            </a:r>
            <a:r>
              <a:rPr sz="2399" dirty="0">
                <a:solidFill>
                  <a:srgbClr val="E6E6E6"/>
                </a:solidFill>
                <a:latin typeface="Arial"/>
                <a:cs typeface="Arial"/>
              </a:rPr>
              <a:t>in</a:t>
            </a:r>
            <a:r>
              <a:rPr sz="2399" spc="-35" dirty="0">
                <a:solidFill>
                  <a:srgbClr val="E6E6E6"/>
                </a:solidFill>
                <a:latin typeface="Arial"/>
                <a:cs typeface="Arial"/>
              </a:rPr>
              <a:t> </a:t>
            </a:r>
            <a:r>
              <a:rPr sz="2399" dirty="0">
                <a:solidFill>
                  <a:srgbClr val="E6E6E6"/>
                </a:solidFill>
                <a:latin typeface="Arial"/>
                <a:cs typeface="Arial"/>
              </a:rPr>
              <a:t>advanced</a:t>
            </a:r>
            <a:r>
              <a:rPr sz="2399" spc="-25" dirty="0">
                <a:solidFill>
                  <a:srgbClr val="E6E6E6"/>
                </a:solidFill>
                <a:latin typeface="Arial"/>
                <a:cs typeface="Arial"/>
              </a:rPr>
              <a:t> </a:t>
            </a:r>
            <a:r>
              <a:rPr sz="2399" spc="-20" dirty="0">
                <a:solidFill>
                  <a:srgbClr val="E6E6E6"/>
                </a:solidFill>
                <a:latin typeface="Arial"/>
                <a:cs typeface="Arial"/>
              </a:rPr>
              <a:t>TNBC</a:t>
            </a:r>
            <a:endParaRPr sz="2399">
              <a:latin typeface="Arial"/>
              <a:cs typeface="Arial"/>
            </a:endParaRPr>
          </a:p>
        </p:txBody>
      </p:sp>
      <p:sp>
        <p:nvSpPr>
          <p:cNvPr id="6" name="object 6"/>
          <p:cNvSpPr txBox="1">
            <a:spLocks noGrp="1"/>
          </p:cNvSpPr>
          <p:nvPr>
            <p:ph type="title"/>
          </p:nvPr>
        </p:nvSpPr>
        <p:spPr>
          <a:prstGeom prst="rect">
            <a:avLst/>
          </a:prstGeom>
        </p:spPr>
        <p:txBody>
          <a:bodyPr vert="horz" wrap="square" lIns="0" tIns="12696" rIns="0" bIns="0" rtlCol="0">
            <a:spAutoFit/>
          </a:bodyPr>
          <a:lstStyle/>
          <a:p>
            <a:pPr marL="2489723">
              <a:spcBef>
                <a:spcPts val="100"/>
              </a:spcBef>
            </a:pPr>
            <a:r>
              <a:rPr b="1" spc="-10" dirty="0">
                <a:solidFill>
                  <a:srgbClr val="000000"/>
                </a:solidFill>
              </a:rPr>
              <a:t>Outline</a:t>
            </a:r>
          </a:p>
        </p:txBody>
      </p:sp>
      <p:pic>
        <p:nvPicPr>
          <p:cNvPr id="7" name="object 7"/>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35484449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10" y="0"/>
            <a:ext cx="9141181" cy="5146993"/>
            <a:chOff x="0" y="0"/>
            <a:chExt cx="9144000" cy="5148580"/>
          </a:xfrm>
        </p:grpSpPr>
        <p:pic>
          <p:nvPicPr>
            <p:cNvPr id="3" name="object 3"/>
            <p:cNvPicPr/>
            <p:nvPr/>
          </p:nvPicPr>
          <p:blipFill>
            <a:blip r:embed="rId2" cstate="print"/>
            <a:stretch>
              <a:fillRect/>
            </a:stretch>
          </p:blipFill>
          <p:spPr>
            <a:xfrm>
              <a:off x="0" y="0"/>
              <a:ext cx="9143999" cy="5148070"/>
            </a:xfrm>
            <a:prstGeom prst="rect">
              <a:avLst/>
            </a:prstGeom>
          </p:spPr>
        </p:pic>
        <p:pic>
          <p:nvPicPr>
            <p:cNvPr id="4" name="object 4"/>
            <p:cNvPicPr/>
            <p:nvPr/>
          </p:nvPicPr>
          <p:blipFill>
            <a:blip r:embed="rId3" cstate="print"/>
            <a:stretch>
              <a:fillRect/>
            </a:stretch>
          </p:blipFill>
          <p:spPr>
            <a:xfrm>
              <a:off x="7772400" y="4520183"/>
              <a:ext cx="979931" cy="499872"/>
            </a:xfrm>
            <a:prstGeom prst="rect">
              <a:avLst/>
            </a:prstGeom>
          </p:spPr>
        </p:pic>
        <p:pic>
          <p:nvPicPr>
            <p:cNvPr id="5" name="object 5"/>
            <p:cNvPicPr/>
            <p:nvPr/>
          </p:nvPicPr>
          <p:blipFill>
            <a:blip r:embed="rId4" cstate="print"/>
            <a:stretch>
              <a:fillRect/>
            </a:stretch>
          </p:blipFill>
          <p:spPr>
            <a:xfrm>
              <a:off x="461771" y="0"/>
              <a:ext cx="8474964" cy="4183379"/>
            </a:xfrm>
            <a:prstGeom prst="rect">
              <a:avLst/>
            </a:prstGeom>
          </p:spPr>
        </p:pic>
      </p:grpSp>
    </p:spTree>
    <p:extLst>
      <p:ext uri="{BB962C8B-B14F-4D97-AF65-F5344CB8AC3E}">
        <p14:creationId xmlns:p14="http://schemas.microsoft.com/office/powerpoint/2010/main" val="22163203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53592" y="822705"/>
            <a:ext cx="5867115" cy="3438607"/>
          </a:xfrm>
          <a:prstGeom prst="rect">
            <a:avLst/>
          </a:prstGeom>
        </p:spPr>
      </p:pic>
      <p:pic>
        <p:nvPicPr>
          <p:cNvPr id="3" name="object 3"/>
          <p:cNvPicPr/>
          <p:nvPr/>
        </p:nvPicPr>
        <p:blipFill>
          <a:blip r:embed="rId3" cstate="print"/>
          <a:stretch>
            <a:fillRect/>
          </a:stretch>
        </p:blipFill>
        <p:spPr>
          <a:xfrm>
            <a:off x="616914" y="1956579"/>
            <a:ext cx="2056766" cy="1113746"/>
          </a:xfrm>
          <a:prstGeom prst="rect">
            <a:avLst/>
          </a:prstGeom>
        </p:spPr>
      </p:pic>
      <p:sp>
        <p:nvSpPr>
          <p:cNvPr id="4" name="object 4"/>
          <p:cNvSpPr txBox="1">
            <a:spLocks noGrp="1"/>
          </p:cNvSpPr>
          <p:nvPr>
            <p:ph type="title"/>
          </p:nvPr>
        </p:nvSpPr>
        <p:spPr>
          <a:xfrm>
            <a:off x="166965" y="143338"/>
            <a:ext cx="6836842" cy="330733"/>
          </a:xfrm>
          <a:prstGeom prst="rect">
            <a:avLst/>
          </a:prstGeom>
        </p:spPr>
        <p:txBody>
          <a:bodyPr vert="horz" wrap="square" lIns="0" tIns="13331" rIns="0" bIns="0" rtlCol="0">
            <a:spAutoFit/>
          </a:bodyPr>
          <a:lstStyle/>
          <a:p>
            <a:pPr marL="12696">
              <a:spcBef>
                <a:spcPts val="105"/>
              </a:spcBef>
            </a:pPr>
            <a:r>
              <a:rPr sz="1999" b="1" dirty="0">
                <a:solidFill>
                  <a:srgbClr val="000000"/>
                </a:solidFill>
              </a:rPr>
              <a:t>Single</a:t>
            </a:r>
            <a:r>
              <a:rPr sz="1999" b="1" spc="-25" dirty="0">
                <a:solidFill>
                  <a:srgbClr val="000000"/>
                </a:solidFill>
              </a:rPr>
              <a:t> </a:t>
            </a:r>
            <a:r>
              <a:rPr sz="1999" b="1" dirty="0">
                <a:solidFill>
                  <a:srgbClr val="000000"/>
                </a:solidFill>
              </a:rPr>
              <a:t>institution</a:t>
            </a:r>
            <a:r>
              <a:rPr sz="1999" b="1" spc="-45" dirty="0">
                <a:solidFill>
                  <a:srgbClr val="000000"/>
                </a:solidFill>
              </a:rPr>
              <a:t> </a:t>
            </a:r>
            <a:r>
              <a:rPr sz="1999" b="1" dirty="0">
                <a:solidFill>
                  <a:srgbClr val="000000"/>
                </a:solidFill>
              </a:rPr>
              <a:t>experience</a:t>
            </a:r>
            <a:r>
              <a:rPr sz="1999" b="1" spc="-40" dirty="0">
                <a:solidFill>
                  <a:srgbClr val="000000"/>
                </a:solidFill>
              </a:rPr>
              <a:t> </a:t>
            </a:r>
            <a:r>
              <a:rPr sz="1999" b="1" dirty="0">
                <a:solidFill>
                  <a:srgbClr val="000000"/>
                </a:solidFill>
              </a:rPr>
              <a:t>with</a:t>
            </a:r>
            <a:r>
              <a:rPr sz="1999" b="1" spc="-45" dirty="0">
                <a:solidFill>
                  <a:srgbClr val="000000"/>
                </a:solidFill>
              </a:rPr>
              <a:t> </a:t>
            </a:r>
            <a:r>
              <a:rPr sz="1999" b="1" dirty="0">
                <a:solidFill>
                  <a:srgbClr val="000000"/>
                </a:solidFill>
              </a:rPr>
              <a:t>KEYNOTE522</a:t>
            </a:r>
            <a:r>
              <a:rPr sz="1999" b="1" spc="-25" dirty="0">
                <a:solidFill>
                  <a:srgbClr val="000000"/>
                </a:solidFill>
              </a:rPr>
              <a:t> </a:t>
            </a:r>
            <a:r>
              <a:rPr sz="1999" b="1" spc="-10" dirty="0">
                <a:solidFill>
                  <a:srgbClr val="000000"/>
                </a:solidFill>
              </a:rPr>
              <a:t>regimen</a:t>
            </a:r>
            <a:endParaRPr sz="1999"/>
          </a:p>
        </p:txBody>
      </p:sp>
      <p:sp>
        <p:nvSpPr>
          <p:cNvPr id="5" name="object 5"/>
          <p:cNvSpPr txBox="1"/>
          <p:nvPr/>
        </p:nvSpPr>
        <p:spPr>
          <a:xfrm>
            <a:off x="166965" y="4099921"/>
            <a:ext cx="1272148" cy="135893"/>
          </a:xfrm>
          <a:prstGeom prst="rect">
            <a:avLst/>
          </a:prstGeom>
        </p:spPr>
        <p:txBody>
          <a:bodyPr vert="horz" wrap="square" lIns="0" tIns="12696" rIns="0" bIns="0" rtlCol="0">
            <a:spAutoFit/>
          </a:bodyPr>
          <a:lstStyle/>
          <a:p>
            <a:pPr marL="12696">
              <a:spcBef>
                <a:spcPts val="100"/>
              </a:spcBef>
            </a:pPr>
            <a:r>
              <a:rPr sz="800" dirty="0">
                <a:latin typeface="Arial"/>
                <a:cs typeface="Arial"/>
              </a:rPr>
              <a:t>Hofherr</a:t>
            </a:r>
            <a:r>
              <a:rPr sz="800" spc="-5" dirty="0">
                <a:latin typeface="Arial"/>
                <a:cs typeface="Arial"/>
              </a:rPr>
              <a:t> </a:t>
            </a:r>
            <a:r>
              <a:rPr sz="800" dirty="0">
                <a:latin typeface="Arial"/>
                <a:cs typeface="Arial"/>
              </a:rPr>
              <a:t>et</a:t>
            </a:r>
            <a:r>
              <a:rPr sz="800" spc="-5" dirty="0">
                <a:latin typeface="Arial"/>
                <a:cs typeface="Arial"/>
              </a:rPr>
              <a:t> </a:t>
            </a:r>
            <a:r>
              <a:rPr sz="800" dirty="0">
                <a:latin typeface="Arial"/>
                <a:cs typeface="Arial"/>
              </a:rPr>
              <a:t>al.</a:t>
            </a:r>
            <a:r>
              <a:rPr sz="800" spc="-15" dirty="0">
                <a:latin typeface="Arial"/>
                <a:cs typeface="Arial"/>
              </a:rPr>
              <a:t> </a:t>
            </a:r>
            <a:r>
              <a:rPr sz="800" dirty="0">
                <a:latin typeface="Arial"/>
                <a:cs typeface="Arial"/>
              </a:rPr>
              <a:t>SABCS</a:t>
            </a:r>
            <a:r>
              <a:rPr sz="800" spc="-15" dirty="0">
                <a:latin typeface="Arial"/>
                <a:cs typeface="Arial"/>
              </a:rPr>
              <a:t> </a:t>
            </a:r>
            <a:r>
              <a:rPr sz="800" spc="-20" dirty="0">
                <a:latin typeface="Arial"/>
                <a:cs typeface="Arial"/>
              </a:rPr>
              <a:t>2022.</a:t>
            </a:r>
            <a:endParaRPr sz="800">
              <a:latin typeface="Arial"/>
              <a:cs typeface="Arial"/>
            </a:endParaRPr>
          </a:p>
        </p:txBody>
      </p:sp>
      <p:sp>
        <p:nvSpPr>
          <p:cNvPr id="6" name="object 6"/>
          <p:cNvSpPr/>
          <p:nvPr/>
        </p:nvSpPr>
        <p:spPr>
          <a:xfrm>
            <a:off x="5296438" y="1562379"/>
            <a:ext cx="843020" cy="2909943"/>
          </a:xfrm>
          <a:custGeom>
            <a:avLst/>
            <a:gdLst/>
            <a:ahLst/>
            <a:cxnLst/>
            <a:rect l="l" t="t" r="r" b="b"/>
            <a:pathLst>
              <a:path w="843279" h="2910840">
                <a:moveTo>
                  <a:pt x="0" y="2910840"/>
                </a:moveTo>
                <a:lnTo>
                  <a:pt x="842772" y="2910840"/>
                </a:lnTo>
                <a:lnTo>
                  <a:pt x="842772" y="0"/>
                </a:lnTo>
                <a:lnTo>
                  <a:pt x="0" y="0"/>
                </a:lnTo>
                <a:lnTo>
                  <a:pt x="0" y="2910840"/>
                </a:lnTo>
                <a:close/>
              </a:path>
            </a:pathLst>
          </a:custGeom>
          <a:ln w="38100">
            <a:solidFill>
              <a:srgbClr val="6F2F9F"/>
            </a:solidFill>
          </a:ln>
        </p:spPr>
        <p:txBody>
          <a:bodyPr wrap="square" lIns="0" tIns="0" rIns="0" bIns="0" rtlCol="0"/>
          <a:lstStyle/>
          <a:p>
            <a:endParaRPr/>
          </a:p>
        </p:txBody>
      </p:sp>
      <p:sp>
        <p:nvSpPr>
          <p:cNvPr id="7" name="object 7"/>
          <p:cNvSpPr/>
          <p:nvPr/>
        </p:nvSpPr>
        <p:spPr>
          <a:xfrm>
            <a:off x="8009846" y="1562379"/>
            <a:ext cx="843020" cy="2909943"/>
          </a:xfrm>
          <a:custGeom>
            <a:avLst/>
            <a:gdLst/>
            <a:ahLst/>
            <a:cxnLst/>
            <a:rect l="l" t="t" r="r" b="b"/>
            <a:pathLst>
              <a:path w="843279" h="2910840">
                <a:moveTo>
                  <a:pt x="0" y="2910840"/>
                </a:moveTo>
                <a:lnTo>
                  <a:pt x="842772" y="2910840"/>
                </a:lnTo>
                <a:lnTo>
                  <a:pt x="842772" y="0"/>
                </a:lnTo>
                <a:lnTo>
                  <a:pt x="0" y="0"/>
                </a:lnTo>
                <a:lnTo>
                  <a:pt x="0" y="2910840"/>
                </a:lnTo>
                <a:close/>
              </a:path>
            </a:pathLst>
          </a:custGeom>
          <a:ln w="38100">
            <a:solidFill>
              <a:srgbClr val="6F2F9F"/>
            </a:solidFill>
          </a:ln>
        </p:spPr>
        <p:txBody>
          <a:bodyPr wrap="square" lIns="0" tIns="0" rIns="0" bIns="0" rtlCol="0"/>
          <a:lstStyle/>
          <a:p>
            <a:endParaRPr/>
          </a:p>
        </p:txBody>
      </p:sp>
    </p:spTree>
    <p:extLst>
      <p:ext uri="{BB962C8B-B14F-4D97-AF65-F5344CB8AC3E}">
        <p14:creationId xmlns:p14="http://schemas.microsoft.com/office/powerpoint/2010/main" val="35342369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10" y="0"/>
            <a:ext cx="9141181" cy="5146993"/>
            <a:chOff x="0" y="0"/>
            <a:chExt cx="9144000" cy="5148580"/>
          </a:xfrm>
        </p:grpSpPr>
        <p:pic>
          <p:nvPicPr>
            <p:cNvPr id="3" name="object 3"/>
            <p:cNvPicPr/>
            <p:nvPr/>
          </p:nvPicPr>
          <p:blipFill>
            <a:blip r:embed="rId2" cstate="print"/>
            <a:stretch>
              <a:fillRect/>
            </a:stretch>
          </p:blipFill>
          <p:spPr>
            <a:xfrm>
              <a:off x="0" y="0"/>
              <a:ext cx="9143999" cy="5148070"/>
            </a:xfrm>
            <a:prstGeom prst="rect">
              <a:avLst/>
            </a:prstGeom>
          </p:spPr>
        </p:pic>
        <p:pic>
          <p:nvPicPr>
            <p:cNvPr id="4" name="object 4"/>
            <p:cNvPicPr/>
            <p:nvPr/>
          </p:nvPicPr>
          <p:blipFill>
            <a:blip r:embed="rId3" cstate="print"/>
            <a:stretch>
              <a:fillRect/>
            </a:stretch>
          </p:blipFill>
          <p:spPr>
            <a:xfrm>
              <a:off x="1065276" y="635507"/>
              <a:ext cx="7013448" cy="3532632"/>
            </a:xfrm>
            <a:prstGeom prst="rect">
              <a:avLst/>
            </a:prstGeom>
          </p:spPr>
        </p:pic>
      </p:grpSp>
      <p:sp>
        <p:nvSpPr>
          <p:cNvPr id="5" name="object 5"/>
          <p:cNvSpPr txBox="1">
            <a:spLocks noGrp="1"/>
          </p:cNvSpPr>
          <p:nvPr>
            <p:ph type="title"/>
          </p:nvPr>
        </p:nvSpPr>
        <p:spPr>
          <a:xfrm>
            <a:off x="80124" y="152479"/>
            <a:ext cx="8102641" cy="330733"/>
          </a:xfrm>
          <a:prstGeom prst="rect">
            <a:avLst/>
          </a:prstGeom>
        </p:spPr>
        <p:txBody>
          <a:bodyPr vert="horz" wrap="square" lIns="0" tIns="13331" rIns="0" bIns="0" rtlCol="0">
            <a:spAutoFit/>
          </a:bodyPr>
          <a:lstStyle/>
          <a:p>
            <a:pPr marL="12696">
              <a:spcBef>
                <a:spcPts val="105"/>
              </a:spcBef>
            </a:pPr>
            <a:r>
              <a:rPr sz="1999" b="1" dirty="0">
                <a:solidFill>
                  <a:srgbClr val="000000"/>
                </a:solidFill>
              </a:rPr>
              <a:t>Identification</a:t>
            </a:r>
            <a:r>
              <a:rPr sz="1999" b="1" spc="-65" dirty="0">
                <a:solidFill>
                  <a:srgbClr val="000000"/>
                </a:solidFill>
              </a:rPr>
              <a:t> </a:t>
            </a:r>
            <a:r>
              <a:rPr sz="1999" b="1" dirty="0">
                <a:solidFill>
                  <a:srgbClr val="000000"/>
                </a:solidFill>
              </a:rPr>
              <a:t>of</a:t>
            </a:r>
            <a:r>
              <a:rPr sz="1999" b="1" spc="-20" dirty="0">
                <a:solidFill>
                  <a:srgbClr val="000000"/>
                </a:solidFill>
              </a:rPr>
              <a:t> </a:t>
            </a:r>
            <a:r>
              <a:rPr sz="1999" b="1" dirty="0">
                <a:solidFill>
                  <a:srgbClr val="000000"/>
                </a:solidFill>
              </a:rPr>
              <a:t>Symptoms</a:t>
            </a:r>
            <a:r>
              <a:rPr sz="1999" b="1" spc="5" dirty="0">
                <a:solidFill>
                  <a:srgbClr val="000000"/>
                </a:solidFill>
              </a:rPr>
              <a:t> </a:t>
            </a:r>
            <a:r>
              <a:rPr sz="1999" b="1" dirty="0">
                <a:solidFill>
                  <a:srgbClr val="000000"/>
                </a:solidFill>
              </a:rPr>
              <a:t>Associated</a:t>
            </a:r>
            <a:r>
              <a:rPr sz="1999" b="1" spc="-40" dirty="0">
                <a:solidFill>
                  <a:srgbClr val="000000"/>
                </a:solidFill>
              </a:rPr>
              <a:t> </a:t>
            </a:r>
            <a:r>
              <a:rPr sz="1999" b="1" dirty="0">
                <a:solidFill>
                  <a:srgbClr val="000000"/>
                </a:solidFill>
              </a:rPr>
              <a:t>with</a:t>
            </a:r>
            <a:r>
              <a:rPr sz="1999" b="1" spc="-40" dirty="0">
                <a:solidFill>
                  <a:srgbClr val="000000"/>
                </a:solidFill>
              </a:rPr>
              <a:t> </a:t>
            </a:r>
            <a:r>
              <a:rPr sz="1999" b="1" dirty="0">
                <a:solidFill>
                  <a:srgbClr val="000000"/>
                </a:solidFill>
              </a:rPr>
              <a:t>irAEs</a:t>
            </a:r>
            <a:r>
              <a:rPr sz="1999" b="1" spc="-30" dirty="0">
                <a:solidFill>
                  <a:srgbClr val="000000"/>
                </a:solidFill>
              </a:rPr>
              <a:t> </a:t>
            </a:r>
            <a:r>
              <a:rPr sz="1999" b="1" dirty="0">
                <a:solidFill>
                  <a:srgbClr val="000000"/>
                </a:solidFill>
              </a:rPr>
              <a:t>in</a:t>
            </a:r>
            <a:r>
              <a:rPr sz="1999" b="1" spc="-20" dirty="0">
                <a:solidFill>
                  <a:srgbClr val="000000"/>
                </a:solidFill>
              </a:rPr>
              <a:t> </a:t>
            </a:r>
            <a:r>
              <a:rPr sz="1999" b="1" dirty="0">
                <a:solidFill>
                  <a:srgbClr val="000000"/>
                </a:solidFill>
              </a:rPr>
              <a:t>the</a:t>
            </a:r>
            <a:r>
              <a:rPr sz="1999" b="1" spc="-25" dirty="0">
                <a:solidFill>
                  <a:srgbClr val="000000"/>
                </a:solidFill>
              </a:rPr>
              <a:t> </a:t>
            </a:r>
            <a:r>
              <a:rPr sz="1999" b="1" spc="-10" dirty="0">
                <a:solidFill>
                  <a:srgbClr val="000000"/>
                </a:solidFill>
              </a:rPr>
              <a:t>I-</a:t>
            </a:r>
            <a:r>
              <a:rPr sz="1999" b="1" dirty="0">
                <a:solidFill>
                  <a:srgbClr val="000000"/>
                </a:solidFill>
              </a:rPr>
              <a:t>SPY</a:t>
            </a:r>
            <a:r>
              <a:rPr sz="1999" b="1" spc="-20" dirty="0">
                <a:solidFill>
                  <a:srgbClr val="000000"/>
                </a:solidFill>
              </a:rPr>
              <a:t> </a:t>
            </a:r>
            <a:r>
              <a:rPr sz="1999" b="1" spc="-10" dirty="0">
                <a:solidFill>
                  <a:srgbClr val="000000"/>
                </a:solidFill>
              </a:rPr>
              <a:t>Trial</a:t>
            </a:r>
            <a:endParaRPr sz="1999"/>
          </a:p>
        </p:txBody>
      </p:sp>
      <p:pic>
        <p:nvPicPr>
          <p:cNvPr id="6" name="object 6"/>
          <p:cNvPicPr/>
          <p:nvPr/>
        </p:nvPicPr>
        <p:blipFill>
          <a:blip r:embed="rId4"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42147740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1980" y="74652"/>
            <a:ext cx="7236768" cy="4204943"/>
          </a:xfrm>
          <a:prstGeom prst="rect">
            <a:avLst/>
          </a:prstGeom>
        </p:spPr>
      </p:pic>
    </p:spTree>
    <p:extLst>
      <p:ext uri="{BB962C8B-B14F-4D97-AF65-F5344CB8AC3E}">
        <p14:creationId xmlns:p14="http://schemas.microsoft.com/office/powerpoint/2010/main" val="1300459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114" y="315369"/>
            <a:ext cx="9095475" cy="3901761"/>
          </a:xfrm>
          <a:prstGeom prst="rect">
            <a:avLst/>
          </a:prstGeom>
        </p:spPr>
      </p:pic>
    </p:spTree>
    <p:extLst>
      <p:ext uri="{BB962C8B-B14F-4D97-AF65-F5344CB8AC3E}">
        <p14:creationId xmlns:p14="http://schemas.microsoft.com/office/powerpoint/2010/main" val="10568073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0845" y="149305"/>
            <a:ext cx="7148404" cy="4066301"/>
          </a:xfrm>
          <a:prstGeom prst="rect">
            <a:avLst/>
          </a:prstGeom>
        </p:spPr>
      </p:pic>
    </p:spTree>
    <p:extLst>
      <p:ext uri="{BB962C8B-B14F-4D97-AF65-F5344CB8AC3E}">
        <p14:creationId xmlns:p14="http://schemas.microsoft.com/office/powerpoint/2010/main" val="114899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a:solidFill>
                  <a:srgbClr val="003767"/>
                </a:solidFill>
              </a:rPr>
              <a:t>The Current State of HER2+ Early Breast Cancer</a:t>
            </a:r>
            <a:endParaRPr lang="en-US" sz="4400" b="1" kern="0" dirty="0"/>
          </a:p>
        </p:txBody>
      </p:sp>
      <p:sp>
        <p:nvSpPr>
          <p:cNvPr id="5" name="Content Placeholder 2">
            <a:extLst>
              <a:ext uri="{FF2B5EF4-FFF2-40B4-BE49-F238E27FC236}">
                <a16:creationId xmlns:a16="http://schemas.microsoft.com/office/drawing/2014/main" id="{D9E363DC-A3EC-4A87-9E89-17410BC7B8F7}"/>
              </a:ext>
            </a:extLst>
          </p:cNvPr>
          <p:cNvSpPr>
            <a:spLocks noGrp="1"/>
          </p:cNvSpPr>
          <p:nvPr>
            <p:ph idx="1"/>
          </p:nvPr>
        </p:nvSpPr>
        <p:spPr>
          <a:xfrm>
            <a:off x="427221" y="989432"/>
            <a:ext cx="8529402" cy="3147853"/>
          </a:xfrm>
        </p:spPr>
        <p:txBody>
          <a:bodyPr>
            <a:normAutofit/>
          </a:bodyPr>
          <a:lstStyle/>
          <a:p>
            <a:pPr marL="0" indent="0" algn="ctr">
              <a:buNone/>
            </a:pPr>
            <a:r>
              <a:rPr lang="en-US" sz="1600" b="1" i="1" dirty="0">
                <a:solidFill>
                  <a:srgbClr val="0070C0"/>
                </a:solidFill>
                <a:effectLst/>
                <a:latin typeface="Arial" panose="020B0604020202020204" pitchFamily="34" charset="0"/>
                <a:cs typeface="Arial" panose="020B0604020202020204" pitchFamily="34" charset="0"/>
              </a:rPr>
              <a:t>So…not a ‘</a:t>
            </a:r>
            <a:r>
              <a:rPr lang="en-US" sz="1600" b="1" i="1" dirty="0">
                <a:solidFill>
                  <a:srgbClr val="0070C0"/>
                </a:solidFill>
                <a:latin typeface="Arial" panose="020B0604020202020204" pitchFamily="34" charset="0"/>
                <a:cs typeface="Arial" panose="020B0604020202020204" pitchFamily="34" charset="0"/>
              </a:rPr>
              <a:t>one-size-fits-all’ approach </a:t>
            </a:r>
            <a:r>
              <a:rPr lang="en-US" sz="1600" b="1" i="1" dirty="0">
                <a:solidFill>
                  <a:srgbClr val="0070C0"/>
                </a:solidFill>
                <a:latin typeface="Arial" panose="020B0604020202020204" pitchFamily="34" charset="0"/>
                <a:cs typeface="Arial" panose="020B0604020202020204" pitchFamily="34" charset="0"/>
                <a:sym typeface="Wingdings" panose="05000000000000000000" pitchFamily="2" charset="2"/>
              </a:rPr>
              <a:t> </a:t>
            </a:r>
            <a:endParaRPr lang="en-US" sz="1600" b="1" i="1" dirty="0">
              <a:solidFill>
                <a:srgbClr val="0070C0"/>
              </a:solidFill>
              <a:effectLst/>
              <a:latin typeface="Arial" panose="020B0604020202020204" pitchFamily="34" charset="0"/>
              <a:cs typeface="Arial" panose="020B0604020202020204" pitchFamily="34" charset="0"/>
            </a:endParaRPr>
          </a:p>
          <a:p>
            <a:endParaRPr lang="en-US" sz="1200" b="0" i="0" dirty="0">
              <a:solidFill>
                <a:schemeClr val="accent1">
                  <a:lumMod val="75000"/>
                </a:schemeClr>
              </a:solidFill>
              <a:effectLst/>
              <a:latin typeface="Arial" panose="020B0604020202020204" pitchFamily="34" charset="0"/>
              <a:cs typeface="Arial" panose="020B0604020202020204" pitchFamily="34" charset="0"/>
            </a:endParaRPr>
          </a:p>
          <a:p>
            <a:r>
              <a:rPr lang="en-US" sz="1400" b="1" i="0" dirty="0">
                <a:solidFill>
                  <a:srgbClr val="003767"/>
                </a:solidFill>
                <a:effectLst/>
                <a:latin typeface="Arial" panose="020B0604020202020204" pitchFamily="34" charset="0"/>
                <a:cs typeface="Arial" panose="020B0604020202020204" pitchFamily="34" charset="0"/>
              </a:rPr>
              <a:t>Who would be best served with </a:t>
            </a:r>
            <a:r>
              <a:rPr lang="en-US" sz="1400" b="1" i="0" dirty="0">
                <a:solidFill>
                  <a:srgbClr val="C00000"/>
                </a:solidFill>
                <a:effectLst/>
                <a:latin typeface="Arial" panose="020B0604020202020204" pitchFamily="34" charset="0"/>
                <a:cs typeface="Arial" panose="020B0604020202020204" pitchFamily="34" charset="0"/>
              </a:rPr>
              <a:t>de-escalating therapy strategies?</a:t>
            </a:r>
            <a:endParaRPr lang="en-US" sz="1400" b="1" dirty="0">
              <a:solidFill>
                <a:srgbClr val="C00000"/>
              </a:solidFill>
              <a:latin typeface="Arial" panose="020B0604020202020204" pitchFamily="34" charset="0"/>
              <a:cs typeface="Arial" panose="020B0604020202020204" pitchFamily="34" charset="0"/>
            </a:endParaRPr>
          </a:p>
          <a:p>
            <a:pPr lvl="1"/>
            <a:r>
              <a:rPr lang="en-US" sz="1100" b="0" i="0" dirty="0">
                <a:effectLst/>
                <a:latin typeface="Arial" panose="020B0604020202020204" pitchFamily="34" charset="0"/>
                <a:cs typeface="Arial" panose="020B0604020202020204" pitchFamily="34" charset="0"/>
              </a:rPr>
              <a:t>Preserve </a:t>
            </a:r>
            <a:r>
              <a:rPr lang="en-US" sz="1100" dirty="0">
                <a:latin typeface="Arial" panose="020B0604020202020204" pitchFamily="34" charset="0"/>
                <a:cs typeface="Arial" panose="020B0604020202020204" pitchFamily="34" charset="0"/>
              </a:rPr>
              <a:t>QoL, spare risk of long term toxicity and </a:t>
            </a:r>
            <a:r>
              <a:rPr lang="en-US" sz="1100" b="0" i="0" dirty="0">
                <a:effectLst/>
                <a:latin typeface="Arial" panose="020B0604020202020204" pitchFamily="34" charset="0"/>
                <a:cs typeface="Arial" panose="020B0604020202020204" pitchFamily="34" charset="0"/>
              </a:rPr>
              <a:t>reduce financial burden while maintaining excellent long term outcomes </a:t>
            </a:r>
          </a:p>
          <a:p>
            <a:pPr lvl="1"/>
            <a:r>
              <a:rPr lang="en-US" sz="1100" b="0" i="0" dirty="0">
                <a:solidFill>
                  <a:srgbClr val="000000"/>
                </a:solidFill>
                <a:effectLst/>
                <a:latin typeface="Arial" panose="020B0604020202020204" pitchFamily="34" charset="0"/>
                <a:cs typeface="Arial" panose="020B0604020202020204" pitchFamily="34" charset="0"/>
              </a:rPr>
              <a:t>Could we use chemotherapy-free, HER2 based regimens in tumors identified to be highly sensitive to anti-HER2 agents?</a:t>
            </a:r>
          </a:p>
          <a:p>
            <a:endParaRPr lang="en-US" sz="1200" dirty="0">
              <a:solidFill>
                <a:srgbClr val="000000"/>
              </a:solidFill>
              <a:latin typeface="Arial" panose="020B0604020202020204" pitchFamily="34" charset="0"/>
              <a:cs typeface="Arial" panose="020B0604020202020204" pitchFamily="34" charset="0"/>
            </a:endParaRPr>
          </a:p>
          <a:p>
            <a:r>
              <a:rPr lang="en-US" sz="1400" b="1" dirty="0">
                <a:solidFill>
                  <a:srgbClr val="003767"/>
                </a:solidFill>
                <a:latin typeface="Arial" panose="020B0604020202020204" pitchFamily="34" charset="0"/>
                <a:cs typeface="Arial" panose="020B0604020202020204" pitchFamily="34" charset="0"/>
              </a:rPr>
              <a:t>Who needs </a:t>
            </a:r>
            <a:r>
              <a:rPr lang="en-US" sz="1400" b="1" dirty="0">
                <a:solidFill>
                  <a:srgbClr val="C00000"/>
                </a:solidFill>
                <a:latin typeface="Arial" panose="020B0604020202020204" pitchFamily="34" charset="0"/>
                <a:cs typeface="Arial" panose="020B0604020202020204" pitchFamily="34" charset="0"/>
              </a:rPr>
              <a:t>therapy escalation</a:t>
            </a:r>
            <a:r>
              <a:rPr lang="en-US" sz="1400" b="1" dirty="0">
                <a:solidFill>
                  <a:srgbClr val="000000"/>
                </a:solidFill>
                <a:latin typeface="Arial" panose="020B0604020202020204" pitchFamily="34" charset="0"/>
                <a:cs typeface="Arial" panose="020B0604020202020204" pitchFamily="34" charset="0"/>
              </a:rPr>
              <a:t>?</a:t>
            </a:r>
          </a:p>
          <a:p>
            <a:pPr lvl="1"/>
            <a:r>
              <a:rPr lang="en-US" sz="1100" dirty="0">
                <a:solidFill>
                  <a:srgbClr val="000000"/>
                </a:solidFill>
                <a:latin typeface="Arial" panose="020B0604020202020204" pitchFamily="34" charset="0"/>
                <a:cs typeface="Arial" panose="020B0604020202020204" pitchFamily="34" charset="0"/>
              </a:rPr>
              <a:t>New insight from the KATHERINE trial</a:t>
            </a:r>
          </a:p>
          <a:p>
            <a:pPr lvl="1"/>
            <a:r>
              <a:rPr lang="en-US" sz="1100" dirty="0">
                <a:solidFill>
                  <a:srgbClr val="000000"/>
                </a:solidFill>
                <a:latin typeface="Arial" panose="020B0604020202020204" pitchFamily="34" charset="0"/>
                <a:cs typeface="Arial" panose="020B0604020202020204" pitchFamily="34" charset="0"/>
              </a:rPr>
              <a:t>Need for more biomarker-driven and response-adapted strategies</a:t>
            </a:r>
          </a:p>
          <a:p>
            <a:endParaRPr lang="en-US" sz="1200" dirty="0">
              <a:solidFill>
                <a:srgbClr val="000000"/>
              </a:solidFill>
              <a:latin typeface="Arial" panose="020B0604020202020204" pitchFamily="34" charset="0"/>
              <a:cs typeface="Arial" panose="020B0604020202020204" pitchFamily="34" charset="0"/>
            </a:endParaRPr>
          </a:p>
          <a:p>
            <a:r>
              <a:rPr lang="en-US" sz="1400" b="1" dirty="0">
                <a:solidFill>
                  <a:srgbClr val="003767"/>
                </a:solidFill>
                <a:latin typeface="Arial" panose="020B0604020202020204" pitchFamily="34" charset="0"/>
                <a:cs typeface="Arial" panose="020B0604020202020204" pitchFamily="34" charset="0"/>
              </a:rPr>
              <a:t>Remaining challenge: </a:t>
            </a:r>
            <a:r>
              <a:rPr lang="en-US" sz="1400" b="1" dirty="0">
                <a:solidFill>
                  <a:srgbClr val="C00000"/>
                </a:solidFill>
                <a:latin typeface="Arial" panose="020B0604020202020204" pitchFamily="34" charset="0"/>
                <a:cs typeface="Arial" panose="020B0604020202020204" pitchFamily="34" charset="0"/>
              </a:rPr>
              <a:t>CNS relapse</a:t>
            </a:r>
            <a:r>
              <a:rPr lang="en-US" sz="1400" b="1" dirty="0">
                <a:solidFill>
                  <a:srgbClr val="000000"/>
                </a:solidFill>
                <a:latin typeface="Arial" panose="020B0604020202020204" pitchFamily="34" charset="0"/>
                <a:cs typeface="Arial" panose="020B0604020202020204" pitchFamily="34" charset="0"/>
              </a:rPr>
              <a:t>!</a:t>
            </a:r>
          </a:p>
          <a:p>
            <a:pPr marL="457200" lvl="1" indent="0">
              <a:buNone/>
            </a:pPr>
            <a:endParaRPr lang="en-US" dirty="0">
              <a:solidFill>
                <a:srgbClr val="00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780953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765714" y="870061"/>
            <a:ext cx="6110626" cy="219671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solidFill>
                  <a:srgbClr val="E6E6E6"/>
                </a:solidFill>
                <a:latin typeface="Arial"/>
                <a:cs typeface="Arial"/>
              </a:rPr>
              <a:t>Immunotherapy</a:t>
            </a:r>
            <a:r>
              <a:rPr sz="2399" spc="5" dirty="0">
                <a:solidFill>
                  <a:srgbClr val="E6E6E6"/>
                </a:solidFill>
                <a:latin typeface="Arial"/>
                <a:cs typeface="Arial"/>
              </a:rPr>
              <a:t> </a:t>
            </a:r>
            <a:r>
              <a:rPr sz="2399" spc="-10" dirty="0">
                <a:solidFill>
                  <a:srgbClr val="E6E6E6"/>
                </a:solidFill>
                <a:latin typeface="Arial"/>
                <a:cs typeface="Arial"/>
              </a:rPr>
              <a:t>updates</a:t>
            </a:r>
            <a:endParaRPr sz="2399">
              <a:latin typeface="Arial"/>
              <a:cs typeface="Arial"/>
            </a:endParaRPr>
          </a:p>
          <a:p>
            <a:pPr>
              <a:spcBef>
                <a:spcPts val="5"/>
              </a:spcBef>
              <a:buClr>
                <a:srgbClr val="E6E6E6"/>
              </a:buClr>
              <a:buFont typeface="Arial"/>
              <a:buChar char="•"/>
            </a:pPr>
            <a:endParaRPr sz="3499">
              <a:latin typeface="Arial"/>
              <a:cs typeface="Arial"/>
            </a:endParaRPr>
          </a:p>
          <a:p>
            <a:pPr marL="355493" indent="-343432">
              <a:spcBef>
                <a:spcPts val="5"/>
              </a:spcBef>
              <a:buChar char="•"/>
              <a:tabLst>
                <a:tab pos="355493" algn="l"/>
                <a:tab pos="356128" algn="l"/>
              </a:tabLst>
            </a:pPr>
            <a:r>
              <a:rPr sz="2399" dirty="0">
                <a:solidFill>
                  <a:srgbClr val="E6E6E6"/>
                </a:solidFill>
                <a:latin typeface="Arial"/>
                <a:cs typeface="Arial"/>
              </a:rPr>
              <a:t>Biomarkers</a:t>
            </a:r>
            <a:r>
              <a:rPr sz="2399" spc="-15" dirty="0">
                <a:solidFill>
                  <a:srgbClr val="E6E6E6"/>
                </a:solidFill>
                <a:latin typeface="Arial"/>
                <a:cs typeface="Arial"/>
              </a:rPr>
              <a:t> </a:t>
            </a:r>
            <a:r>
              <a:rPr sz="2399" dirty="0">
                <a:solidFill>
                  <a:srgbClr val="E6E6E6"/>
                </a:solidFill>
                <a:latin typeface="Arial"/>
                <a:cs typeface="Arial"/>
              </a:rPr>
              <a:t>of</a:t>
            </a:r>
            <a:r>
              <a:rPr sz="2399" spc="-20" dirty="0">
                <a:solidFill>
                  <a:srgbClr val="E6E6E6"/>
                </a:solidFill>
                <a:latin typeface="Arial"/>
                <a:cs typeface="Arial"/>
              </a:rPr>
              <a:t> </a:t>
            </a:r>
            <a:r>
              <a:rPr sz="2399" dirty="0">
                <a:solidFill>
                  <a:srgbClr val="E6E6E6"/>
                </a:solidFill>
                <a:latin typeface="Arial"/>
                <a:cs typeface="Arial"/>
              </a:rPr>
              <a:t>response</a:t>
            </a:r>
            <a:r>
              <a:rPr sz="2399" spc="-5" dirty="0">
                <a:solidFill>
                  <a:srgbClr val="E6E6E6"/>
                </a:solidFill>
                <a:latin typeface="Arial"/>
                <a:cs typeface="Arial"/>
              </a:rPr>
              <a:t> </a:t>
            </a:r>
            <a:r>
              <a:rPr sz="2399" dirty="0">
                <a:solidFill>
                  <a:srgbClr val="E6E6E6"/>
                </a:solidFill>
                <a:latin typeface="Arial"/>
                <a:cs typeface="Arial"/>
              </a:rPr>
              <a:t>to</a:t>
            </a:r>
            <a:r>
              <a:rPr sz="2399" spc="-10" dirty="0">
                <a:solidFill>
                  <a:srgbClr val="E6E6E6"/>
                </a:solidFill>
                <a:latin typeface="Arial"/>
                <a:cs typeface="Arial"/>
              </a:rPr>
              <a:t> immunotherapy</a:t>
            </a:r>
            <a:endParaRPr sz="2399">
              <a:latin typeface="Arial"/>
              <a:cs typeface="Arial"/>
            </a:endParaRPr>
          </a:p>
          <a:p>
            <a:pPr>
              <a:spcBef>
                <a:spcPts val="5"/>
              </a:spcBef>
              <a:buClr>
                <a:srgbClr val="E6E6E6"/>
              </a:buClr>
              <a:buFont typeface="Arial"/>
              <a:buChar char="•"/>
            </a:pPr>
            <a:endParaRPr sz="3499">
              <a:latin typeface="Arial"/>
              <a:cs typeface="Arial"/>
            </a:endParaRPr>
          </a:p>
          <a:p>
            <a:pPr marL="355493" indent="-343432">
              <a:spcBef>
                <a:spcPts val="5"/>
              </a:spcBef>
              <a:buChar char="•"/>
              <a:tabLst>
                <a:tab pos="355493" algn="l"/>
                <a:tab pos="356128" algn="l"/>
              </a:tabLst>
            </a:pPr>
            <a:r>
              <a:rPr sz="2399" dirty="0">
                <a:solidFill>
                  <a:srgbClr val="E6E6E6"/>
                </a:solidFill>
                <a:latin typeface="Arial"/>
                <a:cs typeface="Arial"/>
              </a:rPr>
              <a:t>Identification</a:t>
            </a:r>
            <a:r>
              <a:rPr sz="2399" spc="-10" dirty="0">
                <a:solidFill>
                  <a:srgbClr val="E6E6E6"/>
                </a:solidFill>
                <a:latin typeface="Arial"/>
                <a:cs typeface="Arial"/>
              </a:rPr>
              <a:t> </a:t>
            </a:r>
            <a:r>
              <a:rPr sz="2399" dirty="0">
                <a:solidFill>
                  <a:srgbClr val="E6E6E6"/>
                </a:solidFill>
                <a:latin typeface="Arial"/>
                <a:cs typeface="Arial"/>
              </a:rPr>
              <a:t>of</a:t>
            </a:r>
            <a:r>
              <a:rPr sz="2399" spc="-5" dirty="0">
                <a:solidFill>
                  <a:srgbClr val="E6E6E6"/>
                </a:solidFill>
                <a:latin typeface="Arial"/>
                <a:cs typeface="Arial"/>
              </a:rPr>
              <a:t> </a:t>
            </a:r>
            <a:r>
              <a:rPr sz="2399" dirty="0">
                <a:solidFill>
                  <a:srgbClr val="E6E6E6"/>
                </a:solidFill>
                <a:latin typeface="Arial"/>
                <a:cs typeface="Arial"/>
              </a:rPr>
              <a:t>symptoms</a:t>
            </a:r>
            <a:r>
              <a:rPr sz="2399" spc="-5" dirty="0">
                <a:solidFill>
                  <a:srgbClr val="E6E6E6"/>
                </a:solidFill>
                <a:latin typeface="Arial"/>
                <a:cs typeface="Arial"/>
              </a:rPr>
              <a:t> </a:t>
            </a:r>
            <a:r>
              <a:rPr sz="2399" dirty="0">
                <a:solidFill>
                  <a:srgbClr val="E6E6E6"/>
                </a:solidFill>
                <a:latin typeface="Arial"/>
                <a:cs typeface="Arial"/>
              </a:rPr>
              <a:t>of</a:t>
            </a:r>
            <a:r>
              <a:rPr sz="2399" spc="-5" dirty="0">
                <a:solidFill>
                  <a:srgbClr val="E6E6E6"/>
                </a:solidFill>
                <a:latin typeface="Arial"/>
                <a:cs typeface="Arial"/>
              </a:rPr>
              <a:t> </a:t>
            </a:r>
            <a:r>
              <a:rPr sz="2399" spc="-10" dirty="0">
                <a:solidFill>
                  <a:srgbClr val="E6E6E6"/>
                </a:solidFill>
                <a:latin typeface="Arial"/>
                <a:cs typeface="Arial"/>
              </a:rPr>
              <a:t>irAEs</a:t>
            </a:r>
            <a:endParaRPr sz="2399">
              <a:latin typeface="Arial"/>
              <a:cs typeface="Arial"/>
            </a:endParaRPr>
          </a:p>
        </p:txBody>
      </p:sp>
      <p:sp>
        <p:nvSpPr>
          <p:cNvPr id="4" name="object 4"/>
          <p:cNvSpPr txBox="1"/>
          <p:nvPr/>
        </p:nvSpPr>
        <p:spPr>
          <a:xfrm>
            <a:off x="765714" y="3503611"/>
            <a:ext cx="3807555" cy="391039"/>
          </a:xfrm>
          <a:prstGeom prst="rect">
            <a:avLst/>
          </a:prstGeom>
        </p:spPr>
        <p:txBody>
          <a:bodyPr vert="horz" wrap="square" lIns="0" tIns="12696" rIns="0" bIns="0" rtlCol="0">
            <a:spAutoFit/>
          </a:bodyPr>
          <a:lstStyle/>
          <a:p>
            <a:pPr marL="355493" indent="-343432">
              <a:spcBef>
                <a:spcPts val="100"/>
              </a:spcBef>
              <a:buChar char="•"/>
              <a:tabLst>
                <a:tab pos="355493" algn="l"/>
                <a:tab pos="356128" algn="l"/>
              </a:tabLst>
            </a:pPr>
            <a:r>
              <a:rPr sz="2399" dirty="0">
                <a:latin typeface="Arial"/>
                <a:cs typeface="Arial"/>
              </a:rPr>
              <a:t>ADCs</a:t>
            </a:r>
            <a:r>
              <a:rPr sz="2399" spc="-30" dirty="0">
                <a:latin typeface="Arial"/>
                <a:cs typeface="Arial"/>
              </a:rPr>
              <a:t> </a:t>
            </a:r>
            <a:r>
              <a:rPr sz="2399" dirty="0">
                <a:latin typeface="Arial"/>
                <a:cs typeface="Arial"/>
              </a:rPr>
              <a:t>in</a:t>
            </a:r>
            <a:r>
              <a:rPr sz="2399" spc="-35" dirty="0">
                <a:latin typeface="Arial"/>
                <a:cs typeface="Arial"/>
              </a:rPr>
              <a:t> </a:t>
            </a:r>
            <a:r>
              <a:rPr sz="2399" dirty="0">
                <a:latin typeface="Arial"/>
                <a:cs typeface="Arial"/>
              </a:rPr>
              <a:t>advanced</a:t>
            </a:r>
            <a:r>
              <a:rPr sz="2399" spc="-25" dirty="0">
                <a:latin typeface="Arial"/>
                <a:cs typeface="Arial"/>
              </a:rPr>
              <a:t> </a:t>
            </a:r>
            <a:r>
              <a:rPr sz="2399" spc="-20" dirty="0">
                <a:latin typeface="Arial"/>
                <a:cs typeface="Arial"/>
              </a:rPr>
              <a:t>TNBC</a:t>
            </a:r>
            <a:endParaRPr sz="2399">
              <a:latin typeface="Arial"/>
              <a:cs typeface="Arial"/>
            </a:endParaRPr>
          </a:p>
        </p:txBody>
      </p:sp>
      <p:sp>
        <p:nvSpPr>
          <p:cNvPr id="5" name="object 5"/>
          <p:cNvSpPr txBox="1">
            <a:spLocks noGrp="1"/>
          </p:cNvSpPr>
          <p:nvPr>
            <p:ph type="title"/>
          </p:nvPr>
        </p:nvSpPr>
        <p:spPr>
          <a:prstGeom prst="rect">
            <a:avLst/>
          </a:prstGeom>
        </p:spPr>
        <p:txBody>
          <a:bodyPr vert="horz" wrap="square" lIns="0" tIns="12696" rIns="0" bIns="0" rtlCol="0">
            <a:spAutoFit/>
          </a:bodyPr>
          <a:lstStyle/>
          <a:p>
            <a:pPr marL="2489723">
              <a:spcBef>
                <a:spcPts val="100"/>
              </a:spcBef>
            </a:pPr>
            <a:r>
              <a:rPr b="1" spc="-10" dirty="0">
                <a:solidFill>
                  <a:srgbClr val="000000"/>
                </a:solidFill>
              </a:rPr>
              <a:t>Outline</a:t>
            </a:r>
          </a:p>
        </p:txBody>
      </p:sp>
      <p:pic>
        <p:nvPicPr>
          <p:cNvPr id="6" name="object 6"/>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55079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0"/>
            <a:ext cx="9141180" cy="5146483"/>
          </a:xfrm>
          <a:prstGeom prst="rect">
            <a:avLst/>
          </a:prstGeom>
        </p:spPr>
      </p:pic>
      <p:sp>
        <p:nvSpPr>
          <p:cNvPr id="3" name="object 3"/>
          <p:cNvSpPr txBox="1"/>
          <p:nvPr/>
        </p:nvSpPr>
        <p:spPr>
          <a:xfrm>
            <a:off x="777901" y="810873"/>
            <a:ext cx="6105547" cy="3288286"/>
          </a:xfrm>
          <a:prstGeom prst="rect">
            <a:avLst/>
          </a:prstGeom>
        </p:spPr>
        <p:txBody>
          <a:bodyPr vert="horz" wrap="square" lIns="0" tIns="50784" rIns="0" bIns="0" rtlCol="0">
            <a:spAutoFit/>
          </a:bodyPr>
          <a:lstStyle/>
          <a:p>
            <a:pPr marL="241228" indent="-229166">
              <a:spcBef>
                <a:spcPts val="400"/>
              </a:spcBef>
              <a:buSzPct val="102500"/>
              <a:buFont typeface="Arial"/>
              <a:buChar char="•"/>
              <a:tabLst>
                <a:tab pos="241228" algn="l"/>
                <a:tab pos="241862" algn="l"/>
              </a:tabLst>
            </a:pPr>
            <a:r>
              <a:rPr sz="1999" b="1" dirty="0">
                <a:latin typeface="Calibri"/>
                <a:cs typeface="Calibri"/>
              </a:rPr>
              <a:t>ADCs</a:t>
            </a:r>
            <a:r>
              <a:rPr sz="1999" b="1" spc="-90" dirty="0">
                <a:latin typeface="Calibri"/>
                <a:cs typeface="Calibri"/>
              </a:rPr>
              <a:t> </a:t>
            </a:r>
            <a:r>
              <a:rPr sz="1999" b="1" dirty="0">
                <a:latin typeface="Calibri"/>
                <a:cs typeface="Calibri"/>
              </a:rPr>
              <a:t>in</a:t>
            </a:r>
            <a:r>
              <a:rPr sz="1999" b="1" spc="-110" dirty="0">
                <a:latin typeface="Calibri"/>
                <a:cs typeface="Calibri"/>
              </a:rPr>
              <a:t> </a:t>
            </a:r>
            <a:r>
              <a:rPr sz="1999" b="1" spc="-20" dirty="0">
                <a:latin typeface="Calibri"/>
                <a:cs typeface="Calibri"/>
              </a:rPr>
              <a:t>TNBC</a:t>
            </a:r>
            <a:endParaRPr sz="1999">
              <a:latin typeface="Calibri"/>
              <a:cs typeface="Calibri"/>
            </a:endParaRPr>
          </a:p>
          <a:p>
            <a:pPr marL="605608" lvl="1" indent="-135849">
              <a:spcBef>
                <a:spcPts val="300"/>
              </a:spcBef>
              <a:buChar char="-"/>
              <a:tabLst>
                <a:tab pos="605608" algn="l"/>
              </a:tabLst>
            </a:pPr>
            <a:r>
              <a:rPr sz="1999" dirty="0">
                <a:latin typeface="Calibri"/>
                <a:cs typeface="Calibri"/>
              </a:rPr>
              <a:t>Sacituzumab</a:t>
            </a:r>
            <a:r>
              <a:rPr sz="1999" spc="-55" dirty="0">
                <a:latin typeface="Calibri"/>
                <a:cs typeface="Calibri"/>
              </a:rPr>
              <a:t> </a:t>
            </a:r>
            <a:r>
              <a:rPr sz="1999" dirty="0">
                <a:latin typeface="Calibri"/>
                <a:cs typeface="Calibri"/>
              </a:rPr>
              <a:t>Govitecan</a:t>
            </a:r>
            <a:r>
              <a:rPr sz="1999" spc="-30" dirty="0">
                <a:latin typeface="Calibri"/>
                <a:cs typeface="Calibri"/>
              </a:rPr>
              <a:t> </a:t>
            </a:r>
            <a:r>
              <a:rPr sz="1999" dirty="0">
                <a:latin typeface="Calibri"/>
                <a:cs typeface="Calibri"/>
              </a:rPr>
              <a:t>in</a:t>
            </a:r>
            <a:r>
              <a:rPr sz="1999" spc="-45" dirty="0">
                <a:latin typeface="Calibri"/>
                <a:cs typeface="Calibri"/>
              </a:rPr>
              <a:t> </a:t>
            </a:r>
            <a:r>
              <a:rPr sz="1999" dirty="0">
                <a:latin typeface="Calibri"/>
                <a:cs typeface="Calibri"/>
              </a:rPr>
              <a:t>TNBC</a:t>
            </a:r>
            <a:r>
              <a:rPr sz="1999" spc="-55" dirty="0">
                <a:latin typeface="Calibri"/>
                <a:cs typeface="Calibri"/>
              </a:rPr>
              <a:t> </a:t>
            </a:r>
            <a:r>
              <a:rPr sz="1999" dirty="0">
                <a:latin typeface="Calibri"/>
                <a:cs typeface="Calibri"/>
              </a:rPr>
              <a:t>and</a:t>
            </a:r>
            <a:r>
              <a:rPr sz="1999" spc="-55" dirty="0">
                <a:latin typeface="Calibri"/>
                <a:cs typeface="Calibri"/>
              </a:rPr>
              <a:t> </a:t>
            </a:r>
            <a:r>
              <a:rPr sz="1999" dirty="0">
                <a:latin typeface="Calibri"/>
                <a:cs typeface="Calibri"/>
              </a:rPr>
              <a:t>HR+</a:t>
            </a:r>
            <a:r>
              <a:rPr sz="1999" spc="-45" dirty="0">
                <a:latin typeface="Calibri"/>
                <a:cs typeface="Calibri"/>
              </a:rPr>
              <a:t> </a:t>
            </a:r>
            <a:r>
              <a:rPr sz="1999" spc="-25" dirty="0">
                <a:latin typeface="Calibri"/>
                <a:cs typeface="Calibri"/>
              </a:rPr>
              <a:t>MBC</a:t>
            </a:r>
            <a:endParaRPr sz="1999">
              <a:latin typeface="Calibri"/>
              <a:cs typeface="Calibri"/>
            </a:endParaRPr>
          </a:p>
          <a:p>
            <a:pPr marL="605608" lvl="1" indent="-135849">
              <a:spcBef>
                <a:spcPts val="300"/>
              </a:spcBef>
              <a:buChar char="-"/>
              <a:tabLst>
                <a:tab pos="605608" algn="l"/>
              </a:tabLst>
            </a:pPr>
            <a:r>
              <a:rPr sz="1999" spc="-25" dirty="0">
                <a:latin typeface="Calibri"/>
                <a:cs typeface="Calibri"/>
              </a:rPr>
              <a:t>Trastuzumab </a:t>
            </a:r>
            <a:r>
              <a:rPr sz="1999" dirty="0">
                <a:latin typeface="Calibri"/>
                <a:cs typeface="Calibri"/>
              </a:rPr>
              <a:t>Deruxtecan</a:t>
            </a:r>
            <a:r>
              <a:rPr sz="1999" spc="-30" dirty="0">
                <a:latin typeface="Calibri"/>
                <a:cs typeface="Calibri"/>
              </a:rPr>
              <a:t> </a:t>
            </a:r>
            <a:r>
              <a:rPr sz="1999" dirty="0">
                <a:latin typeface="Calibri"/>
                <a:cs typeface="Calibri"/>
              </a:rPr>
              <a:t>for</a:t>
            </a:r>
            <a:r>
              <a:rPr sz="1999" spc="-50" dirty="0">
                <a:latin typeface="Calibri"/>
                <a:cs typeface="Calibri"/>
              </a:rPr>
              <a:t> </a:t>
            </a:r>
            <a:r>
              <a:rPr sz="1999" dirty="0">
                <a:latin typeface="Calibri"/>
                <a:cs typeface="Calibri"/>
              </a:rPr>
              <a:t>HER2+</a:t>
            </a:r>
            <a:r>
              <a:rPr sz="1999" spc="-45" dirty="0">
                <a:latin typeface="Calibri"/>
                <a:cs typeface="Calibri"/>
              </a:rPr>
              <a:t> </a:t>
            </a:r>
            <a:r>
              <a:rPr sz="1999" dirty="0">
                <a:latin typeface="Calibri"/>
                <a:cs typeface="Calibri"/>
              </a:rPr>
              <a:t>and</a:t>
            </a:r>
            <a:r>
              <a:rPr sz="1999" spc="-50" dirty="0">
                <a:latin typeface="Calibri"/>
                <a:cs typeface="Calibri"/>
              </a:rPr>
              <a:t> </a:t>
            </a:r>
            <a:r>
              <a:rPr sz="1999" dirty="0">
                <a:latin typeface="Calibri"/>
                <a:cs typeface="Calibri"/>
              </a:rPr>
              <a:t>HER2</a:t>
            </a:r>
            <a:r>
              <a:rPr sz="1999" spc="-50" dirty="0">
                <a:latin typeface="Calibri"/>
                <a:cs typeface="Calibri"/>
              </a:rPr>
              <a:t> </a:t>
            </a:r>
            <a:r>
              <a:rPr sz="1999" dirty="0">
                <a:latin typeface="Calibri"/>
                <a:cs typeface="Calibri"/>
              </a:rPr>
              <a:t>Low</a:t>
            </a:r>
            <a:r>
              <a:rPr sz="1999" spc="-45" dirty="0">
                <a:latin typeface="Calibri"/>
                <a:cs typeface="Calibri"/>
              </a:rPr>
              <a:t> </a:t>
            </a:r>
            <a:r>
              <a:rPr sz="1999" spc="-25" dirty="0">
                <a:latin typeface="Calibri"/>
                <a:cs typeface="Calibri"/>
              </a:rPr>
              <a:t>BC</a:t>
            </a:r>
            <a:endParaRPr sz="1999">
              <a:latin typeface="Calibri"/>
              <a:cs typeface="Calibri"/>
            </a:endParaRPr>
          </a:p>
          <a:p>
            <a:pPr marL="605608" lvl="1" indent="-135849">
              <a:spcBef>
                <a:spcPts val="300"/>
              </a:spcBef>
              <a:buChar char="-"/>
              <a:tabLst>
                <a:tab pos="605608" algn="l"/>
              </a:tabLst>
            </a:pPr>
            <a:r>
              <a:rPr sz="1999" spc="-10" dirty="0">
                <a:latin typeface="Calibri"/>
                <a:cs typeface="Calibri"/>
              </a:rPr>
              <a:t>Datopotamab</a:t>
            </a:r>
            <a:r>
              <a:rPr sz="1999" spc="-80" dirty="0">
                <a:latin typeface="Calibri"/>
                <a:cs typeface="Calibri"/>
              </a:rPr>
              <a:t> </a:t>
            </a:r>
            <a:r>
              <a:rPr sz="1999" dirty="0">
                <a:latin typeface="Calibri"/>
                <a:cs typeface="Calibri"/>
              </a:rPr>
              <a:t>Deruxtecan</a:t>
            </a:r>
            <a:r>
              <a:rPr sz="1999" spc="-30" dirty="0">
                <a:latin typeface="Calibri"/>
                <a:cs typeface="Calibri"/>
              </a:rPr>
              <a:t> </a:t>
            </a:r>
            <a:r>
              <a:rPr sz="1999" dirty="0">
                <a:latin typeface="Calibri"/>
                <a:cs typeface="Calibri"/>
              </a:rPr>
              <a:t>–</a:t>
            </a:r>
            <a:r>
              <a:rPr sz="1999" spc="-35" dirty="0">
                <a:latin typeface="Calibri"/>
                <a:cs typeface="Calibri"/>
              </a:rPr>
              <a:t> </a:t>
            </a:r>
            <a:r>
              <a:rPr sz="1999" dirty="0">
                <a:latin typeface="Calibri"/>
                <a:cs typeface="Calibri"/>
              </a:rPr>
              <a:t>in</a:t>
            </a:r>
            <a:r>
              <a:rPr sz="1999" spc="-25" dirty="0">
                <a:latin typeface="Calibri"/>
                <a:cs typeface="Calibri"/>
              </a:rPr>
              <a:t> </a:t>
            </a:r>
            <a:r>
              <a:rPr sz="1999" spc="-10" dirty="0">
                <a:latin typeface="Calibri"/>
                <a:cs typeface="Calibri"/>
              </a:rPr>
              <a:t>development</a:t>
            </a:r>
            <a:endParaRPr sz="1999">
              <a:latin typeface="Calibri"/>
              <a:cs typeface="Calibri"/>
            </a:endParaRPr>
          </a:p>
          <a:p>
            <a:pPr lvl="1">
              <a:spcBef>
                <a:spcPts val="45"/>
              </a:spcBef>
              <a:buFont typeface="Calibri"/>
              <a:buChar char="-"/>
            </a:pPr>
            <a:endParaRPr sz="1849">
              <a:latin typeface="Calibri"/>
              <a:cs typeface="Calibri"/>
            </a:endParaRPr>
          </a:p>
          <a:p>
            <a:pPr marL="241228" indent="-229166">
              <a:spcBef>
                <a:spcPts val="5"/>
              </a:spcBef>
              <a:buSzPct val="102500"/>
              <a:buFont typeface="Arial"/>
              <a:buChar char="•"/>
              <a:tabLst>
                <a:tab pos="241228" algn="l"/>
                <a:tab pos="241862" algn="l"/>
              </a:tabLst>
            </a:pPr>
            <a:r>
              <a:rPr sz="1999" b="1" spc="-25" dirty="0">
                <a:latin typeface="Calibri"/>
                <a:cs typeface="Calibri"/>
              </a:rPr>
              <a:t>HER2-</a:t>
            </a:r>
            <a:r>
              <a:rPr sz="1999" b="1" dirty="0">
                <a:latin typeface="Calibri"/>
                <a:cs typeface="Calibri"/>
              </a:rPr>
              <a:t>directed</a:t>
            </a:r>
            <a:r>
              <a:rPr sz="1999" b="1" spc="-15" dirty="0">
                <a:latin typeface="Calibri"/>
                <a:cs typeface="Calibri"/>
              </a:rPr>
              <a:t> </a:t>
            </a:r>
            <a:r>
              <a:rPr sz="1999" b="1" spc="-20" dirty="0">
                <a:latin typeface="Calibri"/>
                <a:cs typeface="Calibri"/>
              </a:rPr>
              <a:t>ADCs</a:t>
            </a:r>
            <a:endParaRPr sz="1999">
              <a:latin typeface="Calibri"/>
              <a:cs typeface="Calibri"/>
            </a:endParaRPr>
          </a:p>
          <a:p>
            <a:pPr marL="605608" lvl="1" indent="-135849">
              <a:spcBef>
                <a:spcPts val="300"/>
              </a:spcBef>
              <a:buChar char="-"/>
              <a:tabLst>
                <a:tab pos="605608" algn="l"/>
              </a:tabLst>
            </a:pPr>
            <a:r>
              <a:rPr sz="1999" spc="-20" dirty="0">
                <a:latin typeface="Calibri"/>
                <a:cs typeface="Calibri"/>
              </a:rPr>
              <a:t>Trastuzumab</a:t>
            </a:r>
            <a:r>
              <a:rPr sz="1999" spc="-25" dirty="0">
                <a:latin typeface="Calibri"/>
                <a:cs typeface="Calibri"/>
              </a:rPr>
              <a:t> </a:t>
            </a:r>
            <a:r>
              <a:rPr sz="1999" dirty="0">
                <a:latin typeface="Calibri"/>
                <a:cs typeface="Calibri"/>
              </a:rPr>
              <a:t>Emtansine</a:t>
            </a:r>
            <a:r>
              <a:rPr sz="1999" spc="-50" dirty="0">
                <a:latin typeface="Calibri"/>
                <a:cs typeface="Calibri"/>
              </a:rPr>
              <a:t> </a:t>
            </a:r>
            <a:r>
              <a:rPr sz="1999" dirty="0">
                <a:latin typeface="Calibri"/>
                <a:cs typeface="Calibri"/>
              </a:rPr>
              <a:t>for</a:t>
            </a:r>
            <a:r>
              <a:rPr sz="1999" spc="-65" dirty="0">
                <a:latin typeface="Calibri"/>
                <a:cs typeface="Calibri"/>
              </a:rPr>
              <a:t> </a:t>
            </a:r>
            <a:r>
              <a:rPr sz="1999" dirty="0">
                <a:latin typeface="Calibri"/>
                <a:cs typeface="Calibri"/>
              </a:rPr>
              <a:t>HER2+</a:t>
            </a:r>
            <a:r>
              <a:rPr sz="1999" spc="-55" dirty="0">
                <a:latin typeface="Calibri"/>
                <a:cs typeface="Calibri"/>
              </a:rPr>
              <a:t> </a:t>
            </a:r>
            <a:r>
              <a:rPr sz="1999" spc="-25" dirty="0">
                <a:latin typeface="Calibri"/>
                <a:cs typeface="Calibri"/>
              </a:rPr>
              <a:t>BC</a:t>
            </a:r>
            <a:endParaRPr sz="1999">
              <a:latin typeface="Calibri"/>
              <a:cs typeface="Calibri"/>
            </a:endParaRPr>
          </a:p>
          <a:p>
            <a:pPr marL="605608" lvl="1" indent="-135849">
              <a:spcBef>
                <a:spcPts val="300"/>
              </a:spcBef>
              <a:buChar char="-"/>
              <a:tabLst>
                <a:tab pos="605608" algn="l"/>
              </a:tabLst>
            </a:pPr>
            <a:r>
              <a:rPr sz="1999" spc="-25" dirty="0">
                <a:latin typeface="Calibri"/>
                <a:cs typeface="Calibri"/>
              </a:rPr>
              <a:t>Trastuzumab</a:t>
            </a:r>
            <a:r>
              <a:rPr sz="1999" spc="-35" dirty="0">
                <a:latin typeface="Calibri"/>
                <a:cs typeface="Calibri"/>
              </a:rPr>
              <a:t> </a:t>
            </a:r>
            <a:r>
              <a:rPr sz="1999" dirty="0">
                <a:latin typeface="Calibri"/>
                <a:cs typeface="Calibri"/>
              </a:rPr>
              <a:t>Deruxtecan</a:t>
            </a:r>
            <a:r>
              <a:rPr sz="1999" spc="-35" dirty="0">
                <a:latin typeface="Calibri"/>
                <a:cs typeface="Calibri"/>
              </a:rPr>
              <a:t> </a:t>
            </a:r>
            <a:r>
              <a:rPr sz="1999" dirty="0">
                <a:latin typeface="Calibri"/>
                <a:cs typeface="Calibri"/>
              </a:rPr>
              <a:t>for</a:t>
            </a:r>
            <a:r>
              <a:rPr sz="1999" spc="-50" dirty="0">
                <a:latin typeface="Calibri"/>
                <a:cs typeface="Calibri"/>
              </a:rPr>
              <a:t> </a:t>
            </a:r>
            <a:r>
              <a:rPr sz="1999" dirty="0">
                <a:latin typeface="Calibri"/>
                <a:cs typeface="Calibri"/>
              </a:rPr>
              <a:t>HER2+</a:t>
            </a:r>
            <a:r>
              <a:rPr sz="1999" spc="-60" dirty="0">
                <a:latin typeface="Calibri"/>
                <a:cs typeface="Calibri"/>
              </a:rPr>
              <a:t> </a:t>
            </a:r>
            <a:r>
              <a:rPr sz="1999" dirty="0">
                <a:latin typeface="Calibri"/>
                <a:cs typeface="Calibri"/>
              </a:rPr>
              <a:t>and</a:t>
            </a:r>
            <a:r>
              <a:rPr sz="1999" spc="-55" dirty="0">
                <a:latin typeface="Calibri"/>
                <a:cs typeface="Calibri"/>
              </a:rPr>
              <a:t> </a:t>
            </a:r>
            <a:r>
              <a:rPr sz="1999" dirty="0">
                <a:latin typeface="Calibri"/>
                <a:cs typeface="Calibri"/>
              </a:rPr>
              <a:t>HER2</a:t>
            </a:r>
            <a:r>
              <a:rPr sz="1999" spc="-50" dirty="0">
                <a:latin typeface="Calibri"/>
                <a:cs typeface="Calibri"/>
              </a:rPr>
              <a:t> </a:t>
            </a:r>
            <a:r>
              <a:rPr sz="1999" dirty="0">
                <a:latin typeface="Calibri"/>
                <a:cs typeface="Calibri"/>
              </a:rPr>
              <a:t>Low</a:t>
            </a:r>
            <a:r>
              <a:rPr sz="1999" spc="-55" dirty="0">
                <a:latin typeface="Calibri"/>
                <a:cs typeface="Calibri"/>
              </a:rPr>
              <a:t> </a:t>
            </a:r>
            <a:r>
              <a:rPr sz="1999" spc="-25" dirty="0">
                <a:latin typeface="Calibri"/>
                <a:cs typeface="Calibri"/>
              </a:rPr>
              <a:t>BC</a:t>
            </a:r>
            <a:endParaRPr sz="1999">
              <a:latin typeface="Calibri"/>
              <a:cs typeface="Calibri"/>
            </a:endParaRPr>
          </a:p>
          <a:p>
            <a:pPr lvl="1">
              <a:spcBef>
                <a:spcPts val="55"/>
              </a:spcBef>
              <a:buFont typeface="Calibri"/>
              <a:buChar char="-"/>
            </a:pPr>
            <a:endParaRPr sz="1899">
              <a:latin typeface="Calibri"/>
              <a:cs typeface="Calibri"/>
            </a:endParaRPr>
          </a:p>
          <a:p>
            <a:pPr marL="241228" indent="-229166">
              <a:spcBef>
                <a:spcPts val="5"/>
              </a:spcBef>
              <a:buSzPct val="102500"/>
              <a:buFont typeface="Arial"/>
              <a:buChar char="•"/>
              <a:tabLst>
                <a:tab pos="241228" algn="l"/>
                <a:tab pos="241862" algn="l"/>
              </a:tabLst>
            </a:pPr>
            <a:r>
              <a:rPr sz="1999" b="1" dirty="0">
                <a:latin typeface="Calibri"/>
                <a:cs typeface="Calibri"/>
              </a:rPr>
              <a:t>ADCs</a:t>
            </a:r>
            <a:r>
              <a:rPr sz="1999" b="1" spc="-50" dirty="0">
                <a:latin typeface="Calibri"/>
                <a:cs typeface="Calibri"/>
              </a:rPr>
              <a:t> </a:t>
            </a:r>
            <a:r>
              <a:rPr sz="1999" b="1" dirty="0">
                <a:latin typeface="Calibri"/>
                <a:cs typeface="Calibri"/>
              </a:rPr>
              <a:t>in</a:t>
            </a:r>
            <a:r>
              <a:rPr sz="1999" b="1" spc="-35" dirty="0">
                <a:latin typeface="Calibri"/>
                <a:cs typeface="Calibri"/>
              </a:rPr>
              <a:t> </a:t>
            </a:r>
            <a:r>
              <a:rPr sz="1999" b="1" dirty="0">
                <a:latin typeface="Calibri"/>
                <a:cs typeface="Calibri"/>
              </a:rPr>
              <a:t>development</a:t>
            </a:r>
            <a:r>
              <a:rPr sz="1999" b="1" spc="-50" dirty="0">
                <a:latin typeface="Calibri"/>
                <a:cs typeface="Calibri"/>
              </a:rPr>
              <a:t> </a:t>
            </a:r>
            <a:r>
              <a:rPr sz="1999" b="1" dirty="0">
                <a:latin typeface="Calibri"/>
                <a:cs typeface="Calibri"/>
              </a:rPr>
              <a:t>with</a:t>
            </a:r>
            <a:r>
              <a:rPr sz="1999" b="1" spc="-50" dirty="0">
                <a:latin typeface="Calibri"/>
                <a:cs typeface="Calibri"/>
              </a:rPr>
              <a:t> </a:t>
            </a:r>
            <a:r>
              <a:rPr sz="1999" b="1" dirty="0">
                <a:latin typeface="Calibri"/>
                <a:cs typeface="Calibri"/>
              </a:rPr>
              <a:t>novel</a:t>
            </a:r>
            <a:r>
              <a:rPr sz="1999" b="1" spc="-25" dirty="0">
                <a:latin typeface="Calibri"/>
                <a:cs typeface="Calibri"/>
              </a:rPr>
              <a:t> </a:t>
            </a:r>
            <a:r>
              <a:rPr sz="1999" b="1" spc="-10" dirty="0">
                <a:latin typeface="Calibri"/>
                <a:cs typeface="Calibri"/>
              </a:rPr>
              <a:t>targets</a:t>
            </a:r>
            <a:endParaRPr sz="1999">
              <a:latin typeface="Calibri"/>
              <a:cs typeface="Calibri"/>
            </a:endParaRPr>
          </a:p>
        </p:txBody>
      </p:sp>
      <p:sp>
        <p:nvSpPr>
          <p:cNvPr id="4" name="object 4"/>
          <p:cNvSpPr txBox="1">
            <a:spLocks noGrp="1"/>
          </p:cNvSpPr>
          <p:nvPr>
            <p:ph type="title"/>
          </p:nvPr>
        </p:nvSpPr>
        <p:spPr>
          <a:xfrm>
            <a:off x="80124" y="150650"/>
            <a:ext cx="8293718" cy="451981"/>
          </a:xfrm>
          <a:prstGeom prst="rect">
            <a:avLst/>
          </a:prstGeom>
        </p:spPr>
        <p:txBody>
          <a:bodyPr vert="horz" wrap="square" lIns="0" tIns="12061" rIns="0" bIns="0" rtlCol="0">
            <a:spAutoFit/>
          </a:bodyPr>
          <a:lstStyle/>
          <a:p>
            <a:pPr marL="12696">
              <a:spcBef>
                <a:spcPts val="95"/>
              </a:spcBef>
            </a:pPr>
            <a:r>
              <a:rPr sz="2799" b="1" dirty="0">
                <a:solidFill>
                  <a:srgbClr val="000000"/>
                </a:solidFill>
              </a:rPr>
              <a:t>Current</a:t>
            </a:r>
            <a:r>
              <a:rPr sz="2799" b="1" spc="-75" dirty="0">
                <a:solidFill>
                  <a:srgbClr val="000000"/>
                </a:solidFill>
              </a:rPr>
              <a:t> </a:t>
            </a:r>
            <a:r>
              <a:rPr sz="2799" b="1" dirty="0">
                <a:solidFill>
                  <a:srgbClr val="000000"/>
                </a:solidFill>
              </a:rPr>
              <a:t>clinical</a:t>
            </a:r>
            <a:r>
              <a:rPr sz="2799" b="1" spc="-55" dirty="0">
                <a:solidFill>
                  <a:srgbClr val="000000"/>
                </a:solidFill>
              </a:rPr>
              <a:t> </a:t>
            </a:r>
            <a:r>
              <a:rPr sz="2799" b="1" dirty="0">
                <a:solidFill>
                  <a:srgbClr val="000000"/>
                </a:solidFill>
              </a:rPr>
              <a:t>Impact</a:t>
            </a:r>
            <a:r>
              <a:rPr sz="2799" b="1" spc="-75" dirty="0">
                <a:solidFill>
                  <a:srgbClr val="000000"/>
                </a:solidFill>
              </a:rPr>
              <a:t> </a:t>
            </a:r>
            <a:r>
              <a:rPr sz="2799" b="1" dirty="0">
                <a:solidFill>
                  <a:srgbClr val="000000"/>
                </a:solidFill>
              </a:rPr>
              <a:t>of</a:t>
            </a:r>
            <a:r>
              <a:rPr sz="2799" b="1" spc="-60" dirty="0">
                <a:solidFill>
                  <a:srgbClr val="000000"/>
                </a:solidFill>
              </a:rPr>
              <a:t> </a:t>
            </a:r>
            <a:r>
              <a:rPr sz="2799" b="1" dirty="0">
                <a:solidFill>
                  <a:srgbClr val="000000"/>
                </a:solidFill>
              </a:rPr>
              <a:t>ADCs</a:t>
            </a:r>
            <a:r>
              <a:rPr sz="2799" b="1" spc="-60" dirty="0">
                <a:solidFill>
                  <a:srgbClr val="000000"/>
                </a:solidFill>
              </a:rPr>
              <a:t> </a:t>
            </a:r>
            <a:r>
              <a:rPr sz="2799" b="1" dirty="0">
                <a:solidFill>
                  <a:srgbClr val="000000"/>
                </a:solidFill>
              </a:rPr>
              <a:t>in</a:t>
            </a:r>
            <a:r>
              <a:rPr sz="2799" b="1" spc="-75" dirty="0">
                <a:solidFill>
                  <a:srgbClr val="000000"/>
                </a:solidFill>
              </a:rPr>
              <a:t> </a:t>
            </a:r>
            <a:r>
              <a:rPr sz="2799" b="1" dirty="0">
                <a:solidFill>
                  <a:srgbClr val="000000"/>
                </a:solidFill>
              </a:rPr>
              <a:t>Breast</a:t>
            </a:r>
            <a:r>
              <a:rPr sz="2799" b="1" spc="-75" dirty="0">
                <a:solidFill>
                  <a:srgbClr val="000000"/>
                </a:solidFill>
              </a:rPr>
              <a:t> </a:t>
            </a:r>
            <a:r>
              <a:rPr sz="2799" b="1" spc="-10" dirty="0">
                <a:solidFill>
                  <a:srgbClr val="000000"/>
                </a:solidFill>
              </a:rPr>
              <a:t>Cancer</a:t>
            </a:r>
            <a:endParaRPr sz="2799"/>
          </a:p>
        </p:txBody>
      </p:sp>
      <p:pic>
        <p:nvPicPr>
          <p:cNvPr id="5" name="object 5"/>
          <p:cNvPicPr/>
          <p:nvPr/>
        </p:nvPicPr>
        <p:blipFill>
          <a:blip r:embed="rId3" cstate="print"/>
          <a:stretch>
            <a:fillRect/>
          </a:stretch>
        </p:blipFill>
        <p:spPr>
          <a:xfrm>
            <a:off x="7771414" y="4518789"/>
            <a:ext cx="979629" cy="499718"/>
          </a:xfrm>
          <a:prstGeom prst="rect">
            <a:avLst/>
          </a:prstGeom>
        </p:spPr>
      </p:pic>
    </p:spTree>
    <p:extLst>
      <p:ext uri="{BB962C8B-B14F-4D97-AF65-F5344CB8AC3E}">
        <p14:creationId xmlns:p14="http://schemas.microsoft.com/office/powerpoint/2010/main" val="42863493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8910" y="76175"/>
            <a:ext cx="8272769" cy="4153143"/>
          </a:xfrm>
          <a:prstGeom prst="rect">
            <a:avLst/>
          </a:prstGeom>
        </p:spPr>
      </p:pic>
    </p:spTree>
    <p:extLst>
      <p:ext uri="{BB962C8B-B14F-4D97-AF65-F5344CB8AC3E}">
        <p14:creationId xmlns:p14="http://schemas.microsoft.com/office/powerpoint/2010/main" val="8856591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20515" y="0"/>
            <a:ext cx="7617651" cy="4285689"/>
          </a:xfrm>
          <a:prstGeom prst="rect">
            <a:avLst/>
          </a:prstGeom>
        </p:spPr>
      </p:pic>
    </p:spTree>
    <p:extLst>
      <p:ext uri="{BB962C8B-B14F-4D97-AF65-F5344CB8AC3E}">
        <p14:creationId xmlns:p14="http://schemas.microsoft.com/office/powerpoint/2010/main" val="8039481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48176" y="1284335"/>
            <a:ext cx="3808826" cy="2602189"/>
          </a:xfrm>
          <a:prstGeom prst="rect">
            <a:avLst/>
          </a:prstGeom>
        </p:spPr>
      </p:pic>
      <p:sp>
        <p:nvSpPr>
          <p:cNvPr id="3" name="object 3"/>
          <p:cNvSpPr txBox="1"/>
          <p:nvPr/>
        </p:nvSpPr>
        <p:spPr>
          <a:xfrm>
            <a:off x="4115702" y="148543"/>
            <a:ext cx="914753" cy="573863"/>
          </a:xfrm>
          <a:prstGeom prst="rect">
            <a:avLst/>
          </a:prstGeom>
        </p:spPr>
        <p:txBody>
          <a:bodyPr vert="horz" wrap="square" lIns="0" tIns="12696" rIns="0" bIns="0" rtlCol="0">
            <a:spAutoFit/>
          </a:bodyPr>
          <a:lstStyle/>
          <a:p>
            <a:pPr marL="12696">
              <a:spcBef>
                <a:spcPts val="100"/>
              </a:spcBef>
            </a:pPr>
            <a:r>
              <a:rPr sz="3599" spc="-25" dirty="0">
                <a:solidFill>
                  <a:srgbClr val="003464"/>
                </a:solidFill>
                <a:latin typeface="Arial"/>
                <a:cs typeface="Arial"/>
              </a:rPr>
              <a:t>PFS</a:t>
            </a:r>
            <a:endParaRPr sz="3599">
              <a:latin typeface="Arial"/>
              <a:cs typeface="Arial"/>
            </a:endParaRPr>
          </a:p>
        </p:txBody>
      </p:sp>
      <p:pic>
        <p:nvPicPr>
          <p:cNvPr id="4" name="object 4"/>
          <p:cNvPicPr/>
          <p:nvPr/>
        </p:nvPicPr>
        <p:blipFill>
          <a:blip r:embed="rId3" cstate="print"/>
          <a:stretch>
            <a:fillRect/>
          </a:stretch>
        </p:blipFill>
        <p:spPr>
          <a:xfrm>
            <a:off x="686998" y="1337659"/>
            <a:ext cx="3808826" cy="2495542"/>
          </a:xfrm>
          <a:prstGeom prst="rect">
            <a:avLst/>
          </a:prstGeom>
        </p:spPr>
      </p:pic>
      <p:sp>
        <p:nvSpPr>
          <p:cNvPr id="5" name="object 5"/>
          <p:cNvSpPr txBox="1"/>
          <p:nvPr/>
        </p:nvSpPr>
        <p:spPr>
          <a:xfrm>
            <a:off x="457656" y="901675"/>
            <a:ext cx="1703180" cy="391039"/>
          </a:xfrm>
          <a:prstGeom prst="rect">
            <a:avLst/>
          </a:prstGeom>
        </p:spPr>
        <p:txBody>
          <a:bodyPr vert="horz" wrap="square" lIns="0" tIns="12696" rIns="0" bIns="0" rtlCol="0">
            <a:spAutoFit/>
          </a:bodyPr>
          <a:lstStyle/>
          <a:p>
            <a:pPr marL="12696">
              <a:spcBef>
                <a:spcPts val="100"/>
              </a:spcBef>
            </a:pPr>
            <a:r>
              <a:rPr sz="2399" b="1" dirty="0">
                <a:latin typeface="Arial"/>
                <a:cs typeface="Arial"/>
              </a:rPr>
              <a:t>HR</a:t>
            </a:r>
            <a:r>
              <a:rPr sz="2399" b="1" spc="-30" dirty="0">
                <a:latin typeface="Arial"/>
                <a:cs typeface="Arial"/>
              </a:rPr>
              <a:t> </a:t>
            </a:r>
            <a:r>
              <a:rPr sz="2399" b="1" spc="-10" dirty="0">
                <a:latin typeface="Arial"/>
                <a:cs typeface="Arial"/>
              </a:rPr>
              <a:t>positive</a:t>
            </a:r>
            <a:endParaRPr sz="2399">
              <a:latin typeface="Arial"/>
              <a:cs typeface="Arial"/>
            </a:endParaRPr>
          </a:p>
        </p:txBody>
      </p:sp>
      <p:sp>
        <p:nvSpPr>
          <p:cNvPr id="6" name="object 6"/>
          <p:cNvSpPr txBox="1">
            <a:spLocks noGrp="1"/>
          </p:cNvSpPr>
          <p:nvPr>
            <p:ph type="title"/>
          </p:nvPr>
        </p:nvSpPr>
        <p:spPr>
          <a:xfrm>
            <a:off x="4727527" y="848097"/>
            <a:ext cx="1788878" cy="391039"/>
          </a:xfrm>
          <a:prstGeom prst="rect">
            <a:avLst/>
          </a:prstGeom>
        </p:spPr>
        <p:txBody>
          <a:bodyPr vert="horz" wrap="square" lIns="0" tIns="12696" rIns="0" bIns="0" rtlCol="0">
            <a:spAutoFit/>
          </a:bodyPr>
          <a:lstStyle/>
          <a:p>
            <a:pPr marL="12696">
              <a:spcBef>
                <a:spcPts val="100"/>
              </a:spcBef>
            </a:pPr>
            <a:r>
              <a:rPr sz="2399" b="1" dirty="0">
                <a:solidFill>
                  <a:srgbClr val="000000"/>
                </a:solidFill>
              </a:rPr>
              <a:t>HR</a:t>
            </a:r>
            <a:r>
              <a:rPr sz="2399" b="1" spc="-25" dirty="0">
                <a:solidFill>
                  <a:srgbClr val="000000"/>
                </a:solidFill>
              </a:rPr>
              <a:t> </a:t>
            </a:r>
            <a:r>
              <a:rPr sz="2399" b="1" spc="-10" dirty="0">
                <a:solidFill>
                  <a:srgbClr val="000000"/>
                </a:solidFill>
              </a:rPr>
              <a:t>negative</a:t>
            </a:r>
            <a:endParaRPr sz="2399"/>
          </a:p>
        </p:txBody>
      </p:sp>
    </p:spTree>
    <p:extLst>
      <p:ext uri="{BB962C8B-B14F-4D97-AF65-F5344CB8AC3E}">
        <p14:creationId xmlns:p14="http://schemas.microsoft.com/office/powerpoint/2010/main" val="19504007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696" rIns="0" bIns="0" rtlCol="0">
            <a:spAutoFit/>
          </a:bodyPr>
          <a:lstStyle/>
          <a:p>
            <a:pPr marL="2946786">
              <a:spcBef>
                <a:spcPts val="100"/>
              </a:spcBef>
            </a:pPr>
            <a:r>
              <a:rPr spc="-25" dirty="0"/>
              <a:t>OS</a:t>
            </a:r>
          </a:p>
        </p:txBody>
      </p:sp>
      <p:sp>
        <p:nvSpPr>
          <p:cNvPr id="3" name="object 3"/>
          <p:cNvSpPr txBox="1"/>
          <p:nvPr/>
        </p:nvSpPr>
        <p:spPr>
          <a:xfrm>
            <a:off x="457656" y="901675"/>
            <a:ext cx="1703180" cy="391039"/>
          </a:xfrm>
          <a:prstGeom prst="rect">
            <a:avLst/>
          </a:prstGeom>
        </p:spPr>
        <p:txBody>
          <a:bodyPr vert="horz" wrap="square" lIns="0" tIns="12696" rIns="0" bIns="0" rtlCol="0">
            <a:spAutoFit/>
          </a:bodyPr>
          <a:lstStyle/>
          <a:p>
            <a:pPr marL="12696">
              <a:spcBef>
                <a:spcPts val="100"/>
              </a:spcBef>
            </a:pPr>
            <a:r>
              <a:rPr sz="2399" b="1" dirty="0">
                <a:latin typeface="Arial"/>
                <a:cs typeface="Arial"/>
              </a:rPr>
              <a:t>HR</a:t>
            </a:r>
            <a:r>
              <a:rPr sz="2399" b="1" spc="-30" dirty="0">
                <a:latin typeface="Arial"/>
                <a:cs typeface="Arial"/>
              </a:rPr>
              <a:t> </a:t>
            </a:r>
            <a:r>
              <a:rPr sz="2399" b="1" spc="-10" dirty="0">
                <a:latin typeface="Arial"/>
                <a:cs typeface="Arial"/>
              </a:rPr>
              <a:t>positive</a:t>
            </a:r>
            <a:endParaRPr sz="2399">
              <a:latin typeface="Arial"/>
              <a:cs typeface="Arial"/>
            </a:endParaRPr>
          </a:p>
        </p:txBody>
      </p:sp>
      <p:sp>
        <p:nvSpPr>
          <p:cNvPr id="4" name="object 4"/>
          <p:cNvSpPr txBox="1"/>
          <p:nvPr/>
        </p:nvSpPr>
        <p:spPr>
          <a:xfrm>
            <a:off x="4727527" y="848097"/>
            <a:ext cx="1788878" cy="391039"/>
          </a:xfrm>
          <a:prstGeom prst="rect">
            <a:avLst/>
          </a:prstGeom>
        </p:spPr>
        <p:txBody>
          <a:bodyPr vert="horz" wrap="square" lIns="0" tIns="12696" rIns="0" bIns="0" rtlCol="0">
            <a:spAutoFit/>
          </a:bodyPr>
          <a:lstStyle/>
          <a:p>
            <a:pPr marL="12696">
              <a:spcBef>
                <a:spcPts val="100"/>
              </a:spcBef>
            </a:pPr>
            <a:r>
              <a:rPr sz="2399" b="1" dirty="0">
                <a:latin typeface="Arial"/>
                <a:cs typeface="Arial"/>
              </a:rPr>
              <a:t>HR</a:t>
            </a:r>
            <a:r>
              <a:rPr sz="2399" b="1" spc="-25" dirty="0">
                <a:latin typeface="Arial"/>
                <a:cs typeface="Arial"/>
              </a:rPr>
              <a:t> </a:t>
            </a:r>
            <a:r>
              <a:rPr sz="2399" b="1" spc="-10" dirty="0">
                <a:latin typeface="Arial"/>
                <a:cs typeface="Arial"/>
              </a:rPr>
              <a:t>negative</a:t>
            </a:r>
            <a:endParaRPr sz="2399">
              <a:latin typeface="Arial"/>
              <a:cs typeface="Arial"/>
            </a:endParaRPr>
          </a:p>
        </p:txBody>
      </p:sp>
      <p:pic>
        <p:nvPicPr>
          <p:cNvPr id="5" name="object 5"/>
          <p:cNvPicPr/>
          <p:nvPr/>
        </p:nvPicPr>
        <p:blipFill>
          <a:blip r:embed="rId2" cstate="print"/>
          <a:stretch>
            <a:fillRect/>
          </a:stretch>
        </p:blipFill>
        <p:spPr>
          <a:xfrm>
            <a:off x="686998" y="1269100"/>
            <a:ext cx="3808826" cy="2632660"/>
          </a:xfrm>
          <a:prstGeom prst="rect">
            <a:avLst/>
          </a:prstGeom>
        </p:spPr>
      </p:pic>
      <p:pic>
        <p:nvPicPr>
          <p:cNvPr id="6" name="object 6"/>
          <p:cNvPicPr/>
          <p:nvPr/>
        </p:nvPicPr>
        <p:blipFill>
          <a:blip r:embed="rId3" cstate="print"/>
          <a:stretch>
            <a:fillRect/>
          </a:stretch>
        </p:blipFill>
        <p:spPr>
          <a:xfrm>
            <a:off x="4648176" y="1304141"/>
            <a:ext cx="3808826" cy="2562577"/>
          </a:xfrm>
          <a:prstGeom prst="rect">
            <a:avLst/>
          </a:prstGeom>
        </p:spPr>
      </p:pic>
    </p:spTree>
    <p:extLst>
      <p:ext uri="{BB962C8B-B14F-4D97-AF65-F5344CB8AC3E}">
        <p14:creationId xmlns:p14="http://schemas.microsoft.com/office/powerpoint/2010/main" val="36806656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269" y="145496"/>
            <a:ext cx="7854433" cy="391039"/>
          </a:xfrm>
          <a:prstGeom prst="rect">
            <a:avLst/>
          </a:prstGeom>
        </p:spPr>
        <p:txBody>
          <a:bodyPr vert="horz" wrap="square" lIns="0" tIns="12696" rIns="0" bIns="0" rtlCol="0">
            <a:spAutoFit/>
          </a:bodyPr>
          <a:lstStyle/>
          <a:p>
            <a:pPr marL="12696">
              <a:spcBef>
                <a:spcPts val="100"/>
              </a:spcBef>
            </a:pPr>
            <a:r>
              <a:rPr sz="2399" dirty="0">
                <a:solidFill>
                  <a:srgbClr val="000000"/>
                </a:solidFill>
                <a:latin typeface="Calibri"/>
                <a:cs typeface="Calibri"/>
              </a:rPr>
              <a:t>Phase</a:t>
            </a:r>
            <a:r>
              <a:rPr sz="2399" spc="-60" dirty="0">
                <a:solidFill>
                  <a:srgbClr val="000000"/>
                </a:solidFill>
                <a:latin typeface="Calibri"/>
                <a:cs typeface="Calibri"/>
              </a:rPr>
              <a:t> </a:t>
            </a:r>
            <a:r>
              <a:rPr sz="2399" dirty="0">
                <a:solidFill>
                  <a:srgbClr val="000000"/>
                </a:solidFill>
                <a:latin typeface="Calibri"/>
                <a:cs typeface="Calibri"/>
              </a:rPr>
              <a:t>2</a:t>
            </a:r>
            <a:r>
              <a:rPr sz="2399" spc="-50" dirty="0">
                <a:solidFill>
                  <a:srgbClr val="000000"/>
                </a:solidFill>
                <a:latin typeface="Calibri"/>
                <a:cs typeface="Calibri"/>
              </a:rPr>
              <a:t> </a:t>
            </a:r>
            <a:r>
              <a:rPr sz="2399" dirty="0">
                <a:solidFill>
                  <a:srgbClr val="000000"/>
                </a:solidFill>
                <a:latin typeface="Calibri"/>
                <a:cs typeface="Calibri"/>
              </a:rPr>
              <a:t>DAISY</a:t>
            </a:r>
            <a:r>
              <a:rPr sz="2399" spc="-45" dirty="0">
                <a:solidFill>
                  <a:srgbClr val="000000"/>
                </a:solidFill>
                <a:latin typeface="Calibri"/>
                <a:cs typeface="Calibri"/>
              </a:rPr>
              <a:t> </a:t>
            </a:r>
            <a:r>
              <a:rPr sz="2399" dirty="0">
                <a:solidFill>
                  <a:srgbClr val="000000"/>
                </a:solidFill>
                <a:latin typeface="Calibri"/>
                <a:cs typeface="Calibri"/>
              </a:rPr>
              <a:t>Trial</a:t>
            </a:r>
            <a:r>
              <a:rPr sz="2399" spc="-40" dirty="0">
                <a:solidFill>
                  <a:srgbClr val="000000"/>
                </a:solidFill>
                <a:latin typeface="Calibri"/>
                <a:cs typeface="Calibri"/>
              </a:rPr>
              <a:t> </a:t>
            </a:r>
            <a:r>
              <a:rPr sz="2399" dirty="0">
                <a:solidFill>
                  <a:srgbClr val="000000"/>
                </a:solidFill>
                <a:latin typeface="Calibri"/>
                <a:cs typeface="Calibri"/>
              </a:rPr>
              <a:t>of</a:t>
            </a:r>
            <a:r>
              <a:rPr sz="2399" spc="-40" dirty="0">
                <a:solidFill>
                  <a:srgbClr val="000000"/>
                </a:solidFill>
                <a:latin typeface="Calibri"/>
                <a:cs typeface="Calibri"/>
              </a:rPr>
              <a:t> </a:t>
            </a:r>
            <a:r>
              <a:rPr sz="2399" spc="-135" dirty="0">
                <a:solidFill>
                  <a:srgbClr val="000000"/>
                </a:solidFill>
                <a:latin typeface="Calibri"/>
                <a:cs typeface="Calibri"/>
              </a:rPr>
              <a:t>T-</a:t>
            </a:r>
            <a:r>
              <a:rPr sz="2399" dirty="0">
                <a:solidFill>
                  <a:srgbClr val="000000"/>
                </a:solidFill>
                <a:latin typeface="Calibri"/>
                <a:cs typeface="Calibri"/>
              </a:rPr>
              <a:t>DXD:</a:t>
            </a:r>
            <a:r>
              <a:rPr sz="2399" spc="-25" dirty="0">
                <a:solidFill>
                  <a:srgbClr val="000000"/>
                </a:solidFill>
                <a:latin typeface="Calibri"/>
                <a:cs typeface="Calibri"/>
              </a:rPr>
              <a:t> </a:t>
            </a:r>
            <a:r>
              <a:rPr sz="2399" dirty="0">
                <a:solidFill>
                  <a:srgbClr val="000000"/>
                </a:solidFill>
                <a:latin typeface="Calibri"/>
                <a:cs typeface="Calibri"/>
              </a:rPr>
              <a:t>Activity</a:t>
            </a:r>
            <a:r>
              <a:rPr sz="2399" spc="-65" dirty="0">
                <a:solidFill>
                  <a:srgbClr val="000000"/>
                </a:solidFill>
                <a:latin typeface="Calibri"/>
                <a:cs typeface="Calibri"/>
              </a:rPr>
              <a:t> </a:t>
            </a:r>
            <a:r>
              <a:rPr sz="2399" dirty="0">
                <a:solidFill>
                  <a:srgbClr val="000000"/>
                </a:solidFill>
                <a:latin typeface="Calibri"/>
                <a:cs typeface="Calibri"/>
              </a:rPr>
              <a:t>seen</a:t>
            </a:r>
            <a:r>
              <a:rPr sz="2399" spc="-40" dirty="0">
                <a:solidFill>
                  <a:srgbClr val="000000"/>
                </a:solidFill>
                <a:latin typeface="Calibri"/>
                <a:cs typeface="Calibri"/>
              </a:rPr>
              <a:t> </a:t>
            </a:r>
            <a:r>
              <a:rPr sz="2399" dirty="0">
                <a:solidFill>
                  <a:srgbClr val="000000"/>
                </a:solidFill>
                <a:latin typeface="Calibri"/>
                <a:cs typeface="Calibri"/>
              </a:rPr>
              <a:t>in</a:t>
            </a:r>
            <a:r>
              <a:rPr sz="2399" spc="-45" dirty="0">
                <a:solidFill>
                  <a:srgbClr val="000000"/>
                </a:solidFill>
                <a:latin typeface="Calibri"/>
                <a:cs typeface="Calibri"/>
              </a:rPr>
              <a:t> </a:t>
            </a:r>
            <a:r>
              <a:rPr sz="2399" dirty="0">
                <a:solidFill>
                  <a:srgbClr val="000000"/>
                </a:solidFill>
                <a:latin typeface="Calibri"/>
                <a:cs typeface="Calibri"/>
              </a:rPr>
              <a:t>HER2</a:t>
            </a:r>
            <a:r>
              <a:rPr sz="2399" spc="-45" dirty="0">
                <a:solidFill>
                  <a:srgbClr val="000000"/>
                </a:solidFill>
                <a:latin typeface="Calibri"/>
                <a:cs typeface="Calibri"/>
              </a:rPr>
              <a:t> </a:t>
            </a:r>
            <a:r>
              <a:rPr sz="2399" dirty="0">
                <a:solidFill>
                  <a:srgbClr val="000000"/>
                </a:solidFill>
                <a:latin typeface="Calibri"/>
                <a:cs typeface="Calibri"/>
              </a:rPr>
              <a:t>IHC</a:t>
            </a:r>
            <a:r>
              <a:rPr sz="2399" spc="-55" dirty="0">
                <a:solidFill>
                  <a:srgbClr val="000000"/>
                </a:solidFill>
                <a:latin typeface="Calibri"/>
                <a:cs typeface="Calibri"/>
              </a:rPr>
              <a:t> </a:t>
            </a:r>
            <a:r>
              <a:rPr sz="2399" dirty="0">
                <a:solidFill>
                  <a:srgbClr val="000000"/>
                </a:solidFill>
                <a:latin typeface="Calibri"/>
                <a:cs typeface="Calibri"/>
              </a:rPr>
              <a:t>0</a:t>
            </a:r>
            <a:r>
              <a:rPr sz="2399" spc="-45" dirty="0">
                <a:solidFill>
                  <a:srgbClr val="000000"/>
                </a:solidFill>
                <a:latin typeface="Calibri"/>
                <a:cs typeface="Calibri"/>
              </a:rPr>
              <a:t> </a:t>
            </a:r>
            <a:r>
              <a:rPr sz="2399" spc="-10" dirty="0">
                <a:solidFill>
                  <a:srgbClr val="000000"/>
                </a:solidFill>
                <a:latin typeface="Calibri"/>
                <a:cs typeface="Calibri"/>
              </a:rPr>
              <a:t>Cohort</a:t>
            </a:r>
            <a:endParaRPr sz="2399">
              <a:latin typeface="Calibri"/>
              <a:cs typeface="Calibri"/>
            </a:endParaRPr>
          </a:p>
        </p:txBody>
      </p:sp>
      <p:pic>
        <p:nvPicPr>
          <p:cNvPr id="3" name="object 3"/>
          <p:cNvPicPr/>
          <p:nvPr/>
        </p:nvPicPr>
        <p:blipFill>
          <a:blip r:embed="rId2" cstate="print"/>
          <a:stretch>
            <a:fillRect/>
          </a:stretch>
        </p:blipFill>
        <p:spPr>
          <a:xfrm>
            <a:off x="1403057" y="880599"/>
            <a:ext cx="6337886" cy="3398996"/>
          </a:xfrm>
          <a:prstGeom prst="rect">
            <a:avLst/>
          </a:prstGeom>
        </p:spPr>
      </p:pic>
    </p:spTree>
    <p:extLst>
      <p:ext uri="{BB962C8B-B14F-4D97-AF65-F5344CB8AC3E}">
        <p14:creationId xmlns:p14="http://schemas.microsoft.com/office/powerpoint/2010/main" val="615755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3361" y="1346"/>
            <a:ext cx="7617651" cy="4285564"/>
            <a:chOff x="882224" y="1346"/>
            <a:chExt cx="7620000" cy="4286885"/>
          </a:xfrm>
        </p:grpSpPr>
        <p:sp>
          <p:nvSpPr>
            <p:cNvPr id="3" name="object 3"/>
            <p:cNvSpPr/>
            <p:nvPr/>
          </p:nvSpPr>
          <p:spPr>
            <a:xfrm>
              <a:off x="882224" y="1346"/>
              <a:ext cx="7620000" cy="4286885"/>
            </a:xfrm>
            <a:custGeom>
              <a:avLst/>
              <a:gdLst/>
              <a:ahLst/>
              <a:cxnLst/>
              <a:rect l="l" t="t" r="r" b="b"/>
              <a:pathLst>
                <a:path w="7620000" h="4286885">
                  <a:moveTo>
                    <a:pt x="7619491" y="0"/>
                  </a:moveTo>
                  <a:lnTo>
                    <a:pt x="0" y="0"/>
                  </a:lnTo>
                  <a:lnTo>
                    <a:pt x="0" y="4286338"/>
                  </a:lnTo>
                  <a:lnTo>
                    <a:pt x="7619491" y="4286338"/>
                  </a:lnTo>
                  <a:lnTo>
                    <a:pt x="7619491"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3533248" y="763340"/>
              <a:ext cx="4216435" cy="3091561"/>
            </a:xfrm>
            <a:prstGeom prst="rect">
              <a:avLst/>
            </a:prstGeom>
          </p:spPr>
        </p:pic>
        <p:sp>
          <p:nvSpPr>
            <p:cNvPr id="5" name="object 5"/>
            <p:cNvSpPr/>
            <p:nvPr/>
          </p:nvSpPr>
          <p:spPr>
            <a:xfrm>
              <a:off x="3530708" y="766673"/>
              <a:ext cx="4217035" cy="3091815"/>
            </a:xfrm>
            <a:custGeom>
              <a:avLst/>
              <a:gdLst/>
              <a:ahLst/>
              <a:cxnLst/>
              <a:rect l="l" t="t" r="r" b="b"/>
              <a:pathLst>
                <a:path w="4217034" h="3091815">
                  <a:moveTo>
                    <a:pt x="0" y="3091561"/>
                  </a:moveTo>
                  <a:lnTo>
                    <a:pt x="4216436" y="3091561"/>
                  </a:lnTo>
                  <a:lnTo>
                    <a:pt x="4216436" y="0"/>
                  </a:lnTo>
                  <a:lnTo>
                    <a:pt x="0" y="0"/>
                  </a:lnTo>
                  <a:lnTo>
                    <a:pt x="0" y="3091561"/>
                  </a:lnTo>
                  <a:close/>
                </a:path>
              </a:pathLst>
            </a:custGeom>
            <a:ln w="5953">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197993" y="102751"/>
            <a:ext cx="6939680" cy="330098"/>
          </a:xfrm>
          <a:prstGeom prst="rect">
            <a:avLst/>
          </a:prstGeom>
        </p:spPr>
        <p:txBody>
          <a:bodyPr vert="horz" wrap="square" lIns="0" tIns="12061" rIns="0" bIns="0" rtlCol="0">
            <a:spAutoFit/>
          </a:bodyPr>
          <a:lstStyle/>
          <a:p>
            <a:pPr marL="12696">
              <a:spcBef>
                <a:spcPts val="95"/>
              </a:spcBef>
            </a:pPr>
            <a:r>
              <a:rPr sz="1999" b="1" spc="-10" dirty="0">
                <a:solidFill>
                  <a:srgbClr val="2867AD"/>
                </a:solidFill>
              </a:rPr>
              <a:t>Disitamab</a:t>
            </a:r>
            <a:r>
              <a:rPr sz="1999" b="1" spc="-100" dirty="0">
                <a:solidFill>
                  <a:srgbClr val="2867AD"/>
                </a:solidFill>
              </a:rPr>
              <a:t> </a:t>
            </a:r>
            <a:r>
              <a:rPr sz="1999" b="1" dirty="0">
                <a:solidFill>
                  <a:srgbClr val="2867AD"/>
                </a:solidFill>
              </a:rPr>
              <a:t>Vedotin</a:t>
            </a:r>
            <a:r>
              <a:rPr sz="1999" b="1" spc="-90" dirty="0">
                <a:solidFill>
                  <a:srgbClr val="2867AD"/>
                </a:solidFill>
              </a:rPr>
              <a:t> </a:t>
            </a:r>
            <a:r>
              <a:rPr sz="1999" b="1" spc="-25" dirty="0">
                <a:solidFill>
                  <a:srgbClr val="2867AD"/>
                </a:solidFill>
              </a:rPr>
              <a:t>(RC-</a:t>
            </a:r>
            <a:r>
              <a:rPr sz="1999" b="1" dirty="0">
                <a:solidFill>
                  <a:srgbClr val="2867AD"/>
                </a:solidFill>
              </a:rPr>
              <a:t>48):</a:t>
            </a:r>
            <a:r>
              <a:rPr sz="1999" b="1" spc="-95" dirty="0">
                <a:solidFill>
                  <a:srgbClr val="2867AD"/>
                </a:solidFill>
              </a:rPr>
              <a:t> </a:t>
            </a:r>
            <a:r>
              <a:rPr sz="1999" b="1" spc="-10" dirty="0">
                <a:solidFill>
                  <a:srgbClr val="2867AD"/>
                </a:solidFill>
              </a:rPr>
              <a:t>HER2</a:t>
            </a:r>
            <a:r>
              <a:rPr sz="1999" b="1" spc="-130" dirty="0">
                <a:solidFill>
                  <a:srgbClr val="2867AD"/>
                </a:solidFill>
              </a:rPr>
              <a:t> </a:t>
            </a:r>
            <a:r>
              <a:rPr sz="1999" b="1" dirty="0">
                <a:solidFill>
                  <a:srgbClr val="2867AD"/>
                </a:solidFill>
              </a:rPr>
              <a:t>ADC</a:t>
            </a:r>
            <a:r>
              <a:rPr sz="1999" b="1" spc="-25" dirty="0">
                <a:solidFill>
                  <a:srgbClr val="2867AD"/>
                </a:solidFill>
              </a:rPr>
              <a:t> </a:t>
            </a:r>
            <a:r>
              <a:rPr sz="1999" b="1" dirty="0">
                <a:solidFill>
                  <a:srgbClr val="2867AD"/>
                </a:solidFill>
              </a:rPr>
              <a:t>for</a:t>
            </a:r>
            <a:r>
              <a:rPr sz="1999" b="1" spc="-80" dirty="0">
                <a:solidFill>
                  <a:srgbClr val="2867AD"/>
                </a:solidFill>
              </a:rPr>
              <a:t> </a:t>
            </a:r>
            <a:r>
              <a:rPr sz="1999" b="1" dirty="0">
                <a:solidFill>
                  <a:srgbClr val="2867AD"/>
                </a:solidFill>
              </a:rPr>
              <a:t>HER2+/Low</a:t>
            </a:r>
            <a:r>
              <a:rPr sz="1999" b="1" spc="-75" dirty="0">
                <a:solidFill>
                  <a:srgbClr val="2867AD"/>
                </a:solidFill>
              </a:rPr>
              <a:t> </a:t>
            </a:r>
            <a:r>
              <a:rPr sz="1999" b="1" spc="-25" dirty="0">
                <a:solidFill>
                  <a:srgbClr val="2867AD"/>
                </a:solidFill>
              </a:rPr>
              <a:t>BC</a:t>
            </a:r>
            <a:endParaRPr sz="1999"/>
          </a:p>
        </p:txBody>
      </p:sp>
      <p:sp>
        <p:nvSpPr>
          <p:cNvPr id="7" name="object 7"/>
          <p:cNvSpPr txBox="1"/>
          <p:nvPr/>
        </p:nvSpPr>
        <p:spPr>
          <a:xfrm>
            <a:off x="5224415" y="1268181"/>
            <a:ext cx="618934" cy="185250"/>
          </a:xfrm>
          <a:prstGeom prst="rect">
            <a:avLst/>
          </a:prstGeom>
        </p:spPr>
        <p:txBody>
          <a:bodyPr vert="horz" wrap="square" lIns="0" tIns="15870" rIns="0" bIns="0" rtlCol="0">
            <a:spAutoFit/>
          </a:bodyPr>
          <a:lstStyle/>
          <a:p>
            <a:pPr marL="12696">
              <a:spcBef>
                <a:spcPts val="125"/>
              </a:spcBef>
            </a:pPr>
            <a:r>
              <a:rPr sz="1100" dirty="0">
                <a:solidFill>
                  <a:srgbClr val="C00000"/>
                </a:solidFill>
                <a:latin typeface="Calibri"/>
                <a:cs typeface="Calibri"/>
              </a:rPr>
              <a:t>ORR=</a:t>
            </a:r>
            <a:r>
              <a:rPr sz="1100" spc="40" dirty="0">
                <a:solidFill>
                  <a:srgbClr val="C00000"/>
                </a:solidFill>
                <a:latin typeface="Calibri"/>
                <a:cs typeface="Calibri"/>
              </a:rPr>
              <a:t> </a:t>
            </a:r>
            <a:r>
              <a:rPr sz="1100" spc="-25" dirty="0">
                <a:solidFill>
                  <a:srgbClr val="C00000"/>
                </a:solidFill>
                <a:latin typeface="Calibri"/>
                <a:cs typeface="Calibri"/>
              </a:rPr>
              <a:t>33%</a:t>
            </a:r>
            <a:endParaRPr sz="1100">
              <a:latin typeface="Calibri"/>
              <a:cs typeface="Calibri"/>
            </a:endParaRPr>
          </a:p>
        </p:txBody>
      </p:sp>
      <p:sp>
        <p:nvSpPr>
          <p:cNvPr id="8" name="object 8"/>
          <p:cNvSpPr txBox="1"/>
          <p:nvPr/>
        </p:nvSpPr>
        <p:spPr>
          <a:xfrm>
            <a:off x="1216274" y="896814"/>
            <a:ext cx="1030922" cy="185250"/>
          </a:xfrm>
          <a:prstGeom prst="rect">
            <a:avLst/>
          </a:prstGeom>
        </p:spPr>
        <p:txBody>
          <a:bodyPr vert="horz" wrap="square" lIns="0" tIns="15870" rIns="0" bIns="0" rtlCol="0">
            <a:spAutoFit/>
          </a:bodyPr>
          <a:lstStyle/>
          <a:p>
            <a:pPr marL="12696">
              <a:spcBef>
                <a:spcPts val="125"/>
              </a:spcBef>
            </a:pPr>
            <a:r>
              <a:rPr sz="1100" dirty="0">
                <a:latin typeface="Arial"/>
                <a:cs typeface="Arial"/>
              </a:rPr>
              <a:t>HER2</a:t>
            </a:r>
            <a:r>
              <a:rPr sz="1100" spc="-15" dirty="0">
                <a:latin typeface="Arial"/>
                <a:cs typeface="Arial"/>
              </a:rPr>
              <a:t> </a:t>
            </a:r>
            <a:r>
              <a:rPr sz="1100" spc="-10" dirty="0">
                <a:latin typeface="Arial"/>
                <a:cs typeface="Arial"/>
              </a:rPr>
              <a:t>Antibody:</a:t>
            </a:r>
            <a:endParaRPr sz="1100">
              <a:latin typeface="Arial"/>
              <a:cs typeface="Arial"/>
            </a:endParaRPr>
          </a:p>
        </p:txBody>
      </p:sp>
      <p:sp>
        <p:nvSpPr>
          <p:cNvPr id="9" name="object 9"/>
          <p:cNvSpPr txBox="1"/>
          <p:nvPr/>
        </p:nvSpPr>
        <p:spPr>
          <a:xfrm>
            <a:off x="1216274" y="1068214"/>
            <a:ext cx="1957735" cy="712250"/>
          </a:xfrm>
          <a:prstGeom prst="rect">
            <a:avLst/>
          </a:prstGeom>
        </p:spPr>
        <p:txBody>
          <a:bodyPr vert="horz" wrap="square" lIns="0" tIns="15870" rIns="0" bIns="0" rtlCol="0">
            <a:spAutoFit/>
          </a:bodyPr>
          <a:lstStyle/>
          <a:p>
            <a:pPr marL="191078" indent="-179016">
              <a:spcBef>
                <a:spcPts val="125"/>
              </a:spcBef>
              <a:buSzPct val="104545"/>
              <a:buChar char="•"/>
              <a:tabLst>
                <a:tab pos="191078" algn="l"/>
                <a:tab pos="191712" algn="l"/>
              </a:tabLst>
            </a:pPr>
            <a:r>
              <a:rPr sz="1100" spc="-10" dirty="0">
                <a:solidFill>
                  <a:srgbClr val="C00000"/>
                </a:solidFill>
                <a:latin typeface="Arial"/>
                <a:cs typeface="Arial"/>
              </a:rPr>
              <a:t>Hertuzumab</a:t>
            </a:r>
            <a:endParaRPr sz="1100">
              <a:latin typeface="Arial"/>
              <a:cs typeface="Arial"/>
            </a:endParaRPr>
          </a:p>
          <a:p>
            <a:pPr marL="191078" indent="-179016">
              <a:spcBef>
                <a:spcPts val="30"/>
              </a:spcBef>
              <a:buSzPct val="104545"/>
              <a:buChar char="•"/>
              <a:tabLst>
                <a:tab pos="191078" algn="l"/>
                <a:tab pos="191712" algn="l"/>
              </a:tabLst>
            </a:pPr>
            <a:r>
              <a:rPr sz="1100" dirty="0">
                <a:latin typeface="Arial"/>
                <a:cs typeface="Arial"/>
              </a:rPr>
              <a:t>different</a:t>
            </a:r>
            <a:r>
              <a:rPr sz="1100" spc="30" dirty="0">
                <a:latin typeface="Arial"/>
                <a:cs typeface="Arial"/>
              </a:rPr>
              <a:t> </a:t>
            </a:r>
            <a:r>
              <a:rPr sz="1100" dirty="0">
                <a:latin typeface="Arial"/>
                <a:cs typeface="Arial"/>
              </a:rPr>
              <a:t>antigen</a:t>
            </a:r>
            <a:r>
              <a:rPr sz="1100" spc="40" dirty="0">
                <a:latin typeface="Arial"/>
                <a:cs typeface="Arial"/>
              </a:rPr>
              <a:t> </a:t>
            </a:r>
            <a:r>
              <a:rPr sz="1100" spc="-10" dirty="0">
                <a:latin typeface="Arial"/>
                <a:cs typeface="Arial"/>
              </a:rPr>
              <a:t>recognition</a:t>
            </a:r>
            <a:endParaRPr sz="1100">
              <a:latin typeface="Arial"/>
              <a:cs typeface="Arial"/>
            </a:endParaRPr>
          </a:p>
          <a:p>
            <a:pPr marL="191078">
              <a:spcBef>
                <a:spcPts val="30"/>
              </a:spcBef>
            </a:pPr>
            <a:r>
              <a:rPr sz="1100" dirty="0">
                <a:latin typeface="Arial"/>
                <a:cs typeface="Arial"/>
              </a:rPr>
              <a:t>regions</a:t>
            </a:r>
            <a:r>
              <a:rPr sz="1100" spc="15" dirty="0">
                <a:latin typeface="Arial"/>
                <a:cs typeface="Arial"/>
              </a:rPr>
              <a:t> </a:t>
            </a:r>
            <a:r>
              <a:rPr sz="1100" dirty="0">
                <a:latin typeface="Arial"/>
                <a:cs typeface="Arial"/>
              </a:rPr>
              <a:t>v</a:t>
            </a:r>
            <a:r>
              <a:rPr sz="1100" spc="30" dirty="0">
                <a:latin typeface="Arial"/>
                <a:cs typeface="Arial"/>
              </a:rPr>
              <a:t> </a:t>
            </a:r>
            <a:r>
              <a:rPr sz="1100" spc="-20" dirty="0">
                <a:latin typeface="Arial"/>
                <a:cs typeface="Arial"/>
              </a:rPr>
              <a:t>Tras</a:t>
            </a:r>
            <a:endParaRPr sz="1100">
              <a:latin typeface="Arial"/>
              <a:cs typeface="Arial"/>
            </a:endParaRPr>
          </a:p>
          <a:p>
            <a:pPr marL="191078" indent="-179016">
              <a:spcBef>
                <a:spcPts val="30"/>
              </a:spcBef>
              <a:buSzPct val="104545"/>
              <a:buChar char="•"/>
              <a:tabLst>
                <a:tab pos="191078" algn="l"/>
                <a:tab pos="191712" algn="l"/>
              </a:tabLst>
            </a:pPr>
            <a:r>
              <a:rPr sz="1100" dirty="0">
                <a:latin typeface="Arial"/>
                <a:cs typeface="Arial"/>
              </a:rPr>
              <a:t>Preferable</a:t>
            </a:r>
            <a:r>
              <a:rPr sz="1100" spc="25" dirty="0">
                <a:latin typeface="Arial"/>
                <a:cs typeface="Arial"/>
              </a:rPr>
              <a:t> </a:t>
            </a:r>
            <a:r>
              <a:rPr sz="1100" dirty="0">
                <a:latin typeface="Arial"/>
                <a:cs typeface="Arial"/>
              </a:rPr>
              <a:t>affinity</a:t>
            </a:r>
            <a:r>
              <a:rPr sz="1100" spc="45" dirty="0">
                <a:latin typeface="Arial"/>
                <a:cs typeface="Arial"/>
              </a:rPr>
              <a:t> </a:t>
            </a:r>
            <a:r>
              <a:rPr sz="1100" dirty="0">
                <a:latin typeface="Arial"/>
                <a:cs typeface="Arial"/>
              </a:rPr>
              <a:t>v</a:t>
            </a:r>
            <a:r>
              <a:rPr sz="1100" spc="30" dirty="0">
                <a:latin typeface="Arial"/>
                <a:cs typeface="Arial"/>
              </a:rPr>
              <a:t> </a:t>
            </a:r>
            <a:r>
              <a:rPr sz="1100" spc="-20" dirty="0">
                <a:latin typeface="Arial"/>
                <a:cs typeface="Arial"/>
              </a:rPr>
              <a:t>Tras</a:t>
            </a:r>
            <a:endParaRPr sz="1100">
              <a:latin typeface="Arial"/>
              <a:cs typeface="Arial"/>
            </a:endParaRPr>
          </a:p>
        </p:txBody>
      </p:sp>
      <p:sp>
        <p:nvSpPr>
          <p:cNvPr id="10" name="object 10"/>
          <p:cNvSpPr txBox="1"/>
          <p:nvPr/>
        </p:nvSpPr>
        <p:spPr>
          <a:xfrm>
            <a:off x="1216274" y="1925693"/>
            <a:ext cx="1253104" cy="540853"/>
          </a:xfrm>
          <a:prstGeom prst="rect">
            <a:avLst/>
          </a:prstGeom>
        </p:spPr>
        <p:txBody>
          <a:bodyPr vert="horz" wrap="square" lIns="0" tIns="15870" rIns="0" bIns="0" rtlCol="0">
            <a:spAutoFit/>
          </a:bodyPr>
          <a:lstStyle/>
          <a:p>
            <a:pPr marL="12696">
              <a:spcBef>
                <a:spcPts val="125"/>
              </a:spcBef>
            </a:pPr>
            <a:r>
              <a:rPr sz="1100" spc="-10" dirty="0">
                <a:latin typeface="Arial"/>
                <a:cs typeface="Arial"/>
              </a:rPr>
              <a:t>Linker:</a:t>
            </a:r>
            <a:endParaRPr sz="1100">
              <a:latin typeface="Arial"/>
              <a:cs typeface="Arial"/>
            </a:endParaRPr>
          </a:p>
          <a:p>
            <a:pPr marL="191078" indent="-179016">
              <a:spcBef>
                <a:spcPts val="30"/>
              </a:spcBef>
              <a:buSzPct val="104545"/>
              <a:buChar char="•"/>
              <a:tabLst>
                <a:tab pos="191078" algn="l"/>
                <a:tab pos="191712" algn="l"/>
              </a:tabLst>
            </a:pPr>
            <a:r>
              <a:rPr sz="1100" spc="-10" dirty="0">
                <a:solidFill>
                  <a:srgbClr val="C00000"/>
                </a:solidFill>
                <a:latin typeface="Arial"/>
                <a:cs typeface="Arial"/>
              </a:rPr>
              <a:t>Cleavable</a:t>
            </a:r>
            <a:endParaRPr sz="1100">
              <a:latin typeface="Arial"/>
              <a:cs typeface="Arial"/>
            </a:endParaRPr>
          </a:p>
          <a:p>
            <a:pPr marL="191078" indent="-179016">
              <a:spcBef>
                <a:spcPts val="30"/>
              </a:spcBef>
              <a:buSzPct val="104545"/>
              <a:buChar char="•"/>
              <a:tabLst>
                <a:tab pos="191078" algn="l"/>
                <a:tab pos="191712" algn="l"/>
              </a:tabLst>
            </a:pPr>
            <a:r>
              <a:rPr sz="1100" dirty="0">
                <a:latin typeface="Arial"/>
                <a:cs typeface="Arial"/>
              </a:rPr>
              <a:t>Bystander</a:t>
            </a:r>
            <a:r>
              <a:rPr sz="1100" spc="75" dirty="0">
                <a:latin typeface="Arial"/>
                <a:cs typeface="Arial"/>
              </a:rPr>
              <a:t> </a:t>
            </a:r>
            <a:r>
              <a:rPr sz="1100" spc="-10" dirty="0">
                <a:latin typeface="Arial"/>
                <a:cs typeface="Arial"/>
              </a:rPr>
              <a:t>Effect</a:t>
            </a:r>
            <a:endParaRPr sz="1100">
              <a:latin typeface="Arial"/>
              <a:cs typeface="Arial"/>
            </a:endParaRPr>
          </a:p>
        </p:txBody>
      </p:sp>
      <p:sp>
        <p:nvSpPr>
          <p:cNvPr id="11" name="object 11"/>
          <p:cNvSpPr txBox="1"/>
          <p:nvPr/>
        </p:nvSpPr>
        <p:spPr>
          <a:xfrm>
            <a:off x="1216274" y="2611629"/>
            <a:ext cx="1738094" cy="711616"/>
          </a:xfrm>
          <a:prstGeom prst="rect">
            <a:avLst/>
          </a:prstGeom>
        </p:spPr>
        <p:txBody>
          <a:bodyPr vert="horz" wrap="square" lIns="0" tIns="15870" rIns="0" bIns="0" rtlCol="0">
            <a:spAutoFit/>
          </a:bodyPr>
          <a:lstStyle/>
          <a:p>
            <a:pPr marL="12696">
              <a:spcBef>
                <a:spcPts val="125"/>
              </a:spcBef>
            </a:pPr>
            <a:r>
              <a:rPr sz="1100" spc="-10" dirty="0">
                <a:latin typeface="Arial"/>
                <a:cs typeface="Arial"/>
              </a:rPr>
              <a:t>Payload:</a:t>
            </a:r>
            <a:endParaRPr sz="1100">
              <a:latin typeface="Arial"/>
              <a:cs typeface="Arial"/>
            </a:endParaRPr>
          </a:p>
          <a:p>
            <a:pPr marL="191078" indent="-179016">
              <a:spcBef>
                <a:spcPts val="30"/>
              </a:spcBef>
              <a:buSzPct val="104545"/>
              <a:buChar char="•"/>
              <a:tabLst>
                <a:tab pos="191078" algn="l"/>
                <a:tab pos="191712" algn="l"/>
              </a:tabLst>
            </a:pPr>
            <a:r>
              <a:rPr sz="1100" spc="-20" dirty="0">
                <a:solidFill>
                  <a:srgbClr val="C00000"/>
                </a:solidFill>
                <a:latin typeface="Arial"/>
                <a:cs typeface="Arial"/>
              </a:rPr>
              <a:t>MMAE</a:t>
            </a:r>
            <a:endParaRPr sz="1100">
              <a:latin typeface="Arial"/>
              <a:cs typeface="Arial"/>
            </a:endParaRPr>
          </a:p>
          <a:p>
            <a:pPr marL="191078" marR="5078" indent="-179016">
              <a:lnSpc>
                <a:spcPct val="102299"/>
              </a:lnSpc>
              <a:buSzPct val="104545"/>
              <a:buChar char="•"/>
              <a:tabLst>
                <a:tab pos="191078" algn="l"/>
                <a:tab pos="191712" algn="l"/>
              </a:tabLst>
            </a:pPr>
            <a:r>
              <a:rPr sz="1100" dirty="0">
                <a:latin typeface="Arial"/>
                <a:cs typeface="Arial"/>
              </a:rPr>
              <a:t>Blocks</a:t>
            </a:r>
            <a:r>
              <a:rPr sz="1100" spc="60" dirty="0">
                <a:latin typeface="Arial"/>
                <a:cs typeface="Arial"/>
              </a:rPr>
              <a:t> </a:t>
            </a:r>
            <a:r>
              <a:rPr sz="1100" dirty="0">
                <a:latin typeface="Arial"/>
                <a:cs typeface="Arial"/>
              </a:rPr>
              <a:t>polymerization</a:t>
            </a:r>
            <a:r>
              <a:rPr sz="1100" spc="70" dirty="0">
                <a:latin typeface="Arial"/>
                <a:cs typeface="Arial"/>
              </a:rPr>
              <a:t> </a:t>
            </a:r>
            <a:r>
              <a:rPr sz="1100" spc="-25" dirty="0">
                <a:latin typeface="Arial"/>
                <a:cs typeface="Arial"/>
              </a:rPr>
              <a:t>of </a:t>
            </a:r>
            <a:r>
              <a:rPr sz="1100" spc="-10" dirty="0">
                <a:latin typeface="Arial"/>
                <a:cs typeface="Arial"/>
              </a:rPr>
              <a:t>tubulin</a:t>
            </a:r>
            <a:endParaRPr sz="1100">
              <a:latin typeface="Arial"/>
              <a:cs typeface="Arial"/>
            </a:endParaRPr>
          </a:p>
        </p:txBody>
      </p:sp>
      <p:sp>
        <p:nvSpPr>
          <p:cNvPr id="12" name="object 12"/>
          <p:cNvSpPr/>
          <p:nvPr/>
        </p:nvSpPr>
        <p:spPr>
          <a:xfrm>
            <a:off x="4022336" y="773658"/>
            <a:ext cx="2314496" cy="231069"/>
          </a:xfrm>
          <a:custGeom>
            <a:avLst/>
            <a:gdLst/>
            <a:ahLst/>
            <a:cxnLst/>
            <a:rect l="l" t="t" r="r" b="b"/>
            <a:pathLst>
              <a:path w="2315210" h="231140">
                <a:moveTo>
                  <a:pt x="2315214" y="0"/>
                </a:moveTo>
                <a:lnTo>
                  <a:pt x="0" y="0"/>
                </a:lnTo>
                <a:lnTo>
                  <a:pt x="0" y="230986"/>
                </a:lnTo>
                <a:lnTo>
                  <a:pt x="2315214" y="230986"/>
                </a:lnTo>
                <a:lnTo>
                  <a:pt x="2315214" y="0"/>
                </a:lnTo>
                <a:close/>
              </a:path>
            </a:pathLst>
          </a:custGeom>
          <a:solidFill>
            <a:srgbClr val="FFFFFF"/>
          </a:solidFill>
        </p:spPr>
        <p:txBody>
          <a:bodyPr wrap="square" lIns="0" tIns="0" rIns="0" bIns="0" rtlCol="0"/>
          <a:lstStyle/>
          <a:p>
            <a:endParaRPr/>
          </a:p>
        </p:txBody>
      </p:sp>
      <p:sp>
        <p:nvSpPr>
          <p:cNvPr id="13" name="object 13"/>
          <p:cNvSpPr txBox="1"/>
          <p:nvPr/>
        </p:nvSpPr>
        <p:spPr>
          <a:xfrm>
            <a:off x="4067403" y="770802"/>
            <a:ext cx="958554" cy="185250"/>
          </a:xfrm>
          <a:prstGeom prst="rect">
            <a:avLst/>
          </a:prstGeom>
        </p:spPr>
        <p:txBody>
          <a:bodyPr vert="horz" wrap="square" lIns="0" tIns="15870" rIns="0" bIns="0" rtlCol="0">
            <a:spAutoFit/>
          </a:bodyPr>
          <a:lstStyle/>
          <a:p>
            <a:pPr marL="12696">
              <a:spcBef>
                <a:spcPts val="125"/>
              </a:spcBef>
            </a:pPr>
            <a:r>
              <a:rPr sz="1100" dirty="0">
                <a:latin typeface="Calibri"/>
                <a:cs typeface="Calibri"/>
              </a:rPr>
              <a:t>HER2+</a:t>
            </a:r>
            <a:r>
              <a:rPr sz="1100" spc="25" dirty="0">
                <a:latin typeface="Calibri"/>
                <a:cs typeface="Calibri"/>
              </a:rPr>
              <a:t> </a:t>
            </a:r>
            <a:r>
              <a:rPr sz="1100" dirty="0">
                <a:latin typeface="Calibri"/>
                <a:cs typeface="Calibri"/>
              </a:rPr>
              <a:t>BC,</a:t>
            </a:r>
            <a:r>
              <a:rPr sz="1100" spc="40" dirty="0">
                <a:latin typeface="Calibri"/>
                <a:cs typeface="Calibri"/>
              </a:rPr>
              <a:t> </a:t>
            </a:r>
            <a:r>
              <a:rPr sz="1100" spc="-20" dirty="0">
                <a:latin typeface="Calibri"/>
                <a:cs typeface="Calibri"/>
              </a:rPr>
              <a:t>N=70</a:t>
            </a:r>
            <a:endParaRPr sz="1100">
              <a:latin typeface="Calibri"/>
              <a:cs typeface="Calibri"/>
            </a:endParaRPr>
          </a:p>
        </p:txBody>
      </p:sp>
      <p:sp>
        <p:nvSpPr>
          <p:cNvPr id="14" name="object 14"/>
          <p:cNvSpPr txBox="1"/>
          <p:nvPr/>
        </p:nvSpPr>
        <p:spPr>
          <a:xfrm>
            <a:off x="4114693" y="2382761"/>
            <a:ext cx="1752060" cy="651309"/>
          </a:xfrm>
          <a:prstGeom prst="rect">
            <a:avLst/>
          </a:prstGeom>
        </p:spPr>
        <p:txBody>
          <a:bodyPr vert="horz" wrap="square" lIns="0" tIns="0" rIns="0" bIns="0" rtlCol="0">
            <a:spAutoFit/>
          </a:bodyPr>
          <a:lstStyle/>
          <a:p>
            <a:pPr>
              <a:lnSpc>
                <a:spcPts val="1065"/>
              </a:lnSpc>
            </a:pPr>
            <a:r>
              <a:rPr sz="1100" dirty="0">
                <a:latin typeface="Calibri"/>
                <a:cs typeface="Calibri"/>
              </a:rPr>
              <a:t>HER2</a:t>
            </a:r>
            <a:r>
              <a:rPr sz="1100" spc="10" dirty="0">
                <a:latin typeface="Calibri"/>
                <a:cs typeface="Calibri"/>
              </a:rPr>
              <a:t> </a:t>
            </a:r>
            <a:r>
              <a:rPr sz="1100" dirty="0">
                <a:latin typeface="Calibri"/>
                <a:cs typeface="Calibri"/>
              </a:rPr>
              <a:t>Low</a:t>
            </a:r>
            <a:r>
              <a:rPr sz="1100" spc="40" dirty="0">
                <a:latin typeface="Calibri"/>
                <a:cs typeface="Calibri"/>
              </a:rPr>
              <a:t> </a:t>
            </a:r>
            <a:r>
              <a:rPr sz="1100" dirty="0">
                <a:latin typeface="Calibri"/>
                <a:cs typeface="Calibri"/>
              </a:rPr>
              <a:t>BC,</a:t>
            </a:r>
            <a:r>
              <a:rPr sz="1100" spc="35" dirty="0">
                <a:latin typeface="Calibri"/>
                <a:cs typeface="Calibri"/>
              </a:rPr>
              <a:t> </a:t>
            </a:r>
            <a:r>
              <a:rPr sz="1100" spc="-20" dirty="0">
                <a:latin typeface="Calibri"/>
                <a:cs typeface="Calibri"/>
              </a:rPr>
              <a:t>N=48</a:t>
            </a:r>
            <a:endParaRPr sz="1100">
              <a:latin typeface="Calibri"/>
              <a:cs typeface="Calibri"/>
            </a:endParaRPr>
          </a:p>
          <a:p>
            <a:pPr>
              <a:lnSpc>
                <a:spcPct val="100000"/>
              </a:lnSpc>
            </a:pPr>
            <a:endParaRPr sz="1100">
              <a:latin typeface="Calibri"/>
              <a:cs typeface="Calibri"/>
            </a:endParaRPr>
          </a:p>
          <a:p>
            <a:pPr>
              <a:spcBef>
                <a:spcPts val="60"/>
              </a:spcBef>
            </a:pPr>
            <a:endParaRPr sz="1050">
              <a:latin typeface="Calibri"/>
              <a:cs typeface="Calibri"/>
            </a:endParaRPr>
          </a:p>
          <a:p>
            <a:pPr marL="1157893"/>
            <a:r>
              <a:rPr sz="1100" dirty="0">
                <a:solidFill>
                  <a:srgbClr val="C00000"/>
                </a:solidFill>
                <a:latin typeface="Calibri"/>
                <a:cs typeface="Calibri"/>
              </a:rPr>
              <a:t>ORR=</a:t>
            </a:r>
            <a:r>
              <a:rPr sz="1100" spc="40" dirty="0">
                <a:solidFill>
                  <a:srgbClr val="C00000"/>
                </a:solidFill>
                <a:latin typeface="Calibri"/>
                <a:cs typeface="Calibri"/>
              </a:rPr>
              <a:t> </a:t>
            </a:r>
            <a:r>
              <a:rPr sz="1100" spc="-25" dirty="0">
                <a:solidFill>
                  <a:srgbClr val="C00000"/>
                </a:solidFill>
                <a:latin typeface="Calibri"/>
                <a:cs typeface="Calibri"/>
              </a:rPr>
              <a:t>40%</a:t>
            </a:r>
            <a:endParaRPr sz="1100">
              <a:latin typeface="Calibri"/>
              <a:cs typeface="Calibri"/>
            </a:endParaRPr>
          </a:p>
        </p:txBody>
      </p:sp>
      <p:grpSp>
        <p:nvGrpSpPr>
          <p:cNvPr id="15" name="object 15"/>
          <p:cNvGrpSpPr/>
          <p:nvPr/>
        </p:nvGrpSpPr>
        <p:grpSpPr>
          <a:xfrm>
            <a:off x="3384558" y="2311328"/>
            <a:ext cx="4827052" cy="1644143"/>
            <a:chOff x="3384192" y="2312041"/>
            <a:chExt cx="4828540" cy="1644650"/>
          </a:xfrm>
        </p:grpSpPr>
        <p:sp>
          <p:nvSpPr>
            <p:cNvPr id="16" name="object 16"/>
            <p:cNvSpPr/>
            <p:nvPr/>
          </p:nvSpPr>
          <p:spPr>
            <a:xfrm>
              <a:off x="3384192" y="2312041"/>
              <a:ext cx="4828540" cy="1644650"/>
            </a:xfrm>
            <a:custGeom>
              <a:avLst/>
              <a:gdLst/>
              <a:ahLst/>
              <a:cxnLst/>
              <a:rect l="l" t="t" r="r" b="b"/>
              <a:pathLst>
                <a:path w="4828540" h="1644650">
                  <a:moveTo>
                    <a:pt x="4828376" y="0"/>
                  </a:moveTo>
                  <a:lnTo>
                    <a:pt x="0" y="0"/>
                  </a:lnTo>
                  <a:lnTo>
                    <a:pt x="0" y="1644207"/>
                  </a:lnTo>
                  <a:lnTo>
                    <a:pt x="4828376" y="1644207"/>
                  </a:lnTo>
                  <a:lnTo>
                    <a:pt x="4828376" y="0"/>
                  </a:lnTo>
                  <a:close/>
                </a:path>
              </a:pathLst>
            </a:custGeom>
            <a:solidFill>
              <a:srgbClr val="FFFFFF"/>
            </a:solidFill>
          </p:spPr>
          <p:txBody>
            <a:bodyPr wrap="square" lIns="0" tIns="0" rIns="0" bIns="0" rtlCol="0"/>
            <a:lstStyle/>
            <a:p>
              <a:endParaRPr/>
            </a:p>
          </p:txBody>
        </p:sp>
        <p:sp>
          <p:nvSpPr>
            <p:cNvPr id="17" name="object 17"/>
            <p:cNvSpPr/>
            <p:nvPr/>
          </p:nvSpPr>
          <p:spPr>
            <a:xfrm>
              <a:off x="3514993" y="2809257"/>
              <a:ext cx="953769" cy="922655"/>
            </a:xfrm>
            <a:custGeom>
              <a:avLst/>
              <a:gdLst/>
              <a:ahLst/>
              <a:cxnLst/>
              <a:rect l="l" t="t" r="r" b="b"/>
              <a:pathLst>
                <a:path w="953770" h="922654">
                  <a:moveTo>
                    <a:pt x="874971" y="0"/>
                  </a:moveTo>
                  <a:lnTo>
                    <a:pt x="78734" y="0"/>
                  </a:lnTo>
                  <a:lnTo>
                    <a:pt x="48098" y="6191"/>
                  </a:lnTo>
                  <a:lnTo>
                    <a:pt x="23175" y="23050"/>
                  </a:lnTo>
                  <a:lnTo>
                    <a:pt x="6190" y="48054"/>
                  </a:lnTo>
                  <a:lnTo>
                    <a:pt x="0" y="78678"/>
                  </a:lnTo>
                  <a:lnTo>
                    <a:pt x="0" y="843995"/>
                  </a:lnTo>
                  <a:lnTo>
                    <a:pt x="6190" y="874619"/>
                  </a:lnTo>
                  <a:lnTo>
                    <a:pt x="23175" y="899623"/>
                  </a:lnTo>
                  <a:lnTo>
                    <a:pt x="48098" y="916482"/>
                  </a:lnTo>
                  <a:lnTo>
                    <a:pt x="78734" y="922658"/>
                  </a:lnTo>
                  <a:lnTo>
                    <a:pt x="874971" y="922658"/>
                  </a:lnTo>
                  <a:lnTo>
                    <a:pt x="905608" y="916482"/>
                  </a:lnTo>
                  <a:lnTo>
                    <a:pt x="930689" y="899623"/>
                  </a:lnTo>
                  <a:lnTo>
                    <a:pt x="947515" y="874619"/>
                  </a:lnTo>
                  <a:lnTo>
                    <a:pt x="953706" y="843995"/>
                  </a:lnTo>
                  <a:lnTo>
                    <a:pt x="953706" y="78678"/>
                  </a:lnTo>
                  <a:lnTo>
                    <a:pt x="947515" y="48054"/>
                  </a:lnTo>
                  <a:lnTo>
                    <a:pt x="930689" y="23050"/>
                  </a:lnTo>
                  <a:lnTo>
                    <a:pt x="905608" y="6191"/>
                  </a:lnTo>
                  <a:lnTo>
                    <a:pt x="874971" y="0"/>
                  </a:lnTo>
                  <a:close/>
                </a:path>
              </a:pathLst>
            </a:custGeom>
            <a:solidFill>
              <a:srgbClr val="D9D9D9"/>
            </a:solidFill>
          </p:spPr>
          <p:txBody>
            <a:bodyPr wrap="square" lIns="0" tIns="0" rIns="0" bIns="0" rtlCol="0"/>
            <a:lstStyle/>
            <a:p>
              <a:endParaRPr/>
            </a:p>
          </p:txBody>
        </p:sp>
        <p:sp>
          <p:nvSpPr>
            <p:cNvPr id="18" name="object 18"/>
            <p:cNvSpPr/>
            <p:nvPr/>
          </p:nvSpPr>
          <p:spPr>
            <a:xfrm>
              <a:off x="3515311" y="2809288"/>
              <a:ext cx="953769" cy="923290"/>
            </a:xfrm>
            <a:custGeom>
              <a:avLst/>
              <a:gdLst/>
              <a:ahLst/>
              <a:cxnLst/>
              <a:rect l="l" t="t" r="r" b="b"/>
              <a:pathLst>
                <a:path w="953770" h="923289">
                  <a:moveTo>
                    <a:pt x="0" y="78884"/>
                  </a:moveTo>
                  <a:lnTo>
                    <a:pt x="6032" y="48133"/>
                  </a:lnTo>
                  <a:lnTo>
                    <a:pt x="23334" y="23320"/>
                  </a:lnTo>
                  <a:lnTo>
                    <a:pt x="48098" y="5953"/>
                  </a:lnTo>
                  <a:lnTo>
                    <a:pt x="78893" y="0"/>
                  </a:lnTo>
                  <a:lnTo>
                    <a:pt x="875130" y="0"/>
                  </a:lnTo>
                  <a:lnTo>
                    <a:pt x="905290" y="5953"/>
                  </a:lnTo>
                  <a:lnTo>
                    <a:pt x="930689" y="23320"/>
                  </a:lnTo>
                  <a:lnTo>
                    <a:pt x="947515" y="48133"/>
                  </a:lnTo>
                  <a:lnTo>
                    <a:pt x="953388" y="78884"/>
                  </a:lnTo>
                  <a:lnTo>
                    <a:pt x="953388" y="844376"/>
                  </a:lnTo>
                  <a:lnTo>
                    <a:pt x="930689" y="899940"/>
                  </a:lnTo>
                  <a:lnTo>
                    <a:pt x="891004" y="921276"/>
                  </a:lnTo>
                  <a:lnTo>
                    <a:pt x="875130" y="922753"/>
                  </a:lnTo>
                  <a:lnTo>
                    <a:pt x="78893" y="922753"/>
                  </a:lnTo>
                  <a:lnTo>
                    <a:pt x="48098" y="916800"/>
                  </a:lnTo>
                  <a:lnTo>
                    <a:pt x="23334" y="899940"/>
                  </a:lnTo>
                  <a:lnTo>
                    <a:pt x="6032" y="874635"/>
                  </a:lnTo>
                  <a:lnTo>
                    <a:pt x="0" y="844376"/>
                  </a:lnTo>
                  <a:lnTo>
                    <a:pt x="0" y="78884"/>
                  </a:lnTo>
                  <a:close/>
                </a:path>
              </a:pathLst>
            </a:custGeom>
            <a:ln w="17858">
              <a:solidFill>
                <a:srgbClr val="000000"/>
              </a:solidFill>
            </a:ln>
          </p:spPr>
          <p:txBody>
            <a:bodyPr wrap="square" lIns="0" tIns="0" rIns="0" bIns="0" rtlCol="0"/>
            <a:lstStyle/>
            <a:p>
              <a:endParaRPr/>
            </a:p>
          </p:txBody>
        </p:sp>
      </p:grpSp>
      <p:sp>
        <p:nvSpPr>
          <p:cNvPr id="19" name="object 19"/>
          <p:cNvSpPr txBox="1"/>
          <p:nvPr/>
        </p:nvSpPr>
        <p:spPr>
          <a:xfrm>
            <a:off x="3688767" y="2821500"/>
            <a:ext cx="609412" cy="331368"/>
          </a:xfrm>
          <a:prstGeom prst="rect">
            <a:avLst/>
          </a:prstGeom>
        </p:spPr>
        <p:txBody>
          <a:bodyPr vert="horz" wrap="square" lIns="0" tIns="13331" rIns="0" bIns="0" rtlCol="0">
            <a:spAutoFit/>
          </a:bodyPr>
          <a:lstStyle/>
          <a:p>
            <a:pPr marL="12696" marR="5078" indent="24758">
              <a:spcBef>
                <a:spcPts val="105"/>
              </a:spcBef>
            </a:pPr>
            <a:r>
              <a:rPr sz="1000" b="1" spc="-10" dirty="0">
                <a:latin typeface="Arial"/>
                <a:cs typeface="Arial"/>
              </a:rPr>
              <a:t>Centrally </a:t>
            </a:r>
            <a:r>
              <a:rPr sz="1000" b="1" spc="-70" dirty="0">
                <a:latin typeface="Arial"/>
                <a:cs typeface="Arial"/>
              </a:rPr>
              <a:t>HER2</a:t>
            </a:r>
            <a:r>
              <a:rPr sz="1000" b="1" spc="-80" dirty="0">
                <a:latin typeface="Arial"/>
                <a:cs typeface="Arial"/>
              </a:rPr>
              <a:t> </a:t>
            </a:r>
            <a:r>
              <a:rPr sz="1000" b="1" spc="-25" dirty="0">
                <a:latin typeface="Arial"/>
                <a:cs typeface="Arial"/>
              </a:rPr>
              <a:t>Low</a:t>
            </a:r>
            <a:endParaRPr sz="1000">
              <a:latin typeface="Arial"/>
              <a:cs typeface="Arial"/>
            </a:endParaRPr>
          </a:p>
        </p:txBody>
      </p:sp>
      <p:sp>
        <p:nvSpPr>
          <p:cNvPr id="20" name="object 20"/>
          <p:cNvSpPr txBox="1"/>
          <p:nvPr/>
        </p:nvSpPr>
        <p:spPr>
          <a:xfrm>
            <a:off x="3675436" y="3126212"/>
            <a:ext cx="639883" cy="578941"/>
          </a:xfrm>
          <a:prstGeom prst="rect">
            <a:avLst/>
          </a:prstGeom>
        </p:spPr>
        <p:txBody>
          <a:bodyPr vert="horz" wrap="square" lIns="0" tIns="13331" rIns="0" bIns="0" rtlCol="0">
            <a:spAutoFit/>
          </a:bodyPr>
          <a:lstStyle/>
          <a:p>
            <a:pPr algn="ctr">
              <a:spcBef>
                <a:spcPts val="105"/>
              </a:spcBef>
            </a:pPr>
            <a:r>
              <a:rPr sz="1000" b="1" spc="-70" dirty="0">
                <a:latin typeface="Arial"/>
                <a:cs typeface="Arial"/>
              </a:rPr>
              <a:t>(IHC</a:t>
            </a:r>
            <a:r>
              <a:rPr sz="1000" b="1" spc="-85" dirty="0">
                <a:latin typeface="Arial"/>
                <a:cs typeface="Arial"/>
              </a:rPr>
              <a:t> </a:t>
            </a:r>
            <a:r>
              <a:rPr sz="1000" b="1" dirty="0">
                <a:latin typeface="Arial"/>
                <a:cs typeface="Arial"/>
              </a:rPr>
              <a:t>1+</a:t>
            </a:r>
            <a:r>
              <a:rPr sz="1000" b="1" spc="-15" dirty="0">
                <a:latin typeface="Arial"/>
                <a:cs typeface="Arial"/>
              </a:rPr>
              <a:t> </a:t>
            </a:r>
            <a:r>
              <a:rPr sz="1000" b="1" spc="-25" dirty="0">
                <a:latin typeface="Arial"/>
                <a:cs typeface="Arial"/>
              </a:rPr>
              <a:t>2+)</a:t>
            </a:r>
            <a:endParaRPr sz="1000">
              <a:latin typeface="Arial"/>
              <a:cs typeface="Arial"/>
            </a:endParaRPr>
          </a:p>
          <a:p>
            <a:pPr marL="92682" marR="73638" algn="ctr">
              <a:spcBef>
                <a:spcPts val="750"/>
              </a:spcBef>
            </a:pPr>
            <a:r>
              <a:rPr sz="1000" b="1" spc="-20" dirty="0">
                <a:latin typeface="Arial"/>
                <a:cs typeface="Arial"/>
              </a:rPr>
              <a:t>1-</a:t>
            </a:r>
            <a:r>
              <a:rPr sz="1000" b="1" dirty="0">
                <a:latin typeface="Arial"/>
                <a:cs typeface="Arial"/>
              </a:rPr>
              <a:t>2</a:t>
            </a:r>
            <a:r>
              <a:rPr sz="1000" b="1" spc="-30" dirty="0">
                <a:latin typeface="Arial"/>
                <a:cs typeface="Arial"/>
              </a:rPr>
              <a:t> </a:t>
            </a:r>
            <a:r>
              <a:rPr sz="1000" b="1" spc="-70" dirty="0">
                <a:latin typeface="Arial"/>
                <a:cs typeface="Arial"/>
              </a:rPr>
              <a:t>prior </a:t>
            </a:r>
            <a:r>
              <a:rPr sz="1000" b="1" spc="-30" dirty="0">
                <a:latin typeface="Arial"/>
                <a:cs typeface="Arial"/>
              </a:rPr>
              <a:t>chemos</a:t>
            </a:r>
            <a:endParaRPr sz="1000">
              <a:latin typeface="Arial"/>
              <a:cs typeface="Arial"/>
            </a:endParaRPr>
          </a:p>
        </p:txBody>
      </p:sp>
      <p:grpSp>
        <p:nvGrpSpPr>
          <p:cNvPr id="21" name="object 21"/>
          <p:cNvGrpSpPr/>
          <p:nvPr/>
        </p:nvGrpSpPr>
        <p:grpSpPr>
          <a:xfrm>
            <a:off x="5276783" y="2799217"/>
            <a:ext cx="2813452" cy="886821"/>
            <a:chOff x="5277000" y="2800081"/>
            <a:chExt cx="2814320" cy="887094"/>
          </a:xfrm>
        </p:grpSpPr>
        <p:sp>
          <p:nvSpPr>
            <p:cNvPr id="22" name="object 22"/>
            <p:cNvSpPr/>
            <p:nvPr/>
          </p:nvSpPr>
          <p:spPr>
            <a:xfrm>
              <a:off x="5290176" y="2809256"/>
              <a:ext cx="2773680" cy="286385"/>
            </a:xfrm>
            <a:custGeom>
              <a:avLst/>
              <a:gdLst/>
              <a:ahLst/>
              <a:cxnLst/>
              <a:rect l="l" t="t" r="r" b="b"/>
              <a:pathLst>
                <a:path w="2773679" h="286385">
                  <a:moveTo>
                    <a:pt x="2725555" y="0"/>
                  </a:moveTo>
                  <a:lnTo>
                    <a:pt x="47621" y="0"/>
                  </a:lnTo>
                  <a:lnTo>
                    <a:pt x="29049" y="3746"/>
                  </a:lnTo>
                  <a:lnTo>
                    <a:pt x="13969" y="13970"/>
                  </a:lnTo>
                  <a:lnTo>
                    <a:pt x="3809" y="29131"/>
                  </a:lnTo>
                  <a:lnTo>
                    <a:pt x="0" y="47689"/>
                  </a:lnTo>
                  <a:lnTo>
                    <a:pt x="0" y="238415"/>
                  </a:lnTo>
                  <a:lnTo>
                    <a:pt x="3809" y="256973"/>
                  </a:lnTo>
                  <a:lnTo>
                    <a:pt x="13969" y="272134"/>
                  </a:lnTo>
                  <a:lnTo>
                    <a:pt x="29049" y="282358"/>
                  </a:lnTo>
                  <a:lnTo>
                    <a:pt x="47621" y="286105"/>
                  </a:lnTo>
                  <a:lnTo>
                    <a:pt x="2725555" y="286105"/>
                  </a:lnTo>
                  <a:lnTo>
                    <a:pt x="2744128" y="282358"/>
                  </a:lnTo>
                  <a:lnTo>
                    <a:pt x="2759208" y="272134"/>
                  </a:lnTo>
                  <a:lnTo>
                    <a:pt x="2769526" y="256973"/>
                  </a:lnTo>
                  <a:lnTo>
                    <a:pt x="2773177" y="238415"/>
                  </a:lnTo>
                  <a:lnTo>
                    <a:pt x="2773177" y="47689"/>
                  </a:lnTo>
                  <a:lnTo>
                    <a:pt x="2769526" y="29131"/>
                  </a:lnTo>
                  <a:lnTo>
                    <a:pt x="2759208" y="13970"/>
                  </a:lnTo>
                  <a:lnTo>
                    <a:pt x="2744128" y="3746"/>
                  </a:lnTo>
                  <a:lnTo>
                    <a:pt x="2725555" y="0"/>
                  </a:lnTo>
                  <a:close/>
                </a:path>
              </a:pathLst>
            </a:custGeom>
            <a:solidFill>
              <a:srgbClr val="F8CD85"/>
            </a:solidFill>
          </p:spPr>
          <p:txBody>
            <a:bodyPr wrap="square" lIns="0" tIns="0" rIns="0" bIns="0" rtlCol="0"/>
            <a:lstStyle/>
            <a:p>
              <a:endParaRPr/>
            </a:p>
          </p:txBody>
        </p:sp>
        <p:sp>
          <p:nvSpPr>
            <p:cNvPr id="23" name="object 23"/>
            <p:cNvSpPr/>
            <p:nvPr/>
          </p:nvSpPr>
          <p:spPr>
            <a:xfrm>
              <a:off x="5290176" y="2809288"/>
              <a:ext cx="2773680" cy="286385"/>
            </a:xfrm>
            <a:custGeom>
              <a:avLst/>
              <a:gdLst/>
              <a:ahLst/>
              <a:cxnLst/>
              <a:rect l="l" t="t" r="r" b="b"/>
              <a:pathLst>
                <a:path w="2773679" h="286385">
                  <a:moveTo>
                    <a:pt x="0" y="48133"/>
                  </a:moveTo>
                  <a:lnTo>
                    <a:pt x="3968" y="29274"/>
                  </a:lnTo>
                  <a:lnTo>
                    <a:pt x="13969" y="13890"/>
                  </a:lnTo>
                  <a:lnTo>
                    <a:pt x="29366" y="3968"/>
                  </a:lnTo>
                  <a:lnTo>
                    <a:pt x="48098" y="0"/>
                  </a:lnTo>
                  <a:lnTo>
                    <a:pt x="2725873" y="0"/>
                  </a:lnTo>
                  <a:lnTo>
                    <a:pt x="2744286" y="3968"/>
                  </a:lnTo>
                  <a:lnTo>
                    <a:pt x="2759684" y="13890"/>
                  </a:lnTo>
                  <a:lnTo>
                    <a:pt x="2769526" y="29274"/>
                  </a:lnTo>
                  <a:lnTo>
                    <a:pt x="2773494" y="48133"/>
                  </a:lnTo>
                  <a:lnTo>
                    <a:pt x="2773494" y="238637"/>
                  </a:lnTo>
                  <a:lnTo>
                    <a:pt x="2769526" y="256989"/>
                  </a:lnTo>
                  <a:lnTo>
                    <a:pt x="2759684" y="272372"/>
                  </a:lnTo>
                  <a:lnTo>
                    <a:pt x="2744286" y="282295"/>
                  </a:lnTo>
                  <a:lnTo>
                    <a:pt x="2725873" y="286263"/>
                  </a:lnTo>
                  <a:lnTo>
                    <a:pt x="48098" y="286263"/>
                  </a:lnTo>
                  <a:lnTo>
                    <a:pt x="29366" y="282295"/>
                  </a:lnTo>
                  <a:lnTo>
                    <a:pt x="13969" y="272372"/>
                  </a:lnTo>
                  <a:lnTo>
                    <a:pt x="3968" y="256989"/>
                  </a:lnTo>
                  <a:lnTo>
                    <a:pt x="0" y="238637"/>
                  </a:lnTo>
                  <a:lnTo>
                    <a:pt x="0" y="48133"/>
                  </a:lnTo>
                  <a:close/>
                </a:path>
              </a:pathLst>
            </a:custGeom>
            <a:ln w="17859">
              <a:solidFill>
                <a:srgbClr val="000000"/>
              </a:solidFill>
            </a:ln>
          </p:spPr>
          <p:txBody>
            <a:bodyPr wrap="square" lIns="0" tIns="0" rIns="0" bIns="0" rtlCol="0"/>
            <a:lstStyle/>
            <a:p>
              <a:endParaRPr/>
            </a:p>
          </p:txBody>
        </p:sp>
        <p:sp>
          <p:nvSpPr>
            <p:cNvPr id="24" name="object 24"/>
            <p:cNvSpPr/>
            <p:nvPr/>
          </p:nvSpPr>
          <p:spPr>
            <a:xfrm>
              <a:off x="5285890" y="3219681"/>
              <a:ext cx="2795905" cy="457834"/>
            </a:xfrm>
            <a:custGeom>
              <a:avLst/>
              <a:gdLst/>
              <a:ahLst/>
              <a:cxnLst/>
              <a:rect l="l" t="t" r="r" b="b"/>
              <a:pathLst>
                <a:path w="2795904" h="457835">
                  <a:moveTo>
                    <a:pt x="2719523" y="0"/>
                  </a:moveTo>
                  <a:lnTo>
                    <a:pt x="76194" y="0"/>
                  </a:lnTo>
                  <a:lnTo>
                    <a:pt x="46510" y="6000"/>
                  </a:lnTo>
                  <a:lnTo>
                    <a:pt x="22223" y="22336"/>
                  </a:lnTo>
                  <a:lnTo>
                    <a:pt x="5873" y="46578"/>
                  </a:lnTo>
                  <a:lnTo>
                    <a:pt x="0" y="76265"/>
                  </a:lnTo>
                  <a:lnTo>
                    <a:pt x="0" y="381325"/>
                  </a:lnTo>
                  <a:lnTo>
                    <a:pt x="5873" y="411012"/>
                  </a:lnTo>
                  <a:lnTo>
                    <a:pt x="22223" y="435253"/>
                  </a:lnTo>
                  <a:lnTo>
                    <a:pt x="46510" y="451589"/>
                  </a:lnTo>
                  <a:lnTo>
                    <a:pt x="76194" y="457590"/>
                  </a:lnTo>
                  <a:lnTo>
                    <a:pt x="2719523" y="457590"/>
                  </a:lnTo>
                  <a:lnTo>
                    <a:pt x="2749207" y="451589"/>
                  </a:lnTo>
                  <a:lnTo>
                    <a:pt x="2773494" y="435253"/>
                  </a:lnTo>
                  <a:lnTo>
                    <a:pt x="2789844" y="411012"/>
                  </a:lnTo>
                  <a:lnTo>
                    <a:pt x="2795877" y="381325"/>
                  </a:lnTo>
                  <a:lnTo>
                    <a:pt x="2795877" y="76265"/>
                  </a:lnTo>
                  <a:lnTo>
                    <a:pt x="2789844" y="46578"/>
                  </a:lnTo>
                  <a:lnTo>
                    <a:pt x="2773494" y="22336"/>
                  </a:lnTo>
                  <a:lnTo>
                    <a:pt x="2749207" y="6000"/>
                  </a:lnTo>
                  <a:lnTo>
                    <a:pt x="2719523" y="0"/>
                  </a:lnTo>
                  <a:close/>
                </a:path>
              </a:pathLst>
            </a:custGeom>
            <a:solidFill>
              <a:srgbClr val="C3D9F1"/>
            </a:solidFill>
          </p:spPr>
          <p:txBody>
            <a:bodyPr wrap="square" lIns="0" tIns="0" rIns="0" bIns="0" rtlCol="0"/>
            <a:lstStyle/>
            <a:p>
              <a:endParaRPr/>
            </a:p>
          </p:txBody>
        </p:sp>
        <p:sp>
          <p:nvSpPr>
            <p:cNvPr id="25" name="object 25"/>
            <p:cNvSpPr/>
            <p:nvPr/>
          </p:nvSpPr>
          <p:spPr>
            <a:xfrm>
              <a:off x="5286207" y="3220062"/>
              <a:ext cx="2795905" cy="457834"/>
            </a:xfrm>
            <a:custGeom>
              <a:avLst/>
              <a:gdLst/>
              <a:ahLst/>
              <a:cxnLst/>
              <a:rect l="l" t="t" r="r" b="b"/>
              <a:pathLst>
                <a:path w="2795904" h="457835">
                  <a:moveTo>
                    <a:pt x="0" y="75915"/>
                  </a:moveTo>
                  <a:lnTo>
                    <a:pt x="6032" y="46641"/>
                  </a:lnTo>
                  <a:lnTo>
                    <a:pt x="22382" y="22336"/>
                  </a:lnTo>
                  <a:lnTo>
                    <a:pt x="46193" y="5953"/>
                  </a:lnTo>
                  <a:lnTo>
                    <a:pt x="75877" y="0"/>
                  </a:lnTo>
                  <a:lnTo>
                    <a:pt x="2719523" y="0"/>
                  </a:lnTo>
                  <a:lnTo>
                    <a:pt x="2749207" y="5953"/>
                  </a:lnTo>
                  <a:lnTo>
                    <a:pt x="2773494" y="22336"/>
                  </a:lnTo>
                  <a:lnTo>
                    <a:pt x="2789844" y="46641"/>
                  </a:lnTo>
                  <a:lnTo>
                    <a:pt x="2795877" y="75915"/>
                  </a:lnTo>
                  <a:lnTo>
                    <a:pt x="2795877" y="381007"/>
                  </a:lnTo>
                  <a:lnTo>
                    <a:pt x="2773494" y="435095"/>
                  </a:lnTo>
                  <a:lnTo>
                    <a:pt x="2734762" y="455923"/>
                  </a:lnTo>
                  <a:lnTo>
                    <a:pt x="2719523" y="457415"/>
                  </a:lnTo>
                  <a:lnTo>
                    <a:pt x="75877" y="457415"/>
                  </a:lnTo>
                  <a:lnTo>
                    <a:pt x="46193" y="451462"/>
                  </a:lnTo>
                  <a:lnTo>
                    <a:pt x="22382" y="435095"/>
                  </a:lnTo>
                  <a:lnTo>
                    <a:pt x="6032" y="410774"/>
                  </a:lnTo>
                  <a:lnTo>
                    <a:pt x="0" y="381007"/>
                  </a:lnTo>
                  <a:lnTo>
                    <a:pt x="0" y="75915"/>
                  </a:lnTo>
                  <a:close/>
                </a:path>
              </a:pathLst>
            </a:custGeom>
            <a:ln w="17859">
              <a:solidFill>
                <a:srgbClr val="000000"/>
              </a:solidFill>
            </a:ln>
          </p:spPr>
          <p:txBody>
            <a:bodyPr wrap="square" lIns="0" tIns="0" rIns="0" bIns="0" rtlCol="0"/>
            <a:lstStyle/>
            <a:p>
              <a:endParaRPr/>
            </a:p>
          </p:txBody>
        </p:sp>
      </p:grpSp>
      <p:sp>
        <p:nvSpPr>
          <p:cNvPr id="26" name="object 26"/>
          <p:cNvSpPr txBox="1"/>
          <p:nvPr/>
        </p:nvSpPr>
        <p:spPr>
          <a:xfrm>
            <a:off x="5745078" y="3251526"/>
            <a:ext cx="1884733" cy="185250"/>
          </a:xfrm>
          <a:prstGeom prst="rect">
            <a:avLst/>
          </a:prstGeom>
        </p:spPr>
        <p:txBody>
          <a:bodyPr vert="horz" wrap="square" lIns="0" tIns="15870" rIns="0" bIns="0" rtlCol="0">
            <a:spAutoFit/>
          </a:bodyPr>
          <a:lstStyle/>
          <a:p>
            <a:pPr marL="12696">
              <a:spcBef>
                <a:spcPts val="125"/>
              </a:spcBef>
            </a:pPr>
            <a:r>
              <a:rPr sz="1100" b="1" spc="-85" dirty="0">
                <a:solidFill>
                  <a:srgbClr val="46474F"/>
                </a:solidFill>
                <a:latin typeface="Arial"/>
                <a:cs typeface="Arial"/>
              </a:rPr>
              <a:t>Physician's</a:t>
            </a:r>
            <a:r>
              <a:rPr sz="1100" b="1" spc="-40" dirty="0">
                <a:solidFill>
                  <a:srgbClr val="46474F"/>
                </a:solidFill>
                <a:latin typeface="Arial"/>
                <a:cs typeface="Arial"/>
              </a:rPr>
              <a:t> </a:t>
            </a:r>
            <a:r>
              <a:rPr sz="1100" b="1" spc="-70" dirty="0">
                <a:solidFill>
                  <a:srgbClr val="46474F"/>
                </a:solidFill>
                <a:latin typeface="Arial"/>
                <a:cs typeface="Arial"/>
              </a:rPr>
              <a:t>choice</a:t>
            </a:r>
            <a:r>
              <a:rPr sz="1100" b="1" spc="-55" dirty="0">
                <a:solidFill>
                  <a:srgbClr val="46474F"/>
                </a:solidFill>
                <a:latin typeface="Arial"/>
                <a:cs typeface="Arial"/>
              </a:rPr>
              <a:t> </a:t>
            </a:r>
            <a:r>
              <a:rPr sz="1100" b="1" spc="-70" dirty="0">
                <a:solidFill>
                  <a:srgbClr val="46474F"/>
                </a:solidFill>
                <a:latin typeface="Arial"/>
                <a:cs typeface="Arial"/>
              </a:rPr>
              <a:t>single</a:t>
            </a:r>
            <a:r>
              <a:rPr sz="1100" b="1" spc="-20" dirty="0">
                <a:solidFill>
                  <a:srgbClr val="46474F"/>
                </a:solidFill>
                <a:latin typeface="Arial"/>
                <a:cs typeface="Arial"/>
              </a:rPr>
              <a:t> </a:t>
            </a:r>
            <a:r>
              <a:rPr sz="1100" b="1" spc="-10" dirty="0">
                <a:solidFill>
                  <a:srgbClr val="46474F"/>
                </a:solidFill>
                <a:latin typeface="Arial"/>
                <a:cs typeface="Arial"/>
              </a:rPr>
              <a:t>agent</a:t>
            </a:r>
            <a:endParaRPr sz="1100">
              <a:latin typeface="Arial"/>
              <a:cs typeface="Arial"/>
            </a:endParaRPr>
          </a:p>
        </p:txBody>
      </p:sp>
      <p:sp>
        <p:nvSpPr>
          <p:cNvPr id="27" name="object 27"/>
          <p:cNvSpPr txBox="1"/>
          <p:nvPr/>
        </p:nvSpPr>
        <p:spPr>
          <a:xfrm>
            <a:off x="5400403" y="3423306"/>
            <a:ext cx="2542391" cy="167302"/>
          </a:xfrm>
          <a:prstGeom prst="rect">
            <a:avLst/>
          </a:prstGeom>
        </p:spPr>
        <p:txBody>
          <a:bodyPr vert="horz" wrap="square" lIns="0" tIns="13331" rIns="0" bIns="0" rtlCol="0">
            <a:spAutoFit/>
          </a:bodyPr>
          <a:lstStyle/>
          <a:p>
            <a:pPr marL="12696">
              <a:spcBef>
                <a:spcPts val="105"/>
              </a:spcBef>
            </a:pPr>
            <a:r>
              <a:rPr sz="1000" spc="-10" dirty="0">
                <a:solidFill>
                  <a:srgbClr val="46474F"/>
                </a:solidFill>
                <a:latin typeface="Franklin Gothic Book"/>
                <a:cs typeface="Franklin Gothic Book"/>
              </a:rPr>
              <a:t>(capecitabine/paclitaxel/docetaxel/vinorelbine)</a:t>
            </a:r>
            <a:endParaRPr sz="1000">
              <a:latin typeface="Franklin Gothic Book"/>
              <a:cs typeface="Franklin Gothic Book"/>
            </a:endParaRPr>
          </a:p>
        </p:txBody>
      </p:sp>
      <p:grpSp>
        <p:nvGrpSpPr>
          <p:cNvPr id="28" name="object 28"/>
          <p:cNvGrpSpPr/>
          <p:nvPr/>
        </p:nvGrpSpPr>
        <p:grpSpPr>
          <a:xfrm>
            <a:off x="4699150" y="3001566"/>
            <a:ext cx="360569" cy="365012"/>
            <a:chOff x="4699189" y="3002491"/>
            <a:chExt cx="360680" cy="365125"/>
          </a:xfrm>
        </p:grpSpPr>
        <p:sp>
          <p:nvSpPr>
            <p:cNvPr id="29" name="object 29"/>
            <p:cNvSpPr/>
            <p:nvPr/>
          </p:nvSpPr>
          <p:spPr>
            <a:xfrm>
              <a:off x="4708385" y="3011677"/>
              <a:ext cx="342265" cy="346075"/>
            </a:xfrm>
            <a:custGeom>
              <a:avLst/>
              <a:gdLst/>
              <a:ahLst/>
              <a:cxnLst/>
              <a:rect l="l" t="t" r="r" b="b"/>
              <a:pathLst>
                <a:path w="342264" h="346075">
                  <a:moveTo>
                    <a:pt x="342087" y="172961"/>
                  </a:moveTo>
                  <a:lnTo>
                    <a:pt x="331457" y="112598"/>
                  </a:lnTo>
                  <a:lnTo>
                    <a:pt x="301929" y="61518"/>
                  </a:lnTo>
                  <a:lnTo>
                    <a:pt x="257327" y="23596"/>
                  </a:lnTo>
                  <a:lnTo>
                    <a:pt x="201764" y="2768"/>
                  </a:lnTo>
                  <a:lnTo>
                    <a:pt x="170967" y="0"/>
                  </a:lnTo>
                  <a:lnTo>
                    <a:pt x="140335" y="2768"/>
                  </a:lnTo>
                  <a:lnTo>
                    <a:pt x="84607" y="23596"/>
                  </a:lnTo>
                  <a:lnTo>
                    <a:pt x="40170" y="61518"/>
                  </a:lnTo>
                  <a:lnTo>
                    <a:pt x="10642" y="112598"/>
                  </a:lnTo>
                  <a:lnTo>
                    <a:pt x="0" y="172961"/>
                  </a:lnTo>
                  <a:lnTo>
                    <a:pt x="2705" y="204063"/>
                  </a:lnTo>
                  <a:lnTo>
                    <a:pt x="23342" y="260273"/>
                  </a:lnTo>
                  <a:lnTo>
                    <a:pt x="60807" y="305244"/>
                  </a:lnTo>
                  <a:lnTo>
                    <a:pt x="111277" y="335102"/>
                  </a:lnTo>
                  <a:lnTo>
                    <a:pt x="170967" y="345935"/>
                  </a:lnTo>
                  <a:lnTo>
                    <a:pt x="201764" y="343141"/>
                  </a:lnTo>
                  <a:lnTo>
                    <a:pt x="257327" y="322313"/>
                  </a:lnTo>
                  <a:lnTo>
                    <a:pt x="301929" y="284403"/>
                  </a:lnTo>
                  <a:lnTo>
                    <a:pt x="331457" y="233311"/>
                  </a:lnTo>
                  <a:lnTo>
                    <a:pt x="342087" y="172961"/>
                  </a:lnTo>
                  <a:close/>
                </a:path>
              </a:pathLst>
            </a:custGeom>
            <a:solidFill>
              <a:srgbClr val="C00000"/>
            </a:solidFill>
          </p:spPr>
          <p:txBody>
            <a:bodyPr wrap="square" lIns="0" tIns="0" rIns="0" bIns="0" rtlCol="0"/>
            <a:lstStyle/>
            <a:p>
              <a:endParaRPr/>
            </a:p>
          </p:txBody>
        </p:sp>
        <p:sp>
          <p:nvSpPr>
            <p:cNvPr id="30" name="object 30"/>
            <p:cNvSpPr/>
            <p:nvPr/>
          </p:nvSpPr>
          <p:spPr>
            <a:xfrm>
              <a:off x="4708396" y="3011699"/>
              <a:ext cx="342265" cy="346710"/>
            </a:xfrm>
            <a:custGeom>
              <a:avLst/>
              <a:gdLst/>
              <a:ahLst/>
              <a:cxnLst/>
              <a:rect l="l" t="t" r="r" b="b"/>
              <a:pathLst>
                <a:path w="342264" h="346710">
                  <a:moveTo>
                    <a:pt x="0" y="173152"/>
                  </a:moveTo>
                  <a:lnTo>
                    <a:pt x="13334" y="105682"/>
                  </a:lnTo>
                  <a:lnTo>
                    <a:pt x="50002" y="50610"/>
                  </a:lnTo>
                  <a:lnTo>
                    <a:pt x="104609" y="13398"/>
                  </a:lnTo>
                  <a:lnTo>
                    <a:pt x="171121" y="0"/>
                  </a:lnTo>
                  <a:lnTo>
                    <a:pt x="205885" y="3476"/>
                  </a:lnTo>
                  <a:lnTo>
                    <a:pt x="266840" y="29766"/>
                  </a:lnTo>
                  <a:lnTo>
                    <a:pt x="313034" y="76407"/>
                  </a:lnTo>
                  <a:lnTo>
                    <a:pt x="338749" y="138416"/>
                  </a:lnTo>
                  <a:lnTo>
                    <a:pt x="342242" y="173152"/>
                  </a:lnTo>
                  <a:lnTo>
                    <a:pt x="338749" y="207871"/>
                  </a:lnTo>
                  <a:lnTo>
                    <a:pt x="313034" y="269880"/>
                  </a:lnTo>
                  <a:lnTo>
                    <a:pt x="266840" y="316522"/>
                  </a:lnTo>
                  <a:lnTo>
                    <a:pt x="205885" y="342811"/>
                  </a:lnTo>
                  <a:lnTo>
                    <a:pt x="171121" y="346288"/>
                  </a:lnTo>
                  <a:lnTo>
                    <a:pt x="136833" y="342811"/>
                  </a:lnTo>
                  <a:lnTo>
                    <a:pt x="75401" y="316522"/>
                  </a:lnTo>
                  <a:lnTo>
                    <a:pt x="29208" y="269880"/>
                  </a:lnTo>
                  <a:lnTo>
                    <a:pt x="3492" y="207871"/>
                  </a:lnTo>
                  <a:lnTo>
                    <a:pt x="0" y="173152"/>
                  </a:lnTo>
                  <a:close/>
                </a:path>
              </a:pathLst>
            </a:custGeom>
            <a:ln w="17858">
              <a:solidFill>
                <a:srgbClr val="000000"/>
              </a:solidFill>
            </a:ln>
          </p:spPr>
          <p:txBody>
            <a:bodyPr wrap="square" lIns="0" tIns="0" rIns="0" bIns="0" rtlCol="0"/>
            <a:lstStyle/>
            <a:p>
              <a:endParaRPr/>
            </a:p>
          </p:txBody>
        </p:sp>
      </p:grpSp>
      <p:sp>
        <p:nvSpPr>
          <p:cNvPr id="31" name="object 31"/>
          <p:cNvSpPr txBox="1"/>
          <p:nvPr/>
        </p:nvSpPr>
        <p:spPr>
          <a:xfrm>
            <a:off x="4779605" y="2984140"/>
            <a:ext cx="231704" cy="368821"/>
          </a:xfrm>
          <a:prstGeom prst="rect">
            <a:avLst/>
          </a:prstGeom>
        </p:spPr>
        <p:txBody>
          <a:bodyPr vert="horz" wrap="square" lIns="0" tIns="12696" rIns="0" bIns="0" rtlCol="0">
            <a:spAutoFit/>
          </a:bodyPr>
          <a:lstStyle/>
          <a:p>
            <a:pPr marL="12696">
              <a:spcBef>
                <a:spcPts val="100"/>
              </a:spcBef>
            </a:pPr>
            <a:r>
              <a:rPr sz="2249" b="1" spc="-5" dirty="0">
                <a:solidFill>
                  <a:srgbClr val="FFFFFF"/>
                </a:solidFill>
                <a:latin typeface="Arial"/>
                <a:cs typeface="Arial"/>
              </a:rPr>
              <a:t>R</a:t>
            </a:r>
            <a:endParaRPr sz="2249">
              <a:latin typeface="Arial"/>
              <a:cs typeface="Arial"/>
            </a:endParaRPr>
          </a:p>
        </p:txBody>
      </p:sp>
      <p:grpSp>
        <p:nvGrpSpPr>
          <p:cNvPr id="32" name="object 32"/>
          <p:cNvGrpSpPr/>
          <p:nvPr/>
        </p:nvGrpSpPr>
        <p:grpSpPr>
          <a:xfrm>
            <a:off x="4448378" y="2924625"/>
            <a:ext cx="3570139" cy="950937"/>
            <a:chOff x="4448340" y="2925527"/>
            <a:chExt cx="3571240" cy="951230"/>
          </a:xfrm>
        </p:grpSpPr>
        <p:sp>
          <p:nvSpPr>
            <p:cNvPr id="33" name="object 33"/>
            <p:cNvSpPr/>
            <p:nvPr/>
          </p:nvSpPr>
          <p:spPr>
            <a:xfrm>
              <a:off x="5050479" y="2952309"/>
              <a:ext cx="198120" cy="232410"/>
            </a:xfrm>
            <a:custGeom>
              <a:avLst/>
              <a:gdLst/>
              <a:ahLst/>
              <a:cxnLst/>
              <a:rect l="l" t="t" r="r" b="b"/>
              <a:pathLst>
                <a:path w="198120" h="232410">
                  <a:moveTo>
                    <a:pt x="0" y="232319"/>
                  </a:moveTo>
                  <a:lnTo>
                    <a:pt x="119848" y="232319"/>
                  </a:lnTo>
                  <a:lnTo>
                    <a:pt x="119848" y="0"/>
                  </a:lnTo>
                  <a:lnTo>
                    <a:pt x="198106" y="0"/>
                  </a:lnTo>
                </a:path>
              </a:pathLst>
            </a:custGeom>
            <a:ln w="17858">
              <a:solidFill>
                <a:srgbClr val="000000"/>
              </a:solidFill>
            </a:ln>
          </p:spPr>
          <p:txBody>
            <a:bodyPr wrap="square" lIns="0" tIns="0" rIns="0" bIns="0" rtlCol="0"/>
            <a:lstStyle/>
            <a:p>
              <a:endParaRPr/>
            </a:p>
          </p:txBody>
        </p:sp>
        <p:sp>
          <p:nvSpPr>
            <p:cNvPr id="34" name="object 34"/>
            <p:cNvSpPr/>
            <p:nvPr/>
          </p:nvSpPr>
          <p:spPr>
            <a:xfrm>
              <a:off x="5236681" y="2925527"/>
              <a:ext cx="53975" cy="53975"/>
            </a:xfrm>
            <a:custGeom>
              <a:avLst/>
              <a:gdLst/>
              <a:ahLst/>
              <a:cxnLst/>
              <a:rect l="l" t="t" r="r" b="b"/>
              <a:pathLst>
                <a:path w="53975" h="53975">
                  <a:moveTo>
                    <a:pt x="0" y="0"/>
                  </a:moveTo>
                  <a:lnTo>
                    <a:pt x="0" y="53579"/>
                  </a:lnTo>
                  <a:lnTo>
                    <a:pt x="53495" y="26781"/>
                  </a:lnTo>
                  <a:lnTo>
                    <a:pt x="0" y="0"/>
                  </a:lnTo>
                  <a:close/>
                </a:path>
              </a:pathLst>
            </a:custGeom>
            <a:solidFill>
              <a:srgbClr val="000000"/>
            </a:solidFill>
          </p:spPr>
          <p:txBody>
            <a:bodyPr wrap="square" lIns="0" tIns="0" rIns="0" bIns="0" rtlCol="0"/>
            <a:lstStyle/>
            <a:p>
              <a:endParaRPr/>
            </a:p>
          </p:txBody>
        </p:sp>
        <p:sp>
          <p:nvSpPr>
            <p:cNvPr id="35" name="object 35"/>
            <p:cNvSpPr/>
            <p:nvPr/>
          </p:nvSpPr>
          <p:spPr>
            <a:xfrm>
              <a:off x="5050479" y="3184629"/>
              <a:ext cx="193675" cy="264160"/>
            </a:xfrm>
            <a:custGeom>
              <a:avLst/>
              <a:gdLst/>
              <a:ahLst/>
              <a:cxnLst/>
              <a:rect l="l" t="t" r="r" b="b"/>
              <a:pathLst>
                <a:path w="193675" h="264160">
                  <a:moveTo>
                    <a:pt x="0" y="0"/>
                  </a:moveTo>
                  <a:lnTo>
                    <a:pt x="117625" y="0"/>
                  </a:lnTo>
                  <a:lnTo>
                    <a:pt x="117625" y="263847"/>
                  </a:lnTo>
                  <a:lnTo>
                    <a:pt x="193662" y="263847"/>
                  </a:lnTo>
                </a:path>
              </a:pathLst>
            </a:custGeom>
            <a:ln w="17858">
              <a:solidFill>
                <a:srgbClr val="000000"/>
              </a:solidFill>
            </a:ln>
          </p:spPr>
          <p:txBody>
            <a:bodyPr wrap="square" lIns="0" tIns="0" rIns="0" bIns="0" rtlCol="0"/>
            <a:lstStyle/>
            <a:p>
              <a:endParaRPr/>
            </a:p>
          </p:txBody>
        </p:sp>
        <p:sp>
          <p:nvSpPr>
            <p:cNvPr id="36" name="object 36"/>
            <p:cNvSpPr/>
            <p:nvPr/>
          </p:nvSpPr>
          <p:spPr>
            <a:xfrm>
              <a:off x="5232236" y="3421679"/>
              <a:ext cx="53975" cy="53975"/>
            </a:xfrm>
            <a:custGeom>
              <a:avLst/>
              <a:gdLst/>
              <a:ahLst/>
              <a:cxnLst/>
              <a:rect l="l" t="t" r="r" b="b"/>
              <a:pathLst>
                <a:path w="53975" h="53975">
                  <a:moveTo>
                    <a:pt x="0" y="0"/>
                  </a:moveTo>
                  <a:lnTo>
                    <a:pt x="0" y="53579"/>
                  </a:lnTo>
                  <a:lnTo>
                    <a:pt x="53653" y="26797"/>
                  </a:lnTo>
                  <a:lnTo>
                    <a:pt x="0" y="0"/>
                  </a:lnTo>
                  <a:close/>
                </a:path>
              </a:pathLst>
            </a:custGeom>
            <a:solidFill>
              <a:srgbClr val="000000"/>
            </a:solidFill>
          </p:spPr>
          <p:txBody>
            <a:bodyPr wrap="square" lIns="0" tIns="0" rIns="0" bIns="0" rtlCol="0"/>
            <a:lstStyle/>
            <a:p>
              <a:endParaRPr/>
            </a:p>
          </p:txBody>
        </p:sp>
        <p:sp>
          <p:nvSpPr>
            <p:cNvPr id="37" name="object 37"/>
            <p:cNvSpPr/>
            <p:nvPr/>
          </p:nvSpPr>
          <p:spPr>
            <a:xfrm>
              <a:off x="4457270" y="3183628"/>
              <a:ext cx="201295" cy="1270"/>
            </a:xfrm>
            <a:custGeom>
              <a:avLst/>
              <a:gdLst/>
              <a:ahLst/>
              <a:cxnLst/>
              <a:rect l="l" t="t" r="r" b="b"/>
              <a:pathLst>
                <a:path w="201295" h="1269">
                  <a:moveTo>
                    <a:pt x="0" y="1000"/>
                  </a:moveTo>
                  <a:lnTo>
                    <a:pt x="200964" y="0"/>
                  </a:lnTo>
                </a:path>
              </a:pathLst>
            </a:custGeom>
            <a:ln w="17859">
              <a:solidFill>
                <a:srgbClr val="000000"/>
              </a:solidFill>
            </a:ln>
          </p:spPr>
          <p:txBody>
            <a:bodyPr wrap="square" lIns="0" tIns="0" rIns="0" bIns="0" rtlCol="0"/>
            <a:lstStyle/>
            <a:p>
              <a:endParaRPr/>
            </a:p>
          </p:txBody>
        </p:sp>
        <p:sp>
          <p:nvSpPr>
            <p:cNvPr id="38" name="object 38"/>
            <p:cNvSpPr/>
            <p:nvPr/>
          </p:nvSpPr>
          <p:spPr>
            <a:xfrm>
              <a:off x="4646329" y="3156894"/>
              <a:ext cx="53975" cy="53975"/>
            </a:xfrm>
            <a:custGeom>
              <a:avLst/>
              <a:gdLst/>
              <a:ahLst/>
              <a:cxnLst/>
              <a:rect l="l" t="t" r="r" b="b"/>
              <a:pathLst>
                <a:path w="53975" h="53975">
                  <a:moveTo>
                    <a:pt x="0" y="0"/>
                  </a:moveTo>
                  <a:lnTo>
                    <a:pt x="158" y="53579"/>
                  </a:lnTo>
                  <a:lnTo>
                    <a:pt x="53653" y="26527"/>
                  </a:lnTo>
                  <a:lnTo>
                    <a:pt x="0" y="0"/>
                  </a:lnTo>
                  <a:close/>
                </a:path>
              </a:pathLst>
            </a:custGeom>
            <a:solidFill>
              <a:srgbClr val="000000"/>
            </a:solidFill>
          </p:spPr>
          <p:txBody>
            <a:bodyPr wrap="square" lIns="0" tIns="0" rIns="0" bIns="0" rtlCol="0"/>
            <a:lstStyle/>
            <a:p>
              <a:endParaRPr/>
            </a:p>
          </p:txBody>
        </p:sp>
        <p:sp>
          <p:nvSpPr>
            <p:cNvPr id="39" name="object 39"/>
            <p:cNvSpPr/>
            <p:nvPr/>
          </p:nvSpPr>
          <p:spPr>
            <a:xfrm>
              <a:off x="5334147" y="3726819"/>
              <a:ext cx="2685415" cy="149860"/>
            </a:xfrm>
            <a:custGeom>
              <a:avLst/>
              <a:gdLst/>
              <a:ahLst/>
              <a:cxnLst/>
              <a:rect l="l" t="t" r="r" b="b"/>
              <a:pathLst>
                <a:path w="2685415" h="149860">
                  <a:moveTo>
                    <a:pt x="2660313" y="0"/>
                  </a:moveTo>
                  <a:lnTo>
                    <a:pt x="24922" y="0"/>
                  </a:lnTo>
                  <a:lnTo>
                    <a:pt x="15238" y="1952"/>
                  </a:lnTo>
                  <a:lnTo>
                    <a:pt x="7302" y="7286"/>
                  </a:lnTo>
                  <a:lnTo>
                    <a:pt x="2063" y="15192"/>
                  </a:lnTo>
                  <a:lnTo>
                    <a:pt x="0" y="24892"/>
                  </a:lnTo>
                  <a:lnTo>
                    <a:pt x="0" y="124446"/>
                  </a:lnTo>
                  <a:lnTo>
                    <a:pt x="2063" y="134130"/>
                  </a:lnTo>
                  <a:lnTo>
                    <a:pt x="7302" y="142036"/>
                  </a:lnTo>
                  <a:lnTo>
                    <a:pt x="15238" y="147370"/>
                  </a:lnTo>
                  <a:lnTo>
                    <a:pt x="24922" y="149339"/>
                  </a:lnTo>
                  <a:lnTo>
                    <a:pt x="2660313" y="149339"/>
                  </a:lnTo>
                  <a:lnTo>
                    <a:pt x="2669996" y="147370"/>
                  </a:lnTo>
                  <a:lnTo>
                    <a:pt x="2677933" y="142036"/>
                  </a:lnTo>
                  <a:lnTo>
                    <a:pt x="2683330" y="134130"/>
                  </a:lnTo>
                  <a:lnTo>
                    <a:pt x="2685235" y="124446"/>
                  </a:lnTo>
                  <a:lnTo>
                    <a:pt x="2685235" y="24892"/>
                  </a:lnTo>
                  <a:lnTo>
                    <a:pt x="2683330" y="15192"/>
                  </a:lnTo>
                  <a:lnTo>
                    <a:pt x="2677933" y="7286"/>
                  </a:lnTo>
                  <a:lnTo>
                    <a:pt x="2669996" y="1952"/>
                  </a:lnTo>
                  <a:lnTo>
                    <a:pt x="2660313" y="0"/>
                  </a:lnTo>
                  <a:close/>
                </a:path>
              </a:pathLst>
            </a:custGeom>
            <a:solidFill>
              <a:srgbClr val="FFFFFF"/>
            </a:solidFill>
          </p:spPr>
          <p:txBody>
            <a:bodyPr wrap="square" lIns="0" tIns="0" rIns="0" bIns="0" rtlCol="0"/>
            <a:lstStyle/>
            <a:p>
              <a:endParaRPr/>
            </a:p>
          </p:txBody>
        </p:sp>
      </p:grpSp>
      <p:sp>
        <p:nvSpPr>
          <p:cNvPr id="40" name="object 40"/>
          <p:cNvSpPr txBox="1"/>
          <p:nvPr/>
        </p:nvSpPr>
        <p:spPr>
          <a:xfrm>
            <a:off x="6109908" y="3716973"/>
            <a:ext cx="1508930" cy="473563"/>
          </a:xfrm>
          <a:prstGeom prst="rect">
            <a:avLst/>
          </a:prstGeom>
        </p:spPr>
        <p:txBody>
          <a:bodyPr vert="horz" wrap="square" lIns="0" tIns="15235" rIns="0" bIns="0" rtlCol="0">
            <a:spAutoFit/>
          </a:bodyPr>
          <a:lstStyle/>
          <a:p>
            <a:pPr marL="12696">
              <a:spcBef>
                <a:spcPts val="120"/>
              </a:spcBef>
            </a:pPr>
            <a:r>
              <a:rPr sz="850" dirty="0">
                <a:solidFill>
                  <a:srgbClr val="46474F"/>
                </a:solidFill>
                <a:latin typeface="Franklin Gothic Book"/>
                <a:cs typeface="Franklin Gothic Book"/>
              </a:rPr>
              <a:t>Primary</a:t>
            </a:r>
            <a:r>
              <a:rPr sz="850" spc="50" dirty="0">
                <a:solidFill>
                  <a:srgbClr val="46474F"/>
                </a:solidFill>
                <a:latin typeface="Franklin Gothic Book"/>
                <a:cs typeface="Franklin Gothic Book"/>
              </a:rPr>
              <a:t> </a:t>
            </a:r>
            <a:r>
              <a:rPr sz="850" dirty="0">
                <a:solidFill>
                  <a:srgbClr val="46474F"/>
                </a:solidFill>
                <a:latin typeface="Franklin Gothic Book"/>
                <a:cs typeface="Franklin Gothic Book"/>
              </a:rPr>
              <a:t>Endpoint</a:t>
            </a:r>
            <a:r>
              <a:rPr sz="850" spc="75" dirty="0">
                <a:solidFill>
                  <a:srgbClr val="46474F"/>
                </a:solidFill>
                <a:latin typeface="Franklin Gothic Book"/>
                <a:cs typeface="Franklin Gothic Book"/>
              </a:rPr>
              <a:t> </a:t>
            </a:r>
            <a:r>
              <a:rPr sz="850" dirty="0">
                <a:solidFill>
                  <a:srgbClr val="46474F"/>
                </a:solidFill>
                <a:latin typeface="Franklin Gothic Book"/>
                <a:cs typeface="Franklin Gothic Book"/>
              </a:rPr>
              <a:t>=</a:t>
            </a:r>
            <a:r>
              <a:rPr sz="850" spc="25" dirty="0">
                <a:solidFill>
                  <a:srgbClr val="46474F"/>
                </a:solidFill>
                <a:latin typeface="Franklin Gothic Book"/>
                <a:cs typeface="Franklin Gothic Book"/>
              </a:rPr>
              <a:t> </a:t>
            </a:r>
            <a:r>
              <a:rPr sz="850" spc="-25" dirty="0">
                <a:solidFill>
                  <a:srgbClr val="46474F"/>
                </a:solidFill>
                <a:latin typeface="Franklin Gothic Book"/>
                <a:cs typeface="Franklin Gothic Book"/>
              </a:rPr>
              <a:t>PFS</a:t>
            </a:r>
            <a:endParaRPr sz="850">
              <a:latin typeface="Franklin Gothic Book"/>
              <a:cs typeface="Franklin Gothic Book"/>
            </a:endParaRPr>
          </a:p>
          <a:p>
            <a:pPr>
              <a:spcBef>
                <a:spcPts val="5"/>
              </a:spcBef>
            </a:pPr>
            <a:endParaRPr sz="1450">
              <a:latin typeface="Franklin Gothic Book"/>
              <a:cs typeface="Franklin Gothic Book"/>
            </a:endParaRPr>
          </a:p>
          <a:p>
            <a:pPr marL="620209"/>
            <a:r>
              <a:rPr sz="700" spc="-10" dirty="0">
                <a:latin typeface="Corbel"/>
                <a:cs typeface="Corbel"/>
              </a:rPr>
              <a:t>Wang</a:t>
            </a:r>
            <a:r>
              <a:rPr sz="700" spc="-40" dirty="0">
                <a:latin typeface="Corbel"/>
                <a:cs typeface="Corbel"/>
              </a:rPr>
              <a:t> </a:t>
            </a:r>
            <a:r>
              <a:rPr sz="700" dirty="0">
                <a:latin typeface="Corbel"/>
                <a:cs typeface="Corbel"/>
              </a:rPr>
              <a:t>J</a:t>
            </a:r>
            <a:r>
              <a:rPr sz="700" spc="5" dirty="0">
                <a:latin typeface="Corbel"/>
                <a:cs typeface="Corbel"/>
              </a:rPr>
              <a:t> </a:t>
            </a:r>
            <a:r>
              <a:rPr sz="700" dirty="0">
                <a:latin typeface="Corbel"/>
                <a:cs typeface="Corbel"/>
              </a:rPr>
              <a:t>et</a:t>
            </a:r>
            <a:r>
              <a:rPr sz="700" spc="-5" dirty="0">
                <a:latin typeface="Corbel"/>
                <a:cs typeface="Corbel"/>
              </a:rPr>
              <a:t> </a:t>
            </a:r>
            <a:r>
              <a:rPr sz="700" spc="-10" dirty="0">
                <a:latin typeface="Corbel"/>
                <a:cs typeface="Corbel"/>
              </a:rPr>
              <a:t>al,</a:t>
            </a:r>
            <a:r>
              <a:rPr sz="700" spc="-55" dirty="0">
                <a:latin typeface="Corbel"/>
                <a:cs typeface="Corbel"/>
              </a:rPr>
              <a:t> </a:t>
            </a:r>
            <a:r>
              <a:rPr sz="700" spc="-10" dirty="0">
                <a:latin typeface="Corbel"/>
                <a:cs typeface="Corbel"/>
              </a:rPr>
              <a:t>ASCO</a:t>
            </a:r>
            <a:r>
              <a:rPr sz="700" dirty="0">
                <a:latin typeface="Corbel"/>
                <a:cs typeface="Corbel"/>
              </a:rPr>
              <a:t> </a:t>
            </a:r>
            <a:r>
              <a:rPr sz="700" spc="-20" dirty="0">
                <a:latin typeface="Corbel"/>
                <a:cs typeface="Corbel"/>
              </a:rPr>
              <a:t>2021</a:t>
            </a:r>
            <a:endParaRPr sz="700">
              <a:latin typeface="Corbel"/>
              <a:cs typeface="Corbel"/>
            </a:endParaRPr>
          </a:p>
        </p:txBody>
      </p:sp>
      <p:sp>
        <p:nvSpPr>
          <p:cNvPr id="41" name="object 41"/>
          <p:cNvSpPr txBox="1"/>
          <p:nvPr/>
        </p:nvSpPr>
        <p:spPr>
          <a:xfrm>
            <a:off x="4631071" y="3387502"/>
            <a:ext cx="408179" cy="146149"/>
          </a:xfrm>
          <a:prstGeom prst="rect">
            <a:avLst/>
          </a:prstGeom>
        </p:spPr>
        <p:txBody>
          <a:bodyPr vert="horz" wrap="square" lIns="0" tIns="15235" rIns="0" bIns="0" rtlCol="0">
            <a:spAutoFit/>
          </a:bodyPr>
          <a:lstStyle/>
          <a:p>
            <a:pPr marL="12696">
              <a:spcBef>
                <a:spcPts val="120"/>
              </a:spcBef>
            </a:pPr>
            <a:r>
              <a:rPr sz="850" dirty="0">
                <a:solidFill>
                  <a:srgbClr val="46474F"/>
                </a:solidFill>
                <a:latin typeface="Franklin Gothic Book"/>
                <a:cs typeface="Franklin Gothic Book"/>
              </a:rPr>
              <a:t>N</a:t>
            </a:r>
            <a:r>
              <a:rPr sz="850" spc="20" dirty="0">
                <a:solidFill>
                  <a:srgbClr val="46474F"/>
                </a:solidFill>
                <a:latin typeface="Franklin Gothic Book"/>
                <a:cs typeface="Franklin Gothic Book"/>
              </a:rPr>
              <a:t> </a:t>
            </a:r>
            <a:r>
              <a:rPr sz="850" dirty="0">
                <a:solidFill>
                  <a:srgbClr val="46474F"/>
                </a:solidFill>
                <a:latin typeface="Franklin Gothic Book"/>
                <a:cs typeface="Franklin Gothic Book"/>
              </a:rPr>
              <a:t>=</a:t>
            </a:r>
            <a:r>
              <a:rPr sz="850" spc="20" dirty="0">
                <a:solidFill>
                  <a:srgbClr val="46474F"/>
                </a:solidFill>
                <a:latin typeface="Franklin Gothic Book"/>
                <a:cs typeface="Franklin Gothic Book"/>
              </a:rPr>
              <a:t> </a:t>
            </a:r>
            <a:r>
              <a:rPr sz="850" spc="-25" dirty="0">
                <a:solidFill>
                  <a:srgbClr val="46474F"/>
                </a:solidFill>
                <a:latin typeface="Franklin Gothic Book"/>
                <a:cs typeface="Franklin Gothic Book"/>
              </a:rPr>
              <a:t>366</a:t>
            </a:r>
            <a:endParaRPr sz="850">
              <a:latin typeface="Franklin Gothic Book"/>
              <a:cs typeface="Franklin Gothic Book"/>
            </a:endParaRPr>
          </a:p>
        </p:txBody>
      </p:sp>
      <p:sp>
        <p:nvSpPr>
          <p:cNvPr id="42" name="object 42"/>
          <p:cNvSpPr txBox="1"/>
          <p:nvPr/>
        </p:nvSpPr>
        <p:spPr>
          <a:xfrm>
            <a:off x="3637351" y="2428786"/>
            <a:ext cx="4039258" cy="167302"/>
          </a:xfrm>
          <a:prstGeom prst="rect">
            <a:avLst/>
          </a:prstGeom>
        </p:spPr>
        <p:txBody>
          <a:bodyPr vert="horz" wrap="square" lIns="0" tIns="13331" rIns="0" bIns="0" rtlCol="0">
            <a:spAutoFit/>
          </a:bodyPr>
          <a:lstStyle/>
          <a:p>
            <a:pPr marL="12696">
              <a:spcBef>
                <a:spcPts val="105"/>
              </a:spcBef>
            </a:pPr>
            <a:r>
              <a:rPr sz="1000" b="1" spc="-10" dirty="0">
                <a:solidFill>
                  <a:srgbClr val="1F3863"/>
                </a:solidFill>
                <a:latin typeface="Arial"/>
                <a:cs typeface="Arial"/>
              </a:rPr>
              <a:t>Randomized</a:t>
            </a:r>
            <a:r>
              <a:rPr sz="1000" b="1" spc="-65" dirty="0">
                <a:solidFill>
                  <a:srgbClr val="1F3863"/>
                </a:solidFill>
                <a:latin typeface="Arial"/>
                <a:cs typeface="Arial"/>
              </a:rPr>
              <a:t> </a:t>
            </a:r>
            <a:r>
              <a:rPr sz="1000" b="1" dirty="0">
                <a:solidFill>
                  <a:srgbClr val="1F3863"/>
                </a:solidFill>
                <a:latin typeface="Arial"/>
                <a:cs typeface="Arial"/>
              </a:rPr>
              <a:t>Phase</a:t>
            </a:r>
            <a:r>
              <a:rPr sz="1000" b="1" spc="-40" dirty="0">
                <a:solidFill>
                  <a:srgbClr val="1F3863"/>
                </a:solidFill>
                <a:latin typeface="Arial"/>
                <a:cs typeface="Arial"/>
              </a:rPr>
              <a:t> </a:t>
            </a:r>
            <a:r>
              <a:rPr sz="1000" b="1" dirty="0">
                <a:solidFill>
                  <a:srgbClr val="1F3863"/>
                </a:solidFill>
                <a:latin typeface="Arial"/>
                <a:cs typeface="Arial"/>
              </a:rPr>
              <a:t>3</a:t>
            </a:r>
            <a:r>
              <a:rPr sz="1000" b="1" spc="-10" dirty="0">
                <a:solidFill>
                  <a:srgbClr val="1F3863"/>
                </a:solidFill>
                <a:latin typeface="Arial"/>
                <a:cs typeface="Arial"/>
              </a:rPr>
              <a:t> </a:t>
            </a:r>
            <a:r>
              <a:rPr sz="1000" b="1" dirty="0">
                <a:solidFill>
                  <a:srgbClr val="1F3863"/>
                </a:solidFill>
                <a:latin typeface="Arial"/>
                <a:cs typeface="Arial"/>
              </a:rPr>
              <a:t>Study:</a:t>
            </a:r>
            <a:r>
              <a:rPr sz="1000" b="1" spc="-5" dirty="0">
                <a:solidFill>
                  <a:srgbClr val="1F3863"/>
                </a:solidFill>
                <a:latin typeface="Arial"/>
                <a:cs typeface="Arial"/>
              </a:rPr>
              <a:t> </a:t>
            </a:r>
            <a:r>
              <a:rPr sz="1000" b="1" spc="-10" dirty="0">
                <a:solidFill>
                  <a:srgbClr val="1F3863"/>
                </a:solidFill>
                <a:latin typeface="Arial"/>
                <a:cs typeface="Arial"/>
              </a:rPr>
              <a:t>RC48-</a:t>
            </a:r>
            <a:r>
              <a:rPr sz="1000" b="1" dirty="0">
                <a:solidFill>
                  <a:srgbClr val="1F3863"/>
                </a:solidFill>
                <a:latin typeface="Arial"/>
                <a:cs typeface="Arial"/>
              </a:rPr>
              <a:t>ADC</a:t>
            </a:r>
            <a:r>
              <a:rPr sz="1000" b="1" spc="-5" dirty="0">
                <a:solidFill>
                  <a:srgbClr val="1F3863"/>
                </a:solidFill>
                <a:latin typeface="Arial"/>
                <a:cs typeface="Arial"/>
              </a:rPr>
              <a:t> </a:t>
            </a:r>
            <a:r>
              <a:rPr sz="1000" b="1" dirty="0">
                <a:solidFill>
                  <a:srgbClr val="1F3863"/>
                </a:solidFill>
                <a:latin typeface="Arial"/>
                <a:cs typeface="Arial"/>
              </a:rPr>
              <a:t>vs TPC</a:t>
            </a:r>
            <a:r>
              <a:rPr sz="1000" b="1" spc="-5" dirty="0">
                <a:solidFill>
                  <a:srgbClr val="1F3863"/>
                </a:solidFill>
                <a:latin typeface="Arial"/>
                <a:cs typeface="Arial"/>
              </a:rPr>
              <a:t> </a:t>
            </a:r>
            <a:r>
              <a:rPr sz="1000" b="1" dirty="0">
                <a:solidFill>
                  <a:srgbClr val="1F3863"/>
                </a:solidFill>
                <a:latin typeface="Arial"/>
                <a:cs typeface="Arial"/>
              </a:rPr>
              <a:t>for</a:t>
            </a:r>
            <a:r>
              <a:rPr sz="1000" b="1" spc="5" dirty="0">
                <a:solidFill>
                  <a:srgbClr val="1F3863"/>
                </a:solidFill>
                <a:latin typeface="Arial"/>
                <a:cs typeface="Arial"/>
              </a:rPr>
              <a:t> </a:t>
            </a:r>
            <a:r>
              <a:rPr sz="1000" b="1" spc="-10" dirty="0">
                <a:solidFill>
                  <a:srgbClr val="1F3863"/>
                </a:solidFill>
                <a:latin typeface="Arial"/>
                <a:cs typeface="Arial"/>
              </a:rPr>
              <a:t>HER2-Low</a:t>
            </a:r>
            <a:r>
              <a:rPr sz="1000" b="1" spc="-85" dirty="0">
                <a:solidFill>
                  <a:srgbClr val="1F3863"/>
                </a:solidFill>
                <a:latin typeface="Arial"/>
                <a:cs typeface="Arial"/>
              </a:rPr>
              <a:t> </a:t>
            </a:r>
            <a:r>
              <a:rPr sz="1000" b="1" spc="-25" dirty="0">
                <a:solidFill>
                  <a:srgbClr val="1F3863"/>
                </a:solidFill>
                <a:latin typeface="Arial"/>
                <a:cs typeface="Arial"/>
              </a:rPr>
              <a:t>MBC</a:t>
            </a:r>
            <a:endParaRPr sz="1000">
              <a:latin typeface="Arial"/>
              <a:cs typeface="Arial"/>
            </a:endParaRPr>
          </a:p>
        </p:txBody>
      </p:sp>
      <p:sp>
        <p:nvSpPr>
          <p:cNvPr id="43" name="object 43"/>
          <p:cNvSpPr txBox="1"/>
          <p:nvPr/>
        </p:nvSpPr>
        <p:spPr>
          <a:xfrm>
            <a:off x="5305864" y="2819830"/>
            <a:ext cx="2437648" cy="220505"/>
          </a:xfrm>
          <a:prstGeom prst="rect">
            <a:avLst/>
          </a:prstGeom>
          <a:solidFill>
            <a:srgbClr val="FFFFFF"/>
          </a:solidFill>
        </p:spPr>
        <p:txBody>
          <a:bodyPr vert="horz" wrap="square" lIns="0" tIns="50784" rIns="0" bIns="0" rtlCol="0">
            <a:spAutoFit/>
          </a:bodyPr>
          <a:lstStyle/>
          <a:p>
            <a:pPr marL="721778">
              <a:spcBef>
                <a:spcPts val="400"/>
              </a:spcBef>
            </a:pPr>
            <a:r>
              <a:rPr sz="1100" b="1" spc="-90" dirty="0">
                <a:solidFill>
                  <a:srgbClr val="0D172C"/>
                </a:solidFill>
                <a:latin typeface="Arial"/>
                <a:cs typeface="Arial"/>
              </a:rPr>
              <a:t>RC-</a:t>
            </a:r>
            <a:r>
              <a:rPr sz="1100" b="1" spc="-20" dirty="0">
                <a:solidFill>
                  <a:srgbClr val="0D172C"/>
                </a:solidFill>
                <a:latin typeface="Arial"/>
                <a:cs typeface="Arial"/>
              </a:rPr>
              <a:t>48</a:t>
            </a:r>
            <a:r>
              <a:rPr sz="1100" b="1" spc="-45" dirty="0">
                <a:solidFill>
                  <a:srgbClr val="0D172C"/>
                </a:solidFill>
                <a:latin typeface="Arial"/>
                <a:cs typeface="Arial"/>
              </a:rPr>
              <a:t> </a:t>
            </a:r>
            <a:r>
              <a:rPr sz="1100" b="1" dirty="0">
                <a:solidFill>
                  <a:srgbClr val="0D172C"/>
                </a:solidFill>
                <a:latin typeface="Arial"/>
                <a:cs typeface="Arial"/>
              </a:rPr>
              <a:t>2</a:t>
            </a:r>
            <a:r>
              <a:rPr sz="1100" b="1" spc="40" dirty="0">
                <a:solidFill>
                  <a:srgbClr val="0D172C"/>
                </a:solidFill>
                <a:latin typeface="Arial"/>
                <a:cs typeface="Arial"/>
              </a:rPr>
              <a:t> </a:t>
            </a:r>
            <a:r>
              <a:rPr sz="1100" b="1" spc="-30" dirty="0">
                <a:solidFill>
                  <a:srgbClr val="0D172C"/>
                </a:solidFill>
                <a:latin typeface="Arial"/>
                <a:cs typeface="Arial"/>
              </a:rPr>
              <a:t>mg/kg</a:t>
            </a:r>
            <a:r>
              <a:rPr sz="1100" b="1" spc="-75" dirty="0">
                <a:solidFill>
                  <a:srgbClr val="0D172C"/>
                </a:solidFill>
                <a:latin typeface="Arial"/>
                <a:cs typeface="Arial"/>
              </a:rPr>
              <a:t> </a:t>
            </a:r>
            <a:r>
              <a:rPr sz="1100" b="1" spc="-40" dirty="0">
                <a:solidFill>
                  <a:srgbClr val="0D172C"/>
                </a:solidFill>
                <a:latin typeface="Arial"/>
                <a:cs typeface="Arial"/>
              </a:rPr>
              <a:t>IV</a:t>
            </a:r>
            <a:r>
              <a:rPr sz="1100" b="1" spc="-110" dirty="0">
                <a:solidFill>
                  <a:srgbClr val="0D172C"/>
                </a:solidFill>
                <a:latin typeface="Arial"/>
                <a:cs typeface="Arial"/>
              </a:rPr>
              <a:t> </a:t>
            </a:r>
            <a:r>
              <a:rPr sz="1100" b="1" spc="-25" dirty="0">
                <a:solidFill>
                  <a:srgbClr val="0D172C"/>
                </a:solidFill>
                <a:latin typeface="Arial"/>
                <a:cs typeface="Arial"/>
              </a:rPr>
              <a:t>Q2W</a:t>
            </a:r>
            <a:endParaRPr sz="1100">
              <a:latin typeface="Arial"/>
              <a:cs typeface="Arial"/>
            </a:endParaRPr>
          </a:p>
        </p:txBody>
      </p:sp>
    </p:spTree>
    <p:extLst>
      <p:ext uri="{BB962C8B-B14F-4D97-AF65-F5344CB8AC3E}">
        <p14:creationId xmlns:p14="http://schemas.microsoft.com/office/powerpoint/2010/main" val="31400502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6080" y="159970"/>
            <a:ext cx="7215439" cy="4061731"/>
          </a:xfrm>
          <a:prstGeom prst="rect">
            <a:avLst/>
          </a:prstGeom>
        </p:spPr>
      </p:pic>
      <p:sp>
        <p:nvSpPr>
          <p:cNvPr id="3" name="object 3"/>
          <p:cNvSpPr txBox="1"/>
          <p:nvPr/>
        </p:nvSpPr>
        <p:spPr>
          <a:xfrm>
            <a:off x="1520115" y="3396025"/>
            <a:ext cx="630361" cy="197429"/>
          </a:xfrm>
          <a:prstGeom prst="rect">
            <a:avLst/>
          </a:prstGeom>
        </p:spPr>
        <p:txBody>
          <a:bodyPr vert="horz" wrap="square" lIns="0" tIns="12696" rIns="0" bIns="0" rtlCol="0">
            <a:spAutoFit/>
          </a:bodyPr>
          <a:lstStyle/>
          <a:p>
            <a:pPr marL="12696">
              <a:spcBef>
                <a:spcPts val="100"/>
              </a:spcBef>
            </a:pPr>
            <a:r>
              <a:rPr sz="1200" dirty="0">
                <a:solidFill>
                  <a:srgbClr val="0D0D0D"/>
                </a:solidFill>
                <a:latin typeface="Calibri Light"/>
                <a:cs typeface="Calibri Light"/>
              </a:rPr>
              <a:t>-</a:t>
            </a:r>
            <a:r>
              <a:rPr sz="1200" spc="-30" dirty="0">
                <a:solidFill>
                  <a:srgbClr val="0D0D0D"/>
                </a:solidFill>
                <a:latin typeface="Calibri Light"/>
                <a:cs typeface="Calibri Light"/>
              </a:rPr>
              <a:t> </a:t>
            </a:r>
            <a:r>
              <a:rPr sz="1200" dirty="0">
                <a:solidFill>
                  <a:srgbClr val="0D0D0D"/>
                </a:solidFill>
                <a:latin typeface="Calibri Light"/>
                <a:cs typeface="Calibri Light"/>
              </a:rPr>
              <a:t>DAR</a:t>
            </a:r>
            <a:r>
              <a:rPr sz="1200" spc="-35" dirty="0">
                <a:solidFill>
                  <a:srgbClr val="0D0D0D"/>
                </a:solidFill>
                <a:latin typeface="Calibri Light"/>
                <a:cs typeface="Calibri Light"/>
              </a:rPr>
              <a:t> </a:t>
            </a:r>
            <a:r>
              <a:rPr sz="1200" dirty="0">
                <a:solidFill>
                  <a:srgbClr val="0D0D0D"/>
                </a:solidFill>
                <a:latin typeface="Calibri Light"/>
                <a:cs typeface="Calibri Light"/>
              </a:rPr>
              <a:t>of</a:t>
            </a:r>
            <a:r>
              <a:rPr sz="1200" spc="-15" dirty="0">
                <a:solidFill>
                  <a:srgbClr val="0D0D0D"/>
                </a:solidFill>
                <a:latin typeface="Calibri Light"/>
                <a:cs typeface="Calibri Light"/>
              </a:rPr>
              <a:t> </a:t>
            </a:r>
            <a:r>
              <a:rPr sz="1200" spc="-50" dirty="0">
                <a:solidFill>
                  <a:srgbClr val="0D0D0D"/>
                </a:solidFill>
                <a:latin typeface="Calibri Light"/>
                <a:cs typeface="Calibri Light"/>
              </a:rPr>
              <a:t>4</a:t>
            </a:r>
            <a:endParaRPr sz="1200">
              <a:latin typeface="Calibri Light"/>
              <a:cs typeface="Calibri Light"/>
            </a:endParaRPr>
          </a:p>
        </p:txBody>
      </p:sp>
      <p:sp>
        <p:nvSpPr>
          <p:cNvPr id="4" name="object 4"/>
          <p:cNvSpPr txBox="1"/>
          <p:nvPr/>
        </p:nvSpPr>
        <p:spPr>
          <a:xfrm>
            <a:off x="7146892" y="4020392"/>
            <a:ext cx="1552731" cy="182045"/>
          </a:xfrm>
          <a:prstGeom prst="rect">
            <a:avLst/>
          </a:prstGeom>
        </p:spPr>
        <p:txBody>
          <a:bodyPr vert="horz" wrap="square" lIns="0" tIns="12696" rIns="0" bIns="0" rtlCol="0">
            <a:spAutoFit/>
          </a:bodyPr>
          <a:lstStyle/>
          <a:p>
            <a:pPr marL="12696">
              <a:spcBef>
                <a:spcPts val="100"/>
              </a:spcBef>
            </a:pPr>
            <a:r>
              <a:rPr sz="1100" dirty="0">
                <a:latin typeface="Arial"/>
                <a:cs typeface="Arial"/>
              </a:rPr>
              <a:t>Bardia</a:t>
            </a:r>
            <a:r>
              <a:rPr sz="1100" spc="-40" dirty="0">
                <a:latin typeface="Arial"/>
                <a:cs typeface="Arial"/>
              </a:rPr>
              <a:t> </a:t>
            </a:r>
            <a:r>
              <a:rPr sz="1100" dirty="0">
                <a:latin typeface="Arial"/>
                <a:cs typeface="Arial"/>
              </a:rPr>
              <a:t>et</a:t>
            </a:r>
            <a:r>
              <a:rPr sz="1100" spc="-45"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ESMO</a:t>
            </a:r>
            <a:r>
              <a:rPr sz="1100" spc="-10" dirty="0">
                <a:latin typeface="Arial"/>
                <a:cs typeface="Arial"/>
              </a:rPr>
              <a:t> </a:t>
            </a:r>
            <a:r>
              <a:rPr sz="1100" spc="-20" dirty="0">
                <a:latin typeface="Arial"/>
                <a:cs typeface="Arial"/>
              </a:rPr>
              <a:t>2021</a:t>
            </a:r>
            <a:endParaRPr sz="1100">
              <a:latin typeface="Arial"/>
              <a:cs typeface="Arial"/>
            </a:endParaRPr>
          </a:p>
        </p:txBody>
      </p:sp>
      <p:sp>
        <p:nvSpPr>
          <p:cNvPr id="5" name="object 5"/>
          <p:cNvSpPr/>
          <p:nvPr/>
        </p:nvSpPr>
        <p:spPr>
          <a:xfrm>
            <a:off x="1340593" y="578940"/>
            <a:ext cx="3856436" cy="425319"/>
          </a:xfrm>
          <a:custGeom>
            <a:avLst/>
            <a:gdLst/>
            <a:ahLst/>
            <a:cxnLst/>
            <a:rect l="l" t="t" r="r" b="b"/>
            <a:pathLst>
              <a:path w="3857625" h="425450">
                <a:moveTo>
                  <a:pt x="3857244" y="0"/>
                </a:moveTo>
                <a:lnTo>
                  <a:pt x="0" y="0"/>
                </a:lnTo>
                <a:lnTo>
                  <a:pt x="0" y="425196"/>
                </a:lnTo>
                <a:lnTo>
                  <a:pt x="3857244" y="425196"/>
                </a:lnTo>
                <a:lnTo>
                  <a:pt x="3857244"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9197571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7602" y="118573"/>
            <a:ext cx="7312945" cy="4113532"/>
            <a:chOff x="836450" y="118610"/>
            <a:chExt cx="7315200" cy="4114800"/>
          </a:xfrm>
        </p:grpSpPr>
        <p:sp>
          <p:nvSpPr>
            <p:cNvPr id="3" name="object 3"/>
            <p:cNvSpPr/>
            <p:nvPr/>
          </p:nvSpPr>
          <p:spPr>
            <a:xfrm>
              <a:off x="836450" y="118610"/>
              <a:ext cx="7315200" cy="4114800"/>
            </a:xfrm>
            <a:custGeom>
              <a:avLst/>
              <a:gdLst/>
              <a:ahLst/>
              <a:cxnLst/>
              <a:rect l="l" t="t" r="r" b="b"/>
              <a:pathLst>
                <a:path w="7315200" h="4114800">
                  <a:moveTo>
                    <a:pt x="7314803" y="0"/>
                  </a:moveTo>
                  <a:lnTo>
                    <a:pt x="0" y="0"/>
                  </a:lnTo>
                  <a:lnTo>
                    <a:pt x="0" y="4114245"/>
                  </a:lnTo>
                  <a:lnTo>
                    <a:pt x="7314803" y="4114245"/>
                  </a:lnTo>
                  <a:lnTo>
                    <a:pt x="7314803"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4869418" y="1526574"/>
              <a:ext cx="3039148" cy="1353403"/>
            </a:xfrm>
            <a:prstGeom prst="rect">
              <a:avLst/>
            </a:prstGeom>
          </p:spPr>
        </p:pic>
      </p:grpSp>
      <p:sp>
        <p:nvSpPr>
          <p:cNvPr id="5" name="object 5"/>
          <p:cNvSpPr txBox="1">
            <a:spLocks noGrp="1"/>
          </p:cNvSpPr>
          <p:nvPr>
            <p:ph type="title"/>
          </p:nvPr>
        </p:nvSpPr>
        <p:spPr>
          <a:prstGeom prst="rect">
            <a:avLst/>
          </a:prstGeom>
        </p:spPr>
        <p:txBody>
          <a:bodyPr vert="horz" wrap="square" lIns="0" tIns="277414" rIns="0" bIns="0" rtlCol="0">
            <a:spAutoFit/>
          </a:bodyPr>
          <a:lstStyle/>
          <a:p>
            <a:pPr marL="80621">
              <a:spcBef>
                <a:spcPts val="115"/>
              </a:spcBef>
            </a:pPr>
            <a:r>
              <a:rPr sz="1899" b="1" spc="-10" dirty="0">
                <a:solidFill>
                  <a:srgbClr val="0D4E85"/>
                </a:solidFill>
              </a:rPr>
              <a:t>TROPION-</a:t>
            </a:r>
            <a:r>
              <a:rPr sz="1899" b="1" dirty="0">
                <a:solidFill>
                  <a:srgbClr val="0D4E85"/>
                </a:solidFill>
              </a:rPr>
              <a:t>PanTumor01:</a:t>
            </a:r>
            <a:r>
              <a:rPr sz="1899" b="1" spc="-35" dirty="0">
                <a:solidFill>
                  <a:srgbClr val="0D4E85"/>
                </a:solidFill>
              </a:rPr>
              <a:t> </a:t>
            </a:r>
            <a:r>
              <a:rPr sz="1899" b="1" dirty="0">
                <a:solidFill>
                  <a:srgbClr val="0D4E85"/>
                </a:solidFill>
              </a:rPr>
              <a:t>Datopotamab</a:t>
            </a:r>
            <a:r>
              <a:rPr sz="1899" b="1" spc="15" dirty="0">
                <a:solidFill>
                  <a:srgbClr val="0D4E85"/>
                </a:solidFill>
              </a:rPr>
              <a:t> </a:t>
            </a:r>
            <a:r>
              <a:rPr sz="1899" b="1" dirty="0">
                <a:solidFill>
                  <a:srgbClr val="0D4E85"/>
                </a:solidFill>
              </a:rPr>
              <a:t>in</a:t>
            </a:r>
            <a:r>
              <a:rPr sz="1899" b="1" spc="-35" dirty="0">
                <a:solidFill>
                  <a:srgbClr val="0D4E85"/>
                </a:solidFill>
              </a:rPr>
              <a:t> </a:t>
            </a:r>
            <a:r>
              <a:rPr sz="1899" b="1" dirty="0">
                <a:solidFill>
                  <a:srgbClr val="0D4E85"/>
                </a:solidFill>
              </a:rPr>
              <a:t>TNBC</a:t>
            </a:r>
            <a:r>
              <a:rPr sz="1899" b="1" spc="-15" dirty="0">
                <a:solidFill>
                  <a:srgbClr val="0D4E85"/>
                </a:solidFill>
              </a:rPr>
              <a:t> </a:t>
            </a:r>
            <a:r>
              <a:rPr sz="1899" b="1" spc="-10" dirty="0">
                <a:solidFill>
                  <a:srgbClr val="0D4E85"/>
                </a:solidFill>
              </a:rPr>
              <a:t>Cohort</a:t>
            </a:r>
            <a:endParaRPr sz="1899"/>
          </a:p>
        </p:txBody>
      </p:sp>
      <p:sp>
        <p:nvSpPr>
          <p:cNvPr id="6" name="object 6"/>
          <p:cNvSpPr txBox="1"/>
          <p:nvPr/>
        </p:nvSpPr>
        <p:spPr>
          <a:xfrm>
            <a:off x="2293064" y="1234716"/>
            <a:ext cx="1170579" cy="196788"/>
          </a:xfrm>
          <a:prstGeom prst="rect">
            <a:avLst/>
          </a:prstGeom>
        </p:spPr>
        <p:txBody>
          <a:bodyPr vert="horz" wrap="square" lIns="0" tIns="12061" rIns="0" bIns="0" rtlCol="0">
            <a:spAutoFit/>
          </a:bodyPr>
          <a:lstStyle/>
          <a:p>
            <a:pPr marL="12696">
              <a:spcBef>
                <a:spcPts val="95"/>
              </a:spcBef>
            </a:pPr>
            <a:r>
              <a:rPr sz="1200" i="1" dirty="0">
                <a:solidFill>
                  <a:srgbClr val="C00000"/>
                </a:solidFill>
                <a:latin typeface="Arial"/>
                <a:cs typeface="Arial"/>
              </a:rPr>
              <a:t>All</a:t>
            </a:r>
            <a:r>
              <a:rPr sz="1200" i="1" spc="-50" dirty="0">
                <a:solidFill>
                  <a:srgbClr val="C00000"/>
                </a:solidFill>
                <a:latin typeface="Arial"/>
                <a:cs typeface="Arial"/>
              </a:rPr>
              <a:t> </a:t>
            </a:r>
            <a:r>
              <a:rPr sz="1200" i="1" dirty="0">
                <a:solidFill>
                  <a:srgbClr val="C00000"/>
                </a:solidFill>
                <a:latin typeface="Arial"/>
                <a:cs typeface="Arial"/>
              </a:rPr>
              <a:t>patients</a:t>
            </a:r>
            <a:r>
              <a:rPr sz="1200" i="1" spc="-40" dirty="0">
                <a:solidFill>
                  <a:srgbClr val="C00000"/>
                </a:solidFill>
                <a:latin typeface="Arial"/>
                <a:cs typeface="Arial"/>
              </a:rPr>
              <a:t> </a:t>
            </a:r>
            <a:r>
              <a:rPr sz="1200" i="1" spc="-20" dirty="0">
                <a:solidFill>
                  <a:srgbClr val="C00000"/>
                </a:solidFill>
                <a:latin typeface="Arial"/>
                <a:cs typeface="Arial"/>
              </a:rPr>
              <a:t>N=44</a:t>
            </a:r>
            <a:endParaRPr sz="1200">
              <a:latin typeface="Arial"/>
              <a:cs typeface="Arial"/>
            </a:endParaRPr>
          </a:p>
        </p:txBody>
      </p:sp>
      <p:pic>
        <p:nvPicPr>
          <p:cNvPr id="7" name="object 7"/>
          <p:cNvPicPr/>
          <p:nvPr/>
        </p:nvPicPr>
        <p:blipFill>
          <a:blip r:embed="rId3" cstate="print"/>
          <a:stretch>
            <a:fillRect/>
          </a:stretch>
        </p:blipFill>
        <p:spPr>
          <a:xfrm>
            <a:off x="1096585" y="1428641"/>
            <a:ext cx="3401096" cy="1425009"/>
          </a:xfrm>
          <a:prstGeom prst="rect">
            <a:avLst/>
          </a:prstGeom>
        </p:spPr>
      </p:pic>
      <p:sp>
        <p:nvSpPr>
          <p:cNvPr id="8" name="object 8"/>
          <p:cNvSpPr txBox="1"/>
          <p:nvPr/>
        </p:nvSpPr>
        <p:spPr>
          <a:xfrm>
            <a:off x="5449861" y="1067912"/>
            <a:ext cx="2238955" cy="390405"/>
          </a:xfrm>
          <a:prstGeom prst="rect">
            <a:avLst/>
          </a:prstGeom>
        </p:spPr>
        <p:txBody>
          <a:bodyPr vert="horz" wrap="square" lIns="0" tIns="12061" rIns="0" bIns="0" rtlCol="0">
            <a:spAutoFit/>
          </a:bodyPr>
          <a:lstStyle/>
          <a:p>
            <a:pPr algn="ctr">
              <a:spcBef>
                <a:spcPts val="95"/>
              </a:spcBef>
            </a:pPr>
            <a:r>
              <a:rPr sz="1200" i="1" dirty="0">
                <a:solidFill>
                  <a:srgbClr val="C00000"/>
                </a:solidFill>
                <a:latin typeface="Arial"/>
                <a:cs typeface="Arial"/>
              </a:rPr>
              <a:t>Patients</a:t>
            </a:r>
            <a:r>
              <a:rPr sz="1200" i="1" spc="-50" dirty="0">
                <a:solidFill>
                  <a:srgbClr val="C00000"/>
                </a:solidFill>
                <a:latin typeface="Arial"/>
                <a:cs typeface="Arial"/>
              </a:rPr>
              <a:t> </a:t>
            </a:r>
            <a:r>
              <a:rPr sz="1200" i="1" dirty="0">
                <a:solidFill>
                  <a:srgbClr val="C00000"/>
                </a:solidFill>
                <a:latin typeface="Arial"/>
                <a:cs typeface="Arial"/>
              </a:rPr>
              <a:t>without</a:t>
            </a:r>
            <a:r>
              <a:rPr sz="1200" i="1" spc="-65" dirty="0">
                <a:solidFill>
                  <a:srgbClr val="C00000"/>
                </a:solidFill>
                <a:latin typeface="Arial"/>
                <a:cs typeface="Arial"/>
              </a:rPr>
              <a:t> </a:t>
            </a:r>
            <a:r>
              <a:rPr sz="1200" i="1" spc="-10" dirty="0">
                <a:solidFill>
                  <a:srgbClr val="C00000"/>
                </a:solidFill>
                <a:latin typeface="Arial"/>
                <a:cs typeface="Arial"/>
              </a:rPr>
              <a:t>prior</a:t>
            </a:r>
            <a:endParaRPr sz="1200">
              <a:latin typeface="Arial"/>
              <a:cs typeface="Arial"/>
            </a:endParaRPr>
          </a:p>
          <a:p>
            <a:pPr algn="ctr">
              <a:lnSpc>
                <a:spcPct val="100000"/>
              </a:lnSpc>
            </a:pPr>
            <a:r>
              <a:rPr sz="1200" i="1" spc="-10" dirty="0">
                <a:solidFill>
                  <a:srgbClr val="C00000"/>
                </a:solidFill>
                <a:latin typeface="Arial"/>
                <a:cs typeface="Arial"/>
              </a:rPr>
              <a:t>Topo</a:t>
            </a:r>
            <a:r>
              <a:rPr sz="1200" i="1" spc="-60" dirty="0">
                <a:solidFill>
                  <a:srgbClr val="C00000"/>
                </a:solidFill>
                <a:latin typeface="Arial"/>
                <a:cs typeface="Arial"/>
              </a:rPr>
              <a:t> </a:t>
            </a:r>
            <a:r>
              <a:rPr sz="1200" i="1" dirty="0">
                <a:solidFill>
                  <a:srgbClr val="C00000"/>
                </a:solidFill>
                <a:latin typeface="Arial"/>
                <a:cs typeface="Arial"/>
              </a:rPr>
              <a:t>I</a:t>
            </a:r>
            <a:r>
              <a:rPr sz="1200" i="1" spc="-40" dirty="0">
                <a:solidFill>
                  <a:srgbClr val="C00000"/>
                </a:solidFill>
                <a:latin typeface="Arial"/>
                <a:cs typeface="Arial"/>
              </a:rPr>
              <a:t> </a:t>
            </a:r>
            <a:r>
              <a:rPr sz="1200" i="1" spc="-10" dirty="0">
                <a:solidFill>
                  <a:srgbClr val="C00000"/>
                </a:solidFill>
                <a:latin typeface="Arial"/>
                <a:cs typeface="Arial"/>
              </a:rPr>
              <a:t>inhibitor-based</a:t>
            </a:r>
            <a:r>
              <a:rPr sz="1200" i="1" spc="-80" dirty="0">
                <a:solidFill>
                  <a:srgbClr val="C00000"/>
                </a:solidFill>
                <a:latin typeface="Arial"/>
                <a:cs typeface="Arial"/>
              </a:rPr>
              <a:t> </a:t>
            </a:r>
            <a:r>
              <a:rPr sz="1200" i="1" dirty="0">
                <a:solidFill>
                  <a:srgbClr val="C00000"/>
                </a:solidFill>
                <a:latin typeface="Arial"/>
                <a:cs typeface="Arial"/>
              </a:rPr>
              <a:t>ADC</a:t>
            </a:r>
            <a:r>
              <a:rPr sz="1200" i="1" spc="-10" dirty="0">
                <a:solidFill>
                  <a:srgbClr val="C00000"/>
                </a:solidFill>
                <a:latin typeface="Arial"/>
                <a:cs typeface="Arial"/>
              </a:rPr>
              <a:t> </a:t>
            </a:r>
            <a:r>
              <a:rPr sz="1200" i="1" spc="-20" dirty="0">
                <a:solidFill>
                  <a:srgbClr val="C00000"/>
                </a:solidFill>
                <a:latin typeface="Arial"/>
                <a:cs typeface="Arial"/>
              </a:rPr>
              <a:t>N=27</a:t>
            </a:r>
            <a:endParaRPr sz="1200">
              <a:latin typeface="Arial"/>
              <a:cs typeface="Arial"/>
            </a:endParaRPr>
          </a:p>
        </p:txBody>
      </p:sp>
      <p:sp>
        <p:nvSpPr>
          <p:cNvPr id="9" name="object 9"/>
          <p:cNvSpPr txBox="1"/>
          <p:nvPr/>
        </p:nvSpPr>
        <p:spPr>
          <a:xfrm>
            <a:off x="3207093" y="3037258"/>
            <a:ext cx="3222266" cy="514726"/>
          </a:xfrm>
          <a:prstGeom prst="rect">
            <a:avLst/>
          </a:prstGeom>
          <a:solidFill>
            <a:srgbClr val="FFFFFF"/>
          </a:solidFill>
          <a:ln w="15237">
            <a:solidFill>
              <a:srgbClr val="09345A"/>
            </a:solidFill>
          </a:ln>
        </p:spPr>
        <p:txBody>
          <a:bodyPr vert="horz" wrap="square" lIns="0" tIns="144101" rIns="0" bIns="0" rtlCol="0">
            <a:spAutoFit/>
          </a:bodyPr>
          <a:lstStyle/>
          <a:p>
            <a:pPr algn="ctr">
              <a:spcBef>
                <a:spcPts val="1135"/>
              </a:spcBef>
            </a:pPr>
            <a:r>
              <a:rPr sz="1200" dirty="0">
                <a:solidFill>
                  <a:srgbClr val="0D497E"/>
                </a:solidFill>
                <a:latin typeface="Arial"/>
                <a:cs typeface="Arial"/>
              </a:rPr>
              <a:t>Median</a:t>
            </a:r>
            <a:r>
              <a:rPr sz="1200" spc="-25" dirty="0">
                <a:solidFill>
                  <a:srgbClr val="0D497E"/>
                </a:solidFill>
                <a:latin typeface="Arial"/>
                <a:cs typeface="Arial"/>
              </a:rPr>
              <a:t> </a:t>
            </a:r>
            <a:r>
              <a:rPr sz="1200" dirty="0">
                <a:solidFill>
                  <a:srgbClr val="0D497E"/>
                </a:solidFill>
                <a:latin typeface="Arial"/>
                <a:cs typeface="Arial"/>
              </a:rPr>
              <a:t>prior</a:t>
            </a:r>
            <a:r>
              <a:rPr sz="1200" spc="-40" dirty="0">
                <a:solidFill>
                  <a:srgbClr val="0D497E"/>
                </a:solidFill>
                <a:latin typeface="Arial"/>
                <a:cs typeface="Arial"/>
              </a:rPr>
              <a:t> </a:t>
            </a:r>
            <a:r>
              <a:rPr sz="1200" dirty="0">
                <a:solidFill>
                  <a:srgbClr val="0D497E"/>
                </a:solidFill>
                <a:latin typeface="Arial"/>
                <a:cs typeface="Arial"/>
              </a:rPr>
              <a:t>lines</a:t>
            </a:r>
            <a:r>
              <a:rPr sz="1200" spc="-30" dirty="0">
                <a:solidFill>
                  <a:srgbClr val="0D497E"/>
                </a:solidFill>
                <a:latin typeface="Arial"/>
                <a:cs typeface="Arial"/>
              </a:rPr>
              <a:t> </a:t>
            </a:r>
            <a:r>
              <a:rPr sz="1200" dirty="0">
                <a:solidFill>
                  <a:srgbClr val="0D497E"/>
                </a:solidFill>
                <a:latin typeface="Arial"/>
                <a:cs typeface="Arial"/>
              </a:rPr>
              <a:t>of</a:t>
            </a:r>
            <a:r>
              <a:rPr sz="1200" spc="-45" dirty="0">
                <a:solidFill>
                  <a:srgbClr val="0D497E"/>
                </a:solidFill>
                <a:latin typeface="Arial"/>
                <a:cs typeface="Arial"/>
              </a:rPr>
              <a:t> </a:t>
            </a:r>
            <a:r>
              <a:rPr sz="1200" dirty="0">
                <a:solidFill>
                  <a:srgbClr val="0D497E"/>
                </a:solidFill>
                <a:latin typeface="Arial"/>
                <a:cs typeface="Arial"/>
              </a:rPr>
              <a:t>therapy</a:t>
            </a:r>
            <a:r>
              <a:rPr sz="1200" spc="-35" dirty="0">
                <a:solidFill>
                  <a:srgbClr val="0D497E"/>
                </a:solidFill>
                <a:latin typeface="Arial"/>
                <a:cs typeface="Arial"/>
              </a:rPr>
              <a:t> </a:t>
            </a:r>
            <a:r>
              <a:rPr sz="1200" dirty="0">
                <a:solidFill>
                  <a:srgbClr val="0D497E"/>
                </a:solidFill>
                <a:latin typeface="Arial"/>
                <a:cs typeface="Arial"/>
              </a:rPr>
              <a:t>=</a:t>
            </a:r>
            <a:r>
              <a:rPr sz="1200" spc="-60" dirty="0">
                <a:solidFill>
                  <a:srgbClr val="0D497E"/>
                </a:solidFill>
                <a:latin typeface="Arial"/>
                <a:cs typeface="Arial"/>
              </a:rPr>
              <a:t> </a:t>
            </a:r>
            <a:r>
              <a:rPr sz="1200" spc="-50" dirty="0">
                <a:solidFill>
                  <a:srgbClr val="0D497E"/>
                </a:solidFill>
                <a:latin typeface="Arial"/>
                <a:cs typeface="Arial"/>
              </a:rPr>
              <a:t>3</a:t>
            </a:r>
            <a:endParaRPr sz="1200">
              <a:latin typeface="Arial"/>
              <a:cs typeface="Arial"/>
            </a:endParaRPr>
          </a:p>
          <a:p>
            <a:pPr marR="6983" algn="ctr">
              <a:spcBef>
                <a:spcPts val="5"/>
              </a:spcBef>
            </a:pPr>
            <a:r>
              <a:rPr sz="1200" dirty="0">
                <a:solidFill>
                  <a:srgbClr val="0D497E"/>
                </a:solidFill>
                <a:latin typeface="Arial"/>
                <a:cs typeface="Arial"/>
              </a:rPr>
              <a:t>Prior</a:t>
            </a:r>
            <a:r>
              <a:rPr sz="1200" spc="-45" dirty="0">
                <a:solidFill>
                  <a:srgbClr val="0D497E"/>
                </a:solidFill>
                <a:latin typeface="Arial"/>
                <a:cs typeface="Arial"/>
              </a:rPr>
              <a:t> </a:t>
            </a:r>
            <a:r>
              <a:rPr sz="1200" spc="-20" dirty="0">
                <a:solidFill>
                  <a:srgbClr val="0D497E"/>
                </a:solidFill>
                <a:latin typeface="Arial"/>
                <a:cs typeface="Arial"/>
              </a:rPr>
              <a:t>Topo1</a:t>
            </a:r>
            <a:r>
              <a:rPr sz="1200" spc="-55" dirty="0">
                <a:solidFill>
                  <a:srgbClr val="0D497E"/>
                </a:solidFill>
                <a:latin typeface="Arial"/>
                <a:cs typeface="Arial"/>
              </a:rPr>
              <a:t> </a:t>
            </a:r>
            <a:r>
              <a:rPr sz="1200" spc="-10" dirty="0">
                <a:solidFill>
                  <a:srgbClr val="0D497E"/>
                </a:solidFill>
                <a:latin typeface="Arial"/>
                <a:cs typeface="Arial"/>
              </a:rPr>
              <a:t>inhibitor-based</a:t>
            </a:r>
            <a:r>
              <a:rPr sz="1200" spc="-95" dirty="0">
                <a:solidFill>
                  <a:srgbClr val="0D497E"/>
                </a:solidFill>
                <a:latin typeface="Arial"/>
                <a:cs typeface="Arial"/>
              </a:rPr>
              <a:t> </a:t>
            </a:r>
            <a:r>
              <a:rPr sz="1200" dirty="0">
                <a:solidFill>
                  <a:srgbClr val="0D497E"/>
                </a:solidFill>
                <a:latin typeface="Arial"/>
                <a:cs typeface="Arial"/>
              </a:rPr>
              <a:t>ADC=</a:t>
            </a:r>
            <a:r>
              <a:rPr sz="1200" spc="5" dirty="0">
                <a:solidFill>
                  <a:srgbClr val="0D497E"/>
                </a:solidFill>
                <a:latin typeface="Arial"/>
                <a:cs typeface="Arial"/>
              </a:rPr>
              <a:t> </a:t>
            </a:r>
            <a:r>
              <a:rPr sz="1200" spc="-25" dirty="0">
                <a:solidFill>
                  <a:srgbClr val="0D497E"/>
                </a:solidFill>
                <a:latin typeface="Arial"/>
                <a:cs typeface="Arial"/>
              </a:rPr>
              <a:t>30%</a:t>
            </a:r>
            <a:endParaRPr sz="1200">
              <a:latin typeface="Arial"/>
              <a:cs typeface="Arial"/>
            </a:endParaRPr>
          </a:p>
        </p:txBody>
      </p:sp>
      <p:sp>
        <p:nvSpPr>
          <p:cNvPr id="10" name="object 10"/>
          <p:cNvSpPr txBox="1"/>
          <p:nvPr/>
        </p:nvSpPr>
        <p:spPr>
          <a:xfrm>
            <a:off x="2458267" y="1771383"/>
            <a:ext cx="834768" cy="196788"/>
          </a:xfrm>
          <a:prstGeom prst="rect">
            <a:avLst/>
          </a:prstGeom>
        </p:spPr>
        <p:txBody>
          <a:bodyPr vert="horz" wrap="square" lIns="0" tIns="12061" rIns="0" bIns="0" rtlCol="0">
            <a:spAutoFit/>
          </a:bodyPr>
          <a:lstStyle/>
          <a:p>
            <a:pPr marL="12696">
              <a:spcBef>
                <a:spcPts val="95"/>
              </a:spcBef>
            </a:pPr>
            <a:r>
              <a:rPr sz="1200" dirty="0">
                <a:latin typeface="Arial"/>
                <a:cs typeface="Arial"/>
              </a:rPr>
              <a:t>ORR</a:t>
            </a:r>
            <a:r>
              <a:rPr sz="1200" spc="-25" dirty="0">
                <a:latin typeface="Arial"/>
                <a:cs typeface="Arial"/>
              </a:rPr>
              <a:t> </a:t>
            </a:r>
            <a:r>
              <a:rPr sz="1200" dirty="0">
                <a:latin typeface="Arial"/>
                <a:cs typeface="Arial"/>
              </a:rPr>
              <a:t>=</a:t>
            </a:r>
            <a:r>
              <a:rPr sz="1200" spc="-10" dirty="0">
                <a:latin typeface="Arial"/>
                <a:cs typeface="Arial"/>
              </a:rPr>
              <a:t> </a:t>
            </a:r>
            <a:r>
              <a:rPr sz="1200" spc="-25" dirty="0">
                <a:latin typeface="Arial"/>
                <a:cs typeface="Arial"/>
              </a:rPr>
              <a:t>34%</a:t>
            </a:r>
            <a:endParaRPr sz="1200">
              <a:latin typeface="Arial"/>
              <a:cs typeface="Arial"/>
            </a:endParaRPr>
          </a:p>
        </p:txBody>
      </p:sp>
      <p:sp>
        <p:nvSpPr>
          <p:cNvPr id="11" name="object 11"/>
          <p:cNvSpPr txBox="1"/>
          <p:nvPr/>
        </p:nvSpPr>
        <p:spPr>
          <a:xfrm>
            <a:off x="6054669" y="1771383"/>
            <a:ext cx="834768" cy="196788"/>
          </a:xfrm>
          <a:prstGeom prst="rect">
            <a:avLst/>
          </a:prstGeom>
        </p:spPr>
        <p:txBody>
          <a:bodyPr vert="horz" wrap="square" lIns="0" tIns="12061" rIns="0" bIns="0" rtlCol="0">
            <a:spAutoFit/>
          </a:bodyPr>
          <a:lstStyle/>
          <a:p>
            <a:pPr marL="12696">
              <a:spcBef>
                <a:spcPts val="95"/>
              </a:spcBef>
            </a:pPr>
            <a:r>
              <a:rPr sz="1200" dirty="0">
                <a:latin typeface="Arial"/>
                <a:cs typeface="Arial"/>
              </a:rPr>
              <a:t>ORR</a:t>
            </a:r>
            <a:r>
              <a:rPr sz="1200" spc="-25" dirty="0">
                <a:latin typeface="Arial"/>
                <a:cs typeface="Arial"/>
              </a:rPr>
              <a:t> </a:t>
            </a:r>
            <a:r>
              <a:rPr sz="1200" dirty="0">
                <a:latin typeface="Arial"/>
                <a:cs typeface="Arial"/>
              </a:rPr>
              <a:t>=</a:t>
            </a:r>
            <a:r>
              <a:rPr sz="1200" spc="-10" dirty="0">
                <a:latin typeface="Arial"/>
                <a:cs typeface="Arial"/>
              </a:rPr>
              <a:t> </a:t>
            </a:r>
            <a:r>
              <a:rPr sz="1200" spc="-25" dirty="0">
                <a:latin typeface="Arial"/>
                <a:cs typeface="Arial"/>
              </a:rPr>
              <a:t>52%</a:t>
            </a:r>
            <a:endParaRPr sz="1200">
              <a:latin typeface="Arial"/>
              <a:cs typeface="Arial"/>
            </a:endParaRPr>
          </a:p>
        </p:txBody>
      </p:sp>
      <p:sp>
        <p:nvSpPr>
          <p:cNvPr id="12" name="object 12"/>
          <p:cNvSpPr txBox="1"/>
          <p:nvPr/>
        </p:nvSpPr>
        <p:spPr>
          <a:xfrm>
            <a:off x="956961" y="3923742"/>
            <a:ext cx="6752413" cy="260905"/>
          </a:xfrm>
          <a:prstGeom prst="rect">
            <a:avLst/>
          </a:prstGeom>
        </p:spPr>
        <p:txBody>
          <a:bodyPr vert="horz" wrap="square" lIns="0" tIns="635" rIns="0" bIns="0" rtlCol="0">
            <a:spAutoFit/>
          </a:bodyPr>
          <a:lstStyle/>
          <a:p>
            <a:pPr marL="635" marR="31740">
              <a:lnSpc>
                <a:spcPts val="530"/>
              </a:lnSpc>
              <a:spcBef>
                <a:spcPts val="5"/>
              </a:spcBef>
            </a:pPr>
            <a:r>
              <a:rPr sz="450" baseline="27777" dirty="0">
                <a:solidFill>
                  <a:srgbClr val="585858"/>
                </a:solidFill>
                <a:latin typeface="Arial"/>
                <a:cs typeface="Arial"/>
              </a:rPr>
              <a:t>a </a:t>
            </a:r>
            <a:r>
              <a:rPr sz="450" dirty="0">
                <a:solidFill>
                  <a:srgbClr val="585858"/>
                </a:solidFill>
                <a:latin typeface="Arial"/>
                <a:cs typeface="Arial"/>
              </a:rPr>
              <a:t>Includes</a:t>
            </a:r>
            <a:r>
              <a:rPr sz="450" spc="95" dirty="0">
                <a:solidFill>
                  <a:srgbClr val="585858"/>
                </a:solidFill>
                <a:latin typeface="Arial"/>
                <a:cs typeface="Arial"/>
              </a:rPr>
              <a:t> </a:t>
            </a:r>
            <a:r>
              <a:rPr sz="450" dirty="0">
                <a:solidFill>
                  <a:srgbClr val="585858"/>
                </a:solidFill>
                <a:latin typeface="Arial"/>
                <a:cs typeface="Arial"/>
              </a:rPr>
              <a:t>response</a:t>
            </a:r>
            <a:r>
              <a:rPr sz="450" spc="90" dirty="0">
                <a:solidFill>
                  <a:srgbClr val="585858"/>
                </a:solidFill>
                <a:latin typeface="Arial"/>
                <a:cs typeface="Arial"/>
              </a:rPr>
              <a:t> </a:t>
            </a:r>
            <a:r>
              <a:rPr sz="450" dirty="0">
                <a:solidFill>
                  <a:srgbClr val="585858"/>
                </a:solidFill>
                <a:latin typeface="Arial"/>
                <a:cs typeface="Arial"/>
              </a:rPr>
              <a:t>evaluable</a:t>
            </a:r>
            <a:r>
              <a:rPr sz="450" spc="95" dirty="0">
                <a:solidFill>
                  <a:srgbClr val="585858"/>
                </a:solidFill>
                <a:latin typeface="Arial"/>
                <a:cs typeface="Arial"/>
              </a:rPr>
              <a:t> </a:t>
            </a:r>
            <a:r>
              <a:rPr sz="450" dirty="0">
                <a:solidFill>
                  <a:srgbClr val="585858"/>
                </a:solidFill>
                <a:latin typeface="Arial"/>
                <a:cs typeface="Arial"/>
              </a:rPr>
              <a:t>patients</a:t>
            </a:r>
            <a:r>
              <a:rPr sz="450" spc="110" dirty="0">
                <a:solidFill>
                  <a:srgbClr val="585858"/>
                </a:solidFill>
                <a:latin typeface="Arial"/>
                <a:cs typeface="Arial"/>
              </a:rPr>
              <a:t> </a:t>
            </a:r>
            <a:r>
              <a:rPr sz="450" dirty="0">
                <a:solidFill>
                  <a:srgbClr val="585858"/>
                </a:solidFill>
                <a:latin typeface="Arial"/>
                <a:cs typeface="Arial"/>
              </a:rPr>
              <a:t>who</a:t>
            </a:r>
            <a:r>
              <a:rPr sz="450" spc="45" dirty="0">
                <a:solidFill>
                  <a:srgbClr val="585858"/>
                </a:solidFill>
                <a:latin typeface="Arial"/>
                <a:cs typeface="Arial"/>
              </a:rPr>
              <a:t> </a:t>
            </a:r>
            <a:r>
              <a:rPr sz="450" dirty="0">
                <a:solidFill>
                  <a:srgbClr val="585858"/>
                </a:solidFill>
                <a:latin typeface="Arial"/>
                <a:cs typeface="Arial"/>
              </a:rPr>
              <a:t>had</a:t>
            </a:r>
            <a:r>
              <a:rPr sz="450" spc="65" dirty="0">
                <a:solidFill>
                  <a:srgbClr val="585858"/>
                </a:solidFill>
                <a:latin typeface="Arial"/>
                <a:cs typeface="Arial"/>
              </a:rPr>
              <a:t> </a:t>
            </a:r>
            <a:r>
              <a:rPr sz="450" dirty="0">
                <a:solidFill>
                  <a:srgbClr val="585858"/>
                </a:solidFill>
                <a:latin typeface="Arial"/>
                <a:cs typeface="Arial"/>
              </a:rPr>
              <a:t>≥1</a:t>
            </a:r>
            <a:r>
              <a:rPr sz="450" spc="30" dirty="0">
                <a:solidFill>
                  <a:srgbClr val="585858"/>
                </a:solidFill>
                <a:latin typeface="Arial"/>
                <a:cs typeface="Arial"/>
              </a:rPr>
              <a:t> </a:t>
            </a:r>
            <a:r>
              <a:rPr sz="450" dirty="0">
                <a:solidFill>
                  <a:srgbClr val="585858"/>
                </a:solidFill>
                <a:latin typeface="Arial"/>
                <a:cs typeface="Arial"/>
              </a:rPr>
              <a:t>postbaseline</a:t>
            </a:r>
            <a:r>
              <a:rPr sz="450" spc="70" dirty="0">
                <a:solidFill>
                  <a:srgbClr val="585858"/>
                </a:solidFill>
                <a:latin typeface="Arial"/>
                <a:cs typeface="Arial"/>
              </a:rPr>
              <a:t> </a:t>
            </a:r>
            <a:r>
              <a:rPr sz="450" dirty="0">
                <a:solidFill>
                  <a:srgbClr val="585858"/>
                </a:solidFill>
                <a:latin typeface="Arial"/>
                <a:cs typeface="Arial"/>
              </a:rPr>
              <a:t>tumor</a:t>
            </a:r>
            <a:r>
              <a:rPr sz="450" spc="85" dirty="0">
                <a:solidFill>
                  <a:srgbClr val="585858"/>
                </a:solidFill>
                <a:latin typeface="Arial"/>
                <a:cs typeface="Arial"/>
              </a:rPr>
              <a:t> </a:t>
            </a:r>
            <a:r>
              <a:rPr sz="450" dirty="0">
                <a:solidFill>
                  <a:srgbClr val="585858"/>
                </a:solidFill>
                <a:latin typeface="Arial"/>
                <a:cs typeface="Arial"/>
              </a:rPr>
              <a:t>assessment</a:t>
            </a:r>
            <a:r>
              <a:rPr sz="450" spc="105" dirty="0">
                <a:solidFill>
                  <a:srgbClr val="585858"/>
                </a:solidFill>
                <a:latin typeface="Arial"/>
                <a:cs typeface="Arial"/>
              </a:rPr>
              <a:t> </a:t>
            </a:r>
            <a:r>
              <a:rPr sz="450" dirty="0">
                <a:solidFill>
                  <a:srgbClr val="585858"/>
                </a:solidFill>
                <a:latin typeface="Arial"/>
                <a:cs typeface="Arial"/>
              </a:rPr>
              <a:t>or</a:t>
            </a:r>
            <a:r>
              <a:rPr sz="450" spc="50" dirty="0">
                <a:solidFill>
                  <a:srgbClr val="585858"/>
                </a:solidFill>
                <a:latin typeface="Arial"/>
                <a:cs typeface="Arial"/>
              </a:rPr>
              <a:t> </a:t>
            </a:r>
            <a:r>
              <a:rPr sz="450" dirty="0">
                <a:solidFill>
                  <a:srgbClr val="585858"/>
                </a:solidFill>
                <a:latin typeface="Arial"/>
                <a:cs typeface="Arial"/>
              </a:rPr>
              <a:t>discontinued</a:t>
            </a:r>
            <a:r>
              <a:rPr sz="450" spc="55" dirty="0">
                <a:solidFill>
                  <a:srgbClr val="585858"/>
                </a:solidFill>
                <a:latin typeface="Arial"/>
                <a:cs typeface="Arial"/>
              </a:rPr>
              <a:t> </a:t>
            </a:r>
            <a:r>
              <a:rPr sz="450" dirty="0">
                <a:solidFill>
                  <a:srgbClr val="585858"/>
                </a:solidFill>
                <a:latin typeface="Arial"/>
                <a:cs typeface="Arial"/>
              </a:rPr>
              <a:t>treatment.</a:t>
            </a:r>
            <a:r>
              <a:rPr sz="450" spc="105" dirty="0">
                <a:solidFill>
                  <a:srgbClr val="585858"/>
                </a:solidFill>
                <a:latin typeface="Arial"/>
                <a:cs typeface="Arial"/>
              </a:rPr>
              <a:t> </a:t>
            </a:r>
            <a:r>
              <a:rPr sz="450" dirty="0">
                <a:solidFill>
                  <a:srgbClr val="585858"/>
                </a:solidFill>
                <a:latin typeface="Arial"/>
                <a:cs typeface="Arial"/>
              </a:rPr>
              <a:t>Postbaseline</a:t>
            </a:r>
            <a:r>
              <a:rPr sz="450" spc="100" dirty="0">
                <a:solidFill>
                  <a:srgbClr val="585858"/>
                </a:solidFill>
                <a:latin typeface="Arial"/>
                <a:cs typeface="Arial"/>
              </a:rPr>
              <a:t> </a:t>
            </a:r>
            <a:r>
              <a:rPr sz="450" dirty="0">
                <a:solidFill>
                  <a:srgbClr val="585858"/>
                </a:solidFill>
                <a:latin typeface="Arial"/>
                <a:cs typeface="Arial"/>
              </a:rPr>
              <a:t>tumor</a:t>
            </a:r>
            <a:r>
              <a:rPr sz="450" spc="70" dirty="0">
                <a:solidFill>
                  <a:srgbClr val="585858"/>
                </a:solidFill>
                <a:latin typeface="Arial"/>
                <a:cs typeface="Arial"/>
              </a:rPr>
              <a:t> </a:t>
            </a:r>
            <a:r>
              <a:rPr sz="450" dirty="0">
                <a:solidFill>
                  <a:srgbClr val="585858"/>
                </a:solidFill>
                <a:latin typeface="Arial"/>
                <a:cs typeface="Arial"/>
              </a:rPr>
              <a:t>assessments</a:t>
            </a:r>
            <a:r>
              <a:rPr sz="450" spc="100" dirty="0">
                <a:solidFill>
                  <a:srgbClr val="585858"/>
                </a:solidFill>
                <a:latin typeface="Arial"/>
                <a:cs typeface="Arial"/>
              </a:rPr>
              <a:t> </a:t>
            </a:r>
            <a:r>
              <a:rPr sz="450" dirty="0">
                <a:solidFill>
                  <a:srgbClr val="585858"/>
                </a:solidFill>
                <a:latin typeface="Arial"/>
                <a:cs typeface="Arial"/>
              </a:rPr>
              <a:t>were</a:t>
            </a:r>
            <a:r>
              <a:rPr sz="450" spc="80" dirty="0">
                <a:solidFill>
                  <a:srgbClr val="585858"/>
                </a:solidFill>
                <a:latin typeface="Arial"/>
                <a:cs typeface="Arial"/>
              </a:rPr>
              <a:t> </a:t>
            </a:r>
            <a:r>
              <a:rPr sz="450" dirty="0">
                <a:solidFill>
                  <a:srgbClr val="585858"/>
                </a:solidFill>
                <a:latin typeface="Arial"/>
                <a:cs typeface="Arial"/>
              </a:rPr>
              <a:t>not</a:t>
            </a:r>
            <a:r>
              <a:rPr sz="450" spc="55" dirty="0">
                <a:solidFill>
                  <a:srgbClr val="585858"/>
                </a:solidFill>
                <a:latin typeface="Arial"/>
                <a:cs typeface="Arial"/>
              </a:rPr>
              <a:t> </a:t>
            </a:r>
            <a:r>
              <a:rPr sz="450" dirty="0">
                <a:solidFill>
                  <a:srgbClr val="585858"/>
                </a:solidFill>
                <a:latin typeface="Arial"/>
                <a:cs typeface="Arial"/>
              </a:rPr>
              <a:t>yet</a:t>
            </a:r>
            <a:r>
              <a:rPr sz="450" spc="80" dirty="0">
                <a:solidFill>
                  <a:srgbClr val="585858"/>
                </a:solidFill>
                <a:latin typeface="Arial"/>
                <a:cs typeface="Arial"/>
              </a:rPr>
              <a:t> </a:t>
            </a:r>
            <a:r>
              <a:rPr sz="450" dirty="0">
                <a:solidFill>
                  <a:srgbClr val="585858"/>
                </a:solidFill>
                <a:latin typeface="Arial"/>
                <a:cs typeface="Arial"/>
              </a:rPr>
              <a:t>available</a:t>
            </a:r>
            <a:r>
              <a:rPr sz="450" spc="80" dirty="0">
                <a:solidFill>
                  <a:srgbClr val="585858"/>
                </a:solidFill>
                <a:latin typeface="Arial"/>
                <a:cs typeface="Arial"/>
              </a:rPr>
              <a:t> </a:t>
            </a:r>
            <a:r>
              <a:rPr sz="450" dirty="0">
                <a:solidFill>
                  <a:srgbClr val="585858"/>
                </a:solidFill>
                <a:latin typeface="Arial"/>
                <a:cs typeface="Arial"/>
              </a:rPr>
              <a:t>for</a:t>
            </a:r>
            <a:r>
              <a:rPr sz="450" spc="35" dirty="0">
                <a:solidFill>
                  <a:srgbClr val="585858"/>
                </a:solidFill>
                <a:latin typeface="Arial"/>
                <a:cs typeface="Arial"/>
              </a:rPr>
              <a:t> </a:t>
            </a:r>
            <a:r>
              <a:rPr sz="450" dirty="0">
                <a:solidFill>
                  <a:srgbClr val="585858"/>
                </a:solidFill>
                <a:latin typeface="Arial"/>
                <a:cs typeface="Arial"/>
              </a:rPr>
              <a:t>2</a:t>
            </a:r>
            <a:r>
              <a:rPr sz="450" spc="30" dirty="0">
                <a:solidFill>
                  <a:srgbClr val="585858"/>
                </a:solidFill>
                <a:latin typeface="Arial"/>
                <a:cs typeface="Arial"/>
              </a:rPr>
              <a:t> </a:t>
            </a:r>
            <a:r>
              <a:rPr sz="450" dirty="0">
                <a:solidFill>
                  <a:srgbClr val="585858"/>
                </a:solidFill>
                <a:latin typeface="Arial"/>
                <a:cs typeface="Arial"/>
              </a:rPr>
              <a:t>patients</a:t>
            </a:r>
            <a:r>
              <a:rPr sz="450" spc="114" dirty="0">
                <a:solidFill>
                  <a:srgbClr val="585858"/>
                </a:solidFill>
                <a:latin typeface="Arial"/>
                <a:cs typeface="Arial"/>
              </a:rPr>
              <a:t> </a:t>
            </a:r>
            <a:r>
              <a:rPr sz="450" dirty="0">
                <a:solidFill>
                  <a:srgbClr val="585858"/>
                </a:solidFill>
                <a:latin typeface="Arial"/>
                <a:cs typeface="Arial"/>
              </a:rPr>
              <a:t>at</a:t>
            </a:r>
            <a:r>
              <a:rPr sz="450" spc="50" dirty="0">
                <a:solidFill>
                  <a:srgbClr val="585858"/>
                </a:solidFill>
                <a:latin typeface="Arial"/>
                <a:cs typeface="Arial"/>
              </a:rPr>
              <a:t> </a:t>
            </a:r>
            <a:r>
              <a:rPr sz="450" dirty="0">
                <a:solidFill>
                  <a:srgbClr val="585858"/>
                </a:solidFill>
                <a:latin typeface="Arial"/>
                <a:cs typeface="Arial"/>
              </a:rPr>
              <a:t>the</a:t>
            </a:r>
            <a:r>
              <a:rPr sz="450" spc="50" dirty="0">
                <a:solidFill>
                  <a:srgbClr val="585858"/>
                </a:solidFill>
                <a:latin typeface="Arial"/>
                <a:cs typeface="Arial"/>
              </a:rPr>
              <a:t> </a:t>
            </a:r>
            <a:r>
              <a:rPr sz="450" dirty="0">
                <a:solidFill>
                  <a:srgbClr val="585858"/>
                </a:solidFill>
                <a:latin typeface="Arial"/>
                <a:cs typeface="Arial"/>
              </a:rPr>
              <a:t>data</a:t>
            </a:r>
            <a:r>
              <a:rPr sz="450" spc="60" dirty="0">
                <a:solidFill>
                  <a:srgbClr val="585858"/>
                </a:solidFill>
                <a:latin typeface="Arial"/>
                <a:cs typeface="Arial"/>
              </a:rPr>
              <a:t> </a:t>
            </a:r>
            <a:r>
              <a:rPr sz="450" dirty="0">
                <a:solidFill>
                  <a:srgbClr val="585858"/>
                </a:solidFill>
                <a:latin typeface="Arial"/>
                <a:cs typeface="Arial"/>
              </a:rPr>
              <a:t>cutoff.</a:t>
            </a:r>
            <a:r>
              <a:rPr sz="450" spc="35" dirty="0">
                <a:solidFill>
                  <a:srgbClr val="585858"/>
                </a:solidFill>
                <a:latin typeface="Arial"/>
                <a:cs typeface="Arial"/>
              </a:rPr>
              <a:t> </a:t>
            </a:r>
            <a:r>
              <a:rPr sz="450" dirty="0">
                <a:solidFill>
                  <a:srgbClr val="585858"/>
                </a:solidFill>
                <a:latin typeface="Arial"/>
                <a:cs typeface="Arial"/>
              </a:rPr>
              <a:t>Three</a:t>
            </a:r>
            <a:r>
              <a:rPr sz="450" spc="65" dirty="0">
                <a:solidFill>
                  <a:srgbClr val="585858"/>
                </a:solidFill>
                <a:latin typeface="Arial"/>
                <a:cs typeface="Arial"/>
              </a:rPr>
              <a:t> </a:t>
            </a:r>
            <a:r>
              <a:rPr sz="450" dirty="0">
                <a:solidFill>
                  <a:srgbClr val="585858"/>
                </a:solidFill>
                <a:latin typeface="Arial"/>
                <a:cs typeface="Arial"/>
              </a:rPr>
              <a:t>patients</a:t>
            </a:r>
            <a:r>
              <a:rPr sz="450" spc="95" dirty="0">
                <a:solidFill>
                  <a:srgbClr val="585858"/>
                </a:solidFill>
                <a:latin typeface="Arial"/>
                <a:cs typeface="Arial"/>
              </a:rPr>
              <a:t> </a:t>
            </a:r>
            <a:r>
              <a:rPr sz="450" dirty="0">
                <a:solidFill>
                  <a:srgbClr val="585858"/>
                </a:solidFill>
                <a:latin typeface="Arial"/>
                <a:cs typeface="Arial"/>
              </a:rPr>
              <a:t>were</a:t>
            </a:r>
            <a:r>
              <a:rPr sz="450" spc="80" dirty="0">
                <a:solidFill>
                  <a:srgbClr val="585858"/>
                </a:solidFill>
                <a:latin typeface="Arial"/>
                <a:cs typeface="Arial"/>
              </a:rPr>
              <a:t> </a:t>
            </a:r>
            <a:r>
              <a:rPr sz="450" dirty="0">
                <a:solidFill>
                  <a:srgbClr val="585858"/>
                </a:solidFill>
                <a:latin typeface="Arial"/>
                <a:cs typeface="Arial"/>
              </a:rPr>
              <a:t>not</a:t>
            </a:r>
            <a:r>
              <a:rPr sz="450" spc="50" dirty="0">
                <a:solidFill>
                  <a:srgbClr val="585858"/>
                </a:solidFill>
                <a:latin typeface="Arial"/>
                <a:cs typeface="Arial"/>
              </a:rPr>
              <a:t> </a:t>
            </a:r>
            <a:r>
              <a:rPr sz="450" dirty="0">
                <a:solidFill>
                  <a:srgbClr val="585858"/>
                </a:solidFill>
                <a:latin typeface="Arial"/>
                <a:cs typeface="Arial"/>
              </a:rPr>
              <a:t>confirmed</a:t>
            </a:r>
            <a:r>
              <a:rPr sz="450" spc="105" dirty="0">
                <a:solidFill>
                  <a:srgbClr val="585858"/>
                </a:solidFill>
                <a:latin typeface="Arial"/>
                <a:cs typeface="Arial"/>
              </a:rPr>
              <a:t> </a:t>
            </a:r>
            <a:r>
              <a:rPr sz="450" dirty="0">
                <a:solidFill>
                  <a:srgbClr val="585858"/>
                </a:solidFill>
                <a:latin typeface="Arial"/>
                <a:cs typeface="Arial"/>
              </a:rPr>
              <a:t>to</a:t>
            </a:r>
            <a:r>
              <a:rPr sz="450" spc="30" dirty="0">
                <a:solidFill>
                  <a:srgbClr val="585858"/>
                </a:solidFill>
                <a:latin typeface="Arial"/>
                <a:cs typeface="Arial"/>
              </a:rPr>
              <a:t> </a:t>
            </a:r>
            <a:r>
              <a:rPr sz="450" dirty="0">
                <a:solidFill>
                  <a:srgbClr val="585858"/>
                </a:solidFill>
                <a:latin typeface="Arial"/>
                <a:cs typeface="Arial"/>
              </a:rPr>
              <a:t>have</a:t>
            </a:r>
            <a:r>
              <a:rPr sz="450" spc="80" dirty="0">
                <a:solidFill>
                  <a:srgbClr val="585858"/>
                </a:solidFill>
                <a:latin typeface="Arial"/>
                <a:cs typeface="Arial"/>
              </a:rPr>
              <a:t> </a:t>
            </a:r>
            <a:r>
              <a:rPr sz="450" dirty="0">
                <a:solidFill>
                  <a:srgbClr val="585858"/>
                </a:solidFill>
                <a:latin typeface="Arial"/>
                <a:cs typeface="Arial"/>
              </a:rPr>
              <a:t>a</a:t>
            </a:r>
            <a:r>
              <a:rPr sz="450" spc="30" dirty="0">
                <a:solidFill>
                  <a:srgbClr val="585858"/>
                </a:solidFill>
                <a:latin typeface="Arial"/>
                <a:cs typeface="Arial"/>
              </a:rPr>
              <a:t> </a:t>
            </a:r>
            <a:r>
              <a:rPr sz="450" spc="-10" dirty="0">
                <a:solidFill>
                  <a:srgbClr val="585858"/>
                </a:solidFill>
                <a:latin typeface="Arial"/>
                <a:cs typeface="Arial"/>
              </a:rPr>
              <a:t>target</a:t>
            </a:r>
            <a:r>
              <a:rPr sz="450" spc="500" dirty="0">
                <a:solidFill>
                  <a:srgbClr val="585858"/>
                </a:solidFill>
                <a:latin typeface="Arial"/>
                <a:cs typeface="Arial"/>
              </a:rPr>
              <a:t> </a:t>
            </a:r>
            <a:r>
              <a:rPr sz="450" dirty="0">
                <a:solidFill>
                  <a:srgbClr val="585858"/>
                </a:solidFill>
                <a:latin typeface="Arial"/>
                <a:cs typeface="Arial"/>
              </a:rPr>
              <a:t>lesion</a:t>
            </a:r>
            <a:r>
              <a:rPr sz="450" spc="80" dirty="0">
                <a:solidFill>
                  <a:srgbClr val="585858"/>
                </a:solidFill>
                <a:latin typeface="Arial"/>
                <a:cs typeface="Arial"/>
              </a:rPr>
              <a:t> </a:t>
            </a:r>
            <a:r>
              <a:rPr sz="450" dirty="0">
                <a:solidFill>
                  <a:srgbClr val="585858"/>
                </a:solidFill>
                <a:latin typeface="Arial"/>
                <a:cs typeface="Arial"/>
              </a:rPr>
              <a:t>per</a:t>
            </a:r>
            <a:r>
              <a:rPr sz="450" spc="50" dirty="0">
                <a:solidFill>
                  <a:srgbClr val="585858"/>
                </a:solidFill>
                <a:latin typeface="Arial"/>
                <a:cs typeface="Arial"/>
              </a:rPr>
              <a:t> </a:t>
            </a:r>
            <a:r>
              <a:rPr sz="450" dirty="0">
                <a:solidFill>
                  <a:srgbClr val="585858"/>
                </a:solidFill>
                <a:latin typeface="Arial"/>
                <a:cs typeface="Arial"/>
              </a:rPr>
              <a:t>BICR</a:t>
            </a:r>
            <a:r>
              <a:rPr sz="450" spc="50" dirty="0">
                <a:solidFill>
                  <a:srgbClr val="585858"/>
                </a:solidFill>
                <a:latin typeface="Arial"/>
                <a:cs typeface="Arial"/>
              </a:rPr>
              <a:t> </a:t>
            </a:r>
            <a:r>
              <a:rPr sz="450" dirty="0">
                <a:solidFill>
                  <a:srgbClr val="585858"/>
                </a:solidFill>
                <a:latin typeface="Arial"/>
                <a:cs typeface="Arial"/>
              </a:rPr>
              <a:t>and,</a:t>
            </a:r>
            <a:r>
              <a:rPr sz="450" spc="85" dirty="0">
                <a:solidFill>
                  <a:srgbClr val="585858"/>
                </a:solidFill>
                <a:latin typeface="Arial"/>
                <a:cs typeface="Arial"/>
              </a:rPr>
              <a:t> </a:t>
            </a:r>
            <a:r>
              <a:rPr sz="450" dirty="0">
                <a:solidFill>
                  <a:srgbClr val="585858"/>
                </a:solidFill>
                <a:latin typeface="Arial"/>
                <a:cs typeface="Arial"/>
              </a:rPr>
              <a:t>therefore,</a:t>
            </a:r>
            <a:r>
              <a:rPr sz="450" spc="105" dirty="0">
                <a:solidFill>
                  <a:srgbClr val="585858"/>
                </a:solidFill>
                <a:latin typeface="Arial"/>
                <a:cs typeface="Arial"/>
              </a:rPr>
              <a:t> </a:t>
            </a:r>
            <a:r>
              <a:rPr sz="450" dirty="0">
                <a:solidFill>
                  <a:srgbClr val="585858"/>
                </a:solidFill>
                <a:latin typeface="Arial"/>
                <a:cs typeface="Arial"/>
              </a:rPr>
              <a:t>had</a:t>
            </a:r>
            <a:r>
              <a:rPr sz="450" spc="65" dirty="0">
                <a:solidFill>
                  <a:srgbClr val="585858"/>
                </a:solidFill>
                <a:latin typeface="Arial"/>
                <a:cs typeface="Arial"/>
              </a:rPr>
              <a:t> </a:t>
            </a:r>
            <a:r>
              <a:rPr sz="450" dirty="0">
                <a:solidFill>
                  <a:srgbClr val="585858"/>
                </a:solidFill>
                <a:latin typeface="Arial"/>
                <a:cs typeface="Arial"/>
              </a:rPr>
              <a:t>a</a:t>
            </a:r>
            <a:r>
              <a:rPr sz="450" spc="30" dirty="0">
                <a:solidFill>
                  <a:srgbClr val="585858"/>
                </a:solidFill>
                <a:latin typeface="Arial"/>
                <a:cs typeface="Arial"/>
              </a:rPr>
              <a:t> </a:t>
            </a:r>
            <a:r>
              <a:rPr sz="450" dirty="0">
                <a:solidFill>
                  <a:srgbClr val="585858"/>
                </a:solidFill>
                <a:latin typeface="Arial"/>
                <a:cs typeface="Arial"/>
              </a:rPr>
              <a:t>best</a:t>
            </a:r>
            <a:r>
              <a:rPr sz="450" spc="55" dirty="0">
                <a:solidFill>
                  <a:srgbClr val="585858"/>
                </a:solidFill>
                <a:latin typeface="Arial"/>
                <a:cs typeface="Arial"/>
              </a:rPr>
              <a:t> </a:t>
            </a:r>
            <a:r>
              <a:rPr sz="450" dirty="0">
                <a:solidFill>
                  <a:srgbClr val="585858"/>
                </a:solidFill>
                <a:latin typeface="Arial"/>
                <a:cs typeface="Arial"/>
              </a:rPr>
              <a:t>overall</a:t>
            </a:r>
            <a:r>
              <a:rPr sz="450" spc="95" dirty="0">
                <a:solidFill>
                  <a:srgbClr val="585858"/>
                </a:solidFill>
                <a:latin typeface="Arial"/>
                <a:cs typeface="Arial"/>
              </a:rPr>
              <a:t> </a:t>
            </a:r>
            <a:r>
              <a:rPr sz="450" dirty="0">
                <a:solidFill>
                  <a:srgbClr val="585858"/>
                </a:solidFill>
                <a:latin typeface="Arial"/>
                <a:cs typeface="Arial"/>
              </a:rPr>
              <a:t>response</a:t>
            </a:r>
            <a:r>
              <a:rPr sz="450" spc="85" dirty="0">
                <a:solidFill>
                  <a:srgbClr val="585858"/>
                </a:solidFill>
                <a:latin typeface="Arial"/>
                <a:cs typeface="Arial"/>
              </a:rPr>
              <a:t> </a:t>
            </a:r>
            <a:r>
              <a:rPr sz="450" dirty="0">
                <a:solidFill>
                  <a:srgbClr val="585858"/>
                </a:solidFill>
                <a:latin typeface="Arial"/>
                <a:cs typeface="Arial"/>
              </a:rPr>
              <a:t>of</a:t>
            </a:r>
            <a:r>
              <a:rPr sz="450" spc="50" dirty="0">
                <a:solidFill>
                  <a:srgbClr val="585858"/>
                </a:solidFill>
                <a:latin typeface="Arial"/>
                <a:cs typeface="Arial"/>
              </a:rPr>
              <a:t> </a:t>
            </a:r>
            <a:r>
              <a:rPr sz="450" dirty="0">
                <a:solidFill>
                  <a:srgbClr val="585858"/>
                </a:solidFill>
                <a:latin typeface="Arial"/>
                <a:cs typeface="Arial"/>
              </a:rPr>
              <a:t>non-CR/non-</a:t>
            </a:r>
            <a:r>
              <a:rPr sz="450" spc="-25" dirty="0">
                <a:solidFill>
                  <a:srgbClr val="585858"/>
                </a:solidFill>
                <a:latin typeface="Arial"/>
                <a:cs typeface="Arial"/>
              </a:rPr>
              <a:t>PD.</a:t>
            </a:r>
            <a:endParaRPr sz="450">
              <a:latin typeface="Arial"/>
              <a:cs typeface="Arial"/>
            </a:endParaRPr>
          </a:p>
          <a:p>
            <a:pPr marL="635">
              <a:lnSpc>
                <a:spcPts val="385"/>
              </a:lnSpc>
            </a:pPr>
            <a:r>
              <a:rPr sz="450" baseline="27777" dirty="0">
                <a:solidFill>
                  <a:srgbClr val="585858"/>
                </a:solidFill>
                <a:latin typeface="Arial"/>
                <a:cs typeface="Arial"/>
              </a:rPr>
              <a:t>b </a:t>
            </a:r>
            <a:r>
              <a:rPr sz="450" dirty="0">
                <a:solidFill>
                  <a:srgbClr val="585858"/>
                </a:solidFill>
                <a:latin typeface="Arial"/>
                <a:cs typeface="Arial"/>
              </a:rPr>
              <a:t>Includes</a:t>
            </a:r>
            <a:r>
              <a:rPr sz="450" spc="100" dirty="0">
                <a:solidFill>
                  <a:srgbClr val="585858"/>
                </a:solidFill>
                <a:latin typeface="Arial"/>
                <a:cs typeface="Arial"/>
              </a:rPr>
              <a:t> </a:t>
            </a:r>
            <a:r>
              <a:rPr sz="450" dirty="0">
                <a:solidFill>
                  <a:srgbClr val="585858"/>
                </a:solidFill>
                <a:latin typeface="Arial"/>
                <a:cs typeface="Arial"/>
              </a:rPr>
              <a:t>patients</a:t>
            </a:r>
            <a:r>
              <a:rPr sz="450" spc="100" dirty="0">
                <a:solidFill>
                  <a:srgbClr val="585858"/>
                </a:solidFill>
                <a:latin typeface="Arial"/>
                <a:cs typeface="Arial"/>
              </a:rPr>
              <a:t> </a:t>
            </a:r>
            <a:r>
              <a:rPr sz="450" dirty="0">
                <a:solidFill>
                  <a:srgbClr val="585858"/>
                </a:solidFill>
                <a:latin typeface="Arial"/>
                <a:cs typeface="Arial"/>
              </a:rPr>
              <a:t>with</a:t>
            </a:r>
            <a:r>
              <a:rPr sz="450" spc="45" dirty="0">
                <a:solidFill>
                  <a:srgbClr val="585858"/>
                </a:solidFill>
                <a:latin typeface="Arial"/>
                <a:cs typeface="Arial"/>
              </a:rPr>
              <a:t> </a:t>
            </a:r>
            <a:r>
              <a:rPr sz="450" dirty="0">
                <a:solidFill>
                  <a:srgbClr val="585858"/>
                </a:solidFill>
                <a:latin typeface="Arial"/>
                <a:cs typeface="Arial"/>
              </a:rPr>
              <a:t>an</a:t>
            </a:r>
            <a:r>
              <a:rPr sz="450" spc="50" dirty="0">
                <a:solidFill>
                  <a:srgbClr val="585858"/>
                </a:solidFill>
                <a:latin typeface="Arial"/>
                <a:cs typeface="Arial"/>
              </a:rPr>
              <a:t> </a:t>
            </a:r>
            <a:r>
              <a:rPr sz="450" dirty="0">
                <a:solidFill>
                  <a:srgbClr val="585858"/>
                </a:solidFill>
                <a:latin typeface="Arial"/>
                <a:cs typeface="Arial"/>
              </a:rPr>
              <a:t>unconfirmed</a:t>
            </a:r>
            <a:r>
              <a:rPr sz="450" spc="100" dirty="0">
                <a:solidFill>
                  <a:srgbClr val="585858"/>
                </a:solidFill>
                <a:latin typeface="Arial"/>
                <a:cs typeface="Arial"/>
              </a:rPr>
              <a:t> </a:t>
            </a:r>
            <a:r>
              <a:rPr sz="450" dirty="0">
                <a:solidFill>
                  <a:srgbClr val="585858"/>
                </a:solidFill>
                <a:latin typeface="Arial"/>
                <a:cs typeface="Arial"/>
              </a:rPr>
              <a:t>response</a:t>
            </a:r>
            <a:r>
              <a:rPr sz="450" spc="85" dirty="0">
                <a:solidFill>
                  <a:srgbClr val="585858"/>
                </a:solidFill>
                <a:latin typeface="Arial"/>
                <a:cs typeface="Arial"/>
              </a:rPr>
              <a:t> </a:t>
            </a:r>
            <a:r>
              <a:rPr sz="450" dirty="0">
                <a:solidFill>
                  <a:srgbClr val="585858"/>
                </a:solidFill>
                <a:latin typeface="Arial"/>
                <a:cs typeface="Arial"/>
              </a:rPr>
              <a:t>but</a:t>
            </a:r>
            <a:r>
              <a:rPr sz="450" spc="35" dirty="0">
                <a:solidFill>
                  <a:srgbClr val="585858"/>
                </a:solidFill>
                <a:latin typeface="Arial"/>
                <a:cs typeface="Arial"/>
              </a:rPr>
              <a:t> </a:t>
            </a:r>
            <a:r>
              <a:rPr sz="450" dirty="0">
                <a:solidFill>
                  <a:srgbClr val="585858"/>
                </a:solidFill>
                <a:latin typeface="Arial"/>
                <a:cs typeface="Arial"/>
              </a:rPr>
              <a:t>are</a:t>
            </a:r>
            <a:r>
              <a:rPr sz="450" spc="50" dirty="0">
                <a:solidFill>
                  <a:srgbClr val="585858"/>
                </a:solidFill>
                <a:latin typeface="Arial"/>
                <a:cs typeface="Arial"/>
              </a:rPr>
              <a:t> </a:t>
            </a:r>
            <a:r>
              <a:rPr sz="450" dirty="0">
                <a:solidFill>
                  <a:srgbClr val="585858"/>
                </a:solidFill>
                <a:latin typeface="Arial"/>
                <a:cs typeface="Arial"/>
              </a:rPr>
              <a:t>ongoing</a:t>
            </a:r>
            <a:r>
              <a:rPr sz="450" spc="80" dirty="0">
                <a:solidFill>
                  <a:srgbClr val="585858"/>
                </a:solidFill>
                <a:latin typeface="Arial"/>
                <a:cs typeface="Arial"/>
              </a:rPr>
              <a:t> </a:t>
            </a:r>
            <a:r>
              <a:rPr sz="450" spc="-10" dirty="0">
                <a:solidFill>
                  <a:srgbClr val="585858"/>
                </a:solidFill>
                <a:latin typeface="Arial"/>
                <a:cs typeface="Arial"/>
              </a:rPr>
              <a:t>treatment.</a:t>
            </a:r>
            <a:endParaRPr sz="450">
              <a:latin typeface="Arial"/>
              <a:cs typeface="Arial"/>
            </a:endParaRPr>
          </a:p>
          <a:p>
            <a:pPr>
              <a:lnSpc>
                <a:spcPts val="600"/>
              </a:lnSpc>
              <a:tabLst>
                <a:tab pos="6071953" algn="l"/>
              </a:tabLst>
            </a:pPr>
            <a:r>
              <a:rPr sz="450" dirty="0">
                <a:solidFill>
                  <a:srgbClr val="585858"/>
                </a:solidFill>
                <a:latin typeface="Arial"/>
                <a:cs typeface="Arial"/>
              </a:rPr>
              <a:t>Krop</a:t>
            </a:r>
            <a:r>
              <a:rPr sz="450" spc="70" dirty="0">
                <a:solidFill>
                  <a:srgbClr val="585858"/>
                </a:solidFill>
                <a:latin typeface="Arial"/>
                <a:cs typeface="Arial"/>
              </a:rPr>
              <a:t> </a:t>
            </a:r>
            <a:r>
              <a:rPr sz="450" dirty="0">
                <a:solidFill>
                  <a:srgbClr val="585858"/>
                </a:solidFill>
                <a:latin typeface="Arial"/>
                <a:cs typeface="Arial"/>
              </a:rPr>
              <a:t>I,</a:t>
            </a:r>
            <a:r>
              <a:rPr sz="450" spc="40" dirty="0">
                <a:solidFill>
                  <a:srgbClr val="585858"/>
                </a:solidFill>
                <a:latin typeface="Arial"/>
                <a:cs typeface="Arial"/>
              </a:rPr>
              <a:t> </a:t>
            </a:r>
            <a:r>
              <a:rPr sz="450" dirty="0">
                <a:solidFill>
                  <a:srgbClr val="585858"/>
                </a:solidFill>
                <a:latin typeface="Arial"/>
                <a:cs typeface="Arial"/>
              </a:rPr>
              <a:t>et</a:t>
            </a:r>
            <a:r>
              <a:rPr sz="450" spc="60" dirty="0">
                <a:solidFill>
                  <a:srgbClr val="585858"/>
                </a:solidFill>
                <a:latin typeface="Arial"/>
                <a:cs typeface="Arial"/>
              </a:rPr>
              <a:t> </a:t>
            </a:r>
            <a:r>
              <a:rPr sz="450" dirty="0">
                <a:solidFill>
                  <a:srgbClr val="585858"/>
                </a:solidFill>
                <a:latin typeface="Arial"/>
                <a:cs typeface="Arial"/>
              </a:rPr>
              <a:t>al.</a:t>
            </a:r>
            <a:r>
              <a:rPr sz="450" spc="60" dirty="0">
                <a:solidFill>
                  <a:srgbClr val="585858"/>
                </a:solidFill>
                <a:latin typeface="Arial"/>
                <a:cs typeface="Arial"/>
              </a:rPr>
              <a:t> </a:t>
            </a:r>
            <a:r>
              <a:rPr sz="450" dirty="0">
                <a:solidFill>
                  <a:srgbClr val="585858"/>
                </a:solidFill>
                <a:latin typeface="Arial"/>
                <a:cs typeface="Arial"/>
              </a:rPr>
              <a:t>Presented</a:t>
            </a:r>
            <a:r>
              <a:rPr sz="450" spc="110" dirty="0">
                <a:solidFill>
                  <a:srgbClr val="585858"/>
                </a:solidFill>
                <a:latin typeface="Arial"/>
                <a:cs typeface="Arial"/>
              </a:rPr>
              <a:t> </a:t>
            </a:r>
            <a:r>
              <a:rPr sz="450" dirty="0">
                <a:solidFill>
                  <a:srgbClr val="585858"/>
                </a:solidFill>
                <a:latin typeface="Arial"/>
                <a:cs typeface="Arial"/>
              </a:rPr>
              <a:t>at:</a:t>
            </a:r>
            <a:r>
              <a:rPr sz="450" spc="75" dirty="0">
                <a:solidFill>
                  <a:srgbClr val="585858"/>
                </a:solidFill>
                <a:latin typeface="Arial"/>
                <a:cs typeface="Arial"/>
              </a:rPr>
              <a:t> </a:t>
            </a:r>
            <a:r>
              <a:rPr sz="450" dirty="0">
                <a:solidFill>
                  <a:srgbClr val="585858"/>
                </a:solidFill>
                <a:latin typeface="Arial"/>
                <a:cs typeface="Arial"/>
              </a:rPr>
              <a:t>SABCS</a:t>
            </a:r>
            <a:r>
              <a:rPr sz="450" spc="15" dirty="0">
                <a:solidFill>
                  <a:srgbClr val="585858"/>
                </a:solidFill>
                <a:latin typeface="Arial"/>
                <a:cs typeface="Arial"/>
              </a:rPr>
              <a:t> </a:t>
            </a:r>
            <a:r>
              <a:rPr sz="450" dirty="0">
                <a:solidFill>
                  <a:srgbClr val="585858"/>
                </a:solidFill>
                <a:latin typeface="Arial"/>
                <a:cs typeface="Arial"/>
              </a:rPr>
              <a:t>Annual</a:t>
            </a:r>
            <a:r>
              <a:rPr sz="450" spc="105" dirty="0">
                <a:solidFill>
                  <a:srgbClr val="585858"/>
                </a:solidFill>
                <a:latin typeface="Arial"/>
                <a:cs typeface="Arial"/>
              </a:rPr>
              <a:t> </a:t>
            </a:r>
            <a:r>
              <a:rPr sz="450" dirty="0">
                <a:solidFill>
                  <a:srgbClr val="585858"/>
                </a:solidFill>
                <a:latin typeface="Arial"/>
                <a:cs typeface="Arial"/>
              </a:rPr>
              <a:t>Meeting;</a:t>
            </a:r>
            <a:r>
              <a:rPr sz="450" spc="110" dirty="0">
                <a:solidFill>
                  <a:srgbClr val="585858"/>
                </a:solidFill>
                <a:latin typeface="Arial"/>
                <a:cs typeface="Arial"/>
              </a:rPr>
              <a:t> </a:t>
            </a:r>
            <a:r>
              <a:rPr sz="450" dirty="0">
                <a:solidFill>
                  <a:srgbClr val="585858"/>
                </a:solidFill>
                <a:latin typeface="Arial"/>
                <a:cs typeface="Arial"/>
              </a:rPr>
              <a:t>December</a:t>
            </a:r>
            <a:r>
              <a:rPr sz="450" spc="110" dirty="0">
                <a:solidFill>
                  <a:srgbClr val="585858"/>
                </a:solidFill>
                <a:latin typeface="Arial"/>
                <a:cs typeface="Arial"/>
              </a:rPr>
              <a:t> </a:t>
            </a:r>
            <a:r>
              <a:rPr sz="450" dirty="0">
                <a:solidFill>
                  <a:srgbClr val="585858"/>
                </a:solidFill>
                <a:latin typeface="Arial"/>
                <a:cs typeface="Arial"/>
              </a:rPr>
              <a:t>7-11,</a:t>
            </a:r>
            <a:r>
              <a:rPr sz="450" spc="25" dirty="0">
                <a:solidFill>
                  <a:srgbClr val="585858"/>
                </a:solidFill>
                <a:latin typeface="Arial"/>
                <a:cs typeface="Arial"/>
              </a:rPr>
              <a:t> </a:t>
            </a:r>
            <a:r>
              <a:rPr sz="450" dirty="0">
                <a:solidFill>
                  <a:srgbClr val="585858"/>
                </a:solidFill>
                <a:latin typeface="Arial"/>
                <a:cs typeface="Arial"/>
              </a:rPr>
              <a:t>2021;</a:t>
            </a:r>
            <a:r>
              <a:rPr sz="450" spc="80" dirty="0">
                <a:solidFill>
                  <a:srgbClr val="585858"/>
                </a:solidFill>
                <a:latin typeface="Arial"/>
                <a:cs typeface="Arial"/>
              </a:rPr>
              <a:t> </a:t>
            </a:r>
            <a:r>
              <a:rPr sz="450" dirty="0">
                <a:solidFill>
                  <a:srgbClr val="585858"/>
                </a:solidFill>
                <a:latin typeface="Arial"/>
                <a:cs typeface="Arial"/>
              </a:rPr>
              <a:t>San</a:t>
            </a:r>
            <a:r>
              <a:rPr sz="450" spc="50" dirty="0">
                <a:solidFill>
                  <a:srgbClr val="585858"/>
                </a:solidFill>
                <a:latin typeface="Arial"/>
                <a:cs typeface="Arial"/>
              </a:rPr>
              <a:t> </a:t>
            </a:r>
            <a:r>
              <a:rPr sz="450" dirty="0">
                <a:solidFill>
                  <a:srgbClr val="585858"/>
                </a:solidFill>
                <a:latin typeface="Arial"/>
                <a:cs typeface="Arial"/>
              </a:rPr>
              <a:t>Antonio,</a:t>
            </a:r>
            <a:r>
              <a:rPr sz="450" spc="114" dirty="0">
                <a:solidFill>
                  <a:srgbClr val="585858"/>
                </a:solidFill>
                <a:latin typeface="Arial"/>
                <a:cs typeface="Arial"/>
              </a:rPr>
              <a:t> </a:t>
            </a:r>
            <a:r>
              <a:rPr sz="450" dirty="0">
                <a:solidFill>
                  <a:srgbClr val="585858"/>
                </a:solidFill>
                <a:latin typeface="Arial"/>
                <a:cs typeface="Arial"/>
              </a:rPr>
              <a:t>TX.</a:t>
            </a:r>
            <a:r>
              <a:rPr sz="450" spc="5" dirty="0">
                <a:solidFill>
                  <a:srgbClr val="585858"/>
                </a:solidFill>
                <a:latin typeface="Arial"/>
                <a:cs typeface="Arial"/>
              </a:rPr>
              <a:t> </a:t>
            </a:r>
            <a:r>
              <a:rPr sz="450" dirty="0">
                <a:solidFill>
                  <a:srgbClr val="585858"/>
                </a:solidFill>
                <a:latin typeface="Arial"/>
                <a:cs typeface="Arial"/>
              </a:rPr>
              <a:t>Abstract</a:t>
            </a:r>
            <a:r>
              <a:rPr sz="450" spc="80" dirty="0">
                <a:solidFill>
                  <a:srgbClr val="585858"/>
                </a:solidFill>
                <a:latin typeface="Arial"/>
                <a:cs typeface="Arial"/>
              </a:rPr>
              <a:t> </a:t>
            </a:r>
            <a:r>
              <a:rPr sz="450" dirty="0">
                <a:solidFill>
                  <a:srgbClr val="585858"/>
                </a:solidFill>
                <a:latin typeface="Arial"/>
                <a:cs typeface="Arial"/>
              </a:rPr>
              <a:t>GS1-</a:t>
            </a:r>
            <a:r>
              <a:rPr sz="450" spc="-25" dirty="0">
                <a:solidFill>
                  <a:srgbClr val="585858"/>
                </a:solidFill>
                <a:latin typeface="Arial"/>
                <a:cs typeface="Arial"/>
              </a:rPr>
              <a:t>05.</a:t>
            </a:r>
            <a:r>
              <a:rPr sz="450" dirty="0">
                <a:solidFill>
                  <a:srgbClr val="585858"/>
                </a:solidFill>
                <a:latin typeface="Arial"/>
                <a:cs typeface="Arial"/>
              </a:rPr>
              <a:t>	</a:t>
            </a:r>
            <a:r>
              <a:rPr sz="975" baseline="17094" dirty="0">
                <a:latin typeface="Arial"/>
                <a:cs typeface="Arial"/>
              </a:rPr>
              <a:t>Krop</a:t>
            </a:r>
            <a:r>
              <a:rPr sz="975" spc="-15" baseline="17094" dirty="0">
                <a:latin typeface="Arial"/>
                <a:cs typeface="Arial"/>
              </a:rPr>
              <a:t> </a:t>
            </a:r>
            <a:r>
              <a:rPr sz="975" baseline="17094" dirty="0">
                <a:latin typeface="Arial"/>
                <a:cs typeface="Arial"/>
              </a:rPr>
              <a:t>I SABC </a:t>
            </a:r>
            <a:r>
              <a:rPr sz="975" spc="-30" baseline="17094" dirty="0">
                <a:latin typeface="Arial"/>
                <a:cs typeface="Arial"/>
              </a:rPr>
              <a:t>2021</a:t>
            </a:r>
            <a:endParaRPr sz="975" baseline="17094">
              <a:latin typeface="Arial"/>
              <a:cs typeface="Arial"/>
            </a:endParaRPr>
          </a:p>
        </p:txBody>
      </p:sp>
      <p:sp>
        <p:nvSpPr>
          <p:cNvPr id="13" name="object 13"/>
          <p:cNvSpPr/>
          <p:nvPr/>
        </p:nvSpPr>
        <p:spPr>
          <a:xfrm>
            <a:off x="836304" y="3885002"/>
            <a:ext cx="6893974" cy="347873"/>
          </a:xfrm>
          <a:custGeom>
            <a:avLst/>
            <a:gdLst/>
            <a:ahLst/>
            <a:cxnLst/>
            <a:rect l="l" t="t" r="r" b="b"/>
            <a:pathLst>
              <a:path w="6896100" h="347979">
                <a:moveTo>
                  <a:pt x="6896100" y="0"/>
                </a:moveTo>
                <a:lnTo>
                  <a:pt x="0" y="0"/>
                </a:lnTo>
                <a:lnTo>
                  <a:pt x="0" y="347472"/>
                </a:lnTo>
                <a:lnTo>
                  <a:pt x="6896100" y="347472"/>
                </a:lnTo>
                <a:lnTo>
                  <a:pt x="6896100" y="0"/>
                </a:lnTo>
                <a:close/>
              </a:path>
            </a:pathLst>
          </a:custGeom>
          <a:solidFill>
            <a:srgbClr val="FFFFFF"/>
          </a:solidFill>
        </p:spPr>
        <p:txBody>
          <a:bodyPr wrap="square" lIns="0" tIns="0" rIns="0" bIns="0" rtlCol="0"/>
          <a:lstStyle/>
          <a:p>
            <a:endParaRPr/>
          </a:p>
        </p:txBody>
      </p:sp>
      <p:sp>
        <p:nvSpPr>
          <p:cNvPr id="14" name="object 14"/>
          <p:cNvSpPr txBox="1"/>
          <p:nvPr/>
        </p:nvSpPr>
        <p:spPr>
          <a:xfrm>
            <a:off x="7335429" y="4036237"/>
            <a:ext cx="1453702" cy="182686"/>
          </a:xfrm>
          <a:prstGeom prst="rect">
            <a:avLst/>
          </a:prstGeom>
        </p:spPr>
        <p:txBody>
          <a:bodyPr vert="horz" wrap="square" lIns="0" tIns="13331" rIns="0" bIns="0" rtlCol="0">
            <a:spAutoFit/>
          </a:bodyPr>
          <a:lstStyle/>
          <a:p>
            <a:pPr marL="12696">
              <a:spcBef>
                <a:spcPts val="105"/>
              </a:spcBef>
            </a:pPr>
            <a:r>
              <a:rPr sz="1100" dirty="0">
                <a:latin typeface="Arial"/>
                <a:cs typeface="Arial"/>
              </a:rPr>
              <a:t>Krop</a:t>
            </a:r>
            <a:r>
              <a:rPr sz="1100" spc="245" dirty="0">
                <a:latin typeface="Arial"/>
                <a:cs typeface="Arial"/>
              </a:rPr>
              <a:t> </a:t>
            </a:r>
            <a:r>
              <a:rPr sz="1100" dirty="0">
                <a:latin typeface="Arial"/>
                <a:cs typeface="Arial"/>
              </a:rPr>
              <a:t>et</a:t>
            </a:r>
            <a:r>
              <a:rPr sz="1100" spc="-25"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SABC </a:t>
            </a:r>
            <a:r>
              <a:rPr sz="1100" spc="-20" dirty="0">
                <a:latin typeface="Arial"/>
                <a:cs typeface="Arial"/>
              </a:rPr>
              <a:t>2021</a:t>
            </a:r>
            <a:endParaRPr sz="1100">
              <a:latin typeface="Arial"/>
              <a:cs typeface="Arial"/>
            </a:endParaRPr>
          </a:p>
        </p:txBody>
      </p:sp>
    </p:spTree>
    <p:extLst>
      <p:ext uri="{BB962C8B-B14F-4D97-AF65-F5344CB8AC3E}">
        <p14:creationId xmlns:p14="http://schemas.microsoft.com/office/powerpoint/2010/main" val="1174482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9031" y="1700380"/>
            <a:ext cx="8290271" cy="2651759"/>
          </a:xfrm>
        </p:spPr>
        <p:txBody>
          <a:bodyPr/>
          <a:lstStyle/>
          <a:p>
            <a:r>
              <a:rPr lang="en-US" sz="2800" b="1" u="sng" dirty="0">
                <a:solidFill>
                  <a:schemeClr val="accent6">
                    <a:lumMod val="75000"/>
                  </a:schemeClr>
                </a:solidFill>
              </a:rPr>
              <a:t>SABCS 2022 Abstract Updates</a:t>
            </a:r>
            <a:r>
              <a:rPr lang="en-US" sz="2800" b="1" dirty="0">
                <a:solidFill>
                  <a:schemeClr val="accent6">
                    <a:lumMod val="75000"/>
                  </a:schemeClr>
                </a:solidFill>
              </a:rPr>
              <a:t>:</a:t>
            </a:r>
          </a:p>
          <a:p>
            <a:r>
              <a:rPr lang="en-US" sz="2800" dirty="0">
                <a:solidFill>
                  <a:schemeClr val="accent6">
                    <a:lumMod val="75000"/>
                  </a:schemeClr>
                </a:solidFill>
              </a:rPr>
              <a:t>Early-Stage HER2+ Breast Cancer</a:t>
            </a:r>
          </a:p>
        </p:txBody>
      </p:sp>
    </p:spTree>
    <p:extLst>
      <p:ext uri="{BB962C8B-B14F-4D97-AF65-F5344CB8AC3E}">
        <p14:creationId xmlns:p14="http://schemas.microsoft.com/office/powerpoint/2010/main" val="14656171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64109" y="1346"/>
            <a:ext cx="7617651" cy="4285564"/>
            <a:chOff x="962996" y="1346"/>
            <a:chExt cx="7620000" cy="4286885"/>
          </a:xfrm>
        </p:grpSpPr>
        <p:sp>
          <p:nvSpPr>
            <p:cNvPr id="3" name="object 3"/>
            <p:cNvSpPr/>
            <p:nvPr/>
          </p:nvSpPr>
          <p:spPr>
            <a:xfrm>
              <a:off x="962996" y="1346"/>
              <a:ext cx="7620000" cy="4286885"/>
            </a:xfrm>
            <a:custGeom>
              <a:avLst/>
              <a:gdLst/>
              <a:ahLst/>
              <a:cxnLst/>
              <a:rect l="l" t="t" r="r" b="b"/>
              <a:pathLst>
                <a:path w="7620000" h="4286885">
                  <a:moveTo>
                    <a:pt x="7619491" y="0"/>
                  </a:moveTo>
                  <a:lnTo>
                    <a:pt x="0" y="0"/>
                  </a:lnTo>
                  <a:lnTo>
                    <a:pt x="0" y="4286338"/>
                  </a:lnTo>
                  <a:lnTo>
                    <a:pt x="7619491" y="4286338"/>
                  </a:lnTo>
                  <a:lnTo>
                    <a:pt x="7619491"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1986862" y="517288"/>
              <a:ext cx="5890501" cy="3518448"/>
            </a:xfrm>
            <a:prstGeom prst="rect">
              <a:avLst/>
            </a:prstGeom>
          </p:spPr>
        </p:pic>
        <p:sp>
          <p:nvSpPr>
            <p:cNvPr id="5" name="object 5"/>
            <p:cNvSpPr/>
            <p:nvPr/>
          </p:nvSpPr>
          <p:spPr>
            <a:xfrm>
              <a:off x="1026563" y="315163"/>
              <a:ext cx="7492365" cy="404495"/>
            </a:xfrm>
            <a:custGeom>
              <a:avLst/>
              <a:gdLst/>
              <a:ahLst/>
              <a:cxnLst/>
              <a:rect l="l" t="t" r="r" b="b"/>
              <a:pathLst>
                <a:path w="7492365" h="404495">
                  <a:moveTo>
                    <a:pt x="7492341" y="0"/>
                  </a:moveTo>
                  <a:lnTo>
                    <a:pt x="0" y="0"/>
                  </a:lnTo>
                  <a:lnTo>
                    <a:pt x="0" y="403963"/>
                  </a:lnTo>
                  <a:lnTo>
                    <a:pt x="7492341" y="403963"/>
                  </a:lnTo>
                  <a:lnTo>
                    <a:pt x="7492341"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1295269" y="148497"/>
            <a:ext cx="6553464" cy="505284"/>
          </a:xfrm>
          <a:prstGeom prst="rect">
            <a:avLst/>
          </a:prstGeom>
        </p:spPr>
        <p:txBody>
          <a:bodyPr vert="horz" wrap="square" lIns="0" tIns="157730" rIns="0" bIns="0" rtlCol="0">
            <a:spAutoFit/>
          </a:bodyPr>
          <a:lstStyle/>
          <a:p>
            <a:pPr marL="1301994">
              <a:spcBef>
                <a:spcPts val="100"/>
              </a:spcBef>
            </a:pPr>
            <a:r>
              <a:rPr sz="2249" b="1" spc="-25" dirty="0">
                <a:solidFill>
                  <a:srgbClr val="08345A"/>
                </a:solidFill>
                <a:latin typeface="Calibri"/>
                <a:cs typeface="Calibri"/>
              </a:rPr>
              <a:t>TROPION-PanTumor01:</a:t>
            </a:r>
            <a:r>
              <a:rPr sz="2249" b="1" spc="-65" dirty="0">
                <a:solidFill>
                  <a:srgbClr val="08345A"/>
                </a:solidFill>
                <a:latin typeface="Calibri"/>
                <a:cs typeface="Calibri"/>
              </a:rPr>
              <a:t> </a:t>
            </a:r>
            <a:r>
              <a:rPr sz="2249" b="1" dirty="0">
                <a:solidFill>
                  <a:srgbClr val="08345A"/>
                </a:solidFill>
                <a:latin typeface="Calibri"/>
                <a:cs typeface="Calibri"/>
              </a:rPr>
              <a:t>TNBC</a:t>
            </a:r>
            <a:r>
              <a:rPr sz="2249" b="1" spc="-20" dirty="0">
                <a:solidFill>
                  <a:srgbClr val="08345A"/>
                </a:solidFill>
                <a:latin typeface="Calibri"/>
                <a:cs typeface="Calibri"/>
              </a:rPr>
              <a:t> </a:t>
            </a:r>
            <a:r>
              <a:rPr sz="2249" b="1" spc="-10" dirty="0">
                <a:solidFill>
                  <a:srgbClr val="08345A"/>
                </a:solidFill>
                <a:latin typeface="Calibri"/>
                <a:cs typeface="Calibri"/>
              </a:rPr>
              <a:t>Cohort</a:t>
            </a:r>
            <a:endParaRPr sz="2249">
              <a:latin typeface="Calibri"/>
              <a:cs typeface="Calibri"/>
            </a:endParaRPr>
          </a:p>
        </p:txBody>
      </p:sp>
      <p:sp>
        <p:nvSpPr>
          <p:cNvPr id="7" name="object 7"/>
          <p:cNvSpPr/>
          <p:nvPr/>
        </p:nvSpPr>
        <p:spPr>
          <a:xfrm>
            <a:off x="964109" y="3858346"/>
            <a:ext cx="7617651" cy="269792"/>
          </a:xfrm>
          <a:custGeom>
            <a:avLst/>
            <a:gdLst/>
            <a:ahLst/>
            <a:cxnLst/>
            <a:rect l="l" t="t" r="r" b="b"/>
            <a:pathLst>
              <a:path w="7620000" h="269875">
                <a:moveTo>
                  <a:pt x="7619491" y="0"/>
                </a:moveTo>
                <a:lnTo>
                  <a:pt x="0" y="0"/>
                </a:lnTo>
                <a:lnTo>
                  <a:pt x="0" y="269309"/>
                </a:lnTo>
                <a:lnTo>
                  <a:pt x="7619491" y="269309"/>
                </a:lnTo>
                <a:lnTo>
                  <a:pt x="7619491" y="0"/>
                </a:lnTo>
                <a:close/>
              </a:path>
            </a:pathLst>
          </a:custGeom>
          <a:solidFill>
            <a:srgbClr val="FFFFFF"/>
          </a:solidFill>
        </p:spPr>
        <p:txBody>
          <a:bodyPr wrap="square" lIns="0" tIns="0" rIns="0" bIns="0" rtlCol="0"/>
          <a:lstStyle/>
          <a:p>
            <a:endParaRPr/>
          </a:p>
        </p:txBody>
      </p:sp>
      <p:sp>
        <p:nvSpPr>
          <p:cNvPr id="8" name="object 8"/>
          <p:cNvSpPr txBox="1"/>
          <p:nvPr/>
        </p:nvSpPr>
        <p:spPr>
          <a:xfrm>
            <a:off x="7560630" y="3870473"/>
            <a:ext cx="922371" cy="119226"/>
          </a:xfrm>
          <a:prstGeom prst="rect">
            <a:avLst/>
          </a:prstGeom>
        </p:spPr>
        <p:txBody>
          <a:bodyPr vert="horz" wrap="square" lIns="0" tIns="11426" rIns="0" bIns="0" rtlCol="0">
            <a:spAutoFit/>
          </a:bodyPr>
          <a:lstStyle/>
          <a:p>
            <a:pPr marL="12696">
              <a:spcBef>
                <a:spcPts val="90"/>
              </a:spcBef>
            </a:pPr>
            <a:r>
              <a:rPr sz="700" dirty="0">
                <a:latin typeface="Arial"/>
                <a:cs typeface="Arial"/>
              </a:rPr>
              <a:t>Krop</a:t>
            </a:r>
            <a:r>
              <a:rPr sz="700" spc="135" dirty="0">
                <a:latin typeface="Arial"/>
                <a:cs typeface="Arial"/>
              </a:rPr>
              <a:t> </a:t>
            </a:r>
            <a:r>
              <a:rPr sz="700" dirty="0">
                <a:latin typeface="Arial"/>
                <a:cs typeface="Arial"/>
              </a:rPr>
              <a:t>et</a:t>
            </a:r>
            <a:r>
              <a:rPr sz="700" spc="-45" dirty="0">
                <a:latin typeface="Arial"/>
                <a:cs typeface="Arial"/>
              </a:rPr>
              <a:t> </a:t>
            </a:r>
            <a:r>
              <a:rPr sz="700" dirty="0">
                <a:latin typeface="Arial"/>
                <a:cs typeface="Arial"/>
              </a:rPr>
              <a:t>al,</a:t>
            </a:r>
            <a:r>
              <a:rPr sz="700" spc="-25" dirty="0">
                <a:latin typeface="Arial"/>
                <a:cs typeface="Arial"/>
              </a:rPr>
              <a:t> </a:t>
            </a:r>
            <a:r>
              <a:rPr sz="700" spc="-10" dirty="0">
                <a:latin typeface="Arial"/>
                <a:cs typeface="Arial"/>
              </a:rPr>
              <a:t>SABC</a:t>
            </a:r>
            <a:r>
              <a:rPr sz="700" spc="-35" dirty="0">
                <a:latin typeface="Arial"/>
                <a:cs typeface="Arial"/>
              </a:rPr>
              <a:t> </a:t>
            </a:r>
            <a:r>
              <a:rPr sz="700" spc="-20" dirty="0">
                <a:latin typeface="Arial"/>
                <a:cs typeface="Arial"/>
              </a:rPr>
              <a:t>2021</a:t>
            </a:r>
            <a:endParaRPr sz="700">
              <a:latin typeface="Arial"/>
              <a:cs typeface="Arial"/>
            </a:endParaRPr>
          </a:p>
        </p:txBody>
      </p:sp>
      <p:sp>
        <p:nvSpPr>
          <p:cNvPr id="9" name="object 9"/>
          <p:cNvSpPr/>
          <p:nvPr/>
        </p:nvSpPr>
        <p:spPr>
          <a:xfrm>
            <a:off x="5393077" y="2427040"/>
            <a:ext cx="2485893" cy="455789"/>
          </a:xfrm>
          <a:custGeom>
            <a:avLst/>
            <a:gdLst/>
            <a:ahLst/>
            <a:cxnLst/>
            <a:rect l="l" t="t" r="r" b="b"/>
            <a:pathLst>
              <a:path w="2486659" h="455930">
                <a:moveTo>
                  <a:pt x="0" y="227652"/>
                </a:moveTo>
                <a:lnTo>
                  <a:pt x="25239" y="182090"/>
                </a:lnTo>
                <a:lnTo>
                  <a:pt x="97783" y="139385"/>
                </a:lnTo>
                <a:lnTo>
                  <a:pt x="149849" y="119064"/>
                </a:lnTo>
                <a:lnTo>
                  <a:pt x="212234" y="100649"/>
                </a:lnTo>
                <a:lnTo>
                  <a:pt x="283667" y="82869"/>
                </a:lnTo>
                <a:lnTo>
                  <a:pt x="364148" y="66993"/>
                </a:lnTo>
                <a:lnTo>
                  <a:pt x="452407" y="52071"/>
                </a:lnTo>
                <a:lnTo>
                  <a:pt x="548127" y="38735"/>
                </a:lnTo>
                <a:lnTo>
                  <a:pt x="650831" y="27305"/>
                </a:lnTo>
                <a:lnTo>
                  <a:pt x="759409" y="17939"/>
                </a:lnTo>
                <a:lnTo>
                  <a:pt x="873542" y="10477"/>
                </a:lnTo>
                <a:lnTo>
                  <a:pt x="992597" y="4445"/>
                </a:lnTo>
                <a:lnTo>
                  <a:pt x="1116096" y="952"/>
                </a:lnTo>
                <a:lnTo>
                  <a:pt x="1243088" y="0"/>
                </a:lnTo>
                <a:lnTo>
                  <a:pt x="1370079" y="952"/>
                </a:lnTo>
                <a:lnTo>
                  <a:pt x="1493579" y="4445"/>
                </a:lnTo>
                <a:lnTo>
                  <a:pt x="1612633" y="10477"/>
                </a:lnTo>
                <a:lnTo>
                  <a:pt x="1726767" y="17939"/>
                </a:lnTo>
                <a:lnTo>
                  <a:pt x="1835344" y="27305"/>
                </a:lnTo>
                <a:lnTo>
                  <a:pt x="1938049" y="39212"/>
                </a:lnTo>
                <a:lnTo>
                  <a:pt x="2033769" y="52071"/>
                </a:lnTo>
                <a:lnTo>
                  <a:pt x="2122187" y="66993"/>
                </a:lnTo>
                <a:lnTo>
                  <a:pt x="2202509" y="82869"/>
                </a:lnTo>
                <a:lnTo>
                  <a:pt x="2273941" y="100649"/>
                </a:lnTo>
                <a:lnTo>
                  <a:pt x="2336485" y="119064"/>
                </a:lnTo>
                <a:lnTo>
                  <a:pt x="2388551" y="139385"/>
                </a:lnTo>
                <a:lnTo>
                  <a:pt x="2430141" y="160182"/>
                </a:lnTo>
                <a:lnTo>
                  <a:pt x="2479826" y="204474"/>
                </a:lnTo>
                <a:lnTo>
                  <a:pt x="2486176" y="227652"/>
                </a:lnTo>
                <a:lnTo>
                  <a:pt x="2484747" y="239558"/>
                </a:lnTo>
                <a:lnTo>
                  <a:pt x="2460936" y="273849"/>
                </a:lnTo>
                <a:lnTo>
                  <a:pt x="2388551" y="316522"/>
                </a:lnTo>
                <a:lnTo>
                  <a:pt x="2336485" y="336366"/>
                </a:lnTo>
                <a:lnTo>
                  <a:pt x="2273941" y="355210"/>
                </a:lnTo>
                <a:lnTo>
                  <a:pt x="2202509" y="373070"/>
                </a:lnTo>
                <a:lnTo>
                  <a:pt x="2122187" y="388945"/>
                </a:lnTo>
                <a:lnTo>
                  <a:pt x="2033769" y="403836"/>
                </a:lnTo>
                <a:lnTo>
                  <a:pt x="1938049" y="416727"/>
                </a:lnTo>
                <a:lnTo>
                  <a:pt x="1835344" y="428141"/>
                </a:lnTo>
                <a:lnTo>
                  <a:pt x="1726767" y="438063"/>
                </a:lnTo>
                <a:lnTo>
                  <a:pt x="1612633" y="445509"/>
                </a:lnTo>
                <a:lnTo>
                  <a:pt x="1493579" y="451462"/>
                </a:lnTo>
                <a:lnTo>
                  <a:pt x="1370079" y="454923"/>
                </a:lnTo>
                <a:lnTo>
                  <a:pt x="1243088" y="455923"/>
                </a:lnTo>
                <a:lnTo>
                  <a:pt x="1116096" y="454923"/>
                </a:lnTo>
                <a:lnTo>
                  <a:pt x="992597" y="451462"/>
                </a:lnTo>
                <a:lnTo>
                  <a:pt x="873542" y="445509"/>
                </a:lnTo>
                <a:lnTo>
                  <a:pt x="759409" y="438063"/>
                </a:lnTo>
                <a:lnTo>
                  <a:pt x="650831" y="428141"/>
                </a:lnTo>
                <a:lnTo>
                  <a:pt x="548127" y="416727"/>
                </a:lnTo>
                <a:lnTo>
                  <a:pt x="452407" y="403836"/>
                </a:lnTo>
                <a:lnTo>
                  <a:pt x="364148" y="388945"/>
                </a:lnTo>
                <a:lnTo>
                  <a:pt x="283667" y="373070"/>
                </a:lnTo>
                <a:lnTo>
                  <a:pt x="212234" y="355210"/>
                </a:lnTo>
                <a:lnTo>
                  <a:pt x="149849" y="336366"/>
                </a:lnTo>
                <a:lnTo>
                  <a:pt x="97783" y="316522"/>
                </a:lnTo>
                <a:lnTo>
                  <a:pt x="56035" y="295677"/>
                </a:lnTo>
                <a:lnTo>
                  <a:pt x="6508" y="250988"/>
                </a:lnTo>
                <a:lnTo>
                  <a:pt x="0" y="227652"/>
                </a:lnTo>
                <a:close/>
              </a:path>
            </a:pathLst>
          </a:custGeom>
          <a:ln w="23812">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2158997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36685" y="1346"/>
            <a:ext cx="7618921" cy="4285564"/>
            <a:chOff x="935564" y="1346"/>
            <a:chExt cx="7621270" cy="4286885"/>
          </a:xfrm>
        </p:grpSpPr>
        <p:sp>
          <p:nvSpPr>
            <p:cNvPr id="3" name="object 3"/>
            <p:cNvSpPr/>
            <p:nvPr/>
          </p:nvSpPr>
          <p:spPr>
            <a:xfrm>
              <a:off x="935564" y="1346"/>
              <a:ext cx="7621270" cy="4286885"/>
            </a:xfrm>
            <a:custGeom>
              <a:avLst/>
              <a:gdLst/>
              <a:ahLst/>
              <a:cxnLst/>
              <a:rect l="l" t="t" r="r" b="b"/>
              <a:pathLst>
                <a:path w="7621270" h="4286885">
                  <a:moveTo>
                    <a:pt x="7621045" y="0"/>
                  </a:moveTo>
                  <a:lnTo>
                    <a:pt x="0" y="0"/>
                  </a:lnTo>
                  <a:lnTo>
                    <a:pt x="0" y="4286338"/>
                  </a:lnTo>
                  <a:lnTo>
                    <a:pt x="7621045" y="4286338"/>
                  </a:lnTo>
                  <a:lnTo>
                    <a:pt x="7621045"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1756602" y="1110914"/>
              <a:ext cx="5745156" cy="2588789"/>
            </a:xfrm>
            <a:prstGeom prst="rect">
              <a:avLst/>
            </a:prstGeom>
          </p:spPr>
        </p:pic>
        <p:sp>
          <p:nvSpPr>
            <p:cNvPr id="5" name="object 5"/>
            <p:cNvSpPr/>
            <p:nvPr/>
          </p:nvSpPr>
          <p:spPr>
            <a:xfrm>
              <a:off x="5505569" y="1403353"/>
              <a:ext cx="1929130" cy="214629"/>
            </a:xfrm>
            <a:custGeom>
              <a:avLst/>
              <a:gdLst/>
              <a:ahLst/>
              <a:cxnLst/>
              <a:rect l="l" t="t" r="r" b="b"/>
              <a:pathLst>
                <a:path w="1929129" h="214630">
                  <a:moveTo>
                    <a:pt x="0" y="214316"/>
                  </a:moveTo>
                  <a:lnTo>
                    <a:pt x="1929077" y="214316"/>
                  </a:lnTo>
                  <a:lnTo>
                    <a:pt x="1929077" y="0"/>
                  </a:lnTo>
                  <a:lnTo>
                    <a:pt x="0" y="0"/>
                  </a:lnTo>
                  <a:lnTo>
                    <a:pt x="0" y="214316"/>
                  </a:lnTo>
                  <a:close/>
                </a:path>
              </a:pathLst>
            </a:custGeom>
            <a:ln w="17859">
              <a:solidFill>
                <a:srgbClr val="FF0000"/>
              </a:solidFill>
            </a:ln>
          </p:spPr>
          <p:txBody>
            <a:bodyPr wrap="square" lIns="0" tIns="0" rIns="0" bIns="0" rtlCol="0"/>
            <a:lstStyle/>
            <a:p>
              <a:endParaRPr/>
            </a:p>
          </p:txBody>
        </p:sp>
      </p:grpSp>
      <p:sp>
        <p:nvSpPr>
          <p:cNvPr id="6" name="object 6"/>
          <p:cNvSpPr txBox="1"/>
          <p:nvPr/>
        </p:nvSpPr>
        <p:spPr>
          <a:xfrm>
            <a:off x="6805857" y="3993119"/>
            <a:ext cx="1235329" cy="108970"/>
          </a:xfrm>
          <a:prstGeom prst="rect">
            <a:avLst/>
          </a:prstGeom>
        </p:spPr>
        <p:txBody>
          <a:bodyPr vert="horz" wrap="square" lIns="0" tIns="16505" rIns="0" bIns="0" rtlCol="0">
            <a:spAutoFit/>
          </a:bodyPr>
          <a:lstStyle/>
          <a:p>
            <a:pPr marL="12696">
              <a:spcBef>
                <a:spcPts val="130"/>
              </a:spcBef>
            </a:pPr>
            <a:r>
              <a:rPr sz="600" dirty="0">
                <a:latin typeface="Arial"/>
                <a:cs typeface="Arial"/>
              </a:rPr>
              <a:t>Schmid P</a:t>
            </a:r>
            <a:r>
              <a:rPr sz="600" spc="30" dirty="0">
                <a:latin typeface="Arial"/>
                <a:cs typeface="Arial"/>
              </a:rPr>
              <a:t> </a:t>
            </a:r>
            <a:r>
              <a:rPr sz="600" dirty="0">
                <a:latin typeface="Arial"/>
                <a:cs typeface="Arial"/>
              </a:rPr>
              <a:t>Et</a:t>
            </a:r>
            <a:r>
              <a:rPr sz="600" spc="55" dirty="0">
                <a:latin typeface="Arial"/>
                <a:cs typeface="Arial"/>
              </a:rPr>
              <a:t> </a:t>
            </a:r>
            <a:r>
              <a:rPr sz="600" dirty="0">
                <a:latin typeface="Arial"/>
                <a:cs typeface="Arial"/>
              </a:rPr>
              <a:t>al</a:t>
            </a:r>
            <a:r>
              <a:rPr sz="600" spc="40" dirty="0">
                <a:latin typeface="Arial"/>
                <a:cs typeface="Arial"/>
              </a:rPr>
              <a:t> </a:t>
            </a:r>
            <a:r>
              <a:rPr sz="600" dirty="0">
                <a:latin typeface="Arial"/>
                <a:cs typeface="Arial"/>
              </a:rPr>
              <a:t>ESMO</a:t>
            </a:r>
            <a:r>
              <a:rPr sz="600" spc="35" dirty="0">
                <a:latin typeface="Arial"/>
                <a:cs typeface="Arial"/>
              </a:rPr>
              <a:t> </a:t>
            </a:r>
            <a:r>
              <a:rPr sz="600" dirty="0">
                <a:latin typeface="Arial"/>
                <a:cs typeface="Arial"/>
              </a:rPr>
              <a:t>Breast</a:t>
            </a:r>
            <a:r>
              <a:rPr sz="600" spc="65" dirty="0">
                <a:latin typeface="Arial"/>
                <a:cs typeface="Arial"/>
              </a:rPr>
              <a:t> </a:t>
            </a:r>
            <a:r>
              <a:rPr sz="600" spc="-20" dirty="0">
                <a:latin typeface="Arial"/>
                <a:cs typeface="Arial"/>
              </a:rPr>
              <a:t>2022</a:t>
            </a:r>
            <a:endParaRPr sz="600">
              <a:latin typeface="Arial"/>
              <a:cs typeface="Arial"/>
            </a:endParaRPr>
          </a:p>
        </p:txBody>
      </p:sp>
      <p:sp>
        <p:nvSpPr>
          <p:cNvPr id="7" name="object 7"/>
          <p:cNvSpPr txBox="1">
            <a:spLocks noGrp="1"/>
          </p:cNvSpPr>
          <p:nvPr>
            <p:ph type="title"/>
          </p:nvPr>
        </p:nvSpPr>
        <p:spPr>
          <a:xfrm>
            <a:off x="1613403" y="299227"/>
            <a:ext cx="6276310" cy="483721"/>
          </a:xfrm>
          <a:prstGeom prst="rect">
            <a:avLst/>
          </a:prstGeom>
        </p:spPr>
        <p:txBody>
          <a:bodyPr vert="horz" wrap="square" lIns="0" tIns="12696" rIns="0" bIns="0" rtlCol="0">
            <a:spAutoFit/>
          </a:bodyPr>
          <a:lstStyle/>
          <a:p>
            <a:pPr algn="ctr">
              <a:spcBef>
                <a:spcPts val="100"/>
              </a:spcBef>
            </a:pPr>
            <a:r>
              <a:rPr sz="1500" b="1" dirty="0">
                <a:solidFill>
                  <a:srgbClr val="1F3863"/>
                </a:solidFill>
                <a:latin typeface="Calibri"/>
                <a:cs typeface="Calibri"/>
              </a:rPr>
              <a:t>BEGONIA:</a:t>
            </a:r>
            <a:r>
              <a:rPr sz="1500" b="1" spc="-65" dirty="0">
                <a:solidFill>
                  <a:srgbClr val="1F3863"/>
                </a:solidFill>
                <a:latin typeface="Calibri"/>
                <a:cs typeface="Calibri"/>
              </a:rPr>
              <a:t> </a:t>
            </a:r>
            <a:r>
              <a:rPr sz="1500" b="1" dirty="0">
                <a:solidFill>
                  <a:srgbClr val="1F3863"/>
                </a:solidFill>
                <a:latin typeface="Calibri"/>
                <a:cs typeface="Calibri"/>
              </a:rPr>
              <a:t>Phase</a:t>
            </a:r>
            <a:r>
              <a:rPr sz="1500" b="1" spc="-25" dirty="0">
                <a:solidFill>
                  <a:srgbClr val="1F3863"/>
                </a:solidFill>
                <a:latin typeface="Calibri"/>
                <a:cs typeface="Calibri"/>
              </a:rPr>
              <a:t> </a:t>
            </a:r>
            <a:r>
              <a:rPr sz="1500" b="1" dirty="0">
                <a:solidFill>
                  <a:srgbClr val="1F3863"/>
                </a:solidFill>
                <a:latin typeface="Calibri"/>
                <a:cs typeface="Calibri"/>
              </a:rPr>
              <a:t>1b/2</a:t>
            </a:r>
            <a:r>
              <a:rPr sz="1500" b="1" spc="-40" dirty="0">
                <a:solidFill>
                  <a:srgbClr val="1F3863"/>
                </a:solidFill>
                <a:latin typeface="Calibri"/>
                <a:cs typeface="Calibri"/>
              </a:rPr>
              <a:t> </a:t>
            </a:r>
            <a:r>
              <a:rPr sz="1500" b="1" dirty="0">
                <a:solidFill>
                  <a:srgbClr val="1F3863"/>
                </a:solidFill>
                <a:latin typeface="Calibri"/>
                <a:cs typeface="Calibri"/>
              </a:rPr>
              <a:t>Platform</a:t>
            </a:r>
            <a:r>
              <a:rPr sz="1500" b="1" spc="-40" dirty="0">
                <a:solidFill>
                  <a:srgbClr val="1F3863"/>
                </a:solidFill>
                <a:latin typeface="Calibri"/>
                <a:cs typeface="Calibri"/>
              </a:rPr>
              <a:t> </a:t>
            </a:r>
            <a:r>
              <a:rPr sz="1500" b="1" dirty="0">
                <a:solidFill>
                  <a:srgbClr val="1F3863"/>
                </a:solidFill>
                <a:latin typeface="Calibri"/>
                <a:cs typeface="Calibri"/>
              </a:rPr>
              <a:t>Study</a:t>
            </a:r>
            <a:r>
              <a:rPr sz="1500" b="1" spc="-35" dirty="0">
                <a:solidFill>
                  <a:srgbClr val="1F3863"/>
                </a:solidFill>
                <a:latin typeface="Calibri"/>
                <a:cs typeface="Calibri"/>
              </a:rPr>
              <a:t> </a:t>
            </a:r>
            <a:r>
              <a:rPr sz="1500" b="1" dirty="0">
                <a:solidFill>
                  <a:srgbClr val="1F3863"/>
                </a:solidFill>
                <a:latin typeface="Calibri"/>
                <a:cs typeface="Calibri"/>
              </a:rPr>
              <a:t>of</a:t>
            </a:r>
            <a:r>
              <a:rPr sz="1500" b="1" spc="-25" dirty="0">
                <a:solidFill>
                  <a:srgbClr val="1F3863"/>
                </a:solidFill>
                <a:latin typeface="Calibri"/>
                <a:cs typeface="Calibri"/>
              </a:rPr>
              <a:t> </a:t>
            </a:r>
            <a:r>
              <a:rPr sz="1500" b="1" dirty="0">
                <a:solidFill>
                  <a:srgbClr val="1F3863"/>
                </a:solidFill>
                <a:latin typeface="Calibri"/>
                <a:cs typeface="Calibri"/>
              </a:rPr>
              <a:t>durvalumab</a:t>
            </a:r>
            <a:r>
              <a:rPr sz="1500" b="1" spc="-40" dirty="0">
                <a:solidFill>
                  <a:srgbClr val="1F3863"/>
                </a:solidFill>
                <a:latin typeface="Calibri"/>
                <a:cs typeface="Calibri"/>
              </a:rPr>
              <a:t> </a:t>
            </a:r>
            <a:r>
              <a:rPr sz="1500" b="1" dirty="0">
                <a:solidFill>
                  <a:srgbClr val="1F3863"/>
                </a:solidFill>
                <a:latin typeface="Calibri"/>
                <a:cs typeface="Calibri"/>
              </a:rPr>
              <a:t>(D)</a:t>
            </a:r>
            <a:r>
              <a:rPr sz="1500" b="1" spc="-20" dirty="0">
                <a:solidFill>
                  <a:srgbClr val="1F3863"/>
                </a:solidFill>
                <a:latin typeface="Calibri"/>
                <a:cs typeface="Calibri"/>
              </a:rPr>
              <a:t> </a:t>
            </a:r>
            <a:r>
              <a:rPr sz="1500" b="1" dirty="0">
                <a:solidFill>
                  <a:srgbClr val="1F3863"/>
                </a:solidFill>
                <a:latin typeface="Calibri"/>
                <a:cs typeface="Calibri"/>
              </a:rPr>
              <a:t>combinations</a:t>
            </a:r>
            <a:r>
              <a:rPr sz="1500" b="1" spc="-45" dirty="0">
                <a:solidFill>
                  <a:srgbClr val="1F3863"/>
                </a:solidFill>
                <a:latin typeface="Calibri"/>
                <a:cs typeface="Calibri"/>
              </a:rPr>
              <a:t> </a:t>
            </a:r>
            <a:r>
              <a:rPr sz="1500" b="1" dirty="0">
                <a:solidFill>
                  <a:srgbClr val="1F3863"/>
                </a:solidFill>
                <a:latin typeface="Calibri"/>
                <a:cs typeface="Calibri"/>
              </a:rPr>
              <a:t>in</a:t>
            </a:r>
            <a:r>
              <a:rPr sz="1500" b="1" spc="-30" dirty="0">
                <a:solidFill>
                  <a:srgbClr val="1F3863"/>
                </a:solidFill>
                <a:latin typeface="Calibri"/>
                <a:cs typeface="Calibri"/>
              </a:rPr>
              <a:t> </a:t>
            </a:r>
            <a:r>
              <a:rPr sz="1500" b="1" spc="-20" dirty="0">
                <a:solidFill>
                  <a:srgbClr val="1F3863"/>
                </a:solidFill>
                <a:latin typeface="Calibri"/>
                <a:cs typeface="Calibri"/>
              </a:rPr>
              <a:t>TNBC</a:t>
            </a:r>
            <a:endParaRPr sz="1500">
              <a:latin typeface="Calibri"/>
              <a:cs typeface="Calibri"/>
            </a:endParaRPr>
          </a:p>
          <a:p>
            <a:pPr algn="ctr">
              <a:spcBef>
                <a:spcPts val="5"/>
              </a:spcBef>
            </a:pPr>
            <a:r>
              <a:rPr sz="1500" dirty="0">
                <a:solidFill>
                  <a:srgbClr val="1F3863"/>
                </a:solidFill>
                <a:latin typeface="Calibri"/>
                <a:cs typeface="Calibri"/>
              </a:rPr>
              <a:t>Preliminary</a:t>
            </a:r>
            <a:r>
              <a:rPr sz="1500" spc="-55" dirty="0">
                <a:solidFill>
                  <a:srgbClr val="1F3863"/>
                </a:solidFill>
                <a:latin typeface="Calibri"/>
                <a:cs typeface="Calibri"/>
              </a:rPr>
              <a:t> </a:t>
            </a:r>
            <a:r>
              <a:rPr sz="1500" dirty="0">
                <a:solidFill>
                  <a:srgbClr val="1F3863"/>
                </a:solidFill>
                <a:latin typeface="Calibri"/>
                <a:cs typeface="Calibri"/>
              </a:rPr>
              <a:t>Results:</a:t>
            </a:r>
            <a:r>
              <a:rPr sz="1500" spc="345" dirty="0">
                <a:solidFill>
                  <a:srgbClr val="1F3863"/>
                </a:solidFill>
                <a:latin typeface="Calibri"/>
                <a:cs typeface="Calibri"/>
              </a:rPr>
              <a:t> </a:t>
            </a:r>
            <a:r>
              <a:rPr sz="1500" dirty="0">
                <a:solidFill>
                  <a:srgbClr val="1F3863"/>
                </a:solidFill>
                <a:latin typeface="Calibri"/>
                <a:cs typeface="Calibri"/>
              </a:rPr>
              <a:t>D</a:t>
            </a:r>
            <a:r>
              <a:rPr sz="1500" spc="-20" dirty="0">
                <a:solidFill>
                  <a:srgbClr val="1F3863"/>
                </a:solidFill>
                <a:latin typeface="Calibri"/>
                <a:cs typeface="Calibri"/>
              </a:rPr>
              <a:t> </a:t>
            </a:r>
            <a:r>
              <a:rPr sz="1500" dirty="0">
                <a:solidFill>
                  <a:srgbClr val="1F3863"/>
                </a:solidFill>
                <a:latin typeface="Calibri"/>
                <a:cs typeface="Calibri"/>
              </a:rPr>
              <a:t>+</a:t>
            </a:r>
            <a:r>
              <a:rPr sz="1500" spc="-20" dirty="0">
                <a:solidFill>
                  <a:srgbClr val="1F3863"/>
                </a:solidFill>
                <a:latin typeface="Calibri"/>
                <a:cs typeface="Calibri"/>
              </a:rPr>
              <a:t> </a:t>
            </a:r>
            <a:r>
              <a:rPr sz="1500" spc="-50" dirty="0">
                <a:solidFill>
                  <a:srgbClr val="1F3863"/>
                </a:solidFill>
                <a:latin typeface="Calibri"/>
                <a:cs typeface="Calibri"/>
              </a:rPr>
              <a:t>DATO-</a:t>
            </a:r>
            <a:r>
              <a:rPr sz="1500" dirty="0">
                <a:solidFill>
                  <a:srgbClr val="1F3863"/>
                </a:solidFill>
                <a:latin typeface="Calibri"/>
                <a:cs typeface="Calibri"/>
              </a:rPr>
              <a:t>Dxd</a:t>
            </a:r>
            <a:r>
              <a:rPr sz="1500" spc="-35" dirty="0">
                <a:solidFill>
                  <a:srgbClr val="1F3863"/>
                </a:solidFill>
                <a:latin typeface="Calibri"/>
                <a:cs typeface="Calibri"/>
              </a:rPr>
              <a:t> </a:t>
            </a:r>
            <a:r>
              <a:rPr sz="1500" dirty="0">
                <a:solidFill>
                  <a:srgbClr val="1F3863"/>
                </a:solidFill>
                <a:latin typeface="Calibri"/>
                <a:cs typeface="Calibri"/>
              </a:rPr>
              <a:t>in</a:t>
            </a:r>
            <a:r>
              <a:rPr sz="1500" spc="-10" dirty="0">
                <a:solidFill>
                  <a:srgbClr val="1F3863"/>
                </a:solidFill>
                <a:latin typeface="Calibri"/>
                <a:cs typeface="Calibri"/>
              </a:rPr>
              <a:t> </a:t>
            </a:r>
            <a:r>
              <a:rPr sz="1500" dirty="0">
                <a:solidFill>
                  <a:srgbClr val="1F3863"/>
                </a:solidFill>
                <a:latin typeface="Calibri"/>
                <a:cs typeface="Calibri"/>
              </a:rPr>
              <a:t>1</a:t>
            </a:r>
            <a:r>
              <a:rPr sz="1425" baseline="20467" dirty="0">
                <a:solidFill>
                  <a:srgbClr val="1F3863"/>
                </a:solidFill>
                <a:latin typeface="Calibri"/>
                <a:cs typeface="Calibri"/>
              </a:rPr>
              <a:t>st</a:t>
            </a:r>
            <a:r>
              <a:rPr sz="1425" spc="150" baseline="20467" dirty="0">
                <a:solidFill>
                  <a:srgbClr val="1F3863"/>
                </a:solidFill>
                <a:latin typeface="Calibri"/>
                <a:cs typeface="Calibri"/>
              </a:rPr>
              <a:t> </a:t>
            </a:r>
            <a:r>
              <a:rPr sz="1500" dirty="0">
                <a:solidFill>
                  <a:srgbClr val="1F3863"/>
                </a:solidFill>
                <a:latin typeface="Calibri"/>
                <a:cs typeface="Calibri"/>
              </a:rPr>
              <a:t>Line, unselected</a:t>
            </a:r>
            <a:r>
              <a:rPr sz="1500" spc="-35" dirty="0">
                <a:solidFill>
                  <a:srgbClr val="1F3863"/>
                </a:solidFill>
                <a:latin typeface="Calibri"/>
                <a:cs typeface="Calibri"/>
              </a:rPr>
              <a:t> </a:t>
            </a:r>
            <a:r>
              <a:rPr sz="1500" dirty="0">
                <a:solidFill>
                  <a:srgbClr val="1F3863"/>
                </a:solidFill>
                <a:latin typeface="Calibri"/>
                <a:cs typeface="Calibri"/>
              </a:rPr>
              <a:t>for</a:t>
            </a:r>
            <a:r>
              <a:rPr sz="1500" spc="-15" dirty="0">
                <a:solidFill>
                  <a:srgbClr val="1F3863"/>
                </a:solidFill>
                <a:latin typeface="Calibri"/>
                <a:cs typeface="Calibri"/>
              </a:rPr>
              <a:t> </a:t>
            </a:r>
            <a:r>
              <a:rPr sz="1500" dirty="0">
                <a:solidFill>
                  <a:srgbClr val="1F3863"/>
                </a:solidFill>
                <a:latin typeface="Calibri"/>
                <a:cs typeface="Calibri"/>
              </a:rPr>
              <a:t>PDL1</a:t>
            </a:r>
            <a:r>
              <a:rPr sz="1500" spc="-35" dirty="0">
                <a:solidFill>
                  <a:srgbClr val="1F3863"/>
                </a:solidFill>
                <a:latin typeface="Calibri"/>
                <a:cs typeface="Calibri"/>
              </a:rPr>
              <a:t> </a:t>
            </a:r>
            <a:r>
              <a:rPr sz="1500" spc="-10" dirty="0">
                <a:solidFill>
                  <a:srgbClr val="1F3863"/>
                </a:solidFill>
                <a:latin typeface="Calibri"/>
                <a:cs typeface="Calibri"/>
              </a:rPr>
              <a:t>status</a:t>
            </a:r>
            <a:endParaRPr sz="1500">
              <a:latin typeface="Calibri"/>
              <a:cs typeface="Calibri"/>
            </a:endParaRPr>
          </a:p>
        </p:txBody>
      </p:sp>
    </p:spTree>
    <p:extLst>
      <p:ext uri="{BB962C8B-B14F-4D97-AF65-F5344CB8AC3E}">
        <p14:creationId xmlns:p14="http://schemas.microsoft.com/office/powerpoint/2010/main" val="13110142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5497" y="1346"/>
            <a:ext cx="7617651" cy="4285564"/>
            <a:chOff x="664292" y="1346"/>
            <a:chExt cx="7620000" cy="4286885"/>
          </a:xfrm>
        </p:grpSpPr>
        <p:sp>
          <p:nvSpPr>
            <p:cNvPr id="3" name="object 3"/>
            <p:cNvSpPr/>
            <p:nvPr/>
          </p:nvSpPr>
          <p:spPr>
            <a:xfrm>
              <a:off x="664292" y="1346"/>
              <a:ext cx="7620000" cy="4286885"/>
            </a:xfrm>
            <a:custGeom>
              <a:avLst/>
              <a:gdLst/>
              <a:ahLst/>
              <a:cxnLst/>
              <a:rect l="l" t="t" r="r" b="b"/>
              <a:pathLst>
                <a:path w="7620000" h="4286885">
                  <a:moveTo>
                    <a:pt x="7619491" y="0"/>
                  </a:moveTo>
                  <a:lnTo>
                    <a:pt x="0" y="0"/>
                  </a:lnTo>
                  <a:lnTo>
                    <a:pt x="0" y="4286338"/>
                  </a:lnTo>
                  <a:lnTo>
                    <a:pt x="7619491" y="4286338"/>
                  </a:lnTo>
                  <a:lnTo>
                    <a:pt x="7619491"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57957" y="731541"/>
              <a:ext cx="3011603" cy="1009003"/>
            </a:xfrm>
            <a:prstGeom prst="rect">
              <a:avLst/>
            </a:prstGeom>
          </p:spPr>
        </p:pic>
      </p:grpSp>
      <p:sp>
        <p:nvSpPr>
          <p:cNvPr id="5" name="object 5"/>
          <p:cNvSpPr txBox="1">
            <a:spLocks noGrp="1"/>
          </p:cNvSpPr>
          <p:nvPr>
            <p:ph type="title"/>
          </p:nvPr>
        </p:nvSpPr>
        <p:spPr>
          <a:xfrm>
            <a:off x="2894855" y="116781"/>
            <a:ext cx="2709979" cy="243581"/>
          </a:xfrm>
          <a:prstGeom prst="rect">
            <a:avLst/>
          </a:prstGeom>
        </p:spPr>
        <p:txBody>
          <a:bodyPr vert="horz" wrap="square" lIns="0" tIns="12696" rIns="0" bIns="0" rtlCol="0">
            <a:spAutoFit/>
          </a:bodyPr>
          <a:lstStyle/>
          <a:p>
            <a:pPr marL="38089">
              <a:spcBef>
                <a:spcPts val="100"/>
              </a:spcBef>
            </a:pPr>
            <a:r>
              <a:rPr sz="1500" b="1" spc="-10" dirty="0">
                <a:solidFill>
                  <a:srgbClr val="001F5F"/>
                </a:solidFill>
                <a:latin typeface="Calibri"/>
                <a:cs typeface="Calibri"/>
              </a:rPr>
              <a:t>TROP2</a:t>
            </a:r>
            <a:r>
              <a:rPr sz="1500" b="1" spc="-50" dirty="0">
                <a:solidFill>
                  <a:srgbClr val="001F5F"/>
                </a:solidFill>
                <a:latin typeface="Calibri"/>
                <a:cs typeface="Calibri"/>
              </a:rPr>
              <a:t> </a:t>
            </a:r>
            <a:r>
              <a:rPr sz="1500" b="1" dirty="0">
                <a:solidFill>
                  <a:srgbClr val="001F5F"/>
                </a:solidFill>
                <a:latin typeface="Calibri"/>
                <a:cs typeface="Calibri"/>
              </a:rPr>
              <a:t>ADC</a:t>
            </a:r>
            <a:r>
              <a:rPr sz="1500" b="1" spc="-25" dirty="0">
                <a:solidFill>
                  <a:srgbClr val="001F5F"/>
                </a:solidFill>
                <a:latin typeface="Calibri"/>
                <a:cs typeface="Calibri"/>
              </a:rPr>
              <a:t> </a:t>
            </a:r>
            <a:r>
              <a:rPr sz="1500" b="1" spc="-10" dirty="0">
                <a:solidFill>
                  <a:srgbClr val="001F5F"/>
                </a:solidFill>
                <a:latin typeface="Calibri"/>
                <a:cs typeface="Calibri"/>
              </a:rPr>
              <a:t>Trials:</a:t>
            </a:r>
            <a:r>
              <a:rPr sz="1500" b="1" spc="-55" dirty="0">
                <a:solidFill>
                  <a:srgbClr val="001F5F"/>
                </a:solidFill>
                <a:latin typeface="Calibri"/>
                <a:cs typeface="Calibri"/>
              </a:rPr>
              <a:t> </a:t>
            </a:r>
            <a:r>
              <a:rPr sz="1500" b="1" dirty="0">
                <a:solidFill>
                  <a:srgbClr val="001F5F"/>
                </a:solidFill>
                <a:latin typeface="Calibri"/>
                <a:cs typeface="Calibri"/>
              </a:rPr>
              <a:t>1</a:t>
            </a:r>
            <a:r>
              <a:rPr sz="1425" b="1" baseline="20467" dirty="0">
                <a:solidFill>
                  <a:srgbClr val="001F5F"/>
                </a:solidFill>
                <a:latin typeface="Calibri"/>
                <a:cs typeface="Calibri"/>
              </a:rPr>
              <a:t>st</a:t>
            </a:r>
            <a:r>
              <a:rPr sz="1425" b="1" spc="142" baseline="20467" dirty="0">
                <a:solidFill>
                  <a:srgbClr val="001F5F"/>
                </a:solidFill>
                <a:latin typeface="Calibri"/>
                <a:cs typeface="Calibri"/>
              </a:rPr>
              <a:t> </a:t>
            </a:r>
            <a:r>
              <a:rPr sz="1500" b="1" dirty="0">
                <a:solidFill>
                  <a:srgbClr val="001F5F"/>
                </a:solidFill>
                <a:latin typeface="Calibri"/>
                <a:cs typeface="Calibri"/>
              </a:rPr>
              <a:t>Line</a:t>
            </a:r>
            <a:r>
              <a:rPr sz="1500" b="1" spc="-40" dirty="0">
                <a:solidFill>
                  <a:srgbClr val="001F5F"/>
                </a:solidFill>
                <a:latin typeface="Calibri"/>
                <a:cs typeface="Calibri"/>
              </a:rPr>
              <a:t> </a:t>
            </a:r>
            <a:r>
              <a:rPr sz="1500" b="1" spc="-10" dirty="0">
                <a:solidFill>
                  <a:srgbClr val="001F5F"/>
                </a:solidFill>
                <a:latin typeface="Calibri"/>
                <a:cs typeface="Calibri"/>
              </a:rPr>
              <a:t>mTNBC</a:t>
            </a:r>
            <a:endParaRPr sz="1500">
              <a:latin typeface="Calibri"/>
              <a:cs typeface="Calibri"/>
            </a:endParaRPr>
          </a:p>
        </p:txBody>
      </p:sp>
      <p:sp>
        <p:nvSpPr>
          <p:cNvPr id="6" name="object 6"/>
          <p:cNvSpPr txBox="1"/>
          <p:nvPr/>
        </p:nvSpPr>
        <p:spPr>
          <a:xfrm>
            <a:off x="3017839" y="2130517"/>
            <a:ext cx="3294634" cy="243581"/>
          </a:xfrm>
          <a:prstGeom prst="rect">
            <a:avLst/>
          </a:prstGeom>
        </p:spPr>
        <p:txBody>
          <a:bodyPr vert="horz" wrap="square" lIns="0" tIns="12696" rIns="0" bIns="0" rtlCol="0">
            <a:spAutoFit/>
          </a:bodyPr>
          <a:lstStyle/>
          <a:p>
            <a:pPr marL="38089">
              <a:spcBef>
                <a:spcPts val="100"/>
              </a:spcBef>
            </a:pPr>
            <a:r>
              <a:rPr sz="1500" b="1" dirty="0">
                <a:solidFill>
                  <a:srgbClr val="001F5F"/>
                </a:solidFill>
                <a:latin typeface="Calibri"/>
                <a:cs typeface="Calibri"/>
              </a:rPr>
              <a:t>TROP2</a:t>
            </a:r>
            <a:r>
              <a:rPr sz="1500" b="1" spc="-45" dirty="0">
                <a:solidFill>
                  <a:srgbClr val="001F5F"/>
                </a:solidFill>
                <a:latin typeface="Calibri"/>
                <a:cs typeface="Calibri"/>
              </a:rPr>
              <a:t> </a:t>
            </a:r>
            <a:r>
              <a:rPr sz="1500" b="1" dirty="0">
                <a:solidFill>
                  <a:srgbClr val="001F5F"/>
                </a:solidFill>
                <a:latin typeface="Calibri"/>
                <a:cs typeface="Calibri"/>
              </a:rPr>
              <a:t>ADC</a:t>
            </a:r>
            <a:r>
              <a:rPr sz="1500" b="1" spc="-40" dirty="0">
                <a:solidFill>
                  <a:srgbClr val="001F5F"/>
                </a:solidFill>
                <a:latin typeface="Calibri"/>
                <a:cs typeface="Calibri"/>
              </a:rPr>
              <a:t> </a:t>
            </a:r>
            <a:r>
              <a:rPr sz="1500" b="1" dirty="0">
                <a:solidFill>
                  <a:srgbClr val="001F5F"/>
                </a:solidFill>
                <a:latin typeface="Calibri"/>
                <a:cs typeface="Calibri"/>
              </a:rPr>
              <a:t>Trials:</a:t>
            </a:r>
            <a:r>
              <a:rPr sz="1500" b="1" spc="-45" dirty="0">
                <a:solidFill>
                  <a:srgbClr val="001F5F"/>
                </a:solidFill>
                <a:latin typeface="Calibri"/>
                <a:cs typeface="Calibri"/>
              </a:rPr>
              <a:t> </a:t>
            </a:r>
            <a:r>
              <a:rPr sz="1500" b="1" dirty="0">
                <a:solidFill>
                  <a:srgbClr val="001F5F"/>
                </a:solidFill>
                <a:latin typeface="Calibri"/>
                <a:cs typeface="Calibri"/>
              </a:rPr>
              <a:t>1</a:t>
            </a:r>
            <a:r>
              <a:rPr sz="1425" b="1" baseline="20467" dirty="0">
                <a:solidFill>
                  <a:srgbClr val="001F5F"/>
                </a:solidFill>
                <a:latin typeface="Calibri"/>
                <a:cs typeface="Calibri"/>
              </a:rPr>
              <a:t>st</a:t>
            </a:r>
            <a:r>
              <a:rPr sz="1425" b="1" spc="135" baseline="20467" dirty="0">
                <a:solidFill>
                  <a:srgbClr val="001F5F"/>
                </a:solidFill>
                <a:latin typeface="Calibri"/>
                <a:cs typeface="Calibri"/>
              </a:rPr>
              <a:t> </a:t>
            </a:r>
            <a:r>
              <a:rPr sz="1500" b="1" dirty="0">
                <a:solidFill>
                  <a:srgbClr val="001F5F"/>
                </a:solidFill>
                <a:latin typeface="Calibri"/>
                <a:cs typeface="Calibri"/>
              </a:rPr>
              <a:t>Line</a:t>
            </a:r>
            <a:r>
              <a:rPr sz="1500" b="1" spc="-45" dirty="0">
                <a:solidFill>
                  <a:srgbClr val="001F5F"/>
                </a:solidFill>
                <a:latin typeface="Calibri"/>
                <a:cs typeface="Calibri"/>
              </a:rPr>
              <a:t> </a:t>
            </a:r>
            <a:r>
              <a:rPr sz="1500" b="1" dirty="0">
                <a:solidFill>
                  <a:srgbClr val="001F5F"/>
                </a:solidFill>
                <a:latin typeface="Calibri"/>
                <a:cs typeface="Calibri"/>
              </a:rPr>
              <a:t>mTNBC,</a:t>
            </a:r>
            <a:r>
              <a:rPr sz="1500" b="1" spc="-30" dirty="0">
                <a:solidFill>
                  <a:srgbClr val="001F5F"/>
                </a:solidFill>
                <a:latin typeface="Calibri"/>
                <a:cs typeface="Calibri"/>
              </a:rPr>
              <a:t> </a:t>
            </a:r>
            <a:r>
              <a:rPr sz="1500" b="1" spc="-20" dirty="0">
                <a:solidFill>
                  <a:srgbClr val="001F5F"/>
                </a:solidFill>
                <a:latin typeface="Calibri"/>
                <a:cs typeface="Calibri"/>
              </a:rPr>
              <a:t>PDL1+</a:t>
            </a:r>
            <a:endParaRPr sz="1500">
              <a:latin typeface="Calibri"/>
              <a:cs typeface="Calibri"/>
            </a:endParaRPr>
          </a:p>
        </p:txBody>
      </p:sp>
      <p:grpSp>
        <p:nvGrpSpPr>
          <p:cNvPr id="7" name="object 7"/>
          <p:cNvGrpSpPr/>
          <p:nvPr/>
        </p:nvGrpSpPr>
        <p:grpSpPr>
          <a:xfrm>
            <a:off x="1006679" y="1154707"/>
            <a:ext cx="6990464" cy="2827418"/>
            <a:chOff x="1005579" y="1155063"/>
            <a:chExt cx="6992620" cy="2828290"/>
          </a:xfrm>
        </p:grpSpPr>
        <p:pic>
          <p:nvPicPr>
            <p:cNvPr id="8" name="object 8"/>
            <p:cNvPicPr/>
            <p:nvPr/>
          </p:nvPicPr>
          <p:blipFill>
            <a:blip r:embed="rId3" cstate="print"/>
            <a:stretch>
              <a:fillRect/>
            </a:stretch>
          </p:blipFill>
          <p:spPr>
            <a:xfrm>
              <a:off x="1005579" y="2930338"/>
              <a:ext cx="2966680" cy="1052581"/>
            </a:xfrm>
            <a:prstGeom prst="rect">
              <a:avLst/>
            </a:prstGeom>
          </p:spPr>
        </p:pic>
        <p:sp>
          <p:nvSpPr>
            <p:cNvPr id="9" name="object 9"/>
            <p:cNvSpPr/>
            <p:nvPr/>
          </p:nvSpPr>
          <p:spPr>
            <a:xfrm>
              <a:off x="6710911" y="1164112"/>
              <a:ext cx="1277620" cy="255904"/>
            </a:xfrm>
            <a:custGeom>
              <a:avLst/>
              <a:gdLst/>
              <a:ahLst/>
              <a:cxnLst/>
              <a:rect l="l" t="t" r="r" b="b"/>
              <a:pathLst>
                <a:path w="1277620" h="255905">
                  <a:moveTo>
                    <a:pt x="1234833" y="0"/>
                  </a:moveTo>
                  <a:lnTo>
                    <a:pt x="42542" y="0"/>
                  </a:lnTo>
                  <a:lnTo>
                    <a:pt x="25874" y="3333"/>
                  </a:lnTo>
                  <a:lnTo>
                    <a:pt x="12381" y="12541"/>
                  </a:lnTo>
                  <a:lnTo>
                    <a:pt x="3333" y="26035"/>
                  </a:lnTo>
                  <a:lnTo>
                    <a:pt x="0" y="42545"/>
                  </a:lnTo>
                  <a:lnTo>
                    <a:pt x="0" y="212888"/>
                  </a:lnTo>
                  <a:lnTo>
                    <a:pt x="3333" y="229398"/>
                  </a:lnTo>
                  <a:lnTo>
                    <a:pt x="12381" y="243051"/>
                  </a:lnTo>
                  <a:lnTo>
                    <a:pt x="25874" y="252100"/>
                  </a:lnTo>
                  <a:lnTo>
                    <a:pt x="42542" y="255434"/>
                  </a:lnTo>
                  <a:lnTo>
                    <a:pt x="1234833" y="255434"/>
                  </a:lnTo>
                  <a:lnTo>
                    <a:pt x="1251342" y="252100"/>
                  </a:lnTo>
                  <a:lnTo>
                    <a:pt x="1264835" y="243051"/>
                  </a:lnTo>
                  <a:lnTo>
                    <a:pt x="1274042" y="229398"/>
                  </a:lnTo>
                  <a:lnTo>
                    <a:pt x="1277375" y="212888"/>
                  </a:lnTo>
                  <a:lnTo>
                    <a:pt x="1277375" y="42545"/>
                  </a:lnTo>
                  <a:lnTo>
                    <a:pt x="1274042" y="26035"/>
                  </a:lnTo>
                  <a:lnTo>
                    <a:pt x="1264835" y="12541"/>
                  </a:lnTo>
                  <a:lnTo>
                    <a:pt x="1251342" y="3333"/>
                  </a:lnTo>
                  <a:lnTo>
                    <a:pt x="1234833" y="0"/>
                  </a:lnTo>
                  <a:close/>
                </a:path>
              </a:pathLst>
            </a:custGeom>
            <a:solidFill>
              <a:srgbClr val="1168B3"/>
            </a:solidFill>
          </p:spPr>
          <p:txBody>
            <a:bodyPr wrap="square" lIns="0" tIns="0" rIns="0" bIns="0" rtlCol="0"/>
            <a:lstStyle/>
            <a:p>
              <a:endParaRPr/>
            </a:p>
          </p:txBody>
        </p:sp>
        <p:sp>
          <p:nvSpPr>
            <p:cNvPr id="10" name="object 10"/>
            <p:cNvSpPr/>
            <p:nvPr/>
          </p:nvSpPr>
          <p:spPr>
            <a:xfrm>
              <a:off x="6711228" y="1164271"/>
              <a:ext cx="1277620" cy="255904"/>
            </a:xfrm>
            <a:custGeom>
              <a:avLst/>
              <a:gdLst/>
              <a:ahLst/>
              <a:cxnLst/>
              <a:rect l="l" t="t" r="r" b="b"/>
              <a:pathLst>
                <a:path w="1277620" h="255905">
                  <a:moveTo>
                    <a:pt x="0" y="42545"/>
                  </a:moveTo>
                  <a:lnTo>
                    <a:pt x="3492" y="26194"/>
                  </a:lnTo>
                  <a:lnTo>
                    <a:pt x="12381" y="12382"/>
                  </a:lnTo>
                  <a:lnTo>
                    <a:pt x="25874" y="3492"/>
                  </a:lnTo>
                  <a:lnTo>
                    <a:pt x="42224" y="0"/>
                  </a:lnTo>
                  <a:lnTo>
                    <a:pt x="1234675" y="0"/>
                  </a:lnTo>
                  <a:lnTo>
                    <a:pt x="1251183" y="3492"/>
                  </a:lnTo>
                  <a:lnTo>
                    <a:pt x="1264994" y="12382"/>
                  </a:lnTo>
                  <a:lnTo>
                    <a:pt x="1273883" y="26194"/>
                  </a:lnTo>
                  <a:lnTo>
                    <a:pt x="1277375" y="42545"/>
                  </a:lnTo>
                  <a:lnTo>
                    <a:pt x="1277375" y="212729"/>
                  </a:lnTo>
                  <a:lnTo>
                    <a:pt x="1273883" y="229715"/>
                  </a:lnTo>
                  <a:lnTo>
                    <a:pt x="1264994" y="243051"/>
                  </a:lnTo>
                  <a:lnTo>
                    <a:pt x="1251183" y="251941"/>
                  </a:lnTo>
                  <a:lnTo>
                    <a:pt x="1234675" y="255434"/>
                  </a:lnTo>
                  <a:lnTo>
                    <a:pt x="42224" y="255434"/>
                  </a:lnTo>
                  <a:lnTo>
                    <a:pt x="25874" y="251941"/>
                  </a:lnTo>
                  <a:lnTo>
                    <a:pt x="12381" y="243051"/>
                  </a:lnTo>
                  <a:lnTo>
                    <a:pt x="3492" y="229715"/>
                  </a:lnTo>
                  <a:lnTo>
                    <a:pt x="0" y="212729"/>
                  </a:lnTo>
                  <a:lnTo>
                    <a:pt x="0" y="42545"/>
                  </a:lnTo>
                  <a:close/>
                </a:path>
              </a:pathLst>
            </a:custGeom>
            <a:ln w="17859">
              <a:solidFill>
                <a:srgbClr val="002C61"/>
              </a:solidFill>
            </a:ln>
          </p:spPr>
          <p:txBody>
            <a:bodyPr wrap="square" lIns="0" tIns="0" rIns="0" bIns="0" rtlCol="0"/>
            <a:lstStyle/>
            <a:p>
              <a:endParaRPr/>
            </a:p>
          </p:txBody>
        </p:sp>
      </p:grpSp>
      <p:sp>
        <p:nvSpPr>
          <p:cNvPr id="11" name="object 11"/>
          <p:cNvSpPr txBox="1"/>
          <p:nvPr/>
        </p:nvSpPr>
        <p:spPr>
          <a:xfrm>
            <a:off x="1475243" y="472914"/>
            <a:ext cx="651944" cy="185250"/>
          </a:xfrm>
          <a:prstGeom prst="rect">
            <a:avLst/>
          </a:prstGeom>
        </p:spPr>
        <p:txBody>
          <a:bodyPr vert="horz" wrap="square" lIns="0" tIns="15870" rIns="0" bIns="0" rtlCol="0">
            <a:spAutoFit/>
          </a:bodyPr>
          <a:lstStyle/>
          <a:p>
            <a:pPr marL="12696">
              <a:spcBef>
                <a:spcPts val="125"/>
              </a:spcBef>
            </a:pPr>
            <a:r>
              <a:rPr sz="1100" spc="-10" dirty="0">
                <a:latin typeface="Calibri"/>
                <a:cs typeface="Calibri"/>
              </a:rPr>
              <a:t>ASCENT-</a:t>
            </a:r>
            <a:r>
              <a:rPr sz="1100" spc="-25" dirty="0">
                <a:latin typeface="Calibri"/>
                <a:cs typeface="Calibri"/>
              </a:rPr>
              <a:t>03</a:t>
            </a:r>
            <a:endParaRPr sz="1100">
              <a:latin typeface="Calibri"/>
              <a:cs typeface="Calibri"/>
            </a:endParaRPr>
          </a:p>
        </p:txBody>
      </p:sp>
      <p:sp>
        <p:nvSpPr>
          <p:cNvPr id="12" name="object 12"/>
          <p:cNvSpPr txBox="1"/>
          <p:nvPr/>
        </p:nvSpPr>
        <p:spPr>
          <a:xfrm>
            <a:off x="1475243" y="2649337"/>
            <a:ext cx="651944" cy="185250"/>
          </a:xfrm>
          <a:prstGeom prst="rect">
            <a:avLst/>
          </a:prstGeom>
        </p:spPr>
        <p:txBody>
          <a:bodyPr vert="horz" wrap="square" lIns="0" tIns="15870" rIns="0" bIns="0" rtlCol="0">
            <a:spAutoFit/>
          </a:bodyPr>
          <a:lstStyle/>
          <a:p>
            <a:pPr marL="12696">
              <a:spcBef>
                <a:spcPts val="125"/>
              </a:spcBef>
            </a:pPr>
            <a:r>
              <a:rPr sz="1100" spc="-10" dirty="0">
                <a:latin typeface="Calibri"/>
                <a:cs typeface="Calibri"/>
              </a:rPr>
              <a:t>ASCENT-</a:t>
            </a:r>
            <a:r>
              <a:rPr sz="1100" spc="-25" dirty="0">
                <a:latin typeface="Calibri"/>
                <a:cs typeface="Calibri"/>
              </a:rPr>
              <a:t>04</a:t>
            </a:r>
            <a:endParaRPr sz="1100">
              <a:latin typeface="Calibri"/>
              <a:cs typeface="Calibri"/>
            </a:endParaRPr>
          </a:p>
        </p:txBody>
      </p:sp>
      <p:sp>
        <p:nvSpPr>
          <p:cNvPr id="13" name="object 13"/>
          <p:cNvSpPr txBox="1"/>
          <p:nvPr/>
        </p:nvSpPr>
        <p:spPr>
          <a:xfrm>
            <a:off x="6781662" y="1187560"/>
            <a:ext cx="1138204" cy="184609"/>
          </a:xfrm>
          <a:prstGeom prst="rect">
            <a:avLst/>
          </a:prstGeom>
        </p:spPr>
        <p:txBody>
          <a:bodyPr vert="horz" wrap="square" lIns="0" tIns="15235" rIns="0" bIns="0" rtlCol="0">
            <a:spAutoFit/>
          </a:bodyPr>
          <a:lstStyle/>
          <a:p>
            <a:pPr algn="ctr">
              <a:spcBef>
                <a:spcPts val="120"/>
              </a:spcBef>
            </a:pPr>
            <a:r>
              <a:rPr sz="550" b="1" dirty="0">
                <a:solidFill>
                  <a:srgbClr val="FFFFFF"/>
                </a:solidFill>
                <a:latin typeface="Arial"/>
                <a:cs typeface="Arial"/>
              </a:rPr>
              <a:t>Investigator’s</a:t>
            </a:r>
            <a:r>
              <a:rPr sz="550" b="1" spc="25" dirty="0">
                <a:solidFill>
                  <a:srgbClr val="FFFFFF"/>
                </a:solidFill>
                <a:latin typeface="Arial"/>
                <a:cs typeface="Arial"/>
              </a:rPr>
              <a:t> </a:t>
            </a:r>
            <a:r>
              <a:rPr sz="550" b="1" spc="-10" dirty="0">
                <a:solidFill>
                  <a:srgbClr val="FFFFFF"/>
                </a:solidFill>
                <a:latin typeface="Arial"/>
                <a:cs typeface="Arial"/>
              </a:rPr>
              <a:t>choice</a:t>
            </a:r>
            <a:endParaRPr sz="550">
              <a:latin typeface="Arial"/>
              <a:cs typeface="Arial"/>
            </a:endParaRPr>
          </a:p>
          <a:p>
            <a:pPr algn="ctr">
              <a:spcBef>
                <a:spcPts val="15"/>
              </a:spcBef>
            </a:pPr>
            <a:r>
              <a:rPr sz="550" dirty="0">
                <a:solidFill>
                  <a:srgbClr val="FFFFFF"/>
                </a:solidFill>
                <a:latin typeface="Arial"/>
                <a:cs typeface="Arial"/>
              </a:rPr>
              <a:t>Pacl/nab-pacl,Cape,</a:t>
            </a:r>
            <a:r>
              <a:rPr sz="550" spc="10" dirty="0">
                <a:solidFill>
                  <a:srgbClr val="FFFFFF"/>
                </a:solidFill>
                <a:latin typeface="Arial"/>
                <a:cs typeface="Arial"/>
              </a:rPr>
              <a:t> </a:t>
            </a:r>
            <a:r>
              <a:rPr sz="550" dirty="0">
                <a:solidFill>
                  <a:srgbClr val="FFFFFF"/>
                </a:solidFill>
                <a:latin typeface="Arial"/>
                <a:cs typeface="Arial"/>
              </a:rPr>
              <a:t>carbo,</a:t>
            </a:r>
            <a:r>
              <a:rPr sz="550" spc="40" dirty="0">
                <a:solidFill>
                  <a:srgbClr val="FFFFFF"/>
                </a:solidFill>
                <a:latin typeface="Arial"/>
                <a:cs typeface="Arial"/>
              </a:rPr>
              <a:t> </a:t>
            </a:r>
            <a:r>
              <a:rPr sz="550" spc="-10" dirty="0">
                <a:solidFill>
                  <a:srgbClr val="FFFFFF"/>
                </a:solidFill>
                <a:latin typeface="Arial"/>
                <a:cs typeface="Arial"/>
              </a:rPr>
              <a:t>eribulin</a:t>
            </a:r>
            <a:endParaRPr sz="550">
              <a:latin typeface="Arial"/>
              <a:cs typeface="Arial"/>
            </a:endParaRPr>
          </a:p>
        </p:txBody>
      </p:sp>
      <p:grpSp>
        <p:nvGrpSpPr>
          <p:cNvPr id="14" name="object 14"/>
          <p:cNvGrpSpPr/>
          <p:nvPr/>
        </p:nvGrpSpPr>
        <p:grpSpPr>
          <a:xfrm>
            <a:off x="6679148" y="687006"/>
            <a:ext cx="1295635" cy="370091"/>
            <a:chOff x="6679797" y="687218"/>
            <a:chExt cx="1296035" cy="370205"/>
          </a:xfrm>
        </p:grpSpPr>
        <p:sp>
          <p:nvSpPr>
            <p:cNvPr id="15" name="object 15"/>
            <p:cNvSpPr/>
            <p:nvPr/>
          </p:nvSpPr>
          <p:spPr>
            <a:xfrm>
              <a:off x="6688846" y="696266"/>
              <a:ext cx="1277620" cy="351790"/>
            </a:xfrm>
            <a:custGeom>
              <a:avLst/>
              <a:gdLst/>
              <a:ahLst/>
              <a:cxnLst/>
              <a:rect l="l" t="t" r="r" b="b"/>
              <a:pathLst>
                <a:path w="1277620" h="351790">
                  <a:moveTo>
                    <a:pt x="1218959" y="0"/>
                  </a:moveTo>
                  <a:lnTo>
                    <a:pt x="58574" y="0"/>
                  </a:lnTo>
                  <a:lnTo>
                    <a:pt x="35716" y="4603"/>
                  </a:lnTo>
                  <a:lnTo>
                    <a:pt x="17143" y="17145"/>
                  </a:lnTo>
                  <a:lnTo>
                    <a:pt x="4603" y="35878"/>
                  </a:lnTo>
                  <a:lnTo>
                    <a:pt x="0" y="58579"/>
                  </a:lnTo>
                  <a:lnTo>
                    <a:pt x="0" y="292741"/>
                  </a:lnTo>
                  <a:lnTo>
                    <a:pt x="4603" y="315442"/>
                  </a:lnTo>
                  <a:lnTo>
                    <a:pt x="17143" y="334016"/>
                  </a:lnTo>
                  <a:lnTo>
                    <a:pt x="35716" y="346558"/>
                  </a:lnTo>
                  <a:lnTo>
                    <a:pt x="58574" y="351162"/>
                  </a:lnTo>
                  <a:lnTo>
                    <a:pt x="1218959" y="351162"/>
                  </a:lnTo>
                  <a:lnTo>
                    <a:pt x="1241659" y="346558"/>
                  </a:lnTo>
                  <a:lnTo>
                    <a:pt x="1260232" y="334016"/>
                  </a:lnTo>
                  <a:lnTo>
                    <a:pt x="1272772" y="315442"/>
                  </a:lnTo>
                  <a:lnTo>
                    <a:pt x="1277375" y="292741"/>
                  </a:lnTo>
                  <a:lnTo>
                    <a:pt x="1277375" y="58579"/>
                  </a:lnTo>
                  <a:lnTo>
                    <a:pt x="1260232" y="17145"/>
                  </a:lnTo>
                  <a:lnTo>
                    <a:pt x="1218959" y="0"/>
                  </a:lnTo>
                  <a:close/>
                </a:path>
              </a:pathLst>
            </a:custGeom>
            <a:solidFill>
              <a:srgbClr val="46B849"/>
            </a:solidFill>
          </p:spPr>
          <p:txBody>
            <a:bodyPr wrap="square" lIns="0" tIns="0" rIns="0" bIns="0" rtlCol="0"/>
            <a:lstStyle/>
            <a:p>
              <a:endParaRPr/>
            </a:p>
          </p:txBody>
        </p:sp>
        <p:sp>
          <p:nvSpPr>
            <p:cNvPr id="16" name="object 16"/>
            <p:cNvSpPr/>
            <p:nvPr/>
          </p:nvSpPr>
          <p:spPr>
            <a:xfrm>
              <a:off x="6689005" y="696425"/>
              <a:ext cx="1277620" cy="351790"/>
            </a:xfrm>
            <a:custGeom>
              <a:avLst/>
              <a:gdLst/>
              <a:ahLst/>
              <a:cxnLst/>
              <a:rect l="l" t="t" r="r" b="b"/>
              <a:pathLst>
                <a:path w="1277620" h="351790">
                  <a:moveTo>
                    <a:pt x="0" y="58579"/>
                  </a:moveTo>
                  <a:lnTo>
                    <a:pt x="4444" y="35719"/>
                  </a:lnTo>
                  <a:lnTo>
                    <a:pt x="17302" y="17304"/>
                  </a:lnTo>
                  <a:lnTo>
                    <a:pt x="35716" y="4445"/>
                  </a:lnTo>
                  <a:lnTo>
                    <a:pt x="58416" y="0"/>
                  </a:lnTo>
                  <a:lnTo>
                    <a:pt x="1218801" y="0"/>
                  </a:lnTo>
                  <a:lnTo>
                    <a:pt x="1241659" y="4445"/>
                  </a:lnTo>
                  <a:lnTo>
                    <a:pt x="1260390" y="17304"/>
                  </a:lnTo>
                  <a:lnTo>
                    <a:pt x="1272772" y="35719"/>
                  </a:lnTo>
                  <a:lnTo>
                    <a:pt x="1277375" y="58579"/>
                  </a:lnTo>
                  <a:lnTo>
                    <a:pt x="1277375" y="292741"/>
                  </a:lnTo>
                  <a:lnTo>
                    <a:pt x="1272772" y="315442"/>
                  </a:lnTo>
                  <a:lnTo>
                    <a:pt x="1260390" y="333858"/>
                  </a:lnTo>
                  <a:lnTo>
                    <a:pt x="1241659" y="346717"/>
                  </a:lnTo>
                  <a:lnTo>
                    <a:pt x="1218801" y="351162"/>
                  </a:lnTo>
                  <a:lnTo>
                    <a:pt x="58416" y="351162"/>
                  </a:lnTo>
                  <a:lnTo>
                    <a:pt x="35716" y="346717"/>
                  </a:lnTo>
                  <a:lnTo>
                    <a:pt x="17302" y="333858"/>
                  </a:lnTo>
                  <a:lnTo>
                    <a:pt x="4444" y="315442"/>
                  </a:lnTo>
                  <a:lnTo>
                    <a:pt x="0" y="292741"/>
                  </a:lnTo>
                  <a:lnTo>
                    <a:pt x="0" y="58579"/>
                  </a:lnTo>
                  <a:close/>
                </a:path>
              </a:pathLst>
            </a:custGeom>
            <a:ln w="17859">
              <a:solidFill>
                <a:srgbClr val="002C61"/>
              </a:solidFill>
            </a:ln>
          </p:spPr>
          <p:txBody>
            <a:bodyPr wrap="square" lIns="0" tIns="0" rIns="0" bIns="0" rtlCol="0"/>
            <a:lstStyle/>
            <a:p>
              <a:endParaRPr/>
            </a:p>
          </p:txBody>
        </p:sp>
      </p:grpSp>
      <p:sp>
        <p:nvSpPr>
          <p:cNvPr id="17" name="object 17"/>
          <p:cNvSpPr txBox="1"/>
          <p:nvPr/>
        </p:nvSpPr>
        <p:spPr>
          <a:xfrm>
            <a:off x="6705927" y="810478"/>
            <a:ext cx="1242312" cy="99996"/>
          </a:xfrm>
          <a:prstGeom prst="rect">
            <a:avLst/>
          </a:prstGeom>
        </p:spPr>
        <p:txBody>
          <a:bodyPr vert="horz" wrap="square" lIns="0" tIns="15235" rIns="0" bIns="0" rtlCol="0">
            <a:spAutoFit/>
          </a:bodyPr>
          <a:lstStyle/>
          <a:p>
            <a:pPr marR="635" algn="ctr">
              <a:spcBef>
                <a:spcPts val="120"/>
              </a:spcBef>
            </a:pPr>
            <a:r>
              <a:rPr sz="550" b="1" spc="-10" dirty="0">
                <a:solidFill>
                  <a:srgbClr val="FFFFFF"/>
                </a:solidFill>
                <a:latin typeface="Arial"/>
                <a:cs typeface="Arial"/>
              </a:rPr>
              <a:t>DATO-</a:t>
            </a:r>
            <a:r>
              <a:rPr sz="550" b="1" spc="-25" dirty="0">
                <a:solidFill>
                  <a:srgbClr val="FFFFFF"/>
                </a:solidFill>
                <a:latin typeface="Arial"/>
                <a:cs typeface="Arial"/>
              </a:rPr>
              <a:t>DXd</a:t>
            </a:r>
            <a:endParaRPr sz="550">
              <a:latin typeface="Arial"/>
              <a:cs typeface="Arial"/>
            </a:endParaRPr>
          </a:p>
        </p:txBody>
      </p:sp>
      <p:grpSp>
        <p:nvGrpSpPr>
          <p:cNvPr id="18" name="object 18"/>
          <p:cNvGrpSpPr/>
          <p:nvPr/>
        </p:nvGrpSpPr>
        <p:grpSpPr>
          <a:xfrm>
            <a:off x="5041144" y="747472"/>
            <a:ext cx="1143917" cy="561167"/>
            <a:chOff x="5041289" y="747703"/>
            <a:chExt cx="1144270" cy="561340"/>
          </a:xfrm>
        </p:grpSpPr>
        <p:sp>
          <p:nvSpPr>
            <p:cNvPr id="19" name="object 19"/>
            <p:cNvSpPr/>
            <p:nvPr/>
          </p:nvSpPr>
          <p:spPr>
            <a:xfrm>
              <a:off x="5050338" y="756593"/>
              <a:ext cx="1125855" cy="542925"/>
            </a:xfrm>
            <a:custGeom>
              <a:avLst/>
              <a:gdLst/>
              <a:ahLst/>
              <a:cxnLst/>
              <a:rect l="l" t="t" r="r" b="b"/>
              <a:pathLst>
                <a:path w="1125854" h="542925">
                  <a:moveTo>
                    <a:pt x="1034822" y="0"/>
                  </a:moveTo>
                  <a:lnTo>
                    <a:pt x="90481" y="0"/>
                  </a:lnTo>
                  <a:lnTo>
                    <a:pt x="61749" y="4603"/>
                  </a:lnTo>
                  <a:lnTo>
                    <a:pt x="36986" y="17462"/>
                  </a:lnTo>
                  <a:lnTo>
                    <a:pt x="17461" y="37148"/>
                  </a:lnTo>
                  <a:lnTo>
                    <a:pt x="4603" y="61913"/>
                  </a:lnTo>
                  <a:lnTo>
                    <a:pt x="0" y="90489"/>
                  </a:lnTo>
                  <a:lnTo>
                    <a:pt x="0" y="452288"/>
                  </a:lnTo>
                  <a:lnTo>
                    <a:pt x="17461" y="505787"/>
                  </a:lnTo>
                  <a:lnTo>
                    <a:pt x="61749" y="538173"/>
                  </a:lnTo>
                  <a:lnTo>
                    <a:pt x="90481" y="542777"/>
                  </a:lnTo>
                  <a:lnTo>
                    <a:pt x="1034822" y="542777"/>
                  </a:lnTo>
                  <a:lnTo>
                    <a:pt x="1088317" y="525314"/>
                  </a:lnTo>
                  <a:lnTo>
                    <a:pt x="1120700" y="480863"/>
                  </a:lnTo>
                  <a:lnTo>
                    <a:pt x="1125303" y="452288"/>
                  </a:lnTo>
                  <a:lnTo>
                    <a:pt x="1125303" y="90489"/>
                  </a:lnTo>
                  <a:lnTo>
                    <a:pt x="1107842" y="37148"/>
                  </a:lnTo>
                  <a:lnTo>
                    <a:pt x="1063395" y="4603"/>
                  </a:lnTo>
                  <a:lnTo>
                    <a:pt x="1034822" y="0"/>
                  </a:lnTo>
                  <a:close/>
                </a:path>
              </a:pathLst>
            </a:custGeom>
            <a:solidFill>
              <a:srgbClr val="A2A292"/>
            </a:solidFill>
          </p:spPr>
          <p:txBody>
            <a:bodyPr wrap="square" lIns="0" tIns="0" rIns="0" bIns="0" rtlCol="0"/>
            <a:lstStyle/>
            <a:p>
              <a:endParaRPr/>
            </a:p>
          </p:txBody>
        </p:sp>
        <p:sp>
          <p:nvSpPr>
            <p:cNvPr id="20" name="object 20"/>
            <p:cNvSpPr/>
            <p:nvPr/>
          </p:nvSpPr>
          <p:spPr>
            <a:xfrm>
              <a:off x="5050497" y="756910"/>
              <a:ext cx="1125855" cy="542925"/>
            </a:xfrm>
            <a:custGeom>
              <a:avLst/>
              <a:gdLst/>
              <a:ahLst/>
              <a:cxnLst/>
              <a:rect l="l" t="t" r="r" b="b"/>
              <a:pathLst>
                <a:path w="1125854" h="542925">
                  <a:moveTo>
                    <a:pt x="0" y="90330"/>
                  </a:moveTo>
                  <a:lnTo>
                    <a:pt x="6984" y="55087"/>
                  </a:lnTo>
                  <a:lnTo>
                    <a:pt x="26826" y="26829"/>
                  </a:lnTo>
                  <a:lnTo>
                    <a:pt x="55082" y="6985"/>
                  </a:lnTo>
                  <a:lnTo>
                    <a:pt x="90322" y="0"/>
                  </a:lnTo>
                  <a:lnTo>
                    <a:pt x="1034822" y="0"/>
                  </a:lnTo>
                  <a:lnTo>
                    <a:pt x="1069903" y="6985"/>
                  </a:lnTo>
                  <a:lnTo>
                    <a:pt x="1098794" y="26829"/>
                  </a:lnTo>
                  <a:lnTo>
                    <a:pt x="1118636" y="55087"/>
                  </a:lnTo>
                  <a:lnTo>
                    <a:pt x="1125462" y="90330"/>
                  </a:lnTo>
                  <a:lnTo>
                    <a:pt x="1125462" y="452446"/>
                  </a:lnTo>
                  <a:lnTo>
                    <a:pt x="1098794" y="516424"/>
                  </a:lnTo>
                  <a:lnTo>
                    <a:pt x="1034822" y="542777"/>
                  </a:lnTo>
                  <a:lnTo>
                    <a:pt x="90322" y="542777"/>
                  </a:lnTo>
                  <a:lnTo>
                    <a:pt x="55082" y="535792"/>
                  </a:lnTo>
                  <a:lnTo>
                    <a:pt x="26826" y="516424"/>
                  </a:lnTo>
                  <a:lnTo>
                    <a:pt x="6984" y="487690"/>
                  </a:lnTo>
                  <a:lnTo>
                    <a:pt x="0" y="452446"/>
                  </a:lnTo>
                  <a:lnTo>
                    <a:pt x="0" y="90330"/>
                  </a:lnTo>
                  <a:close/>
                </a:path>
              </a:pathLst>
            </a:custGeom>
            <a:ln w="17859">
              <a:solidFill>
                <a:srgbClr val="000000"/>
              </a:solidFill>
            </a:ln>
          </p:spPr>
          <p:txBody>
            <a:bodyPr wrap="square" lIns="0" tIns="0" rIns="0" bIns="0" rtlCol="0"/>
            <a:lstStyle/>
            <a:p>
              <a:endParaRPr/>
            </a:p>
          </p:txBody>
        </p:sp>
      </p:grpSp>
      <p:sp>
        <p:nvSpPr>
          <p:cNvPr id="21" name="object 21"/>
          <p:cNvSpPr txBox="1"/>
          <p:nvPr/>
        </p:nvSpPr>
        <p:spPr>
          <a:xfrm>
            <a:off x="5145880" y="880085"/>
            <a:ext cx="930623" cy="370726"/>
          </a:xfrm>
          <a:prstGeom prst="rect">
            <a:avLst/>
          </a:prstGeom>
        </p:spPr>
        <p:txBody>
          <a:bodyPr vert="horz" wrap="square" lIns="0" tIns="15235" rIns="0" bIns="0" rtlCol="0">
            <a:spAutoFit/>
          </a:bodyPr>
          <a:lstStyle/>
          <a:p>
            <a:pPr marL="5078" algn="ctr">
              <a:spcBef>
                <a:spcPts val="120"/>
              </a:spcBef>
            </a:pPr>
            <a:r>
              <a:rPr sz="550" b="1" dirty="0">
                <a:solidFill>
                  <a:srgbClr val="09345A"/>
                </a:solidFill>
                <a:latin typeface="Arial"/>
                <a:cs typeface="Arial"/>
              </a:rPr>
              <a:t>Un-treated</a:t>
            </a:r>
            <a:r>
              <a:rPr sz="550" b="1" spc="10" dirty="0">
                <a:solidFill>
                  <a:srgbClr val="09345A"/>
                </a:solidFill>
                <a:latin typeface="Arial"/>
                <a:cs typeface="Arial"/>
              </a:rPr>
              <a:t> </a:t>
            </a:r>
            <a:r>
              <a:rPr sz="550" b="1" spc="-10" dirty="0">
                <a:solidFill>
                  <a:srgbClr val="09345A"/>
                </a:solidFill>
                <a:latin typeface="Arial"/>
                <a:cs typeface="Arial"/>
              </a:rPr>
              <a:t>mTNBC</a:t>
            </a:r>
            <a:endParaRPr sz="550">
              <a:latin typeface="Arial"/>
              <a:cs typeface="Arial"/>
            </a:endParaRPr>
          </a:p>
          <a:p>
            <a:pPr marL="12061" marR="5078" algn="ctr">
              <a:lnSpc>
                <a:spcPct val="102299"/>
              </a:lnSpc>
              <a:spcBef>
                <a:spcPts val="5"/>
              </a:spcBef>
            </a:pPr>
            <a:r>
              <a:rPr sz="550" b="1" dirty="0">
                <a:solidFill>
                  <a:srgbClr val="09345A"/>
                </a:solidFill>
                <a:latin typeface="Arial"/>
                <a:cs typeface="Arial"/>
              </a:rPr>
              <a:t>Not</a:t>
            </a:r>
            <a:r>
              <a:rPr sz="550" b="1" spc="35" dirty="0">
                <a:solidFill>
                  <a:srgbClr val="09345A"/>
                </a:solidFill>
                <a:latin typeface="Arial"/>
                <a:cs typeface="Arial"/>
              </a:rPr>
              <a:t> </a:t>
            </a:r>
            <a:r>
              <a:rPr sz="550" b="1" dirty="0">
                <a:solidFill>
                  <a:srgbClr val="09345A"/>
                </a:solidFill>
                <a:latin typeface="Arial"/>
                <a:cs typeface="Arial"/>
              </a:rPr>
              <a:t>eligible</a:t>
            </a:r>
            <a:r>
              <a:rPr sz="550" b="1" spc="-15" dirty="0">
                <a:solidFill>
                  <a:srgbClr val="09345A"/>
                </a:solidFill>
                <a:latin typeface="Arial"/>
                <a:cs typeface="Arial"/>
              </a:rPr>
              <a:t> </a:t>
            </a:r>
            <a:r>
              <a:rPr sz="550" b="1" dirty="0">
                <a:solidFill>
                  <a:srgbClr val="09345A"/>
                </a:solidFill>
                <a:latin typeface="Arial"/>
                <a:cs typeface="Arial"/>
              </a:rPr>
              <a:t>for</a:t>
            </a:r>
            <a:r>
              <a:rPr sz="550" b="1" spc="35" dirty="0">
                <a:solidFill>
                  <a:srgbClr val="09345A"/>
                </a:solidFill>
                <a:latin typeface="Arial"/>
                <a:cs typeface="Arial"/>
              </a:rPr>
              <a:t> </a:t>
            </a:r>
            <a:r>
              <a:rPr sz="550" b="1" dirty="0">
                <a:solidFill>
                  <a:srgbClr val="09345A"/>
                </a:solidFill>
                <a:latin typeface="Arial"/>
                <a:cs typeface="Arial"/>
              </a:rPr>
              <a:t>PD-1/PD-</a:t>
            </a:r>
            <a:r>
              <a:rPr sz="550" b="1" spc="-25" dirty="0">
                <a:solidFill>
                  <a:srgbClr val="09345A"/>
                </a:solidFill>
                <a:latin typeface="Arial"/>
                <a:cs typeface="Arial"/>
              </a:rPr>
              <a:t>L1</a:t>
            </a:r>
            <a:r>
              <a:rPr sz="550" b="1" spc="500" dirty="0">
                <a:solidFill>
                  <a:srgbClr val="09345A"/>
                </a:solidFill>
                <a:latin typeface="Arial"/>
                <a:cs typeface="Arial"/>
              </a:rPr>
              <a:t> </a:t>
            </a:r>
            <a:r>
              <a:rPr sz="550" b="1" spc="-25" dirty="0">
                <a:solidFill>
                  <a:srgbClr val="09345A"/>
                </a:solidFill>
                <a:latin typeface="Arial"/>
                <a:cs typeface="Arial"/>
              </a:rPr>
              <a:t>Tx</a:t>
            </a:r>
            <a:endParaRPr sz="550">
              <a:latin typeface="Arial"/>
              <a:cs typeface="Arial"/>
            </a:endParaRPr>
          </a:p>
          <a:p>
            <a:pPr marL="10157" algn="ctr">
              <a:spcBef>
                <a:spcPts val="15"/>
              </a:spcBef>
            </a:pPr>
            <a:r>
              <a:rPr sz="550" b="1" spc="-10" dirty="0">
                <a:solidFill>
                  <a:srgbClr val="09345A"/>
                </a:solidFill>
                <a:latin typeface="Arial"/>
                <a:cs typeface="Arial"/>
              </a:rPr>
              <a:t>N=600</a:t>
            </a:r>
            <a:endParaRPr sz="550">
              <a:latin typeface="Arial"/>
              <a:cs typeface="Arial"/>
            </a:endParaRPr>
          </a:p>
        </p:txBody>
      </p:sp>
      <p:grpSp>
        <p:nvGrpSpPr>
          <p:cNvPr id="22" name="object 22"/>
          <p:cNvGrpSpPr/>
          <p:nvPr/>
        </p:nvGrpSpPr>
        <p:grpSpPr>
          <a:xfrm>
            <a:off x="6296228" y="944901"/>
            <a:ext cx="189806" cy="190441"/>
            <a:chOff x="6296759" y="945192"/>
            <a:chExt cx="189865" cy="190500"/>
          </a:xfrm>
        </p:grpSpPr>
        <p:sp>
          <p:nvSpPr>
            <p:cNvPr id="23" name="object 23"/>
            <p:cNvSpPr/>
            <p:nvPr/>
          </p:nvSpPr>
          <p:spPr>
            <a:xfrm>
              <a:off x="6305639" y="954087"/>
              <a:ext cx="171450" cy="172085"/>
            </a:xfrm>
            <a:custGeom>
              <a:avLst/>
              <a:gdLst/>
              <a:ahLst/>
              <a:cxnLst/>
              <a:rect l="l" t="t" r="r" b="b"/>
              <a:pathLst>
                <a:path w="171450" h="172084">
                  <a:moveTo>
                    <a:pt x="171284" y="85725"/>
                  </a:moveTo>
                  <a:lnTo>
                    <a:pt x="154774" y="35090"/>
                  </a:lnTo>
                  <a:lnTo>
                    <a:pt x="112712" y="4292"/>
                  </a:lnTo>
                  <a:lnTo>
                    <a:pt x="85559" y="0"/>
                  </a:lnTo>
                  <a:lnTo>
                    <a:pt x="58585" y="4292"/>
                  </a:lnTo>
                  <a:lnTo>
                    <a:pt x="35090" y="16510"/>
                  </a:lnTo>
                  <a:lnTo>
                    <a:pt x="16510" y="35090"/>
                  </a:lnTo>
                  <a:lnTo>
                    <a:pt x="4292" y="58585"/>
                  </a:lnTo>
                  <a:lnTo>
                    <a:pt x="0" y="85725"/>
                  </a:lnTo>
                  <a:lnTo>
                    <a:pt x="4292" y="112877"/>
                  </a:lnTo>
                  <a:lnTo>
                    <a:pt x="16510" y="136525"/>
                  </a:lnTo>
                  <a:lnTo>
                    <a:pt x="35090" y="155105"/>
                  </a:lnTo>
                  <a:lnTo>
                    <a:pt x="58585" y="167322"/>
                  </a:lnTo>
                  <a:lnTo>
                    <a:pt x="85559" y="171615"/>
                  </a:lnTo>
                  <a:lnTo>
                    <a:pt x="112712" y="167322"/>
                  </a:lnTo>
                  <a:lnTo>
                    <a:pt x="136207" y="155105"/>
                  </a:lnTo>
                  <a:lnTo>
                    <a:pt x="154774" y="136525"/>
                  </a:lnTo>
                  <a:lnTo>
                    <a:pt x="166839" y="112877"/>
                  </a:lnTo>
                  <a:lnTo>
                    <a:pt x="171284" y="85725"/>
                  </a:lnTo>
                  <a:close/>
                </a:path>
              </a:pathLst>
            </a:custGeom>
            <a:solidFill>
              <a:srgbClr val="C00000"/>
            </a:solidFill>
          </p:spPr>
          <p:txBody>
            <a:bodyPr wrap="square" lIns="0" tIns="0" rIns="0" bIns="0" rtlCol="0"/>
            <a:lstStyle/>
            <a:p>
              <a:endParaRPr/>
            </a:p>
          </p:txBody>
        </p:sp>
        <p:sp>
          <p:nvSpPr>
            <p:cNvPr id="24" name="object 24"/>
            <p:cNvSpPr/>
            <p:nvPr/>
          </p:nvSpPr>
          <p:spPr>
            <a:xfrm>
              <a:off x="6305966" y="954399"/>
              <a:ext cx="171450" cy="172085"/>
            </a:xfrm>
            <a:custGeom>
              <a:avLst/>
              <a:gdLst/>
              <a:ahLst/>
              <a:cxnLst/>
              <a:rect l="l" t="t" r="r" b="b"/>
              <a:pathLst>
                <a:path w="171450" h="172084">
                  <a:moveTo>
                    <a:pt x="0" y="85726"/>
                  </a:moveTo>
                  <a:lnTo>
                    <a:pt x="6984" y="52071"/>
                  </a:lnTo>
                  <a:lnTo>
                    <a:pt x="24763" y="25241"/>
                  </a:lnTo>
                  <a:lnTo>
                    <a:pt x="52066" y="6985"/>
                  </a:lnTo>
                  <a:lnTo>
                    <a:pt x="85401" y="0"/>
                  </a:lnTo>
                  <a:lnTo>
                    <a:pt x="119054" y="6985"/>
                  </a:lnTo>
                  <a:lnTo>
                    <a:pt x="146357" y="25241"/>
                  </a:lnTo>
                  <a:lnTo>
                    <a:pt x="164295" y="52071"/>
                  </a:lnTo>
                  <a:lnTo>
                    <a:pt x="171121" y="85726"/>
                  </a:lnTo>
                  <a:lnTo>
                    <a:pt x="169692" y="103189"/>
                  </a:lnTo>
                  <a:lnTo>
                    <a:pt x="146357" y="146370"/>
                  </a:lnTo>
                  <a:lnTo>
                    <a:pt x="102704" y="169707"/>
                  </a:lnTo>
                  <a:lnTo>
                    <a:pt x="85401" y="171612"/>
                  </a:lnTo>
                  <a:lnTo>
                    <a:pt x="52066" y="164627"/>
                  </a:lnTo>
                  <a:lnTo>
                    <a:pt x="24763" y="146370"/>
                  </a:lnTo>
                  <a:lnTo>
                    <a:pt x="6984" y="119064"/>
                  </a:lnTo>
                  <a:lnTo>
                    <a:pt x="0" y="85726"/>
                  </a:lnTo>
                  <a:close/>
                </a:path>
              </a:pathLst>
            </a:custGeom>
            <a:ln w="17858">
              <a:solidFill>
                <a:srgbClr val="000000"/>
              </a:solidFill>
            </a:ln>
          </p:spPr>
          <p:txBody>
            <a:bodyPr wrap="square" lIns="0" tIns="0" rIns="0" bIns="0" rtlCol="0"/>
            <a:lstStyle/>
            <a:p>
              <a:endParaRPr/>
            </a:p>
          </p:txBody>
        </p:sp>
      </p:grpSp>
      <p:sp>
        <p:nvSpPr>
          <p:cNvPr id="25" name="object 25"/>
          <p:cNvSpPr txBox="1"/>
          <p:nvPr/>
        </p:nvSpPr>
        <p:spPr>
          <a:xfrm>
            <a:off x="6352880" y="978388"/>
            <a:ext cx="78081" cy="99996"/>
          </a:xfrm>
          <a:prstGeom prst="rect">
            <a:avLst/>
          </a:prstGeom>
        </p:spPr>
        <p:txBody>
          <a:bodyPr vert="horz" wrap="square" lIns="0" tIns="15235" rIns="0" bIns="0" rtlCol="0">
            <a:spAutoFit/>
          </a:bodyPr>
          <a:lstStyle/>
          <a:p>
            <a:pPr marL="12696">
              <a:spcBef>
                <a:spcPts val="120"/>
              </a:spcBef>
            </a:pPr>
            <a:r>
              <a:rPr sz="550" b="1" spc="10" dirty="0">
                <a:solidFill>
                  <a:srgbClr val="FFFFFF"/>
                </a:solidFill>
                <a:latin typeface="Arial"/>
                <a:cs typeface="Arial"/>
              </a:rPr>
              <a:t>R</a:t>
            </a:r>
            <a:endParaRPr sz="550">
              <a:latin typeface="Arial"/>
              <a:cs typeface="Arial"/>
            </a:endParaRPr>
          </a:p>
        </p:txBody>
      </p:sp>
      <p:sp>
        <p:nvSpPr>
          <p:cNvPr id="26" name="object 26"/>
          <p:cNvSpPr txBox="1"/>
          <p:nvPr/>
        </p:nvSpPr>
        <p:spPr>
          <a:xfrm>
            <a:off x="6323206" y="810478"/>
            <a:ext cx="123151" cy="99996"/>
          </a:xfrm>
          <a:prstGeom prst="rect">
            <a:avLst/>
          </a:prstGeom>
        </p:spPr>
        <p:txBody>
          <a:bodyPr vert="horz" wrap="square" lIns="0" tIns="15235" rIns="0" bIns="0" rtlCol="0">
            <a:spAutoFit/>
          </a:bodyPr>
          <a:lstStyle/>
          <a:p>
            <a:pPr marL="12696">
              <a:spcBef>
                <a:spcPts val="120"/>
              </a:spcBef>
            </a:pPr>
            <a:r>
              <a:rPr sz="550" spc="-25" dirty="0">
                <a:solidFill>
                  <a:srgbClr val="09345A"/>
                </a:solidFill>
                <a:latin typeface="Arial"/>
                <a:cs typeface="Arial"/>
              </a:rPr>
              <a:t>1:1</a:t>
            </a:r>
            <a:endParaRPr sz="550">
              <a:latin typeface="Arial"/>
              <a:cs typeface="Arial"/>
            </a:endParaRPr>
          </a:p>
        </p:txBody>
      </p:sp>
      <p:grpSp>
        <p:nvGrpSpPr>
          <p:cNvPr id="27" name="object 27"/>
          <p:cNvGrpSpPr/>
          <p:nvPr/>
        </p:nvGrpSpPr>
        <p:grpSpPr>
          <a:xfrm>
            <a:off x="6188319" y="844916"/>
            <a:ext cx="515461" cy="412623"/>
            <a:chOff x="6188817" y="845177"/>
            <a:chExt cx="515620" cy="412750"/>
          </a:xfrm>
        </p:grpSpPr>
        <p:sp>
          <p:nvSpPr>
            <p:cNvPr id="28" name="object 28"/>
            <p:cNvSpPr/>
            <p:nvPr/>
          </p:nvSpPr>
          <p:spPr>
            <a:xfrm>
              <a:off x="6188817" y="1030124"/>
              <a:ext cx="74930" cy="0"/>
            </a:xfrm>
            <a:custGeom>
              <a:avLst/>
              <a:gdLst/>
              <a:ahLst/>
              <a:cxnLst/>
              <a:rect l="l" t="t" r="r" b="b"/>
              <a:pathLst>
                <a:path w="74929">
                  <a:moveTo>
                    <a:pt x="0" y="0"/>
                  </a:moveTo>
                  <a:lnTo>
                    <a:pt x="74448" y="0"/>
                  </a:lnTo>
                </a:path>
              </a:pathLst>
            </a:custGeom>
            <a:ln w="17859">
              <a:solidFill>
                <a:srgbClr val="000000"/>
              </a:solidFill>
            </a:ln>
          </p:spPr>
          <p:txBody>
            <a:bodyPr wrap="square" lIns="0" tIns="0" rIns="0" bIns="0" rtlCol="0"/>
            <a:lstStyle/>
            <a:p>
              <a:endParaRPr/>
            </a:p>
          </p:txBody>
        </p:sp>
        <p:sp>
          <p:nvSpPr>
            <p:cNvPr id="29" name="object 29"/>
            <p:cNvSpPr/>
            <p:nvPr/>
          </p:nvSpPr>
          <p:spPr>
            <a:xfrm>
              <a:off x="6251360" y="1003295"/>
              <a:ext cx="53975" cy="53975"/>
            </a:xfrm>
            <a:custGeom>
              <a:avLst/>
              <a:gdLst/>
              <a:ahLst/>
              <a:cxnLst/>
              <a:rect l="l" t="t" r="r" b="b"/>
              <a:pathLst>
                <a:path w="53975" h="53975">
                  <a:moveTo>
                    <a:pt x="0" y="0"/>
                  </a:moveTo>
                  <a:lnTo>
                    <a:pt x="0" y="53499"/>
                  </a:lnTo>
                  <a:lnTo>
                    <a:pt x="53495" y="26829"/>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6486612" y="871847"/>
              <a:ext cx="160655" cy="173355"/>
            </a:xfrm>
            <a:custGeom>
              <a:avLst/>
              <a:gdLst/>
              <a:ahLst/>
              <a:cxnLst/>
              <a:rect l="l" t="t" r="r" b="b"/>
              <a:pathLst>
                <a:path w="160654" h="173355">
                  <a:moveTo>
                    <a:pt x="0" y="172882"/>
                  </a:moveTo>
                  <a:lnTo>
                    <a:pt x="101116" y="172882"/>
                  </a:lnTo>
                  <a:lnTo>
                    <a:pt x="101116" y="0"/>
                  </a:lnTo>
                  <a:lnTo>
                    <a:pt x="160485" y="0"/>
                  </a:lnTo>
                </a:path>
              </a:pathLst>
            </a:custGeom>
            <a:ln w="17858">
              <a:solidFill>
                <a:srgbClr val="000000"/>
              </a:solidFill>
            </a:ln>
          </p:spPr>
          <p:txBody>
            <a:bodyPr wrap="square" lIns="0" tIns="0" rIns="0" bIns="0" rtlCol="0"/>
            <a:lstStyle/>
            <a:p>
              <a:endParaRPr/>
            </a:p>
          </p:txBody>
        </p:sp>
        <p:sp>
          <p:nvSpPr>
            <p:cNvPr id="31" name="object 31"/>
            <p:cNvSpPr/>
            <p:nvPr/>
          </p:nvSpPr>
          <p:spPr>
            <a:xfrm>
              <a:off x="6635192" y="845177"/>
              <a:ext cx="53975" cy="53975"/>
            </a:xfrm>
            <a:custGeom>
              <a:avLst/>
              <a:gdLst/>
              <a:ahLst/>
              <a:cxnLst/>
              <a:rect l="l" t="t" r="r" b="b"/>
              <a:pathLst>
                <a:path w="53975" h="53975">
                  <a:moveTo>
                    <a:pt x="0" y="0"/>
                  </a:moveTo>
                  <a:lnTo>
                    <a:pt x="0" y="53499"/>
                  </a:lnTo>
                  <a:lnTo>
                    <a:pt x="53653" y="26670"/>
                  </a:lnTo>
                  <a:lnTo>
                    <a:pt x="0" y="0"/>
                  </a:lnTo>
                  <a:close/>
                </a:path>
              </a:pathLst>
            </a:custGeom>
            <a:solidFill>
              <a:srgbClr val="000000"/>
            </a:solidFill>
          </p:spPr>
          <p:txBody>
            <a:bodyPr wrap="square" lIns="0" tIns="0" rIns="0" bIns="0" rtlCol="0"/>
            <a:lstStyle/>
            <a:p>
              <a:endParaRPr/>
            </a:p>
          </p:txBody>
        </p:sp>
        <p:sp>
          <p:nvSpPr>
            <p:cNvPr id="32" name="object 32"/>
            <p:cNvSpPr/>
            <p:nvPr/>
          </p:nvSpPr>
          <p:spPr>
            <a:xfrm>
              <a:off x="6498994" y="1042190"/>
              <a:ext cx="163830" cy="189230"/>
            </a:xfrm>
            <a:custGeom>
              <a:avLst/>
              <a:gdLst/>
              <a:ahLst/>
              <a:cxnLst/>
              <a:rect l="l" t="t" r="r" b="b"/>
              <a:pathLst>
                <a:path w="163829" h="189230">
                  <a:moveTo>
                    <a:pt x="0" y="0"/>
                  </a:moveTo>
                  <a:lnTo>
                    <a:pt x="84608" y="0"/>
                  </a:lnTo>
                  <a:lnTo>
                    <a:pt x="84608" y="188757"/>
                  </a:lnTo>
                  <a:lnTo>
                    <a:pt x="163660" y="188757"/>
                  </a:lnTo>
                </a:path>
              </a:pathLst>
            </a:custGeom>
            <a:ln w="17858">
              <a:solidFill>
                <a:srgbClr val="000000"/>
              </a:solidFill>
            </a:ln>
          </p:spPr>
          <p:txBody>
            <a:bodyPr wrap="square" lIns="0" tIns="0" rIns="0" bIns="0" rtlCol="0"/>
            <a:lstStyle/>
            <a:p>
              <a:endParaRPr/>
            </a:p>
          </p:txBody>
        </p:sp>
        <p:sp>
          <p:nvSpPr>
            <p:cNvPr id="33" name="object 33"/>
            <p:cNvSpPr/>
            <p:nvPr/>
          </p:nvSpPr>
          <p:spPr>
            <a:xfrm>
              <a:off x="6650748" y="1204118"/>
              <a:ext cx="53975" cy="53975"/>
            </a:xfrm>
            <a:custGeom>
              <a:avLst/>
              <a:gdLst/>
              <a:ahLst/>
              <a:cxnLst/>
              <a:rect l="l" t="t" r="r" b="b"/>
              <a:pathLst>
                <a:path w="53975" h="53975">
                  <a:moveTo>
                    <a:pt x="0" y="0"/>
                  </a:moveTo>
                  <a:lnTo>
                    <a:pt x="0" y="53658"/>
                  </a:lnTo>
                  <a:lnTo>
                    <a:pt x="53495" y="26829"/>
                  </a:lnTo>
                  <a:lnTo>
                    <a:pt x="0" y="0"/>
                  </a:lnTo>
                  <a:close/>
                </a:path>
              </a:pathLst>
            </a:custGeom>
            <a:solidFill>
              <a:srgbClr val="000000"/>
            </a:solidFill>
          </p:spPr>
          <p:txBody>
            <a:bodyPr wrap="square" lIns="0" tIns="0" rIns="0" bIns="0" rtlCol="0"/>
            <a:lstStyle/>
            <a:p>
              <a:endParaRPr/>
            </a:p>
          </p:txBody>
        </p:sp>
      </p:grpSp>
      <p:sp>
        <p:nvSpPr>
          <p:cNvPr id="34" name="object 34"/>
          <p:cNvSpPr txBox="1"/>
          <p:nvPr/>
        </p:nvSpPr>
        <p:spPr>
          <a:xfrm>
            <a:off x="6776742" y="1477672"/>
            <a:ext cx="1077263" cy="99996"/>
          </a:xfrm>
          <a:prstGeom prst="rect">
            <a:avLst/>
          </a:prstGeom>
        </p:spPr>
        <p:txBody>
          <a:bodyPr vert="horz" wrap="square" lIns="0" tIns="15235" rIns="0" bIns="0" rtlCol="0">
            <a:spAutoFit/>
          </a:bodyPr>
          <a:lstStyle/>
          <a:p>
            <a:pPr marL="12696">
              <a:spcBef>
                <a:spcPts val="120"/>
              </a:spcBef>
            </a:pPr>
            <a:r>
              <a:rPr sz="550" dirty="0">
                <a:solidFill>
                  <a:srgbClr val="09345A"/>
                </a:solidFill>
                <a:latin typeface="Arial"/>
                <a:cs typeface="Arial"/>
              </a:rPr>
              <a:t>Dual</a:t>
            </a:r>
            <a:r>
              <a:rPr sz="550" spc="35" dirty="0">
                <a:solidFill>
                  <a:srgbClr val="09345A"/>
                </a:solidFill>
                <a:latin typeface="Arial"/>
                <a:cs typeface="Arial"/>
              </a:rPr>
              <a:t> </a:t>
            </a:r>
            <a:r>
              <a:rPr sz="550" dirty="0">
                <a:solidFill>
                  <a:srgbClr val="09345A"/>
                </a:solidFill>
                <a:latin typeface="Arial"/>
                <a:cs typeface="Arial"/>
              </a:rPr>
              <a:t>Primary</a:t>
            </a:r>
            <a:r>
              <a:rPr sz="550" spc="-35" dirty="0">
                <a:solidFill>
                  <a:srgbClr val="09345A"/>
                </a:solidFill>
                <a:latin typeface="Arial"/>
                <a:cs typeface="Arial"/>
              </a:rPr>
              <a:t> </a:t>
            </a:r>
            <a:r>
              <a:rPr sz="550" dirty="0">
                <a:solidFill>
                  <a:srgbClr val="09345A"/>
                </a:solidFill>
                <a:latin typeface="Arial"/>
                <a:cs typeface="Arial"/>
              </a:rPr>
              <a:t>Endpoints:</a:t>
            </a:r>
            <a:r>
              <a:rPr sz="550" spc="15" dirty="0">
                <a:solidFill>
                  <a:srgbClr val="09345A"/>
                </a:solidFill>
                <a:latin typeface="Arial"/>
                <a:cs typeface="Arial"/>
              </a:rPr>
              <a:t> </a:t>
            </a:r>
            <a:r>
              <a:rPr sz="550" spc="-10" dirty="0">
                <a:solidFill>
                  <a:srgbClr val="09345A"/>
                </a:solidFill>
                <a:latin typeface="Arial"/>
                <a:cs typeface="Arial"/>
              </a:rPr>
              <a:t>PFS/OS</a:t>
            </a:r>
            <a:endParaRPr sz="550">
              <a:latin typeface="Arial"/>
              <a:cs typeface="Arial"/>
            </a:endParaRPr>
          </a:p>
        </p:txBody>
      </p:sp>
      <p:sp>
        <p:nvSpPr>
          <p:cNvPr id="35" name="object 35"/>
          <p:cNvSpPr txBox="1"/>
          <p:nvPr/>
        </p:nvSpPr>
        <p:spPr>
          <a:xfrm>
            <a:off x="5819363" y="374676"/>
            <a:ext cx="853812" cy="185250"/>
          </a:xfrm>
          <a:prstGeom prst="rect">
            <a:avLst/>
          </a:prstGeom>
        </p:spPr>
        <p:txBody>
          <a:bodyPr vert="horz" wrap="square" lIns="0" tIns="15870" rIns="0" bIns="0" rtlCol="0">
            <a:spAutoFit/>
          </a:bodyPr>
          <a:lstStyle/>
          <a:p>
            <a:pPr marL="12696">
              <a:spcBef>
                <a:spcPts val="125"/>
              </a:spcBef>
            </a:pPr>
            <a:r>
              <a:rPr sz="1100" dirty="0">
                <a:latin typeface="Calibri"/>
                <a:cs typeface="Calibri"/>
              </a:rPr>
              <a:t>TROPION</a:t>
            </a:r>
            <a:r>
              <a:rPr sz="1100" spc="50" dirty="0">
                <a:latin typeface="Calibri"/>
                <a:cs typeface="Calibri"/>
              </a:rPr>
              <a:t> </a:t>
            </a:r>
            <a:r>
              <a:rPr sz="1100" dirty="0">
                <a:latin typeface="Calibri"/>
                <a:cs typeface="Calibri"/>
              </a:rPr>
              <a:t>B-</a:t>
            </a:r>
            <a:r>
              <a:rPr sz="1100" spc="-25" dirty="0">
                <a:latin typeface="Calibri"/>
                <a:cs typeface="Calibri"/>
              </a:rPr>
              <a:t>02</a:t>
            </a:r>
            <a:endParaRPr sz="1100">
              <a:latin typeface="Calibri"/>
              <a:cs typeface="Calibri"/>
            </a:endParaRPr>
          </a:p>
        </p:txBody>
      </p:sp>
    </p:spTree>
    <p:extLst>
      <p:ext uri="{BB962C8B-B14F-4D97-AF65-F5344CB8AC3E}">
        <p14:creationId xmlns:p14="http://schemas.microsoft.com/office/powerpoint/2010/main" val="18234660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9485" y="1346"/>
            <a:ext cx="7617651" cy="4285564"/>
            <a:chOff x="728300" y="1346"/>
            <a:chExt cx="7620000" cy="4286885"/>
          </a:xfrm>
        </p:grpSpPr>
        <p:sp>
          <p:nvSpPr>
            <p:cNvPr id="3" name="object 3"/>
            <p:cNvSpPr/>
            <p:nvPr/>
          </p:nvSpPr>
          <p:spPr>
            <a:xfrm>
              <a:off x="728300" y="1346"/>
              <a:ext cx="7620000" cy="4286885"/>
            </a:xfrm>
            <a:custGeom>
              <a:avLst/>
              <a:gdLst/>
              <a:ahLst/>
              <a:cxnLst/>
              <a:rect l="l" t="t" r="r" b="b"/>
              <a:pathLst>
                <a:path w="7620000" h="4286885">
                  <a:moveTo>
                    <a:pt x="7619491" y="0"/>
                  </a:moveTo>
                  <a:lnTo>
                    <a:pt x="0" y="0"/>
                  </a:lnTo>
                  <a:lnTo>
                    <a:pt x="0" y="4286338"/>
                  </a:lnTo>
                  <a:lnTo>
                    <a:pt x="7619491" y="4286338"/>
                  </a:lnTo>
                  <a:lnTo>
                    <a:pt x="7619491"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4653843" y="902407"/>
              <a:ext cx="3175422" cy="1515855"/>
            </a:xfrm>
            <a:prstGeom prst="rect">
              <a:avLst/>
            </a:prstGeom>
          </p:spPr>
        </p:pic>
      </p:grpSp>
      <p:sp>
        <p:nvSpPr>
          <p:cNvPr id="5" name="object 5"/>
          <p:cNvSpPr txBox="1"/>
          <p:nvPr/>
        </p:nvSpPr>
        <p:spPr>
          <a:xfrm>
            <a:off x="5220659" y="4135578"/>
            <a:ext cx="2892168" cy="119226"/>
          </a:xfrm>
          <a:prstGeom prst="rect">
            <a:avLst/>
          </a:prstGeom>
        </p:spPr>
        <p:txBody>
          <a:bodyPr vert="horz" wrap="square" lIns="0" tIns="11426" rIns="0" bIns="0" rtlCol="0">
            <a:spAutoFit/>
          </a:bodyPr>
          <a:lstStyle/>
          <a:p>
            <a:pPr marL="12696">
              <a:spcBef>
                <a:spcPts val="90"/>
              </a:spcBef>
            </a:pPr>
            <a:r>
              <a:rPr sz="700" dirty="0">
                <a:latin typeface="Arial"/>
                <a:cs typeface="Arial"/>
              </a:rPr>
              <a:t>Tsai,</a:t>
            </a:r>
            <a:r>
              <a:rPr sz="700" spc="135" dirty="0">
                <a:latin typeface="Arial"/>
                <a:cs typeface="Arial"/>
              </a:rPr>
              <a:t> </a:t>
            </a:r>
            <a:r>
              <a:rPr sz="700" dirty="0">
                <a:latin typeface="Arial"/>
                <a:cs typeface="Arial"/>
              </a:rPr>
              <a:t>et</a:t>
            </a:r>
            <a:r>
              <a:rPr sz="700" spc="-30" dirty="0">
                <a:latin typeface="Arial"/>
                <a:cs typeface="Arial"/>
              </a:rPr>
              <a:t> </a:t>
            </a:r>
            <a:r>
              <a:rPr sz="700" dirty="0">
                <a:latin typeface="Arial"/>
                <a:cs typeface="Arial"/>
              </a:rPr>
              <a:t>al,</a:t>
            </a:r>
            <a:r>
              <a:rPr sz="700" spc="-30" dirty="0">
                <a:latin typeface="Arial"/>
                <a:cs typeface="Arial"/>
              </a:rPr>
              <a:t> </a:t>
            </a:r>
            <a:r>
              <a:rPr sz="700" spc="-10" dirty="0">
                <a:latin typeface="Arial"/>
                <a:cs typeface="Arial"/>
              </a:rPr>
              <a:t>ESMO</a:t>
            </a:r>
            <a:r>
              <a:rPr sz="700" spc="-15" dirty="0">
                <a:latin typeface="Arial"/>
                <a:cs typeface="Arial"/>
              </a:rPr>
              <a:t> </a:t>
            </a:r>
            <a:r>
              <a:rPr sz="700" spc="-10" dirty="0">
                <a:latin typeface="Arial"/>
                <a:cs typeface="Arial"/>
              </a:rPr>
              <a:t>2021;</a:t>
            </a:r>
            <a:r>
              <a:rPr sz="700" spc="-60" dirty="0">
                <a:latin typeface="Arial"/>
                <a:cs typeface="Arial"/>
              </a:rPr>
              <a:t> </a:t>
            </a:r>
            <a:r>
              <a:rPr sz="700" dirty="0">
                <a:latin typeface="Arial"/>
                <a:cs typeface="Arial"/>
              </a:rPr>
              <a:t>Han</a:t>
            </a:r>
            <a:r>
              <a:rPr sz="700" spc="-10" dirty="0">
                <a:latin typeface="Arial"/>
                <a:cs typeface="Arial"/>
              </a:rPr>
              <a:t> et</a:t>
            </a:r>
            <a:r>
              <a:rPr sz="700" spc="-45" dirty="0">
                <a:latin typeface="Arial"/>
                <a:cs typeface="Arial"/>
              </a:rPr>
              <a:t> </a:t>
            </a:r>
            <a:r>
              <a:rPr sz="700" dirty="0">
                <a:latin typeface="Arial"/>
                <a:cs typeface="Arial"/>
              </a:rPr>
              <a:t>al,</a:t>
            </a:r>
            <a:r>
              <a:rPr sz="700" spc="-20" dirty="0">
                <a:latin typeface="Arial"/>
                <a:cs typeface="Arial"/>
              </a:rPr>
              <a:t> </a:t>
            </a:r>
            <a:r>
              <a:rPr sz="700" spc="-10" dirty="0">
                <a:latin typeface="Arial"/>
                <a:cs typeface="Arial"/>
              </a:rPr>
              <a:t>SABC</a:t>
            </a:r>
            <a:r>
              <a:rPr sz="700" spc="-35" dirty="0">
                <a:latin typeface="Arial"/>
                <a:cs typeface="Arial"/>
              </a:rPr>
              <a:t> </a:t>
            </a:r>
            <a:r>
              <a:rPr sz="700" spc="-10" dirty="0">
                <a:latin typeface="Arial"/>
                <a:cs typeface="Arial"/>
              </a:rPr>
              <a:t>2019;</a:t>
            </a:r>
            <a:r>
              <a:rPr sz="700" spc="-60" dirty="0">
                <a:latin typeface="Arial"/>
                <a:cs typeface="Arial"/>
              </a:rPr>
              <a:t> </a:t>
            </a:r>
            <a:r>
              <a:rPr sz="700" spc="-10" dirty="0">
                <a:latin typeface="Arial"/>
                <a:cs typeface="Arial"/>
              </a:rPr>
              <a:t>Meisel</a:t>
            </a:r>
            <a:r>
              <a:rPr sz="700" spc="-5" dirty="0">
                <a:latin typeface="Arial"/>
                <a:cs typeface="Arial"/>
              </a:rPr>
              <a:t> </a:t>
            </a:r>
            <a:r>
              <a:rPr sz="700" dirty="0">
                <a:latin typeface="Arial"/>
                <a:cs typeface="Arial"/>
              </a:rPr>
              <a:t>J</a:t>
            </a:r>
            <a:r>
              <a:rPr sz="700" spc="-15" dirty="0">
                <a:latin typeface="Arial"/>
                <a:cs typeface="Arial"/>
              </a:rPr>
              <a:t> </a:t>
            </a:r>
            <a:r>
              <a:rPr sz="700" dirty="0">
                <a:latin typeface="Arial"/>
                <a:cs typeface="Arial"/>
              </a:rPr>
              <a:t>et</a:t>
            </a:r>
            <a:r>
              <a:rPr sz="700" spc="-30" dirty="0">
                <a:latin typeface="Arial"/>
                <a:cs typeface="Arial"/>
              </a:rPr>
              <a:t> </a:t>
            </a:r>
            <a:r>
              <a:rPr sz="700" spc="-10" dirty="0">
                <a:latin typeface="Arial"/>
                <a:cs typeface="Arial"/>
              </a:rPr>
              <a:t>al,</a:t>
            </a:r>
            <a:r>
              <a:rPr sz="700" spc="-75" dirty="0">
                <a:latin typeface="Arial"/>
                <a:cs typeface="Arial"/>
              </a:rPr>
              <a:t> </a:t>
            </a:r>
            <a:r>
              <a:rPr sz="700" spc="-10" dirty="0">
                <a:latin typeface="Arial"/>
                <a:cs typeface="Arial"/>
              </a:rPr>
              <a:t>ASCO</a:t>
            </a:r>
            <a:r>
              <a:rPr sz="700" spc="-30" dirty="0">
                <a:latin typeface="Arial"/>
                <a:cs typeface="Arial"/>
              </a:rPr>
              <a:t> </a:t>
            </a:r>
            <a:r>
              <a:rPr sz="700" spc="-20" dirty="0">
                <a:latin typeface="Arial"/>
                <a:cs typeface="Arial"/>
              </a:rPr>
              <a:t>2022</a:t>
            </a:r>
            <a:endParaRPr sz="700">
              <a:latin typeface="Arial"/>
              <a:cs typeface="Arial"/>
            </a:endParaRPr>
          </a:p>
        </p:txBody>
      </p:sp>
      <p:sp>
        <p:nvSpPr>
          <p:cNvPr id="6" name="object 6"/>
          <p:cNvSpPr txBox="1"/>
          <p:nvPr/>
        </p:nvSpPr>
        <p:spPr>
          <a:xfrm>
            <a:off x="6478599" y="1378639"/>
            <a:ext cx="665275" cy="185250"/>
          </a:xfrm>
          <a:prstGeom prst="rect">
            <a:avLst/>
          </a:prstGeom>
        </p:spPr>
        <p:txBody>
          <a:bodyPr vert="horz" wrap="square" lIns="0" tIns="15870" rIns="0" bIns="0" rtlCol="0">
            <a:spAutoFit/>
          </a:bodyPr>
          <a:lstStyle/>
          <a:p>
            <a:pPr marL="12696">
              <a:spcBef>
                <a:spcPts val="125"/>
              </a:spcBef>
            </a:pPr>
            <a:r>
              <a:rPr sz="1100" dirty="0">
                <a:latin typeface="Arial"/>
                <a:cs typeface="Arial"/>
              </a:rPr>
              <a:t>ORR</a:t>
            </a:r>
            <a:r>
              <a:rPr sz="1100" spc="55" dirty="0">
                <a:latin typeface="Arial"/>
                <a:cs typeface="Arial"/>
              </a:rPr>
              <a:t> </a:t>
            </a:r>
            <a:r>
              <a:rPr sz="1100" spc="-25" dirty="0">
                <a:latin typeface="Arial"/>
                <a:cs typeface="Arial"/>
              </a:rPr>
              <a:t>28%</a:t>
            </a:r>
            <a:endParaRPr sz="1100">
              <a:latin typeface="Arial"/>
              <a:cs typeface="Arial"/>
            </a:endParaRPr>
          </a:p>
        </p:txBody>
      </p:sp>
      <p:grpSp>
        <p:nvGrpSpPr>
          <p:cNvPr id="7" name="object 7"/>
          <p:cNvGrpSpPr/>
          <p:nvPr/>
        </p:nvGrpSpPr>
        <p:grpSpPr>
          <a:xfrm>
            <a:off x="1514095" y="1374148"/>
            <a:ext cx="6407714" cy="2594445"/>
            <a:chOff x="1513152" y="1374571"/>
            <a:chExt cx="6409690" cy="2595245"/>
          </a:xfrm>
        </p:grpSpPr>
        <p:pic>
          <p:nvPicPr>
            <p:cNvPr id="8" name="object 8"/>
            <p:cNvPicPr/>
            <p:nvPr/>
          </p:nvPicPr>
          <p:blipFill>
            <a:blip r:embed="rId3" cstate="print"/>
            <a:stretch>
              <a:fillRect/>
            </a:stretch>
          </p:blipFill>
          <p:spPr>
            <a:xfrm>
              <a:off x="1513152" y="1374571"/>
              <a:ext cx="2215684" cy="1460530"/>
            </a:xfrm>
            <a:prstGeom prst="rect">
              <a:avLst/>
            </a:prstGeom>
          </p:spPr>
        </p:pic>
        <p:pic>
          <p:nvPicPr>
            <p:cNvPr id="9" name="object 9"/>
            <p:cNvPicPr/>
            <p:nvPr/>
          </p:nvPicPr>
          <p:blipFill>
            <a:blip r:embed="rId4" cstate="print"/>
            <a:stretch>
              <a:fillRect/>
            </a:stretch>
          </p:blipFill>
          <p:spPr>
            <a:xfrm>
              <a:off x="4561139" y="2630024"/>
              <a:ext cx="3361624" cy="1339480"/>
            </a:xfrm>
            <a:prstGeom prst="rect">
              <a:avLst/>
            </a:prstGeom>
          </p:spPr>
        </p:pic>
      </p:grpSp>
      <p:sp>
        <p:nvSpPr>
          <p:cNvPr id="10" name="object 10"/>
          <p:cNvSpPr txBox="1">
            <a:spLocks noGrp="1"/>
          </p:cNvSpPr>
          <p:nvPr>
            <p:ph type="ctrTitle"/>
          </p:nvPr>
        </p:nvSpPr>
        <p:spPr>
          <a:xfrm>
            <a:off x="1934562" y="225265"/>
            <a:ext cx="5671976" cy="358833"/>
          </a:xfrm>
          <a:prstGeom prst="rect">
            <a:avLst/>
          </a:prstGeom>
        </p:spPr>
        <p:txBody>
          <a:bodyPr vert="horz" wrap="square" lIns="0" tIns="12696" rIns="0" bIns="0" rtlCol="0">
            <a:spAutoFit/>
          </a:bodyPr>
          <a:lstStyle/>
          <a:p>
            <a:pPr marL="12696">
              <a:spcBef>
                <a:spcPts val="100"/>
              </a:spcBef>
            </a:pPr>
            <a:r>
              <a:rPr sz="2249" spc="-10" dirty="0">
                <a:solidFill>
                  <a:srgbClr val="041A2C"/>
                </a:solidFill>
              </a:rPr>
              <a:t>Ladiratuzumab</a:t>
            </a:r>
            <a:r>
              <a:rPr sz="2249" spc="-80" dirty="0">
                <a:solidFill>
                  <a:srgbClr val="041A2C"/>
                </a:solidFill>
              </a:rPr>
              <a:t> </a:t>
            </a:r>
            <a:r>
              <a:rPr sz="2249" spc="-35" dirty="0">
                <a:solidFill>
                  <a:srgbClr val="041A2C"/>
                </a:solidFill>
              </a:rPr>
              <a:t>Vedotin:</a:t>
            </a:r>
            <a:r>
              <a:rPr sz="2249" spc="-175" dirty="0">
                <a:solidFill>
                  <a:srgbClr val="041A2C"/>
                </a:solidFill>
              </a:rPr>
              <a:t> </a:t>
            </a:r>
            <a:r>
              <a:rPr sz="2249" dirty="0">
                <a:solidFill>
                  <a:srgbClr val="041A2C"/>
                </a:solidFill>
              </a:rPr>
              <a:t>ADC</a:t>
            </a:r>
            <a:r>
              <a:rPr sz="2249" spc="-90" dirty="0">
                <a:solidFill>
                  <a:srgbClr val="041A2C"/>
                </a:solidFill>
              </a:rPr>
              <a:t> </a:t>
            </a:r>
            <a:r>
              <a:rPr sz="2249" spc="-10" dirty="0">
                <a:solidFill>
                  <a:srgbClr val="041A2C"/>
                </a:solidFill>
              </a:rPr>
              <a:t>Targeting</a:t>
            </a:r>
            <a:r>
              <a:rPr sz="2249" spc="-105" dirty="0">
                <a:solidFill>
                  <a:srgbClr val="041A2C"/>
                </a:solidFill>
              </a:rPr>
              <a:t> </a:t>
            </a:r>
            <a:r>
              <a:rPr sz="2249" spc="-65" dirty="0">
                <a:solidFill>
                  <a:srgbClr val="041A2C"/>
                </a:solidFill>
              </a:rPr>
              <a:t>LIV-</a:t>
            </a:r>
            <a:r>
              <a:rPr sz="2249" spc="-50" dirty="0">
                <a:solidFill>
                  <a:srgbClr val="041A2C"/>
                </a:solidFill>
              </a:rPr>
              <a:t>1</a:t>
            </a:r>
            <a:endParaRPr sz="2249"/>
          </a:p>
        </p:txBody>
      </p:sp>
      <p:sp>
        <p:nvSpPr>
          <p:cNvPr id="11" name="object 11"/>
          <p:cNvSpPr txBox="1"/>
          <p:nvPr/>
        </p:nvSpPr>
        <p:spPr>
          <a:xfrm>
            <a:off x="1056685" y="2839401"/>
            <a:ext cx="3055313" cy="354475"/>
          </a:xfrm>
          <a:prstGeom prst="rect">
            <a:avLst/>
          </a:prstGeom>
        </p:spPr>
        <p:txBody>
          <a:bodyPr vert="horz" wrap="square" lIns="0" tIns="15870" rIns="0" bIns="0" rtlCol="0">
            <a:spAutoFit/>
          </a:bodyPr>
          <a:lstStyle/>
          <a:p>
            <a:pPr marL="191078" indent="-179016">
              <a:spcBef>
                <a:spcPts val="125"/>
              </a:spcBef>
              <a:buSzPct val="104545"/>
              <a:buChar char="•"/>
              <a:tabLst>
                <a:tab pos="191078" algn="l"/>
                <a:tab pos="191712" algn="l"/>
              </a:tabLst>
            </a:pPr>
            <a:r>
              <a:rPr sz="1100" dirty="0">
                <a:latin typeface="Arial"/>
                <a:cs typeface="Arial"/>
              </a:rPr>
              <a:t>LIV1,</a:t>
            </a:r>
            <a:r>
              <a:rPr sz="1100" spc="65" dirty="0">
                <a:latin typeface="Arial"/>
                <a:cs typeface="Arial"/>
              </a:rPr>
              <a:t> </a:t>
            </a:r>
            <a:r>
              <a:rPr sz="1100" dirty="0">
                <a:latin typeface="Arial"/>
                <a:cs typeface="Arial"/>
              </a:rPr>
              <a:t>transmembrane</a:t>
            </a:r>
            <a:r>
              <a:rPr sz="1100" spc="50" dirty="0">
                <a:latin typeface="Arial"/>
                <a:cs typeface="Arial"/>
              </a:rPr>
              <a:t> </a:t>
            </a:r>
            <a:r>
              <a:rPr sz="1100" dirty="0">
                <a:latin typeface="Arial"/>
                <a:cs typeface="Arial"/>
              </a:rPr>
              <a:t>cell</a:t>
            </a:r>
            <a:r>
              <a:rPr sz="1100" spc="75" dirty="0">
                <a:latin typeface="Arial"/>
                <a:cs typeface="Arial"/>
              </a:rPr>
              <a:t> </a:t>
            </a:r>
            <a:r>
              <a:rPr sz="1100" dirty="0">
                <a:latin typeface="Arial"/>
                <a:cs typeface="Arial"/>
              </a:rPr>
              <a:t>adhesion</a:t>
            </a:r>
            <a:r>
              <a:rPr sz="1100" spc="45" dirty="0">
                <a:latin typeface="Arial"/>
                <a:cs typeface="Arial"/>
              </a:rPr>
              <a:t> </a:t>
            </a:r>
            <a:r>
              <a:rPr sz="1100" spc="-10" dirty="0">
                <a:latin typeface="Arial"/>
                <a:cs typeface="Arial"/>
              </a:rPr>
              <a:t>molecule</a:t>
            </a:r>
            <a:endParaRPr sz="1100">
              <a:latin typeface="Arial"/>
              <a:cs typeface="Arial"/>
            </a:endParaRPr>
          </a:p>
          <a:p>
            <a:pPr marL="191078" indent="-179016">
              <a:spcBef>
                <a:spcPts val="30"/>
              </a:spcBef>
              <a:buSzPct val="104545"/>
              <a:buChar char="•"/>
              <a:tabLst>
                <a:tab pos="191078" algn="l"/>
                <a:tab pos="191712" algn="l"/>
              </a:tabLst>
            </a:pPr>
            <a:r>
              <a:rPr sz="1100" dirty="0">
                <a:latin typeface="Arial"/>
                <a:cs typeface="Arial"/>
              </a:rPr>
              <a:t>LV</a:t>
            </a:r>
            <a:r>
              <a:rPr sz="1100" spc="35" dirty="0">
                <a:latin typeface="Arial"/>
                <a:cs typeface="Arial"/>
              </a:rPr>
              <a:t> </a:t>
            </a:r>
            <a:r>
              <a:rPr sz="1100" dirty="0">
                <a:latin typeface="Arial"/>
                <a:cs typeface="Arial"/>
              </a:rPr>
              <a:t>induces immunogenic cell</a:t>
            </a:r>
            <a:r>
              <a:rPr sz="1100" spc="35" dirty="0">
                <a:latin typeface="Arial"/>
                <a:cs typeface="Arial"/>
              </a:rPr>
              <a:t> </a:t>
            </a:r>
            <a:r>
              <a:rPr sz="1100" spc="-10" dirty="0">
                <a:latin typeface="Arial"/>
                <a:cs typeface="Arial"/>
              </a:rPr>
              <a:t>death</a:t>
            </a:r>
            <a:endParaRPr sz="1100">
              <a:latin typeface="Arial"/>
              <a:cs typeface="Arial"/>
            </a:endParaRPr>
          </a:p>
        </p:txBody>
      </p:sp>
    </p:spTree>
    <p:extLst>
      <p:ext uri="{BB962C8B-B14F-4D97-AF65-F5344CB8AC3E}">
        <p14:creationId xmlns:p14="http://schemas.microsoft.com/office/powerpoint/2010/main" val="37027241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5938" y="1346"/>
            <a:ext cx="7617651" cy="4285564"/>
            <a:chOff x="854792" y="1346"/>
            <a:chExt cx="7620000" cy="4286885"/>
          </a:xfrm>
        </p:grpSpPr>
        <p:sp>
          <p:nvSpPr>
            <p:cNvPr id="3" name="object 3"/>
            <p:cNvSpPr/>
            <p:nvPr/>
          </p:nvSpPr>
          <p:spPr>
            <a:xfrm>
              <a:off x="854792" y="1346"/>
              <a:ext cx="7620000" cy="4286885"/>
            </a:xfrm>
            <a:custGeom>
              <a:avLst/>
              <a:gdLst/>
              <a:ahLst/>
              <a:cxnLst/>
              <a:rect l="l" t="t" r="r" b="b"/>
              <a:pathLst>
                <a:path w="7620000" h="4286885">
                  <a:moveTo>
                    <a:pt x="7619491" y="0"/>
                  </a:moveTo>
                  <a:lnTo>
                    <a:pt x="0" y="0"/>
                  </a:lnTo>
                  <a:lnTo>
                    <a:pt x="0" y="4286338"/>
                  </a:lnTo>
                  <a:lnTo>
                    <a:pt x="7619491" y="4286338"/>
                  </a:lnTo>
                  <a:lnTo>
                    <a:pt x="7619491"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2340002" y="1207293"/>
              <a:ext cx="3829111" cy="2859622"/>
            </a:xfrm>
            <a:prstGeom prst="rect">
              <a:avLst/>
            </a:prstGeom>
          </p:spPr>
        </p:pic>
      </p:grpSp>
      <p:sp>
        <p:nvSpPr>
          <p:cNvPr id="5" name="object 5"/>
          <p:cNvSpPr txBox="1">
            <a:spLocks noGrp="1"/>
          </p:cNvSpPr>
          <p:nvPr>
            <p:ph type="title"/>
          </p:nvPr>
        </p:nvSpPr>
        <p:spPr>
          <a:xfrm>
            <a:off x="1364046" y="211306"/>
            <a:ext cx="6508648" cy="368821"/>
          </a:xfrm>
          <a:prstGeom prst="rect">
            <a:avLst/>
          </a:prstGeom>
        </p:spPr>
        <p:txBody>
          <a:bodyPr vert="horz" wrap="square" lIns="0" tIns="12696" rIns="0" bIns="0" rtlCol="0">
            <a:spAutoFit/>
          </a:bodyPr>
          <a:lstStyle/>
          <a:p>
            <a:pPr marL="12696">
              <a:spcBef>
                <a:spcPts val="100"/>
              </a:spcBef>
            </a:pPr>
            <a:r>
              <a:rPr sz="2249" b="1" dirty="0">
                <a:solidFill>
                  <a:srgbClr val="001F5F"/>
                </a:solidFill>
                <a:latin typeface="Corbel"/>
                <a:cs typeface="Corbel"/>
              </a:rPr>
              <a:t>The</a:t>
            </a:r>
            <a:r>
              <a:rPr sz="2249" b="1" spc="-40" dirty="0">
                <a:solidFill>
                  <a:srgbClr val="001F5F"/>
                </a:solidFill>
                <a:latin typeface="Corbel"/>
                <a:cs typeface="Corbel"/>
              </a:rPr>
              <a:t> </a:t>
            </a:r>
            <a:r>
              <a:rPr sz="2249" b="1" dirty="0">
                <a:solidFill>
                  <a:srgbClr val="001F5F"/>
                </a:solidFill>
                <a:latin typeface="Corbel"/>
                <a:cs typeface="Corbel"/>
              </a:rPr>
              <a:t>Emerging</a:t>
            </a:r>
            <a:r>
              <a:rPr sz="2249" b="1" spc="-10" dirty="0">
                <a:solidFill>
                  <a:srgbClr val="001F5F"/>
                </a:solidFill>
                <a:latin typeface="Corbel"/>
                <a:cs typeface="Corbel"/>
              </a:rPr>
              <a:t> </a:t>
            </a:r>
            <a:r>
              <a:rPr sz="2249" b="1" dirty="0">
                <a:solidFill>
                  <a:srgbClr val="001F5F"/>
                </a:solidFill>
                <a:latin typeface="Corbel"/>
                <a:cs typeface="Corbel"/>
              </a:rPr>
              <a:t>Problems</a:t>
            </a:r>
            <a:r>
              <a:rPr sz="2249" b="1" spc="-25" dirty="0">
                <a:solidFill>
                  <a:srgbClr val="001F5F"/>
                </a:solidFill>
                <a:latin typeface="Corbel"/>
                <a:cs typeface="Corbel"/>
              </a:rPr>
              <a:t> </a:t>
            </a:r>
            <a:r>
              <a:rPr sz="2249" b="1" dirty="0">
                <a:solidFill>
                  <a:srgbClr val="001F5F"/>
                </a:solidFill>
                <a:latin typeface="Corbel"/>
                <a:cs typeface="Corbel"/>
              </a:rPr>
              <a:t>of</a:t>
            </a:r>
            <a:r>
              <a:rPr sz="2249" b="1" spc="-80" dirty="0">
                <a:solidFill>
                  <a:srgbClr val="001F5F"/>
                </a:solidFill>
                <a:latin typeface="Corbel"/>
                <a:cs typeface="Corbel"/>
              </a:rPr>
              <a:t> </a:t>
            </a:r>
            <a:r>
              <a:rPr sz="2249" b="1" dirty="0">
                <a:solidFill>
                  <a:srgbClr val="001F5F"/>
                </a:solidFill>
                <a:latin typeface="Corbel"/>
                <a:cs typeface="Corbel"/>
              </a:rPr>
              <a:t>Selection</a:t>
            </a:r>
            <a:r>
              <a:rPr sz="2249" b="1" spc="-25" dirty="0">
                <a:solidFill>
                  <a:srgbClr val="001F5F"/>
                </a:solidFill>
                <a:latin typeface="Corbel"/>
                <a:cs typeface="Corbel"/>
              </a:rPr>
              <a:t> </a:t>
            </a:r>
            <a:r>
              <a:rPr sz="2249" b="1" dirty="0">
                <a:solidFill>
                  <a:srgbClr val="001F5F"/>
                </a:solidFill>
                <a:latin typeface="Corbel"/>
                <a:cs typeface="Corbel"/>
              </a:rPr>
              <a:t>and</a:t>
            </a:r>
            <a:r>
              <a:rPr sz="2249" b="1" spc="-75" dirty="0">
                <a:solidFill>
                  <a:srgbClr val="001F5F"/>
                </a:solidFill>
                <a:latin typeface="Corbel"/>
                <a:cs typeface="Corbel"/>
              </a:rPr>
              <a:t> </a:t>
            </a:r>
            <a:r>
              <a:rPr sz="2249" b="1" spc="-10" dirty="0">
                <a:solidFill>
                  <a:srgbClr val="001F5F"/>
                </a:solidFill>
                <a:latin typeface="Corbel"/>
                <a:cs typeface="Corbel"/>
              </a:rPr>
              <a:t>Sequencing</a:t>
            </a:r>
            <a:endParaRPr sz="2249">
              <a:latin typeface="Corbel"/>
              <a:cs typeface="Corbel"/>
            </a:endParaRPr>
          </a:p>
        </p:txBody>
      </p:sp>
      <p:sp>
        <p:nvSpPr>
          <p:cNvPr id="6" name="object 6"/>
          <p:cNvSpPr txBox="1"/>
          <p:nvPr/>
        </p:nvSpPr>
        <p:spPr>
          <a:xfrm>
            <a:off x="3730851" y="636952"/>
            <a:ext cx="1894891" cy="190441"/>
          </a:xfrm>
          <a:prstGeom prst="rect">
            <a:avLst/>
          </a:prstGeom>
        </p:spPr>
        <p:txBody>
          <a:bodyPr vert="horz" wrap="square" lIns="0" tIns="0" rIns="0" bIns="0" rtlCol="0">
            <a:spAutoFit/>
          </a:bodyPr>
          <a:lstStyle/>
          <a:p>
            <a:pPr>
              <a:lnSpc>
                <a:spcPts val="1415"/>
              </a:lnSpc>
            </a:pPr>
            <a:r>
              <a:rPr sz="1500" b="1" dirty="0">
                <a:latin typeface="Corbel"/>
                <a:cs typeface="Corbel"/>
              </a:rPr>
              <a:t>HER2</a:t>
            </a:r>
            <a:r>
              <a:rPr sz="1500" b="1" spc="-60" dirty="0">
                <a:latin typeface="Corbel"/>
                <a:cs typeface="Corbel"/>
              </a:rPr>
              <a:t> </a:t>
            </a:r>
            <a:r>
              <a:rPr sz="1500" b="1" dirty="0">
                <a:latin typeface="Corbel"/>
                <a:cs typeface="Corbel"/>
              </a:rPr>
              <a:t>neg</a:t>
            </a:r>
            <a:r>
              <a:rPr sz="1500" b="1" spc="-20" dirty="0">
                <a:latin typeface="Corbel"/>
                <a:cs typeface="Corbel"/>
              </a:rPr>
              <a:t> </a:t>
            </a:r>
            <a:r>
              <a:rPr sz="1500" b="1" dirty="0">
                <a:latin typeface="Corbel"/>
                <a:cs typeface="Corbel"/>
              </a:rPr>
              <a:t>vs</a:t>
            </a:r>
            <a:r>
              <a:rPr sz="1500" b="1" spc="-50" dirty="0">
                <a:latin typeface="Corbel"/>
                <a:cs typeface="Corbel"/>
              </a:rPr>
              <a:t> </a:t>
            </a:r>
            <a:r>
              <a:rPr sz="1500" b="1" dirty="0">
                <a:latin typeface="Corbel"/>
                <a:cs typeface="Corbel"/>
              </a:rPr>
              <a:t>HER2</a:t>
            </a:r>
            <a:r>
              <a:rPr sz="1500" b="1" spc="-45" dirty="0">
                <a:latin typeface="Corbel"/>
                <a:cs typeface="Corbel"/>
              </a:rPr>
              <a:t> </a:t>
            </a:r>
            <a:r>
              <a:rPr sz="1500" b="1" spc="-25" dirty="0">
                <a:latin typeface="Corbel"/>
                <a:cs typeface="Corbel"/>
              </a:rPr>
              <a:t>Low</a:t>
            </a:r>
            <a:endParaRPr sz="1500">
              <a:latin typeface="Corbel"/>
              <a:cs typeface="Corbel"/>
            </a:endParaRPr>
          </a:p>
        </p:txBody>
      </p:sp>
      <p:sp>
        <p:nvSpPr>
          <p:cNvPr id="7" name="object 7"/>
          <p:cNvSpPr txBox="1"/>
          <p:nvPr/>
        </p:nvSpPr>
        <p:spPr>
          <a:xfrm>
            <a:off x="3157184" y="2218978"/>
            <a:ext cx="2696648" cy="1000452"/>
          </a:xfrm>
          <a:prstGeom prst="rect">
            <a:avLst/>
          </a:prstGeom>
        </p:spPr>
        <p:txBody>
          <a:bodyPr vert="horz" wrap="square" lIns="0" tIns="17140" rIns="0" bIns="0" rtlCol="0">
            <a:spAutoFit/>
          </a:bodyPr>
          <a:lstStyle/>
          <a:p>
            <a:pPr marL="12696">
              <a:lnSpc>
                <a:spcPts val="2194"/>
              </a:lnSpc>
              <a:spcBef>
                <a:spcPts val="135"/>
              </a:spcBef>
            </a:pPr>
            <a:r>
              <a:rPr sz="1899" dirty="0">
                <a:latin typeface="Corbel"/>
                <a:cs typeface="Corbel"/>
              </a:rPr>
              <a:t>Sacituzumab</a:t>
            </a:r>
            <a:r>
              <a:rPr sz="1899" spc="-130" dirty="0">
                <a:latin typeface="Corbel"/>
                <a:cs typeface="Corbel"/>
              </a:rPr>
              <a:t> </a:t>
            </a:r>
            <a:r>
              <a:rPr sz="1899" spc="-10" dirty="0">
                <a:latin typeface="Corbel"/>
                <a:cs typeface="Corbel"/>
              </a:rPr>
              <a:t>Trastuzumab</a:t>
            </a:r>
            <a:endParaRPr sz="1899">
              <a:latin typeface="Corbel"/>
              <a:cs typeface="Corbel"/>
            </a:endParaRPr>
          </a:p>
          <a:p>
            <a:pPr marL="158702">
              <a:lnSpc>
                <a:spcPts val="2194"/>
              </a:lnSpc>
              <a:tabLst>
                <a:tab pos="1439113" algn="l"/>
              </a:tabLst>
            </a:pPr>
            <a:r>
              <a:rPr sz="1899" spc="-10" dirty="0">
                <a:latin typeface="Corbel"/>
                <a:cs typeface="Corbel"/>
              </a:rPr>
              <a:t>Govitecan</a:t>
            </a:r>
            <a:r>
              <a:rPr sz="1899" dirty="0">
                <a:latin typeface="Corbel"/>
                <a:cs typeface="Corbel"/>
              </a:rPr>
              <a:t>	</a:t>
            </a:r>
            <a:r>
              <a:rPr sz="1899" spc="-10" dirty="0">
                <a:latin typeface="Corbel"/>
                <a:cs typeface="Corbel"/>
              </a:rPr>
              <a:t>Deruxtecan</a:t>
            </a:r>
            <a:endParaRPr sz="1899">
              <a:latin typeface="Corbel"/>
              <a:cs typeface="Corbel"/>
            </a:endParaRPr>
          </a:p>
          <a:p>
            <a:pPr>
              <a:spcBef>
                <a:spcPts val="35"/>
              </a:spcBef>
            </a:pPr>
            <a:endParaRPr sz="1400">
              <a:latin typeface="Corbel"/>
              <a:cs typeface="Corbel"/>
            </a:endParaRPr>
          </a:p>
          <a:p>
            <a:pPr marL="133945">
              <a:spcBef>
                <a:spcPts val="5"/>
              </a:spcBef>
            </a:pPr>
            <a:r>
              <a:rPr sz="1250" spc="-10" dirty="0">
                <a:latin typeface="Corbel"/>
                <a:cs typeface="Corbel"/>
              </a:rPr>
              <a:t>Patritumab</a:t>
            </a:r>
            <a:endParaRPr sz="1250">
              <a:latin typeface="Corbel"/>
              <a:cs typeface="Corbel"/>
            </a:endParaRPr>
          </a:p>
        </p:txBody>
      </p:sp>
      <p:sp>
        <p:nvSpPr>
          <p:cNvPr id="8" name="object 8"/>
          <p:cNvSpPr txBox="1"/>
          <p:nvPr/>
        </p:nvSpPr>
        <p:spPr>
          <a:xfrm>
            <a:off x="3279693" y="3230195"/>
            <a:ext cx="780809" cy="204480"/>
          </a:xfrm>
          <a:prstGeom prst="rect">
            <a:avLst/>
          </a:prstGeom>
        </p:spPr>
        <p:txBody>
          <a:bodyPr vert="horz" wrap="square" lIns="0" tIns="12061" rIns="0" bIns="0" rtlCol="0">
            <a:spAutoFit/>
          </a:bodyPr>
          <a:lstStyle/>
          <a:p>
            <a:pPr marL="12696">
              <a:spcBef>
                <a:spcPts val="95"/>
              </a:spcBef>
            </a:pPr>
            <a:r>
              <a:rPr sz="1250" spc="-10" dirty="0">
                <a:latin typeface="Corbel"/>
                <a:cs typeface="Corbel"/>
              </a:rPr>
              <a:t>Deruxtecan</a:t>
            </a:r>
            <a:endParaRPr sz="1250">
              <a:latin typeface="Corbel"/>
              <a:cs typeface="Corbel"/>
            </a:endParaRPr>
          </a:p>
        </p:txBody>
      </p:sp>
      <p:sp>
        <p:nvSpPr>
          <p:cNvPr id="9" name="object 9"/>
          <p:cNvSpPr txBox="1"/>
          <p:nvPr/>
        </p:nvSpPr>
        <p:spPr>
          <a:xfrm>
            <a:off x="4859140" y="3317038"/>
            <a:ext cx="921101" cy="350412"/>
          </a:xfrm>
          <a:prstGeom prst="rect">
            <a:avLst/>
          </a:prstGeom>
        </p:spPr>
        <p:txBody>
          <a:bodyPr vert="horz" wrap="square" lIns="0" tIns="15870" rIns="0" bIns="0" rtlCol="0">
            <a:spAutoFit/>
          </a:bodyPr>
          <a:lstStyle/>
          <a:p>
            <a:pPr algn="ctr">
              <a:lnSpc>
                <a:spcPts val="1260"/>
              </a:lnSpc>
              <a:spcBef>
                <a:spcPts val="125"/>
              </a:spcBef>
            </a:pPr>
            <a:r>
              <a:rPr sz="1100" spc="-10" dirty="0">
                <a:latin typeface="Corbel"/>
                <a:cs typeface="Corbel"/>
              </a:rPr>
              <a:t>Ladiratuzumab</a:t>
            </a:r>
            <a:endParaRPr sz="1100">
              <a:latin typeface="Corbel"/>
              <a:cs typeface="Corbel"/>
            </a:endParaRPr>
          </a:p>
          <a:p>
            <a:pPr marL="9522" algn="ctr">
              <a:lnSpc>
                <a:spcPts val="1260"/>
              </a:lnSpc>
            </a:pPr>
            <a:r>
              <a:rPr sz="1100" spc="-10" dirty="0">
                <a:latin typeface="Corbel"/>
                <a:cs typeface="Corbel"/>
              </a:rPr>
              <a:t>Vedotin</a:t>
            </a:r>
            <a:endParaRPr sz="1100">
              <a:latin typeface="Corbel"/>
              <a:cs typeface="Corbel"/>
            </a:endParaRPr>
          </a:p>
        </p:txBody>
      </p:sp>
      <p:grpSp>
        <p:nvGrpSpPr>
          <p:cNvPr id="10" name="object 10"/>
          <p:cNvGrpSpPr/>
          <p:nvPr/>
        </p:nvGrpSpPr>
        <p:grpSpPr>
          <a:xfrm>
            <a:off x="2800607" y="644061"/>
            <a:ext cx="4893071" cy="2383690"/>
            <a:chOff x="2800061" y="644259"/>
            <a:chExt cx="4894580" cy="2384425"/>
          </a:xfrm>
        </p:grpSpPr>
        <p:sp>
          <p:nvSpPr>
            <p:cNvPr id="11" name="object 11"/>
            <p:cNvSpPr/>
            <p:nvPr/>
          </p:nvSpPr>
          <p:spPr>
            <a:xfrm>
              <a:off x="4783510" y="1058383"/>
              <a:ext cx="1976120" cy="1097280"/>
            </a:xfrm>
            <a:custGeom>
              <a:avLst/>
              <a:gdLst/>
              <a:ahLst/>
              <a:cxnLst/>
              <a:rect l="l" t="t" r="r" b="b"/>
              <a:pathLst>
                <a:path w="1976120" h="1097280">
                  <a:moveTo>
                    <a:pt x="987994" y="0"/>
                  </a:moveTo>
                  <a:lnTo>
                    <a:pt x="912592" y="1587"/>
                  </a:lnTo>
                  <a:lnTo>
                    <a:pt x="838620" y="6191"/>
                  </a:lnTo>
                  <a:lnTo>
                    <a:pt x="766552" y="13811"/>
                  </a:lnTo>
                  <a:lnTo>
                    <a:pt x="696389" y="24289"/>
                  </a:lnTo>
                  <a:lnTo>
                    <a:pt x="628290" y="37465"/>
                  </a:lnTo>
                  <a:lnTo>
                    <a:pt x="562731" y="53341"/>
                  </a:lnTo>
                  <a:lnTo>
                    <a:pt x="499552" y="71597"/>
                  </a:lnTo>
                  <a:lnTo>
                    <a:pt x="439231" y="92394"/>
                  </a:lnTo>
                  <a:lnTo>
                    <a:pt x="381927" y="115254"/>
                  </a:lnTo>
                  <a:lnTo>
                    <a:pt x="327796" y="140496"/>
                  </a:lnTo>
                  <a:lnTo>
                    <a:pt x="277000" y="167643"/>
                  </a:lnTo>
                  <a:lnTo>
                    <a:pt x="229854" y="196695"/>
                  </a:lnTo>
                  <a:lnTo>
                    <a:pt x="186518" y="227652"/>
                  </a:lnTo>
                  <a:lnTo>
                    <a:pt x="147151" y="260355"/>
                  </a:lnTo>
                  <a:lnTo>
                    <a:pt x="111911" y="294646"/>
                  </a:lnTo>
                  <a:lnTo>
                    <a:pt x="81115" y="330365"/>
                  </a:lnTo>
                  <a:lnTo>
                    <a:pt x="55082" y="367513"/>
                  </a:lnTo>
                  <a:lnTo>
                    <a:pt x="33652" y="405932"/>
                  </a:lnTo>
                  <a:lnTo>
                    <a:pt x="17461" y="445302"/>
                  </a:lnTo>
                  <a:lnTo>
                    <a:pt x="6349" y="485943"/>
                  </a:lnTo>
                  <a:lnTo>
                    <a:pt x="793" y="527378"/>
                  </a:lnTo>
                  <a:lnTo>
                    <a:pt x="0" y="548333"/>
                  </a:lnTo>
                  <a:lnTo>
                    <a:pt x="2857" y="590244"/>
                  </a:lnTo>
                  <a:lnTo>
                    <a:pt x="11270" y="631203"/>
                  </a:lnTo>
                  <a:lnTo>
                    <a:pt x="24922" y="671367"/>
                  </a:lnTo>
                  <a:lnTo>
                    <a:pt x="43812" y="710262"/>
                  </a:lnTo>
                  <a:lnTo>
                    <a:pt x="67464" y="748045"/>
                  </a:lnTo>
                  <a:lnTo>
                    <a:pt x="96037" y="784399"/>
                  </a:lnTo>
                  <a:lnTo>
                    <a:pt x="128896" y="819484"/>
                  </a:lnTo>
                  <a:lnTo>
                    <a:pt x="166200" y="852981"/>
                  </a:lnTo>
                  <a:lnTo>
                    <a:pt x="207631" y="884731"/>
                  </a:lnTo>
                  <a:lnTo>
                    <a:pt x="253030" y="914895"/>
                  </a:lnTo>
                  <a:lnTo>
                    <a:pt x="301922" y="942994"/>
                  </a:lnTo>
                  <a:lnTo>
                    <a:pt x="354465" y="969188"/>
                  </a:lnTo>
                  <a:lnTo>
                    <a:pt x="410182" y="993319"/>
                  </a:lnTo>
                  <a:lnTo>
                    <a:pt x="469074" y="1015068"/>
                  </a:lnTo>
                  <a:lnTo>
                    <a:pt x="530824" y="1034595"/>
                  </a:lnTo>
                  <a:lnTo>
                    <a:pt x="595272" y="1051740"/>
                  </a:lnTo>
                  <a:lnTo>
                    <a:pt x="662102" y="1066186"/>
                  </a:lnTo>
                  <a:lnTo>
                    <a:pt x="731153" y="1078093"/>
                  </a:lnTo>
                  <a:lnTo>
                    <a:pt x="802427" y="1087142"/>
                  </a:lnTo>
                  <a:lnTo>
                    <a:pt x="875447" y="1093175"/>
                  </a:lnTo>
                  <a:lnTo>
                    <a:pt x="950055" y="1096350"/>
                  </a:lnTo>
                  <a:lnTo>
                    <a:pt x="987994" y="1096826"/>
                  </a:lnTo>
                  <a:lnTo>
                    <a:pt x="1025932" y="1096350"/>
                  </a:lnTo>
                  <a:lnTo>
                    <a:pt x="1100540" y="1093175"/>
                  </a:lnTo>
                  <a:lnTo>
                    <a:pt x="1173560" y="1087142"/>
                  </a:lnTo>
                  <a:lnTo>
                    <a:pt x="1244834" y="1078093"/>
                  </a:lnTo>
                  <a:lnTo>
                    <a:pt x="1313886" y="1066186"/>
                  </a:lnTo>
                  <a:lnTo>
                    <a:pt x="1380874" y="1051740"/>
                  </a:lnTo>
                  <a:lnTo>
                    <a:pt x="1445163" y="1034595"/>
                  </a:lnTo>
                  <a:lnTo>
                    <a:pt x="1506913" y="1015068"/>
                  </a:lnTo>
                  <a:lnTo>
                    <a:pt x="1565805" y="993319"/>
                  </a:lnTo>
                  <a:lnTo>
                    <a:pt x="1621522" y="969188"/>
                  </a:lnTo>
                  <a:lnTo>
                    <a:pt x="1674065" y="942994"/>
                  </a:lnTo>
                  <a:lnTo>
                    <a:pt x="1723116" y="914895"/>
                  </a:lnTo>
                  <a:lnTo>
                    <a:pt x="1768356" y="884731"/>
                  </a:lnTo>
                  <a:lnTo>
                    <a:pt x="1809787" y="852981"/>
                  </a:lnTo>
                  <a:lnTo>
                    <a:pt x="1847091" y="819484"/>
                  </a:lnTo>
                  <a:lnTo>
                    <a:pt x="1894872" y="766460"/>
                  </a:lnTo>
                  <a:lnTo>
                    <a:pt x="1920905" y="729312"/>
                  </a:lnTo>
                  <a:lnTo>
                    <a:pt x="1942335" y="690894"/>
                  </a:lnTo>
                  <a:lnTo>
                    <a:pt x="1958526" y="651364"/>
                  </a:lnTo>
                  <a:lnTo>
                    <a:pt x="1969638" y="610882"/>
                  </a:lnTo>
                  <a:lnTo>
                    <a:pt x="1975353" y="569447"/>
                  </a:lnTo>
                  <a:lnTo>
                    <a:pt x="1975988" y="548333"/>
                  </a:lnTo>
                  <a:lnTo>
                    <a:pt x="1973130" y="506581"/>
                  </a:lnTo>
                  <a:lnTo>
                    <a:pt x="1964717" y="465464"/>
                  </a:lnTo>
                  <a:lnTo>
                    <a:pt x="1951065" y="425458"/>
                  </a:lnTo>
                  <a:lnTo>
                    <a:pt x="1932176" y="386564"/>
                  </a:lnTo>
                  <a:lnTo>
                    <a:pt x="1908523" y="348780"/>
                  </a:lnTo>
                  <a:lnTo>
                    <a:pt x="1879950" y="312267"/>
                  </a:lnTo>
                  <a:lnTo>
                    <a:pt x="1847091" y="277341"/>
                  </a:lnTo>
                  <a:lnTo>
                    <a:pt x="1809787" y="243845"/>
                  </a:lnTo>
                  <a:lnTo>
                    <a:pt x="1768356" y="212094"/>
                  </a:lnTo>
                  <a:lnTo>
                    <a:pt x="1723116" y="181931"/>
                  </a:lnTo>
                  <a:lnTo>
                    <a:pt x="1674065" y="153831"/>
                  </a:lnTo>
                  <a:lnTo>
                    <a:pt x="1621522" y="127637"/>
                  </a:lnTo>
                  <a:lnTo>
                    <a:pt x="1565805" y="103507"/>
                  </a:lnTo>
                  <a:lnTo>
                    <a:pt x="1506913" y="81757"/>
                  </a:lnTo>
                  <a:lnTo>
                    <a:pt x="1445163" y="62231"/>
                  </a:lnTo>
                  <a:lnTo>
                    <a:pt x="1380874" y="45085"/>
                  </a:lnTo>
                  <a:lnTo>
                    <a:pt x="1313886" y="30639"/>
                  </a:lnTo>
                  <a:lnTo>
                    <a:pt x="1244834" y="18732"/>
                  </a:lnTo>
                  <a:lnTo>
                    <a:pt x="1173560" y="9683"/>
                  </a:lnTo>
                  <a:lnTo>
                    <a:pt x="1100540" y="3492"/>
                  </a:lnTo>
                  <a:lnTo>
                    <a:pt x="1025932" y="476"/>
                  </a:lnTo>
                  <a:lnTo>
                    <a:pt x="987994" y="0"/>
                  </a:lnTo>
                  <a:close/>
                </a:path>
              </a:pathLst>
            </a:custGeom>
            <a:solidFill>
              <a:srgbClr val="4471C4">
                <a:alpha val="50195"/>
              </a:srgbClr>
            </a:solidFill>
          </p:spPr>
          <p:txBody>
            <a:bodyPr wrap="square" lIns="0" tIns="0" rIns="0" bIns="0" rtlCol="0"/>
            <a:lstStyle/>
            <a:p>
              <a:endParaRPr/>
            </a:p>
          </p:txBody>
        </p:sp>
        <p:sp>
          <p:nvSpPr>
            <p:cNvPr id="12" name="object 12"/>
            <p:cNvSpPr/>
            <p:nvPr/>
          </p:nvSpPr>
          <p:spPr>
            <a:xfrm>
              <a:off x="4783668" y="1058541"/>
              <a:ext cx="1976755" cy="1097280"/>
            </a:xfrm>
            <a:custGeom>
              <a:avLst/>
              <a:gdLst/>
              <a:ahLst/>
              <a:cxnLst/>
              <a:rect l="l" t="t" r="r" b="b"/>
              <a:pathLst>
                <a:path w="1976754" h="1097280">
                  <a:moveTo>
                    <a:pt x="0" y="548651"/>
                  </a:moveTo>
                  <a:lnTo>
                    <a:pt x="4920" y="492611"/>
                  </a:lnTo>
                  <a:lnTo>
                    <a:pt x="19842" y="438000"/>
                  </a:lnTo>
                  <a:lnTo>
                    <a:pt x="44605" y="385452"/>
                  </a:lnTo>
                  <a:lnTo>
                    <a:pt x="77782" y="334810"/>
                  </a:lnTo>
                  <a:lnTo>
                    <a:pt x="119054" y="287184"/>
                  </a:lnTo>
                  <a:lnTo>
                    <a:pt x="168581" y="242098"/>
                  </a:lnTo>
                  <a:lnTo>
                    <a:pt x="225568" y="199394"/>
                  </a:lnTo>
                  <a:lnTo>
                    <a:pt x="289699" y="160817"/>
                  </a:lnTo>
                  <a:lnTo>
                    <a:pt x="359544" y="125573"/>
                  </a:lnTo>
                  <a:lnTo>
                    <a:pt x="435422" y="93823"/>
                  </a:lnTo>
                  <a:lnTo>
                    <a:pt x="517331" y="66041"/>
                  </a:lnTo>
                  <a:lnTo>
                    <a:pt x="603685" y="43180"/>
                  </a:lnTo>
                  <a:lnTo>
                    <a:pt x="694484" y="24765"/>
                  </a:lnTo>
                  <a:lnTo>
                    <a:pt x="789093" y="10953"/>
                  </a:lnTo>
                  <a:lnTo>
                    <a:pt x="886877" y="3016"/>
                  </a:lnTo>
                  <a:lnTo>
                    <a:pt x="988152" y="0"/>
                  </a:lnTo>
                  <a:lnTo>
                    <a:pt x="1089269" y="3016"/>
                  </a:lnTo>
                  <a:lnTo>
                    <a:pt x="1187053" y="10953"/>
                  </a:lnTo>
                  <a:lnTo>
                    <a:pt x="1281820" y="24765"/>
                  </a:lnTo>
                  <a:lnTo>
                    <a:pt x="1372460" y="43180"/>
                  </a:lnTo>
                  <a:lnTo>
                    <a:pt x="1458815" y="66041"/>
                  </a:lnTo>
                  <a:lnTo>
                    <a:pt x="1540724" y="93823"/>
                  </a:lnTo>
                  <a:lnTo>
                    <a:pt x="1616602" y="125097"/>
                  </a:lnTo>
                  <a:lnTo>
                    <a:pt x="1687082" y="160817"/>
                  </a:lnTo>
                  <a:lnTo>
                    <a:pt x="1750578" y="199394"/>
                  </a:lnTo>
                  <a:lnTo>
                    <a:pt x="1807565" y="242098"/>
                  </a:lnTo>
                  <a:lnTo>
                    <a:pt x="1857251" y="287184"/>
                  </a:lnTo>
                  <a:lnTo>
                    <a:pt x="1898364" y="334810"/>
                  </a:lnTo>
                  <a:lnTo>
                    <a:pt x="1931541" y="385452"/>
                  </a:lnTo>
                  <a:lnTo>
                    <a:pt x="1956463" y="438000"/>
                  </a:lnTo>
                  <a:lnTo>
                    <a:pt x="1971225" y="492611"/>
                  </a:lnTo>
                  <a:lnTo>
                    <a:pt x="1976305" y="548651"/>
                  </a:lnTo>
                  <a:lnTo>
                    <a:pt x="1971225" y="604691"/>
                  </a:lnTo>
                  <a:lnTo>
                    <a:pt x="1956463" y="659302"/>
                  </a:lnTo>
                  <a:lnTo>
                    <a:pt x="1931541" y="711373"/>
                  </a:lnTo>
                  <a:lnTo>
                    <a:pt x="1898364" y="762015"/>
                  </a:lnTo>
                  <a:lnTo>
                    <a:pt x="1857251" y="810117"/>
                  </a:lnTo>
                  <a:lnTo>
                    <a:pt x="1807565" y="855362"/>
                  </a:lnTo>
                  <a:lnTo>
                    <a:pt x="1750578" y="897432"/>
                  </a:lnTo>
                  <a:lnTo>
                    <a:pt x="1687082" y="936168"/>
                  </a:lnTo>
                  <a:lnTo>
                    <a:pt x="1616602" y="971887"/>
                  </a:lnTo>
                  <a:lnTo>
                    <a:pt x="1540724" y="1003161"/>
                  </a:lnTo>
                  <a:lnTo>
                    <a:pt x="1458815" y="1030943"/>
                  </a:lnTo>
                  <a:lnTo>
                    <a:pt x="1372460" y="1053804"/>
                  </a:lnTo>
                  <a:lnTo>
                    <a:pt x="1281820" y="1072060"/>
                  </a:lnTo>
                  <a:lnTo>
                    <a:pt x="1187053" y="1086031"/>
                  </a:lnTo>
                  <a:lnTo>
                    <a:pt x="1089269" y="1093968"/>
                  </a:lnTo>
                  <a:lnTo>
                    <a:pt x="988152" y="1096826"/>
                  </a:lnTo>
                  <a:lnTo>
                    <a:pt x="886877" y="1093968"/>
                  </a:lnTo>
                  <a:lnTo>
                    <a:pt x="789093" y="1086031"/>
                  </a:lnTo>
                  <a:lnTo>
                    <a:pt x="694484" y="1072060"/>
                  </a:lnTo>
                  <a:lnTo>
                    <a:pt x="603685" y="1053804"/>
                  </a:lnTo>
                  <a:lnTo>
                    <a:pt x="517331" y="1030943"/>
                  </a:lnTo>
                  <a:lnTo>
                    <a:pt x="435422" y="1003161"/>
                  </a:lnTo>
                  <a:lnTo>
                    <a:pt x="359544" y="971887"/>
                  </a:lnTo>
                  <a:lnTo>
                    <a:pt x="289699" y="936168"/>
                  </a:lnTo>
                  <a:lnTo>
                    <a:pt x="225568" y="897432"/>
                  </a:lnTo>
                  <a:lnTo>
                    <a:pt x="168581" y="855362"/>
                  </a:lnTo>
                  <a:lnTo>
                    <a:pt x="119054" y="810117"/>
                  </a:lnTo>
                  <a:lnTo>
                    <a:pt x="77782" y="762015"/>
                  </a:lnTo>
                  <a:lnTo>
                    <a:pt x="44605" y="711373"/>
                  </a:lnTo>
                  <a:lnTo>
                    <a:pt x="19842" y="659302"/>
                  </a:lnTo>
                  <a:lnTo>
                    <a:pt x="4920" y="604691"/>
                  </a:lnTo>
                  <a:lnTo>
                    <a:pt x="0" y="548651"/>
                  </a:lnTo>
                  <a:close/>
                </a:path>
              </a:pathLst>
            </a:custGeom>
            <a:ln w="7937">
              <a:solidFill>
                <a:srgbClr val="FFFFFF"/>
              </a:solidFill>
            </a:ln>
          </p:spPr>
          <p:txBody>
            <a:bodyPr wrap="square" lIns="0" tIns="0" rIns="0" bIns="0" rtlCol="0"/>
            <a:lstStyle/>
            <a:p>
              <a:endParaRPr/>
            </a:p>
          </p:txBody>
        </p:sp>
        <p:sp>
          <p:nvSpPr>
            <p:cNvPr id="13" name="object 13"/>
            <p:cNvSpPr/>
            <p:nvPr/>
          </p:nvSpPr>
          <p:spPr>
            <a:xfrm>
              <a:off x="5714357" y="1927239"/>
              <a:ext cx="1976120" cy="1097280"/>
            </a:xfrm>
            <a:custGeom>
              <a:avLst/>
              <a:gdLst/>
              <a:ahLst/>
              <a:cxnLst/>
              <a:rect l="l" t="t" r="r" b="b"/>
              <a:pathLst>
                <a:path w="1976120" h="1097280">
                  <a:moveTo>
                    <a:pt x="987994" y="0"/>
                  </a:moveTo>
                  <a:lnTo>
                    <a:pt x="912592" y="1587"/>
                  </a:lnTo>
                  <a:lnTo>
                    <a:pt x="838779" y="6191"/>
                  </a:lnTo>
                  <a:lnTo>
                    <a:pt x="766552" y="13811"/>
                  </a:lnTo>
                  <a:lnTo>
                    <a:pt x="696389" y="24289"/>
                  </a:lnTo>
                  <a:lnTo>
                    <a:pt x="628449" y="37465"/>
                  </a:lnTo>
                  <a:lnTo>
                    <a:pt x="562731" y="53182"/>
                  </a:lnTo>
                  <a:lnTo>
                    <a:pt x="499552" y="71597"/>
                  </a:lnTo>
                  <a:lnTo>
                    <a:pt x="439390" y="92235"/>
                  </a:lnTo>
                  <a:lnTo>
                    <a:pt x="381927" y="115254"/>
                  </a:lnTo>
                  <a:lnTo>
                    <a:pt x="327796" y="140337"/>
                  </a:lnTo>
                  <a:lnTo>
                    <a:pt x="277000" y="167643"/>
                  </a:lnTo>
                  <a:lnTo>
                    <a:pt x="229854" y="196695"/>
                  </a:lnTo>
                  <a:lnTo>
                    <a:pt x="186518" y="227652"/>
                  </a:lnTo>
                  <a:lnTo>
                    <a:pt x="147151" y="260355"/>
                  </a:lnTo>
                  <a:lnTo>
                    <a:pt x="111911" y="294646"/>
                  </a:lnTo>
                  <a:lnTo>
                    <a:pt x="81274" y="330365"/>
                  </a:lnTo>
                  <a:lnTo>
                    <a:pt x="55082" y="367355"/>
                  </a:lnTo>
                  <a:lnTo>
                    <a:pt x="33811" y="405773"/>
                  </a:lnTo>
                  <a:lnTo>
                    <a:pt x="17461" y="445302"/>
                  </a:lnTo>
                  <a:lnTo>
                    <a:pt x="6349" y="485785"/>
                  </a:lnTo>
                  <a:lnTo>
                    <a:pt x="793" y="527378"/>
                  </a:lnTo>
                  <a:lnTo>
                    <a:pt x="0" y="548333"/>
                  </a:lnTo>
                  <a:lnTo>
                    <a:pt x="2857" y="590244"/>
                  </a:lnTo>
                  <a:lnTo>
                    <a:pt x="11270" y="631203"/>
                  </a:lnTo>
                  <a:lnTo>
                    <a:pt x="24922" y="671208"/>
                  </a:lnTo>
                  <a:lnTo>
                    <a:pt x="43812" y="710262"/>
                  </a:lnTo>
                  <a:lnTo>
                    <a:pt x="67622" y="747886"/>
                  </a:lnTo>
                  <a:lnTo>
                    <a:pt x="96037" y="784399"/>
                  </a:lnTo>
                  <a:lnTo>
                    <a:pt x="129055" y="819405"/>
                  </a:lnTo>
                  <a:lnTo>
                    <a:pt x="166358" y="852886"/>
                  </a:lnTo>
                  <a:lnTo>
                    <a:pt x="207631" y="884716"/>
                  </a:lnTo>
                  <a:lnTo>
                    <a:pt x="253030" y="914768"/>
                  </a:lnTo>
                  <a:lnTo>
                    <a:pt x="302081" y="942946"/>
                  </a:lnTo>
                  <a:lnTo>
                    <a:pt x="354465" y="969125"/>
                  </a:lnTo>
                  <a:lnTo>
                    <a:pt x="410182" y="993208"/>
                  </a:lnTo>
                  <a:lnTo>
                    <a:pt x="469074" y="1015052"/>
                  </a:lnTo>
                  <a:lnTo>
                    <a:pt x="530824" y="1034579"/>
                  </a:lnTo>
                  <a:lnTo>
                    <a:pt x="595272" y="1051645"/>
                  </a:lnTo>
                  <a:lnTo>
                    <a:pt x="662102" y="1066155"/>
                  </a:lnTo>
                  <a:lnTo>
                    <a:pt x="731153" y="1077982"/>
                  </a:lnTo>
                  <a:lnTo>
                    <a:pt x="802427" y="1087031"/>
                  </a:lnTo>
                  <a:lnTo>
                    <a:pt x="875447" y="1093175"/>
                  </a:lnTo>
                  <a:lnTo>
                    <a:pt x="950214" y="1096302"/>
                  </a:lnTo>
                  <a:lnTo>
                    <a:pt x="987994" y="1096699"/>
                  </a:lnTo>
                  <a:lnTo>
                    <a:pt x="1025932" y="1096302"/>
                  </a:lnTo>
                  <a:lnTo>
                    <a:pt x="1100699" y="1093175"/>
                  </a:lnTo>
                  <a:lnTo>
                    <a:pt x="1173719" y="1087031"/>
                  </a:lnTo>
                  <a:lnTo>
                    <a:pt x="1244834" y="1077982"/>
                  </a:lnTo>
                  <a:lnTo>
                    <a:pt x="1314044" y="1066155"/>
                  </a:lnTo>
                  <a:lnTo>
                    <a:pt x="1380874" y="1051645"/>
                  </a:lnTo>
                  <a:lnTo>
                    <a:pt x="1445163" y="1034579"/>
                  </a:lnTo>
                  <a:lnTo>
                    <a:pt x="1506913" y="1015052"/>
                  </a:lnTo>
                  <a:lnTo>
                    <a:pt x="1565805" y="993208"/>
                  </a:lnTo>
                  <a:lnTo>
                    <a:pt x="1621522" y="969125"/>
                  </a:lnTo>
                  <a:lnTo>
                    <a:pt x="1674065" y="942946"/>
                  </a:lnTo>
                  <a:lnTo>
                    <a:pt x="1723116" y="914768"/>
                  </a:lnTo>
                  <a:lnTo>
                    <a:pt x="1768356" y="884716"/>
                  </a:lnTo>
                  <a:lnTo>
                    <a:pt x="1809787" y="852886"/>
                  </a:lnTo>
                  <a:lnTo>
                    <a:pt x="1847091" y="819405"/>
                  </a:lnTo>
                  <a:lnTo>
                    <a:pt x="1894872" y="766302"/>
                  </a:lnTo>
                  <a:lnTo>
                    <a:pt x="1921064" y="729312"/>
                  </a:lnTo>
                  <a:lnTo>
                    <a:pt x="1942335" y="690894"/>
                  </a:lnTo>
                  <a:lnTo>
                    <a:pt x="1958685" y="651364"/>
                  </a:lnTo>
                  <a:lnTo>
                    <a:pt x="1969638" y="610882"/>
                  </a:lnTo>
                  <a:lnTo>
                    <a:pt x="1975353" y="569289"/>
                  </a:lnTo>
                  <a:lnTo>
                    <a:pt x="1975988" y="548333"/>
                  </a:lnTo>
                  <a:lnTo>
                    <a:pt x="1973130" y="506422"/>
                  </a:lnTo>
                  <a:lnTo>
                    <a:pt x="1964876" y="465464"/>
                  </a:lnTo>
                  <a:lnTo>
                    <a:pt x="1951065" y="425458"/>
                  </a:lnTo>
                  <a:lnTo>
                    <a:pt x="1932334" y="386405"/>
                  </a:lnTo>
                  <a:lnTo>
                    <a:pt x="1908523" y="348780"/>
                  </a:lnTo>
                  <a:lnTo>
                    <a:pt x="1880109" y="312267"/>
                  </a:lnTo>
                  <a:lnTo>
                    <a:pt x="1847091" y="277183"/>
                  </a:lnTo>
                  <a:lnTo>
                    <a:pt x="1809787" y="243845"/>
                  </a:lnTo>
                  <a:lnTo>
                    <a:pt x="1768356" y="211935"/>
                  </a:lnTo>
                  <a:lnTo>
                    <a:pt x="1723116" y="181931"/>
                  </a:lnTo>
                  <a:lnTo>
                    <a:pt x="1674065" y="153673"/>
                  </a:lnTo>
                  <a:lnTo>
                    <a:pt x="1621522" y="127478"/>
                  </a:lnTo>
                  <a:lnTo>
                    <a:pt x="1565805" y="103507"/>
                  </a:lnTo>
                  <a:lnTo>
                    <a:pt x="1506913" y="81599"/>
                  </a:lnTo>
                  <a:lnTo>
                    <a:pt x="1445163" y="62072"/>
                  </a:lnTo>
                  <a:lnTo>
                    <a:pt x="1380874" y="45085"/>
                  </a:lnTo>
                  <a:lnTo>
                    <a:pt x="1314044" y="30480"/>
                  </a:lnTo>
                  <a:lnTo>
                    <a:pt x="1244834" y="18732"/>
                  </a:lnTo>
                  <a:lnTo>
                    <a:pt x="1173719" y="9683"/>
                  </a:lnTo>
                  <a:lnTo>
                    <a:pt x="1100699" y="3492"/>
                  </a:lnTo>
                  <a:lnTo>
                    <a:pt x="1025932" y="317"/>
                  </a:lnTo>
                  <a:lnTo>
                    <a:pt x="987994" y="0"/>
                  </a:lnTo>
                  <a:close/>
                </a:path>
              </a:pathLst>
            </a:custGeom>
            <a:solidFill>
              <a:srgbClr val="4471C4">
                <a:alpha val="50195"/>
              </a:srgbClr>
            </a:solidFill>
          </p:spPr>
          <p:txBody>
            <a:bodyPr wrap="square" lIns="0" tIns="0" rIns="0" bIns="0" rtlCol="0"/>
            <a:lstStyle/>
            <a:p>
              <a:endParaRPr/>
            </a:p>
          </p:txBody>
        </p:sp>
        <p:sp>
          <p:nvSpPr>
            <p:cNvPr id="14" name="object 14"/>
            <p:cNvSpPr/>
            <p:nvPr/>
          </p:nvSpPr>
          <p:spPr>
            <a:xfrm>
              <a:off x="5714675" y="1927239"/>
              <a:ext cx="1976120" cy="1097280"/>
            </a:xfrm>
            <a:custGeom>
              <a:avLst/>
              <a:gdLst/>
              <a:ahLst/>
              <a:cxnLst/>
              <a:rect l="l" t="t" r="r" b="b"/>
              <a:pathLst>
                <a:path w="1976120" h="1097280">
                  <a:moveTo>
                    <a:pt x="0" y="548651"/>
                  </a:moveTo>
                  <a:lnTo>
                    <a:pt x="4920" y="492611"/>
                  </a:lnTo>
                  <a:lnTo>
                    <a:pt x="19842" y="438000"/>
                  </a:lnTo>
                  <a:lnTo>
                    <a:pt x="44605" y="385452"/>
                  </a:lnTo>
                  <a:lnTo>
                    <a:pt x="77941" y="334810"/>
                  </a:lnTo>
                  <a:lnTo>
                    <a:pt x="119054" y="287184"/>
                  </a:lnTo>
                  <a:lnTo>
                    <a:pt x="168739" y="242098"/>
                  </a:lnTo>
                  <a:lnTo>
                    <a:pt x="225727" y="199394"/>
                  </a:lnTo>
                  <a:lnTo>
                    <a:pt x="289699" y="160658"/>
                  </a:lnTo>
                  <a:lnTo>
                    <a:pt x="359703" y="125573"/>
                  </a:lnTo>
                  <a:lnTo>
                    <a:pt x="435580" y="93823"/>
                  </a:lnTo>
                  <a:lnTo>
                    <a:pt x="517490" y="66041"/>
                  </a:lnTo>
                  <a:lnTo>
                    <a:pt x="603685" y="43180"/>
                  </a:lnTo>
                  <a:lnTo>
                    <a:pt x="694484" y="24765"/>
                  </a:lnTo>
                  <a:lnTo>
                    <a:pt x="789252" y="10953"/>
                  </a:lnTo>
                  <a:lnTo>
                    <a:pt x="887035" y="3016"/>
                  </a:lnTo>
                  <a:lnTo>
                    <a:pt x="988152" y="0"/>
                  </a:lnTo>
                  <a:lnTo>
                    <a:pt x="1089428" y="3016"/>
                  </a:lnTo>
                  <a:lnTo>
                    <a:pt x="1187053" y="10953"/>
                  </a:lnTo>
                  <a:lnTo>
                    <a:pt x="1281820" y="24765"/>
                  </a:lnTo>
                  <a:lnTo>
                    <a:pt x="1372619" y="43180"/>
                  </a:lnTo>
                  <a:lnTo>
                    <a:pt x="1458973" y="66041"/>
                  </a:lnTo>
                  <a:lnTo>
                    <a:pt x="1540248" y="93823"/>
                  </a:lnTo>
                  <a:lnTo>
                    <a:pt x="1616760" y="124938"/>
                  </a:lnTo>
                  <a:lnTo>
                    <a:pt x="1686606" y="160658"/>
                  </a:lnTo>
                  <a:lnTo>
                    <a:pt x="1750101" y="199394"/>
                  </a:lnTo>
                  <a:lnTo>
                    <a:pt x="1807248" y="242098"/>
                  </a:lnTo>
                  <a:lnTo>
                    <a:pt x="1856774" y="287184"/>
                  </a:lnTo>
                  <a:lnTo>
                    <a:pt x="1898523" y="334810"/>
                  </a:lnTo>
                  <a:lnTo>
                    <a:pt x="1931699" y="385452"/>
                  </a:lnTo>
                  <a:lnTo>
                    <a:pt x="1955986" y="438000"/>
                  </a:lnTo>
                  <a:lnTo>
                    <a:pt x="1970908" y="492611"/>
                  </a:lnTo>
                  <a:lnTo>
                    <a:pt x="1975829" y="548651"/>
                  </a:lnTo>
                  <a:lnTo>
                    <a:pt x="1970908" y="604691"/>
                  </a:lnTo>
                  <a:lnTo>
                    <a:pt x="1955986" y="659302"/>
                  </a:lnTo>
                  <a:lnTo>
                    <a:pt x="1931699" y="711373"/>
                  </a:lnTo>
                  <a:lnTo>
                    <a:pt x="1898523" y="762015"/>
                  </a:lnTo>
                  <a:lnTo>
                    <a:pt x="1856774" y="810117"/>
                  </a:lnTo>
                  <a:lnTo>
                    <a:pt x="1807248" y="855267"/>
                  </a:lnTo>
                  <a:lnTo>
                    <a:pt x="1750101" y="897432"/>
                  </a:lnTo>
                  <a:lnTo>
                    <a:pt x="1686606" y="936136"/>
                  </a:lnTo>
                  <a:lnTo>
                    <a:pt x="1616760" y="971855"/>
                  </a:lnTo>
                  <a:lnTo>
                    <a:pt x="1540248" y="1003098"/>
                  </a:lnTo>
                  <a:lnTo>
                    <a:pt x="1458973" y="1030880"/>
                  </a:lnTo>
                  <a:lnTo>
                    <a:pt x="1372619" y="1053708"/>
                  </a:lnTo>
                  <a:lnTo>
                    <a:pt x="1281820" y="1072060"/>
                  </a:lnTo>
                  <a:lnTo>
                    <a:pt x="1187053" y="1085951"/>
                  </a:lnTo>
                  <a:lnTo>
                    <a:pt x="1089428" y="1093889"/>
                  </a:lnTo>
                  <a:lnTo>
                    <a:pt x="988152" y="1096873"/>
                  </a:lnTo>
                  <a:lnTo>
                    <a:pt x="887035" y="1093889"/>
                  </a:lnTo>
                  <a:lnTo>
                    <a:pt x="789252" y="1085951"/>
                  </a:lnTo>
                  <a:lnTo>
                    <a:pt x="694484" y="1072060"/>
                  </a:lnTo>
                  <a:lnTo>
                    <a:pt x="603685" y="1053708"/>
                  </a:lnTo>
                  <a:lnTo>
                    <a:pt x="517490" y="1030880"/>
                  </a:lnTo>
                  <a:lnTo>
                    <a:pt x="435580" y="1003098"/>
                  </a:lnTo>
                  <a:lnTo>
                    <a:pt x="359703" y="971855"/>
                  </a:lnTo>
                  <a:lnTo>
                    <a:pt x="289699" y="936136"/>
                  </a:lnTo>
                  <a:lnTo>
                    <a:pt x="225727" y="897432"/>
                  </a:lnTo>
                  <a:lnTo>
                    <a:pt x="168739" y="855267"/>
                  </a:lnTo>
                  <a:lnTo>
                    <a:pt x="119054" y="810117"/>
                  </a:lnTo>
                  <a:lnTo>
                    <a:pt x="77941" y="762015"/>
                  </a:lnTo>
                  <a:lnTo>
                    <a:pt x="44605" y="711373"/>
                  </a:lnTo>
                  <a:lnTo>
                    <a:pt x="19842" y="659302"/>
                  </a:lnTo>
                  <a:lnTo>
                    <a:pt x="4920" y="604691"/>
                  </a:lnTo>
                  <a:lnTo>
                    <a:pt x="0" y="548651"/>
                  </a:lnTo>
                  <a:close/>
                </a:path>
              </a:pathLst>
            </a:custGeom>
            <a:ln w="7937">
              <a:solidFill>
                <a:srgbClr val="FFFFFF"/>
              </a:solidFill>
            </a:ln>
          </p:spPr>
          <p:txBody>
            <a:bodyPr wrap="square" lIns="0" tIns="0" rIns="0" bIns="0" rtlCol="0"/>
            <a:lstStyle/>
            <a:p>
              <a:endParaRPr/>
            </a:p>
          </p:txBody>
        </p:sp>
        <p:sp>
          <p:nvSpPr>
            <p:cNvPr id="15" name="object 15"/>
            <p:cNvSpPr/>
            <p:nvPr/>
          </p:nvSpPr>
          <p:spPr>
            <a:xfrm>
              <a:off x="2800061" y="644259"/>
              <a:ext cx="4168140" cy="288925"/>
            </a:xfrm>
            <a:custGeom>
              <a:avLst/>
              <a:gdLst/>
              <a:ahLst/>
              <a:cxnLst/>
              <a:rect l="l" t="t" r="r" b="b"/>
              <a:pathLst>
                <a:path w="4168140" h="288925">
                  <a:moveTo>
                    <a:pt x="4167703" y="0"/>
                  </a:moveTo>
                  <a:lnTo>
                    <a:pt x="0" y="0"/>
                  </a:lnTo>
                  <a:lnTo>
                    <a:pt x="0" y="288549"/>
                  </a:lnTo>
                  <a:lnTo>
                    <a:pt x="4167703" y="288549"/>
                  </a:lnTo>
                  <a:lnTo>
                    <a:pt x="4167703"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6720736" y="2351116"/>
            <a:ext cx="293280" cy="185250"/>
          </a:xfrm>
          <a:prstGeom prst="rect">
            <a:avLst/>
          </a:prstGeom>
        </p:spPr>
        <p:txBody>
          <a:bodyPr vert="horz" wrap="square" lIns="0" tIns="15870" rIns="0" bIns="0" rtlCol="0">
            <a:spAutoFit/>
          </a:bodyPr>
          <a:lstStyle/>
          <a:p>
            <a:pPr marL="12696">
              <a:spcBef>
                <a:spcPts val="125"/>
              </a:spcBef>
            </a:pPr>
            <a:r>
              <a:rPr sz="1100" spc="-25" dirty="0">
                <a:latin typeface="Corbel"/>
                <a:cs typeface="Corbel"/>
              </a:rPr>
              <a:t>ADC</a:t>
            </a:r>
            <a:endParaRPr sz="1100">
              <a:latin typeface="Corbel"/>
              <a:cs typeface="Corbel"/>
            </a:endParaRPr>
          </a:p>
        </p:txBody>
      </p:sp>
      <p:grpSp>
        <p:nvGrpSpPr>
          <p:cNvPr id="17" name="object 17"/>
          <p:cNvGrpSpPr/>
          <p:nvPr/>
        </p:nvGrpSpPr>
        <p:grpSpPr>
          <a:xfrm>
            <a:off x="1315978" y="755566"/>
            <a:ext cx="1984398" cy="1105194"/>
            <a:chOff x="1314974" y="755799"/>
            <a:chExt cx="1985010" cy="1105535"/>
          </a:xfrm>
        </p:grpSpPr>
        <p:sp>
          <p:nvSpPr>
            <p:cNvPr id="18" name="object 18"/>
            <p:cNvSpPr/>
            <p:nvPr/>
          </p:nvSpPr>
          <p:spPr>
            <a:xfrm>
              <a:off x="1319054" y="759609"/>
              <a:ext cx="1976120" cy="1097280"/>
            </a:xfrm>
            <a:custGeom>
              <a:avLst/>
              <a:gdLst/>
              <a:ahLst/>
              <a:cxnLst/>
              <a:rect l="l" t="t" r="r" b="b"/>
              <a:pathLst>
                <a:path w="1976120" h="1097280">
                  <a:moveTo>
                    <a:pt x="987994" y="0"/>
                  </a:moveTo>
                  <a:lnTo>
                    <a:pt x="912561" y="1587"/>
                  </a:lnTo>
                  <a:lnTo>
                    <a:pt x="838667" y="6350"/>
                  </a:lnTo>
                  <a:lnTo>
                    <a:pt x="766536" y="13811"/>
                  </a:lnTo>
                  <a:lnTo>
                    <a:pt x="696358" y="24289"/>
                  </a:lnTo>
                  <a:lnTo>
                    <a:pt x="628338" y="37465"/>
                  </a:lnTo>
                  <a:lnTo>
                    <a:pt x="562667" y="53341"/>
                  </a:lnTo>
                  <a:lnTo>
                    <a:pt x="499584" y="71597"/>
                  </a:lnTo>
                  <a:lnTo>
                    <a:pt x="439263" y="92394"/>
                  </a:lnTo>
                  <a:lnTo>
                    <a:pt x="381927" y="115254"/>
                  </a:lnTo>
                  <a:lnTo>
                    <a:pt x="327780" y="140496"/>
                  </a:lnTo>
                  <a:lnTo>
                    <a:pt x="277016" y="167643"/>
                  </a:lnTo>
                  <a:lnTo>
                    <a:pt x="229838" y="196854"/>
                  </a:lnTo>
                  <a:lnTo>
                    <a:pt x="186455" y="227810"/>
                  </a:lnTo>
                  <a:lnTo>
                    <a:pt x="147087" y="260355"/>
                  </a:lnTo>
                  <a:lnTo>
                    <a:pt x="111911" y="294646"/>
                  </a:lnTo>
                  <a:lnTo>
                    <a:pt x="81163" y="330365"/>
                  </a:lnTo>
                  <a:lnTo>
                    <a:pt x="55019" y="367513"/>
                  </a:lnTo>
                  <a:lnTo>
                    <a:pt x="33700" y="405932"/>
                  </a:lnTo>
                  <a:lnTo>
                    <a:pt x="17397" y="445461"/>
                  </a:lnTo>
                  <a:lnTo>
                    <a:pt x="6333" y="485943"/>
                  </a:lnTo>
                  <a:lnTo>
                    <a:pt x="714" y="527378"/>
                  </a:lnTo>
                  <a:lnTo>
                    <a:pt x="0" y="548333"/>
                  </a:lnTo>
                  <a:lnTo>
                    <a:pt x="2825" y="590244"/>
                  </a:lnTo>
                  <a:lnTo>
                    <a:pt x="11207" y="631361"/>
                  </a:lnTo>
                  <a:lnTo>
                    <a:pt x="24906" y="671367"/>
                  </a:lnTo>
                  <a:lnTo>
                    <a:pt x="43748" y="710262"/>
                  </a:lnTo>
                  <a:lnTo>
                    <a:pt x="67495" y="748045"/>
                  </a:lnTo>
                  <a:lnTo>
                    <a:pt x="95973" y="784399"/>
                  </a:lnTo>
                  <a:lnTo>
                    <a:pt x="128959" y="819484"/>
                  </a:lnTo>
                  <a:lnTo>
                    <a:pt x="166263" y="852981"/>
                  </a:lnTo>
                  <a:lnTo>
                    <a:pt x="207662" y="884731"/>
                  </a:lnTo>
                  <a:lnTo>
                    <a:pt x="252967" y="914895"/>
                  </a:lnTo>
                  <a:lnTo>
                    <a:pt x="301954" y="942994"/>
                  </a:lnTo>
                  <a:lnTo>
                    <a:pt x="354449" y="969188"/>
                  </a:lnTo>
                  <a:lnTo>
                    <a:pt x="410214" y="993319"/>
                  </a:lnTo>
                  <a:lnTo>
                    <a:pt x="469059" y="1015068"/>
                  </a:lnTo>
                  <a:lnTo>
                    <a:pt x="530792" y="1034595"/>
                  </a:lnTo>
                  <a:lnTo>
                    <a:pt x="595193" y="1051740"/>
                  </a:lnTo>
                  <a:lnTo>
                    <a:pt x="662054" y="1066186"/>
                  </a:lnTo>
                  <a:lnTo>
                    <a:pt x="731185" y="1078093"/>
                  </a:lnTo>
                  <a:lnTo>
                    <a:pt x="802380" y="1087142"/>
                  </a:lnTo>
                  <a:lnTo>
                    <a:pt x="875416" y="1093175"/>
                  </a:lnTo>
                  <a:lnTo>
                    <a:pt x="950102" y="1096350"/>
                  </a:lnTo>
                  <a:lnTo>
                    <a:pt x="987994" y="1096826"/>
                  </a:lnTo>
                  <a:lnTo>
                    <a:pt x="1025885" y="1096350"/>
                  </a:lnTo>
                  <a:lnTo>
                    <a:pt x="1100572" y="1093175"/>
                  </a:lnTo>
                  <a:lnTo>
                    <a:pt x="1173687" y="1087142"/>
                  </a:lnTo>
                  <a:lnTo>
                    <a:pt x="1244802" y="1078093"/>
                  </a:lnTo>
                  <a:lnTo>
                    <a:pt x="1313854" y="1066186"/>
                  </a:lnTo>
                  <a:lnTo>
                    <a:pt x="1380842" y="1051740"/>
                  </a:lnTo>
                  <a:lnTo>
                    <a:pt x="1445131" y="1034595"/>
                  </a:lnTo>
                  <a:lnTo>
                    <a:pt x="1506881" y="1015068"/>
                  </a:lnTo>
                  <a:lnTo>
                    <a:pt x="1565773" y="993319"/>
                  </a:lnTo>
                  <a:lnTo>
                    <a:pt x="1621491" y="969188"/>
                  </a:lnTo>
                  <a:lnTo>
                    <a:pt x="1674033" y="942994"/>
                  </a:lnTo>
                  <a:lnTo>
                    <a:pt x="1723084" y="914895"/>
                  </a:lnTo>
                  <a:lnTo>
                    <a:pt x="1768325" y="884731"/>
                  </a:lnTo>
                  <a:lnTo>
                    <a:pt x="1809756" y="852981"/>
                  </a:lnTo>
                  <a:lnTo>
                    <a:pt x="1847059" y="819484"/>
                  </a:lnTo>
                  <a:lnTo>
                    <a:pt x="1894840" y="766460"/>
                  </a:lnTo>
                  <a:lnTo>
                    <a:pt x="1921032" y="729312"/>
                  </a:lnTo>
                  <a:lnTo>
                    <a:pt x="1942303" y="690894"/>
                  </a:lnTo>
                  <a:lnTo>
                    <a:pt x="1958653" y="651364"/>
                  </a:lnTo>
                  <a:lnTo>
                    <a:pt x="1969606" y="610882"/>
                  </a:lnTo>
                  <a:lnTo>
                    <a:pt x="1975321" y="569447"/>
                  </a:lnTo>
                  <a:lnTo>
                    <a:pt x="1975956" y="548333"/>
                  </a:lnTo>
                  <a:lnTo>
                    <a:pt x="1973099" y="506581"/>
                  </a:lnTo>
                  <a:lnTo>
                    <a:pt x="1964844" y="465464"/>
                  </a:lnTo>
                  <a:lnTo>
                    <a:pt x="1951034" y="425458"/>
                  </a:lnTo>
                  <a:lnTo>
                    <a:pt x="1932302" y="386564"/>
                  </a:lnTo>
                  <a:lnTo>
                    <a:pt x="1908492" y="348780"/>
                  </a:lnTo>
                  <a:lnTo>
                    <a:pt x="1880077" y="312426"/>
                  </a:lnTo>
                  <a:lnTo>
                    <a:pt x="1847059" y="277341"/>
                  </a:lnTo>
                  <a:lnTo>
                    <a:pt x="1809756" y="243845"/>
                  </a:lnTo>
                  <a:lnTo>
                    <a:pt x="1768325" y="212094"/>
                  </a:lnTo>
                  <a:lnTo>
                    <a:pt x="1723084" y="181931"/>
                  </a:lnTo>
                  <a:lnTo>
                    <a:pt x="1674033" y="153831"/>
                  </a:lnTo>
                  <a:lnTo>
                    <a:pt x="1621491" y="127637"/>
                  </a:lnTo>
                  <a:lnTo>
                    <a:pt x="1565773" y="103507"/>
                  </a:lnTo>
                  <a:lnTo>
                    <a:pt x="1506881" y="81757"/>
                  </a:lnTo>
                  <a:lnTo>
                    <a:pt x="1445131" y="62231"/>
                  </a:lnTo>
                  <a:lnTo>
                    <a:pt x="1380842" y="45085"/>
                  </a:lnTo>
                  <a:lnTo>
                    <a:pt x="1313854" y="30639"/>
                  </a:lnTo>
                  <a:lnTo>
                    <a:pt x="1244802" y="18732"/>
                  </a:lnTo>
                  <a:lnTo>
                    <a:pt x="1173687" y="9683"/>
                  </a:lnTo>
                  <a:lnTo>
                    <a:pt x="1100572" y="3651"/>
                  </a:lnTo>
                  <a:lnTo>
                    <a:pt x="1025885" y="476"/>
                  </a:lnTo>
                  <a:lnTo>
                    <a:pt x="987994" y="0"/>
                  </a:lnTo>
                  <a:close/>
                </a:path>
              </a:pathLst>
            </a:custGeom>
            <a:solidFill>
              <a:srgbClr val="4471C4">
                <a:alpha val="50195"/>
              </a:srgbClr>
            </a:solidFill>
          </p:spPr>
          <p:txBody>
            <a:bodyPr wrap="square" lIns="0" tIns="0" rIns="0" bIns="0" rtlCol="0"/>
            <a:lstStyle/>
            <a:p>
              <a:endParaRPr/>
            </a:p>
          </p:txBody>
        </p:sp>
        <p:sp>
          <p:nvSpPr>
            <p:cNvPr id="19" name="object 19"/>
            <p:cNvSpPr/>
            <p:nvPr/>
          </p:nvSpPr>
          <p:spPr>
            <a:xfrm>
              <a:off x="1319102" y="759926"/>
              <a:ext cx="1976755" cy="1097280"/>
            </a:xfrm>
            <a:custGeom>
              <a:avLst/>
              <a:gdLst/>
              <a:ahLst/>
              <a:cxnLst/>
              <a:rect l="l" t="t" r="r" b="b"/>
              <a:pathLst>
                <a:path w="1976754" h="1097280">
                  <a:moveTo>
                    <a:pt x="0" y="548175"/>
                  </a:moveTo>
                  <a:lnTo>
                    <a:pt x="4968" y="492135"/>
                  </a:lnTo>
                  <a:lnTo>
                    <a:pt x="19842" y="437524"/>
                  </a:lnTo>
                  <a:lnTo>
                    <a:pt x="44653" y="385452"/>
                  </a:lnTo>
                  <a:lnTo>
                    <a:pt x="77877" y="334810"/>
                  </a:lnTo>
                  <a:lnTo>
                    <a:pt x="119054" y="286708"/>
                  </a:lnTo>
                  <a:lnTo>
                    <a:pt x="168660" y="241622"/>
                  </a:lnTo>
                  <a:lnTo>
                    <a:pt x="225711" y="199394"/>
                  </a:lnTo>
                  <a:lnTo>
                    <a:pt x="289699" y="160658"/>
                  </a:lnTo>
                  <a:lnTo>
                    <a:pt x="359639" y="124938"/>
                  </a:lnTo>
                  <a:lnTo>
                    <a:pt x="435549" y="93664"/>
                  </a:lnTo>
                  <a:lnTo>
                    <a:pt x="517395" y="65882"/>
                  </a:lnTo>
                  <a:lnTo>
                    <a:pt x="603701" y="43180"/>
                  </a:lnTo>
                  <a:lnTo>
                    <a:pt x="694484" y="24765"/>
                  </a:lnTo>
                  <a:lnTo>
                    <a:pt x="789236" y="10953"/>
                  </a:lnTo>
                  <a:lnTo>
                    <a:pt x="886956" y="3016"/>
                  </a:lnTo>
                  <a:lnTo>
                    <a:pt x="988152" y="0"/>
                  </a:lnTo>
                  <a:lnTo>
                    <a:pt x="1089349" y="3016"/>
                  </a:lnTo>
                  <a:lnTo>
                    <a:pt x="1187132" y="10953"/>
                  </a:lnTo>
                  <a:lnTo>
                    <a:pt x="1281900" y="24765"/>
                  </a:lnTo>
                  <a:lnTo>
                    <a:pt x="1372540" y="43180"/>
                  </a:lnTo>
                  <a:lnTo>
                    <a:pt x="1458894" y="65882"/>
                  </a:lnTo>
                  <a:lnTo>
                    <a:pt x="1540804" y="93664"/>
                  </a:lnTo>
                  <a:lnTo>
                    <a:pt x="1616681" y="124938"/>
                  </a:lnTo>
                  <a:lnTo>
                    <a:pt x="1687161" y="160658"/>
                  </a:lnTo>
                  <a:lnTo>
                    <a:pt x="1750657" y="199394"/>
                  </a:lnTo>
                  <a:lnTo>
                    <a:pt x="1807644" y="241622"/>
                  </a:lnTo>
                  <a:lnTo>
                    <a:pt x="1857330" y="286708"/>
                  </a:lnTo>
                  <a:lnTo>
                    <a:pt x="1898443" y="334810"/>
                  </a:lnTo>
                  <a:lnTo>
                    <a:pt x="1931620" y="385452"/>
                  </a:lnTo>
                  <a:lnTo>
                    <a:pt x="1956542" y="437524"/>
                  </a:lnTo>
                  <a:lnTo>
                    <a:pt x="1971305" y="492135"/>
                  </a:lnTo>
                  <a:lnTo>
                    <a:pt x="1976384" y="548175"/>
                  </a:lnTo>
                  <a:lnTo>
                    <a:pt x="1971305" y="604214"/>
                  </a:lnTo>
                  <a:lnTo>
                    <a:pt x="1956542" y="658826"/>
                  </a:lnTo>
                  <a:lnTo>
                    <a:pt x="1931620" y="711373"/>
                  </a:lnTo>
                  <a:lnTo>
                    <a:pt x="1898443" y="762015"/>
                  </a:lnTo>
                  <a:lnTo>
                    <a:pt x="1857330" y="809641"/>
                  </a:lnTo>
                  <a:lnTo>
                    <a:pt x="1807644" y="854727"/>
                  </a:lnTo>
                  <a:lnTo>
                    <a:pt x="1750657" y="897432"/>
                  </a:lnTo>
                  <a:lnTo>
                    <a:pt x="1687161" y="936168"/>
                  </a:lnTo>
                  <a:lnTo>
                    <a:pt x="1616681" y="971411"/>
                  </a:lnTo>
                  <a:lnTo>
                    <a:pt x="1540804" y="1003161"/>
                  </a:lnTo>
                  <a:lnTo>
                    <a:pt x="1458894" y="1030943"/>
                  </a:lnTo>
                  <a:lnTo>
                    <a:pt x="1372540" y="1053645"/>
                  </a:lnTo>
                  <a:lnTo>
                    <a:pt x="1281900" y="1072060"/>
                  </a:lnTo>
                  <a:lnTo>
                    <a:pt x="1187132" y="1085872"/>
                  </a:lnTo>
                  <a:lnTo>
                    <a:pt x="1089349" y="1093810"/>
                  </a:lnTo>
                  <a:lnTo>
                    <a:pt x="988152" y="1096826"/>
                  </a:lnTo>
                  <a:lnTo>
                    <a:pt x="886956" y="1093810"/>
                  </a:lnTo>
                  <a:lnTo>
                    <a:pt x="789236" y="1085872"/>
                  </a:lnTo>
                  <a:lnTo>
                    <a:pt x="694484" y="1072060"/>
                  </a:lnTo>
                  <a:lnTo>
                    <a:pt x="603701" y="1053645"/>
                  </a:lnTo>
                  <a:lnTo>
                    <a:pt x="517395" y="1030943"/>
                  </a:lnTo>
                  <a:lnTo>
                    <a:pt x="435549" y="1003161"/>
                  </a:lnTo>
                  <a:lnTo>
                    <a:pt x="359639" y="971887"/>
                  </a:lnTo>
                  <a:lnTo>
                    <a:pt x="289699" y="936168"/>
                  </a:lnTo>
                  <a:lnTo>
                    <a:pt x="225711" y="897432"/>
                  </a:lnTo>
                  <a:lnTo>
                    <a:pt x="168660" y="854727"/>
                  </a:lnTo>
                  <a:lnTo>
                    <a:pt x="119054" y="809641"/>
                  </a:lnTo>
                  <a:lnTo>
                    <a:pt x="77877" y="762015"/>
                  </a:lnTo>
                  <a:lnTo>
                    <a:pt x="44653" y="711373"/>
                  </a:lnTo>
                  <a:lnTo>
                    <a:pt x="19842" y="658826"/>
                  </a:lnTo>
                  <a:lnTo>
                    <a:pt x="4968" y="604214"/>
                  </a:lnTo>
                  <a:lnTo>
                    <a:pt x="0" y="548175"/>
                  </a:lnTo>
                  <a:close/>
                </a:path>
              </a:pathLst>
            </a:custGeom>
            <a:ln w="7937">
              <a:solidFill>
                <a:srgbClr val="FFFFFF"/>
              </a:solidFill>
            </a:ln>
          </p:spPr>
          <p:txBody>
            <a:bodyPr wrap="square" lIns="0" tIns="0" rIns="0" bIns="0" rtlCol="0"/>
            <a:lstStyle/>
            <a:p>
              <a:endParaRPr/>
            </a:p>
          </p:txBody>
        </p:sp>
      </p:grpSp>
      <p:sp>
        <p:nvSpPr>
          <p:cNvPr id="20" name="object 20"/>
          <p:cNvSpPr txBox="1"/>
          <p:nvPr/>
        </p:nvSpPr>
        <p:spPr>
          <a:xfrm>
            <a:off x="2325709" y="636379"/>
            <a:ext cx="4550277" cy="1459415"/>
          </a:xfrm>
          <a:prstGeom prst="rect">
            <a:avLst/>
          </a:prstGeom>
        </p:spPr>
        <p:txBody>
          <a:bodyPr vert="horz" wrap="square" lIns="0" tIns="12696" rIns="0" bIns="0" rtlCol="0">
            <a:spAutoFit/>
          </a:bodyPr>
          <a:lstStyle/>
          <a:p>
            <a:pPr marL="530701">
              <a:spcBef>
                <a:spcPts val="100"/>
              </a:spcBef>
            </a:pPr>
            <a:r>
              <a:rPr sz="1500" b="1" spc="-10" dirty="0">
                <a:latin typeface="Corbel"/>
                <a:cs typeface="Corbel"/>
              </a:rPr>
              <a:t>Multiple</a:t>
            </a:r>
            <a:r>
              <a:rPr sz="1500" b="1" spc="-50" dirty="0">
                <a:latin typeface="Corbel"/>
                <a:cs typeface="Corbel"/>
              </a:rPr>
              <a:t> </a:t>
            </a:r>
            <a:r>
              <a:rPr sz="1500" b="1" spc="-10" dirty="0">
                <a:latin typeface="Corbel"/>
                <a:cs typeface="Corbel"/>
              </a:rPr>
              <a:t>overlapping</a:t>
            </a:r>
            <a:r>
              <a:rPr sz="1500" b="1" spc="-15" dirty="0">
                <a:latin typeface="Corbel"/>
                <a:cs typeface="Corbel"/>
              </a:rPr>
              <a:t> </a:t>
            </a:r>
            <a:r>
              <a:rPr sz="1500" b="1" dirty="0">
                <a:latin typeface="Corbel"/>
                <a:cs typeface="Corbel"/>
              </a:rPr>
              <a:t>targets</a:t>
            </a:r>
            <a:r>
              <a:rPr sz="1500" b="1" spc="-35" dirty="0">
                <a:latin typeface="Corbel"/>
                <a:cs typeface="Corbel"/>
              </a:rPr>
              <a:t> </a:t>
            </a:r>
            <a:r>
              <a:rPr sz="1500" b="1" dirty="0">
                <a:latin typeface="Corbel"/>
                <a:cs typeface="Corbel"/>
              </a:rPr>
              <a:t>and</a:t>
            </a:r>
            <a:r>
              <a:rPr sz="1500" b="1" spc="-25" dirty="0">
                <a:latin typeface="Corbel"/>
                <a:cs typeface="Corbel"/>
              </a:rPr>
              <a:t> </a:t>
            </a:r>
            <a:r>
              <a:rPr sz="1500" b="1" spc="-10" dirty="0">
                <a:latin typeface="Corbel"/>
                <a:cs typeface="Corbel"/>
              </a:rPr>
              <a:t>payloads……….</a:t>
            </a:r>
            <a:endParaRPr sz="1500">
              <a:latin typeface="Corbel"/>
              <a:cs typeface="Corbel"/>
            </a:endParaRPr>
          </a:p>
          <a:p>
            <a:pPr>
              <a:spcBef>
                <a:spcPts val="40"/>
              </a:spcBef>
            </a:pPr>
            <a:endParaRPr sz="1999">
              <a:latin typeface="Corbel"/>
              <a:cs typeface="Corbel"/>
            </a:endParaRPr>
          </a:p>
          <a:p>
            <a:pPr marL="12696"/>
            <a:r>
              <a:rPr sz="1100" spc="-25" dirty="0">
                <a:latin typeface="Corbel"/>
                <a:cs typeface="Corbel"/>
              </a:rPr>
              <a:t>ADC</a:t>
            </a:r>
            <a:endParaRPr sz="1100">
              <a:latin typeface="Corbel"/>
              <a:cs typeface="Corbel"/>
            </a:endParaRPr>
          </a:p>
          <a:p>
            <a:pPr>
              <a:spcBef>
                <a:spcPts val="15"/>
              </a:spcBef>
            </a:pPr>
            <a:endParaRPr sz="800">
              <a:latin typeface="Corbel"/>
              <a:cs typeface="Corbel"/>
            </a:endParaRPr>
          </a:p>
          <a:p>
            <a:pPr marR="787799" algn="r">
              <a:spcBef>
                <a:spcPts val="5"/>
              </a:spcBef>
            </a:pPr>
            <a:r>
              <a:rPr sz="1100" spc="-25" dirty="0">
                <a:latin typeface="Corbel"/>
                <a:cs typeface="Corbel"/>
              </a:rPr>
              <a:t>ADC</a:t>
            </a:r>
            <a:endParaRPr sz="1100">
              <a:latin typeface="Corbel"/>
              <a:cs typeface="Corbel"/>
            </a:endParaRPr>
          </a:p>
          <a:p>
            <a:pPr marL="711621"/>
            <a:r>
              <a:rPr sz="1250" spc="-10" dirty="0">
                <a:latin typeface="Corbel"/>
                <a:cs typeface="Corbel"/>
              </a:rPr>
              <a:t>Datopotamab</a:t>
            </a:r>
            <a:endParaRPr sz="1250">
              <a:latin typeface="Corbel"/>
              <a:cs typeface="Corbel"/>
            </a:endParaRPr>
          </a:p>
          <a:p>
            <a:pPr marL="789703">
              <a:spcBef>
                <a:spcPts val="375"/>
              </a:spcBef>
            </a:pPr>
            <a:r>
              <a:rPr sz="1250" spc="-10" dirty="0">
                <a:latin typeface="Corbel"/>
                <a:cs typeface="Corbel"/>
              </a:rPr>
              <a:t>Deruxtecan</a:t>
            </a:r>
            <a:endParaRPr sz="1250">
              <a:latin typeface="Corbel"/>
              <a:cs typeface="Corbel"/>
            </a:endParaRPr>
          </a:p>
        </p:txBody>
      </p:sp>
      <p:grpSp>
        <p:nvGrpSpPr>
          <p:cNvPr id="21" name="object 21"/>
          <p:cNvGrpSpPr/>
          <p:nvPr/>
        </p:nvGrpSpPr>
        <p:grpSpPr>
          <a:xfrm>
            <a:off x="1171665" y="1948864"/>
            <a:ext cx="1983763" cy="1105194"/>
            <a:chOff x="1170616" y="1949465"/>
            <a:chExt cx="1984375" cy="1105535"/>
          </a:xfrm>
        </p:grpSpPr>
        <p:sp>
          <p:nvSpPr>
            <p:cNvPr id="22" name="object 22"/>
            <p:cNvSpPr/>
            <p:nvPr/>
          </p:nvSpPr>
          <p:spPr>
            <a:xfrm>
              <a:off x="1174522" y="1953434"/>
              <a:ext cx="1976120" cy="1097280"/>
            </a:xfrm>
            <a:custGeom>
              <a:avLst/>
              <a:gdLst/>
              <a:ahLst/>
              <a:cxnLst/>
              <a:rect l="l" t="t" r="r" b="b"/>
              <a:pathLst>
                <a:path w="1976120" h="1097280">
                  <a:moveTo>
                    <a:pt x="987994" y="0"/>
                  </a:moveTo>
                  <a:lnTo>
                    <a:pt x="912561" y="1587"/>
                  </a:lnTo>
                  <a:lnTo>
                    <a:pt x="838667" y="6191"/>
                  </a:lnTo>
                  <a:lnTo>
                    <a:pt x="766536" y="13811"/>
                  </a:lnTo>
                  <a:lnTo>
                    <a:pt x="696358" y="24289"/>
                  </a:lnTo>
                  <a:lnTo>
                    <a:pt x="628322" y="37465"/>
                  </a:lnTo>
                  <a:lnTo>
                    <a:pt x="562667" y="53182"/>
                  </a:lnTo>
                  <a:lnTo>
                    <a:pt x="499584" y="71597"/>
                  </a:lnTo>
                  <a:lnTo>
                    <a:pt x="439263" y="92235"/>
                  </a:lnTo>
                  <a:lnTo>
                    <a:pt x="381927" y="115254"/>
                  </a:lnTo>
                  <a:lnTo>
                    <a:pt x="327780" y="140337"/>
                  </a:lnTo>
                  <a:lnTo>
                    <a:pt x="277000" y="167484"/>
                  </a:lnTo>
                  <a:lnTo>
                    <a:pt x="229838" y="196695"/>
                  </a:lnTo>
                  <a:lnTo>
                    <a:pt x="186455" y="227652"/>
                  </a:lnTo>
                  <a:lnTo>
                    <a:pt x="147087" y="260355"/>
                  </a:lnTo>
                  <a:lnTo>
                    <a:pt x="111911" y="294487"/>
                  </a:lnTo>
                  <a:lnTo>
                    <a:pt x="81163" y="330365"/>
                  </a:lnTo>
                  <a:lnTo>
                    <a:pt x="55019" y="367355"/>
                  </a:lnTo>
                  <a:lnTo>
                    <a:pt x="33700" y="405773"/>
                  </a:lnTo>
                  <a:lnTo>
                    <a:pt x="17397" y="445302"/>
                  </a:lnTo>
                  <a:lnTo>
                    <a:pt x="6333" y="485785"/>
                  </a:lnTo>
                  <a:lnTo>
                    <a:pt x="698" y="527219"/>
                  </a:lnTo>
                  <a:lnTo>
                    <a:pt x="0" y="548333"/>
                  </a:lnTo>
                  <a:lnTo>
                    <a:pt x="2825" y="590244"/>
                  </a:lnTo>
                  <a:lnTo>
                    <a:pt x="11207" y="631203"/>
                  </a:lnTo>
                  <a:lnTo>
                    <a:pt x="24906" y="671208"/>
                  </a:lnTo>
                  <a:lnTo>
                    <a:pt x="43748" y="710103"/>
                  </a:lnTo>
                  <a:lnTo>
                    <a:pt x="67495" y="747934"/>
                  </a:lnTo>
                  <a:lnTo>
                    <a:pt x="95973" y="784368"/>
                  </a:lnTo>
                  <a:lnTo>
                    <a:pt x="128959" y="819389"/>
                  </a:lnTo>
                  <a:lnTo>
                    <a:pt x="166263" y="852870"/>
                  </a:lnTo>
                  <a:lnTo>
                    <a:pt x="207662" y="884684"/>
                  </a:lnTo>
                  <a:lnTo>
                    <a:pt x="252951" y="914736"/>
                  </a:lnTo>
                  <a:lnTo>
                    <a:pt x="301954" y="942915"/>
                  </a:lnTo>
                  <a:lnTo>
                    <a:pt x="354433" y="969109"/>
                  </a:lnTo>
                  <a:lnTo>
                    <a:pt x="410214" y="993176"/>
                  </a:lnTo>
                  <a:lnTo>
                    <a:pt x="469059" y="1015036"/>
                  </a:lnTo>
                  <a:lnTo>
                    <a:pt x="530792" y="1034547"/>
                  </a:lnTo>
                  <a:lnTo>
                    <a:pt x="595193" y="1051613"/>
                  </a:lnTo>
                  <a:lnTo>
                    <a:pt x="662054" y="1066123"/>
                  </a:lnTo>
                  <a:lnTo>
                    <a:pt x="731185" y="1077966"/>
                  </a:lnTo>
                  <a:lnTo>
                    <a:pt x="802364" y="1086999"/>
                  </a:lnTo>
                  <a:lnTo>
                    <a:pt x="875400" y="1093143"/>
                  </a:lnTo>
                  <a:lnTo>
                    <a:pt x="950087" y="1096270"/>
                  </a:lnTo>
                  <a:lnTo>
                    <a:pt x="987994" y="1096667"/>
                  </a:lnTo>
                  <a:lnTo>
                    <a:pt x="1025885" y="1096270"/>
                  </a:lnTo>
                  <a:lnTo>
                    <a:pt x="1100572" y="1093143"/>
                  </a:lnTo>
                  <a:lnTo>
                    <a:pt x="1173608" y="1086999"/>
                  </a:lnTo>
                  <a:lnTo>
                    <a:pt x="1244802" y="1077966"/>
                  </a:lnTo>
                  <a:lnTo>
                    <a:pt x="1313933" y="1066123"/>
                  </a:lnTo>
                  <a:lnTo>
                    <a:pt x="1380762" y="1051613"/>
                  </a:lnTo>
                  <a:lnTo>
                    <a:pt x="1445211" y="1034547"/>
                  </a:lnTo>
                  <a:lnTo>
                    <a:pt x="1506960" y="1015036"/>
                  </a:lnTo>
                  <a:lnTo>
                    <a:pt x="1565694" y="993176"/>
                  </a:lnTo>
                  <a:lnTo>
                    <a:pt x="1621570" y="969109"/>
                  </a:lnTo>
                  <a:lnTo>
                    <a:pt x="1673954" y="942915"/>
                  </a:lnTo>
                  <a:lnTo>
                    <a:pt x="1723005" y="914736"/>
                  </a:lnTo>
                  <a:lnTo>
                    <a:pt x="1768245" y="884684"/>
                  </a:lnTo>
                  <a:lnTo>
                    <a:pt x="1809676" y="852870"/>
                  </a:lnTo>
                  <a:lnTo>
                    <a:pt x="1846980" y="819389"/>
                  </a:lnTo>
                  <a:lnTo>
                    <a:pt x="1894761" y="766317"/>
                  </a:lnTo>
                  <a:lnTo>
                    <a:pt x="1920953" y="729153"/>
                  </a:lnTo>
                  <a:lnTo>
                    <a:pt x="1942224" y="690894"/>
                  </a:lnTo>
                  <a:lnTo>
                    <a:pt x="1958574" y="651364"/>
                  </a:lnTo>
                  <a:lnTo>
                    <a:pt x="1969686" y="610723"/>
                  </a:lnTo>
                  <a:lnTo>
                    <a:pt x="1975242" y="569289"/>
                  </a:lnTo>
                  <a:lnTo>
                    <a:pt x="1976035" y="548333"/>
                  </a:lnTo>
                  <a:lnTo>
                    <a:pt x="1973178" y="506422"/>
                  </a:lnTo>
                  <a:lnTo>
                    <a:pt x="1964765" y="465464"/>
                  </a:lnTo>
                  <a:lnTo>
                    <a:pt x="1951113" y="425458"/>
                  </a:lnTo>
                  <a:lnTo>
                    <a:pt x="1932223" y="386405"/>
                  </a:lnTo>
                  <a:lnTo>
                    <a:pt x="1908412" y="348622"/>
                  </a:lnTo>
                  <a:lnTo>
                    <a:pt x="1879998" y="312267"/>
                  </a:lnTo>
                  <a:lnTo>
                    <a:pt x="1846980" y="277183"/>
                  </a:lnTo>
                  <a:lnTo>
                    <a:pt x="1809676" y="243686"/>
                  </a:lnTo>
                  <a:lnTo>
                    <a:pt x="1768245" y="211935"/>
                  </a:lnTo>
                  <a:lnTo>
                    <a:pt x="1723005" y="181931"/>
                  </a:lnTo>
                  <a:lnTo>
                    <a:pt x="1673954" y="153673"/>
                  </a:lnTo>
                  <a:lnTo>
                    <a:pt x="1621570" y="127478"/>
                  </a:lnTo>
                  <a:lnTo>
                    <a:pt x="1565694" y="103507"/>
                  </a:lnTo>
                  <a:lnTo>
                    <a:pt x="1506960" y="81599"/>
                  </a:lnTo>
                  <a:lnTo>
                    <a:pt x="1445211" y="62072"/>
                  </a:lnTo>
                  <a:lnTo>
                    <a:pt x="1380762" y="44927"/>
                  </a:lnTo>
                  <a:lnTo>
                    <a:pt x="1313933" y="30480"/>
                  </a:lnTo>
                  <a:lnTo>
                    <a:pt x="1244802" y="18732"/>
                  </a:lnTo>
                  <a:lnTo>
                    <a:pt x="1173608" y="9683"/>
                  </a:lnTo>
                  <a:lnTo>
                    <a:pt x="1100572" y="3492"/>
                  </a:lnTo>
                  <a:lnTo>
                    <a:pt x="1025885" y="317"/>
                  </a:lnTo>
                  <a:lnTo>
                    <a:pt x="987994" y="0"/>
                  </a:lnTo>
                  <a:close/>
                </a:path>
              </a:pathLst>
            </a:custGeom>
            <a:solidFill>
              <a:srgbClr val="4471C4">
                <a:alpha val="50195"/>
              </a:srgbClr>
            </a:solidFill>
          </p:spPr>
          <p:txBody>
            <a:bodyPr wrap="square" lIns="0" tIns="0" rIns="0" bIns="0" rtlCol="0"/>
            <a:lstStyle/>
            <a:p>
              <a:endParaRPr/>
            </a:p>
          </p:txBody>
        </p:sp>
        <p:sp>
          <p:nvSpPr>
            <p:cNvPr id="23" name="object 23"/>
            <p:cNvSpPr/>
            <p:nvPr/>
          </p:nvSpPr>
          <p:spPr>
            <a:xfrm>
              <a:off x="1174744" y="1953592"/>
              <a:ext cx="1976120" cy="1097280"/>
            </a:xfrm>
            <a:custGeom>
              <a:avLst/>
              <a:gdLst/>
              <a:ahLst/>
              <a:cxnLst/>
              <a:rect l="l" t="t" r="r" b="b"/>
              <a:pathLst>
                <a:path w="1976120" h="1097280">
                  <a:moveTo>
                    <a:pt x="0" y="548651"/>
                  </a:moveTo>
                  <a:lnTo>
                    <a:pt x="4968" y="492611"/>
                  </a:lnTo>
                  <a:lnTo>
                    <a:pt x="19842" y="438000"/>
                  </a:lnTo>
                  <a:lnTo>
                    <a:pt x="44653" y="385452"/>
                  </a:lnTo>
                  <a:lnTo>
                    <a:pt x="77893" y="334810"/>
                  </a:lnTo>
                  <a:lnTo>
                    <a:pt x="119054" y="287184"/>
                  </a:lnTo>
                  <a:lnTo>
                    <a:pt x="168660" y="242098"/>
                  </a:lnTo>
                  <a:lnTo>
                    <a:pt x="225711" y="199394"/>
                  </a:lnTo>
                  <a:lnTo>
                    <a:pt x="289699" y="160658"/>
                  </a:lnTo>
                  <a:lnTo>
                    <a:pt x="359655" y="125415"/>
                  </a:lnTo>
                  <a:lnTo>
                    <a:pt x="435549" y="93664"/>
                  </a:lnTo>
                  <a:lnTo>
                    <a:pt x="517395" y="65882"/>
                  </a:lnTo>
                  <a:lnTo>
                    <a:pt x="603717" y="43022"/>
                  </a:lnTo>
                  <a:lnTo>
                    <a:pt x="694484" y="24765"/>
                  </a:lnTo>
                  <a:lnTo>
                    <a:pt x="789236" y="10795"/>
                  </a:lnTo>
                  <a:lnTo>
                    <a:pt x="886956" y="2857"/>
                  </a:lnTo>
                  <a:lnTo>
                    <a:pt x="988152" y="0"/>
                  </a:lnTo>
                  <a:lnTo>
                    <a:pt x="1089349" y="2857"/>
                  </a:lnTo>
                  <a:lnTo>
                    <a:pt x="1187084" y="10795"/>
                  </a:lnTo>
                  <a:lnTo>
                    <a:pt x="1281804" y="24765"/>
                  </a:lnTo>
                  <a:lnTo>
                    <a:pt x="1372603" y="43022"/>
                  </a:lnTo>
                  <a:lnTo>
                    <a:pt x="1458957" y="65882"/>
                  </a:lnTo>
                  <a:lnTo>
                    <a:pt x="1540232" y="93664"/>
                  </a:lnTo>
                  <a:lnTo>
                    <a:pt x="1616744" y="124938"/>
                  </a:lnTo>
                  <a:lnTo>
                    <a:pt x="1686590" y="160658"/>
                  </a:lnTo>
                  <a:lnTo>
                    <a:pt x="1750086" y="199394"/>
                  </a:lnTo>
                  <a:lnTo>
                    <a:pt x="1807232" y="242098"/>
                  </a:lnTo>
                  <a:lnTo>
                    <a:pt x="1856758" y="287184"/>
                  </a:lnTo>
                  <a:lnTo>
                    <a:pt x="1898507" y="334810"/>
                  </a:lnTo>
                  <a:lnTo>
                    <a:pt x="1931683" y="385452"/>
                  </a:lnTo>
                  <a:lnTo>
                    <a:pt x="1955971" y="438000"/>
                  </a:lnTo>
                  <a:lnTo>
                    <a:pt x="1970892" y="492611"/>
                  </a:lnTo>
                  <a:lnTo>
                    <a:pt x="1975813" y="548651"/>
                  </a:lnTo>
                  <a:lnTo>
                    <a:pt x="1970892" y="604691"/>
                  </a:lnTo>
                  <a:lnTo>
                    <a:pt x="1955971" y="659302"/>
                  </a:lnTo>
                  <a:lnTo>
                    <a:pt x="1931683" y="711373"/>
                  </a:lnTo>
                  <a:lnTo>
                    <a:pt x="1898507" y="761936"/>
                  </a:lnTo>
                  <a:lnTo>
                    <a:pt x="1856758" y="810054"/>
                  </a:lnTo>
                  <a:lnTo>
                    <a:pt x="1807232" y="855203"/>
                  </a:lnTo>
                  <a:lnTo>
                    <a:pt x="1750086" y="897368"/>
                  </a:lnTo>
                  <a:lnTo>
                    <a:pt x="1686590" y="936072"/>
                  </a:lnTo>
                  <a:lnTo>
                    <a:pt x="1616744" y="971792"/>
                  </a:lnTo>
                  <a:lnTo>
                    <a:pt x="1540232" y="1003050"/>
                  </a:lnTo>
                  <a:lnTo>
                    <a:pt x="1458957" y="1030832"/>
                  </a:lnTo>
                  <a:lnTo>
                    <a:pt x="1372603" y="1053645"/>
                  </a:lnTo>
                  <a:lnTo>
                    <a:pt x="1281804" y="1071997"/>
                  </a:lnTo>
                  <a:lnTo>
                    <a:pt x="1187084" y="1085888"/>
                  </a:lnTo>
                  <a:lnTo>
                    <a:pt x="1089349" y="1093825"/>
                  </a:lnTo>
                  <a:lnTo>
                    <a:pt x="988152" y="1096810"/>
                  </a:lnTo>
                  <a:lnTo>
                    <a:pt x="886956" y="1093825"/>
                  </a:lnTo>
                  <a:lnTo>
                    <a:pt x="789236" y="1085888"/>
                  </a:lnTo>
                  <a:lnTo>
                    <a:pt x="694484" y="1071997"/>
                  </a:lnTo>
                  <a:lnTo>
                    <a:pt x="603717" y="1053645"/>
                  </a:lnTo>
                  <a:lnTo>
                    <a:pt x="517395" y="1030832"/>
                  </a:lnTo>
                  <a:lnTo>
                    <a:pt x="435549" y="1003050"/>
                  </a:lnTo>
                  <a:lnTo>
                    <a:pt x="359655" y="971792"/>
                  </a:lnTo>
                  <a:lnTo>
                    <a:pt x="289699" y="936072"/>
                  </a:lnTo>
                  <a:lnTo>
                    <a:pt x="225711" y="897368"/>
                  </a:lnTo>
                  <a:lnTo>
                    <a:pt x="168660" y="855203"/>
                  </a:lnTo>
                  <a:lnTo>
                    <a:pt x="119054" y="810054"/>
                  </a:lnTo>
                  <a:lnTo>
                    <a:pt x="77893" y="761936"/>
                  </a:lnTo>
                  <a:lnTo>
                    <a:pt x="44653" y="711373"/>
                  </a:lnTo>
                  <a:lnTo>
                    <a:pt x="19842" y="659302"/>
                  </a:lnTo>
                  <a:lnTo>
                    <a:pt x="4968" y="604691"/>
                  </a:lnTo>
                  <a:lnTo>
                    <a:pt x="0" y="548651"/>
                  </a:lnTo>
                  <a:close/>
                </a:path>
              </a:pathLst>
            </a:custGeom>
            <a:ln w="7937">
              <a:solidFill>
                <a:srgbClr val="FFFFFF"/>
              </a:solidFill>
            </a:ln>
          </p:spPr>
          <p:txBody>
            <a:bodyPr wrap="square" lIns="0" tIns="0" rIns="0" bIns="0" rtlCol="0"/>
            <a:lstStyle/>
            <a:p>
              <a:endParaRPr/>
            </a:p>
          </p:txBody>
        </p:sp>
      </p:grpSp>
      <p:sp>
        <p:nvSpPr>
          <p:cNvPr id="24" name="object 24"/>
          <p:cNvSpPr txBox="1"/>
          <p:nvPr/>
        </p:nvSpPr>
        <p:spPr>
          <a:xfrm>
            <a:off x="2181365" y="2377842"/>
            <a:ext cx="292645" cy="185250"/>
          </a:xfrm>
          <a:prstGeom prst="rect">
            <a:avLst/>
          </a:prstGeom>
        </p:spPr>
        <p:txBody>
          <a:bodyPr vert="horz" wrap="square" lIns="0" tIns="15870" rIns="0" bIns="0" rtlCol="0">
            <a:spAutoFit/>
          </a:bodyPr>
          <a:lstStyle/>
          <a:p>
            <a:pPr marL="12696">
              <a:spcBef>
                <a:spcPts val="125"/>
              </a:spcBef>
            </a:pPr>
            <a:r>
              <a:rPr sz="1100" spc="-25" dirty="0">
                <a:latin typeface="Corbel"/>
                <a:cs typeface="Corbel"/>
              </a:rPr>
              <a:t>ADC</a:t>
            </a:r>
            <a:endParaRPr sz="1100">
              <a:latin typeface="Corbel"/>
              <a:cs typeface="Corbel"/>
            </a:endParaRPr>
          </a:p>
        </p:txBody>
      </p:sp>
      <p:grpSp>
        <p:nvGrpSpPr>
          <p:cNvPr id="25" name="object 25"/>
          <p:cNvGrpSpPr/>
          <p:nvPr/>
        </p:nvGrpSpPr>
        <p:grpSpPr>
          <a:xfrm>
            <a:off x="1055790" y="3009786"/>
            <a:ext cx="1983763" cy="1104559"/>
            <a:chOff x="1054705" y="3010714"/>
            <a:chExt cx="1984375" cy="1104900"/>
          </a:xfrm>
        </p:grpSpPr>
        <p:sp>
          <p:nvSpPr>
            <p:cNvPr id="26" name="object 26"/>
            <p:cNvSpPr/>
            <p:nvPr/>
          </p:nvSpPr>
          <p:spPr>
            <a:xfrm>
              <a:off x="1058594" y="3014635"/>
              <a:ext cx="1976120" cy="1097280"/>
            </a:xfrm>
            <a:custGeom>
              <a:avLst/>
              <a:gdLst/>
              <a:ahLst/>
              <a:cxnLst/>
              <a:rect l="l" t="t" r="r" b="b"/>
              <a:pathLst>
                <a:path w="1976120" h="1097279">
                  <a:moveTo>
                    <a:pt x="988009" y="0"/>
                  </a:moveTo>
                  <a:lnTo>
                    <a:pt x="912576" y="1571"/>
                  </a:lnTo>
                  <a:lnTo>
                    <a:pt x="838683" y="6223"/>
                  </a:lnTo>
                  <a:lnTo>
                    <a:pt x="766536" y="13827"/>
                  </a:lnTo>
                  <a:lnTo>
                    <a:pt x="696358" y="24289"/>
                  </a:lnTo>
                  <a:lnTo>
                    <a:pt x="628338" y="37465"/>
                  </a:lnTo>
                  <a:lnTo>
                    <a:pt x="562683" y="53277"/>
                  </a:lnTo>
                  <a:lnTo>
                    <a:pt x="499584" y="71581"/>
                  </a:lnTo>
                  <a:lnTo>
                    <a:pt x="439279" y="92283"/>
                  </a:lnTo>
                  <a:lnTo>
                    <a:pt x="381942" y="115254"/>
                  </a:lnTo>
                  <a:lnTo>
                    <a:pt x="327780" y="140401"/>
                  </a:lnTo>
                  <a:lnTo>
                    <a:pt x="277016" y="167595"/>
                  </a:lnTo>
                  <a:lnTo>
                    <a:pt x="229838" y="196727"/>
                  </a:lnTo>
                  <a:lnTo>
                    <a:pt x="186471" y="227683"/>
                  </a:lnTo>
                  <a:lnTo>
                    <a:pt x="147087" y="260339"/>
                  </a:lnTo>
                  <a:lnTo>
                    <a:pt x="111927" y="294598"/>
                  </a:lnTo>
                  <a:lnTo>
                    <a:pt x="81163" y="330349"/>
                  </a:lnTo>
                  <a:lnTo>
                    <a:pt x="55034" y="367466"/>
                  </a:lnTo>
                  <a:lnTo>
                    <a:pt x="33716" y="405820"/>
                  </a:lnTo>
                  <a:lnTo>
                    <a:pt x="17413" y="445334"/>
                  </a:lnTo>
                  <a:lnTo>
                    <a:pt x="6349" y="485880"/>
                  </a:lnTo>
                  <a:lnTo>
                    <a:pt x="714" y="527330"/>
                  </a:lnTo>
                  <a:lnTo>
                    <a:pt x="0" y="548365"/>
                  </a:lnTo>
                  <a:lnTo>
                    <a:pt x="2841" y="590228"/>
                  </a:lnTo>
                  <a:lnTo>
                    <a:pt x="11207" y="631234"/>
                  </a:lnTo>
                  <a:lnTo>
                    <a:pt x="24922" y="671272"/>
                  </a:lnTo>
                  <a:lnTo>
                    <a:pt x="43748" y="710230"/>
                  </a:lnTo>
                  <a:lnTo>
                    <a:pt x="67511" y="747981"/>
                  </a:lnTo>
                  <a:lnTo>
                    <a:pt x="95989" y="784415"/>
                  </a:lnTo>
                  <a:lnTo>
                    <a:pt x="128975" y="819436"/>
                  </a:lnTo>
                  <a:lnTo>
                    <a:pt x="166263" y="852917"/>
                  </a:lnTo>
                  <a:lnTo>
                    <a:pt x="207662" y="884731"/>
                  </a:lnTo>
                  <a:lnTo>
                    <a:pt x="252967" y="914799"/>
                  </a:lnTo>
                  <a:lnTo>
                    <a:pt x="301969" y="942978"/>
                  </a:lnTo>
                  <a:lnTo>
                    <a:pt x="354449" y="969156"/>
                  </a:lnTo>
                  <a:lnTo>
                    <a:pt x="410230" y="993223"/>
                  </a:lnTo>
                  <a:lnTo>
                    <a:pt x="469074" y="1015084"/>
                  </a:lnTo>
                  <a:lnTo>
                    <a:pt x="530808" y="1034595"/>
                  </a:lnTo>
                  <a:lnTo>
                    <a:pt x="595209" y="1051676"/>
                  </a:lnTo>
                  <a:lnTo>
                    <a:pt x="662070" y="1066186"/>
                  </a:lnTo>
                  <a:lnTo>
                    <a:pt x="731201" y="1078014"/>
                  </a:lnTo>
                  <a:lnTo>
                    <a:pt x="802380" y="1087063"/>
                  </a:lnTo>
                  <a:lnTo>
                    <a:pt x="875416" y="1093206"/>
                  </a:lnTo>
                  <a:lnTo>
                    <a:pt x="950102" y="1096318"/>
                  </a:lnTo>
                  <a:lnTo>
                    <a:pt x="988009" y="1096715"/>
                  </a:lnTo>
                  <a:lnTo>
                    <a:pt x="1025901" y="1096318"/>
                  </a:lnTo>
                  <a:lnTo>
                    <a:pt x="1100587" y="1093206"/>
                  </a:lnTo>
                  <a:lnTo>
                    <a:pt x="1173623" y="1087063"/>
                  </a:lnTo>
                  <a:lnTo>
                    <a:pt x="1244802" y="1078014"/>
                  </a:lnTo>
                  <a:lnTo>
                    <a:pt x="1313933" y="1066186"/>
                  </a:lnTo>
                  <a:lnTo>
                    <a:pt x="1380810" y="1051676"/>
                  </a:lnTo>
                  <a:lnTo>
                    <a:pt x="1445258" y="1034595"/>
                  </a:lnTo>
                  <a:lnTo>
                    <a:pt x="1507008" y="1015084"/>
                  </a:lnTo>
                  <a:lnTo>
                    <a:pt x="1565741" y="993223"/>
                  </a:lnTo>
                  <a:lnTo>
                    <a:pt x="1621618" y="969156"/>
                  </a:lnTo>
                  <a:lnTo>
                    <a:pt x="1674002" y="942978"/>
                  </a:lnTo>
                  <a:lnTo>
                    <a:pt x="1723052" y="914799"/>
                  </a:lnTo>
                  <a:lnTo>
                    <a:pt x="1768293" y="884731"/>
                  </a:lnTo>
                  <a:lnTo>
                    <a:pt x="1809724" y="852917"/>
                  </a:lnTo>
                  <a:lnTo>
                    <a:pt x="1847028" y="819436"/>
                  </a:lnTo>
                  <a:lnTo>
                    <a:pt x="1894808" y="766381"/>
                  </a:lnTo>
                  <a:lnTo>
                    <a:pt x="1921000" y="729264"/>
                  </a:lnTo>
                  <a:lnTo>
                    <a:pt x="1942271" y="690894"/>
                  </a:lnTo>
                  <a:lnTo>
                    <a:pt x="1958621" y="651380"/>
                  </a:lnTo>
                  <a:lnTo>
                    <a:pt x="1969733" y="610850"/>
                  </a:lnTo>
                  <a:lnTo>
                    <a:pt x="1975289" y="569400"/>
                  </a:lnTo>
                  <a:lnTo>
                    <a:pt x="1975924" y="548365"/>
                  </a:lnTo>
                  <a:lnTo>
                    <a:pt x="1973226" y="506486"/>
                  </a:lnTo>
                  <a:lnTo>
                    <a:pt x="1964812" y="465480"/>
                  </a:lnTo>
                  <a:lnTo>
                    <a:pt x="1951161" y="425442"/>
                  </a:lnTo>
                  <a:lnTo>
                    <a:pt x="1932271" y="386500"/>
                  </a:lnTo>
                  <a:lnTo>
                    <a:pt x="1908460" y="348733"/>
                  </a:lnTo>
                  <a:lnTo>
                    <a:pt x="1880045" y="312299"/>
                  </a:lnTo>
                  <a:lnTo>
                    <a:pt x="1847028" y="277278"/>
                  </a:lnTo>
                  <a:lnTo>
                    <a:pt x="1809724" y="243813"/>
                  </a:lnTo>
                  <a:lnTo>
                    <a:pt x="1768293" y="211983"/>
                  </a:lnTo>
                  <a:lnTo>
                    <a:pt x="1723052" y="181931"/>
                  </a:lnTo>
                  <a:lnTo>
                    <a:pt x="1674002" y="153752"/>
                  </a:lnTo>
                  <a:lnTo>
                    <a:pt x="1621618" y="127574"/>
                  </a:lnTo>
                  <a:lnTo>
                    <a:pt x="1565741" y="103491"/>
                  </a:lnTo>
                  <a:lnTo>
                    <a:pt x="1507008" y="81646"/>
                  </a:lnTo>
                  <a:lnTo>
                    <a:pt x="1445258" y="62120"/>
                  </a:lnTo>
                  <a:lnTo>
                    <a:pt x="1380810" y="45054"/>
                  </a:lnTo>
                  <a:lnTo>
                    <a:pt x="1313933" y="30544"/>
                  </a:lnTo>
                  <a:lnTo>
                    <a:pt x="1244802" y="18717"/>
                  </a:lnTo>
                  <a:lnTo>
                    <a:pt x="1173623" y="9668"/>
                  </a:lnTo>
                  <a:lnTo>
                    <a:pt x="1100587" y="3524"/>
                  </a:lnTo>
                  <a:lnTo>
                    <a:pt x="1025901" y="396"/>
                  </a:lnTo>
                  <a:lnTo>
                    <a:pt x="988009" y="0"/>
                  </a:lnTo>
                  <a:close/>
                </a:path>
              </a:pathLst>
            </a:custGeom>
            <a:solidFill>
              <a:srgbClr val="4471C4">
                <a:alpha val="50195"/>
              </a:srgbClr>
            </a:solidFill>
          </p:spPr>
          <p:txBody>
            <a:bodyPr wrap="square" lIns="0" tIns="0" rIns="0" bIns="0" rtlCol="0"/>
            <a:lstStyle/>
            <a:p>
              <a:endParaRPr/>
            </a:p>
          </p:txBody>
        </p:sp>
        <p:sp>
          <p:nvSpPr>
            <p:cNvPr id="27" name="object 27"/>
            <p:cNvSpPr/>
            <p:nvPr/>
          </p:nvSpPr>
          <p:spPr>
            <a:xfrm>
              <a:off x="1058674" y="3014683"/>
              <a:ext cx="1976755" cy="1097280"/>
            </a:xfrm>
            <a:custGeom>
              <a:avLst/>
              <a:gdLst/>
              <a:ahLst/>
              <a:cxnLst/>
              <a:rect l="l" t="t" r="r" b="b"/>
              <a:pathLst>
                <a:path w="1976755" h="1097279">
                  <a:moveTo>
                    <a:pt x="0" y="548683"/>
                  </a:moveTo>
                  <a:lnTo>
                    <a:pt x="4952" y="492627"/>
                  </a:lnTo>
                  <a:lnTo>
                    <a:pt x="19842" y="438063"/>
                  </a:lnTo>
                  <a:lnTo>
                    <a:pt x="44637" y="385468"/>
                  </a:lnTo>
                  <a:lnTo>
                    <a:pt x="77877" y="334874"/>
                  </a:lnTo>
                  <a:lnTo>
                    <a:pt x="119054" y="287248"/>
                  </a:lnTo>
                  <a:lnTo>
                    <a:pt x="168660" y="242098"/>
                  </a:lnTo>
                  <a:lnTo>
                    <a:pt x="225711" y="199425"/>
                  </a:lnTo>
                  <a:lnTo>
                    <a:pt x="289699" y="160737"/>
                  </a:lnTo>
                  <a:lnTo>
                    <a:pt x="359639" y="125510"/>
                  </a:lnTo>
                  <a:lnTo>
                    <a:pt x="435533" y="93759"/>
                  </a:lnTo>
                  <a:lnTo>
                    <a:pt x="517395" y="65977"/>
                  </a:lnTo>
                  <a:lnTo>
                    <a:pt x="603701" y="43165"/>
                  </a:lnTo>
                  <a:lnTo>
                    <a:pt x="694484" y="24797"/>
                  </a:lnTo>
                  <a:lnTo>
                    <a:pt x="789236" y="10906"/>
                  </a:lnTo>
                  <a:lnTo>
                    <a:pt x="886956" y="2968"/>
                  </a:lnTo>
                  <a:lnTo>
                    <a:pt x="988152" y="0"/>
                  </a:lnTo>
                  <a:lnTo>
                    <a:pt x="1089349" y="2968"/>
                  </a:lnTo>
                  <a:lnTo>
                    <a:pt x="1187069" y="10906"/>
                  </a:lnTo>
                  <a:lnTo>
                    <a:pt x="1281820" y="24797"/>
                  </a:lnTo>
                  <a:lnTo>
                    <a:pt x="1372603" y="43165"/>
                  </a:lnTo>
                  <a:lnTo>
                    <a:pt x="1458989" y="65977"/>
                  </a:lnTo>
                  <a:lnTo>
                    <a:pt x="1540740" y="93759"/>
                  </a:lnTo>
                  <a:lnTo>
                    <a:pt x="1616617" y="125018"/>
                  </a:lnTo>
                  <a:lnTo>
                    <a:pt x="1687098" y="160737"/>
                  </a:lnTo>
                  <a:lnTo>
                    <a:pt x="1750594" y="199425"/>
                  </a:lnTo>
                  <a:lnTo>
                    <a:pt x="1807581" y="242098"/>
                  </a:lnTo>
                  <a:lnTo>
                    <a:pt x="1857266" y="287248"/>
                  </a:lnTo>
                  <a:lnTo>
                    <a:pt x="1898380" y="334874"/>
                  </a:lnTo>
                  <a:lnTo>
                    <a:pt x="1931715" y="385468"/>
                  </a:lnTo>
                  <a:lnTo>
                    <a:pt x="1956479" y="438063"/>
                  </a:lnTo>
                  <a:lnTo>
                    <a:pt x="1971400" y="492627"/>
                  </a:lnTo>
                  <a:lnTo>
                    <a:pt x="1976321" y="548683"/>
                  </a:lnTo>
                  <a:lnTo>
                    <a:pt x="1971400" y="604754"/>
                  </a:lnTo>
                  <a:lnTo>
                    <a:pt x="1956479" y="659318"/>
                  </a:lnTo>
                  <a:lnTo>
                    <a:pt x="1931715" y="711405"/>
                  </a:lnTo>
                  <a:lnTo>
                    <a:pt x="1898380" y="762015"/>
                  </a:lnTo>
                  <a:lnTo>
                    <a:pt x="1857266" y="810133"/>
                  </a:lnTo>
                  <a:lnTo>
                    <a:pt x="1807581" y="855283"/>
                  </a:lnTo>
                  <a:lnTo>
                    <a:pt x="1750594" y="897448"/>
                  </a:lnTo>
                  <a:lnTo>
                    <a:pt x="1687098" y="936152"/>
                  </a:lnTo>
                  <a:lnTo>
                    <a:pt x="1616617" y="971871"/>
                  </a:lnTo>
                  <a:lnTo>
                    <a:pt x="1540740" y="1003114"/>
                  </a:lnTo>
                  <a:lnTo>
                    <a:pt x="1458989" y="1030896"/>
                  </a:lnTo>
                  <a:lnTo>
                    <a:pt x="1372603" y="1053724"/>
                  </a:lnTo>
                  <a:lnTo>
                    <a:pt x="1281820" y="1072076"/>
                  </a:lnTo>
                  <a:lnTo>
                    <a:pt x="1187069" y="1085967"/>
                  </a:lnTo>
                  <a:lnTo>
                    <a:pt x="1089349" y="1093905"/>
                  </a:lnTo>
                  <a:lnTo>
                    <a:pt x="988152" y="1096889"/>
                  </a:lnTo>
                  <a:lnTo>
                    <a:pt x="886956" y="1093905"/>
                  </a:lnTo>
                  <a:lnTo>
                    <a:pt x="789236" y="1085967"/>
                  </a:lnTo>
                  <a:lnTo>
                    <a:pt x="694484" y="1072076"/>
                  </a:lnTo>
                  <a:lnTo>
                    <a:pt x="603701" y="1053724"/>
                  </a:lnTo>
                  <a:lnTo>
                    <a:pt x="517395" y="1030896"/>
                  </a:lnTo>
                  <a:lnTo>
                    <a:pt x="435533" y="1003114"/>
                  </a:lnTo>
                  <a:lnTo>
                    <a:pt x="359639" y="971871"/>
                  </a:lnTo>
                  <a:lnTo>
                    <a:pt x="289699" y="936152"/>
                  </a:lnTo>
                  <a:lnTo>
                    <a:pt x="225711" y="897448"/>
                  </a:lnTo>
                  <a:lnTo>
                    <a:pt x="168660" y="855283"/>
                  </a:lnTo>
                  <a:lnTo>
                    <a:pt x="119054" y="810133"/>
                  </a:lnTo>
                  <a:lnTo>
                    <a:pt x="77877" y="762015"/>
                  </a:lnTo>
                  <a:lnTo>
                    <a:pt x="44637" y="711405"/>
                  </a:lnTo>
                  <a:lnTo>
                    <a:pt x="19842" y="659318"/>
                  </a:lnTo>
                  <a:lnTo>
                    <a:pt x="4952" y="604754"/>
                  </a:lnTo>
                  <a:lnTo>
                    <a:pt x="0" y="548683"/>
                  </a:lnTo>
                  <a:close/>
                </a:path>
              </a:pathLst>
            </a:custGeom>
            <a:ln w="7937">
              <a:solidFill>
                <a:srgbClr val="FFFFFF"/>
              </a:solidFill>
            </a:ln>
          </p:spPr>
          <p:txBody>
            <a:bodyPr wrap="square" lIns="0" tIns="0" rIns="0" bIns="0" rtlCol="0"/>
            <a:lstStyle/>
            <a:p>
              <a:endParaRPr/>
            </a:p>
          </p:txBody>
        </p:sp>
      </p:grpSp>
      <p:sp>
        <p:nvSpPr>
          <p:cNvPr id="28" name="object 28"/>
          <p:cNvSpPr txBox="1"/>
          <p:nvPr/>
        </p:nvSpPr>
        <p:spPr>
          <a:xfrm>
            <a:off x="2065584" y="3439304"/>
            <a:ext cx="292645" cy="185250"/>
          </a:xfrm>
          <a:prstGeom prst="rect">
            <a:avLst/>
          </a:prstGeom>
        </p:spPr>
        <p:txBody>
          <a:bodyPr vert="horz" wrap="square" lIns="0" tIns="15870" rIns="0" bIns="0" rtlCol="0">
            <a:spAutoFit/>
          </a:bodyPr>
          <a:lstStyle/>
          <a:p>
            <a:pPr marL="12696">
              <a:spcBef>
                <a:spcPts val="125"/>
              </a:spcBef>
            </a:pPr>
            <a:r>
              <a:rPr sz="1100" spc="-25" dirty="0">
                <a:latin typeface="Corbel"/>
                <a:cs typeface="Corbel"/>
              </a:rPr>
              <a:t>ADC</a:t>
            </a:r>
            <a:endParaRPr sz="1100">
              <a:latin typeface="Corbel"/>
              <a:cs typeface="Corbel"/>
            </a:endParaRPr>
          </a:p>
        </p:txBody>
      </p:sp>
    </p:spTree>
    <p:extLst>
      <p:ext uri="{BB962C8B-B14F-4D97-AF65-F5344CB8AC3E}">
        <p14:creationId xmlns:p14="http://schemas.microsoft.com/office/powerpoint/2010/main" val="6094166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6998" y="932400"/>
            <a:ext cx="3808826" cy="3312408"/>
          </a:xfrm>
          <a:custGeom>
            <a:avLst/>
            <a:gdLst/>
            <a:ahLst/>
            <a:cxnLst/>
            <a:rect l="l" t="t" r="r" b="b"/>
            <a:pathLst>
              <a:path w="3810000" h="3313429">
                <a:moveTo>
                  <a:pt x="0" y="3313176"/>
                </a:moveTo>
                <a:lnTo>
                  <a:pt x="3810000" y="3313176"/>
                </a:lnTo>
                <a:lnTo>
                  <a:pt x="3810000" y="0"/>
                </a:lnTo>
                <a:lnTo>
                  <a:pt x="0" y="0"/>
                </a:lnTo>
                <a:lnTo>
                  <a:pt x="0" y="3313176"/>
                </a:lnTo>
                <a:close/>
              </a:path>
            </a:pathLst>
          </a:custGeom>
          <a:ln w="9144">
            <a:solidFill>
              <a:srgbClr val="FF0000"/>
            </a:solidFill>
          </a:ln>
        </p:spPr>
        <p:txBody>
          <a:bodyPr wrap="square" lIns="0" tIns="0" rIns="0" bIns="0" rtlCol="0"/>
          <a:lstStyle/>
          <a:p>
            <a:endParaRPr/>
          </a:p>
        </p:txBody>
      </p:sp>
      <p:sp>
        <p:nvSpPr>
          <p:cNvPr id="3" name="object 3"/>
          <p:cNvSpPr txBox="1"/>
          <p:nvPr/>
        </p:nvSpPr>
        <p:spPr>
          <a:xfrm>
            <a:off x="753018" y="1531785"/>
            <a:ext cx="3358749" cy="868412"/>
          </a:xfrm>
          <a:prstGeom prst="rect">
            <a:avLst/>
          </a:prstGeom>
        </p:spPr>
        <p:txBody>
          <a:bodyPr vert="horz" wrap="square" lIns="0" tIns="67924" rIns="0" bIns="0" rtlCol="0">
            <a:spAutoFit/>
          </a:bodyPr>
          <a:lstStyle/>
          <a:p>
            <a:pPr marL="368190" indent="-343432">
              <a:spcBef>
                <a:spcPts val="535"/>
              </a:spcBef>
              <a:buChar char="•"/>
              <a:tabLst>
                <a:tab pos="368190" algn="l"/>
                <a:tab pos="368824" algn="l"/>
              </a:tabLst>
            </a:pPr>
            <a:r>
              <a:rPr sz="1799" dirty="0">
                <a:latin typeface="Arial"/>
                <a:cs typeface="Arial"/>
              </a:rPr>
              <a:t>1</a:t>
            </a:r>
            <a:r>
              <a:rPr sz="1799" baseline="25462" dirty="0">
                <a:latin typeface="Arial"/>
                <a:cs typeface="Arial"/>
              </a:rPr>
              <a:t>st</a:t>
            </a:r>
            <a:r>
              <a:rPr sz="1799" spc="232" baseline="25462" dirty="0">
                <a:latin typeface="Arial"/>
                <a:cs typeface="Arial"/>
              </a:rPr>
              <a:t> </a:t>
            </a:r>
            <a:r>
              <a:rPr sz="1799" spc="-20" dirty="0">
                <a:latin typeface="Arial"/>
                <a:cs typeface="Arial"/>
              </a:rPr>
              <a:t>line</a:t>
            </a:r>
            <a:endParaRPr sz="1799">
              <a:latin typeface="Arial"/>
              <a:cs typeface="Arial"/>
            </a:endParaRPr>
          </a:p>
          <a:p>
            <a:pPr marL="768754" lvl="1" indent="-286934">
              <a:spcBef>
                <a:spcPts val="345"/>
              </a:spcBef>
              <a:buChar char="–"/>
              <a:tabLst>
                <a:tab pos="768754" algn="l"/>
                <a:tab pos="769389" algn="l"/>
              </a:tabLst>
            </a:pPr>
            <a:r>
              <a:rPr sz="1400" spc="-10" dirty="0">
                <a:latin typeface="Arial"/>
                <a:cs typeface="Arial"/>
              </a:rPr>
              <a:t>pembrolizumab</a:t>
            </a:r>
            <a:r>
              <a:rPr sz="1400" spc="-20" dirty="0">
                <a:latin typeface="Arial"/>
                <a:cs typeface="Arial"/>
              </a:rPr>
              <a:t> </a:t>
            </a:r>
            <a:r>
              <a:rPr sz="1400" dirty="0">
                <a:latin typeface="Arial"/>
                <a:cs typeface="Arial"/>
              </a:rPr>
              <a:t>+</a:t>
            </a:r>
            <a:r>
              <a:rPr sz="1400" spc="20" dirty="0">
                <a:latin typeface="Arial"/>
                <a:cs typeface="Arial"/>
              </a:rPr>
              <a:t> </a:t>
            </a:r>
            <a:r>
              <a:rPr sz="1400" spc="-10" dirty="0">
                <a:latin typeface="Arial"/>
                <a:cs typeface="Arial"/>
              </a:rPr>
              <a:t>chemotherapy</a:t>
            </a:r>
            <a:endParaRPr sz="1400">
              <a:latin typeface="Arial"/>
              <a:cs typeface="Arial"/>
            </a:endParaRPr>
          </a:p>
          <a:p>
            <a:pPr marL="768754" lvl="1" indent="-286934">
              <a:spcBef>
                <a:spcPts val="335"/>
              </a:spcBef>
              <a:buChar char="–"/>
              <a:tabLst>
                <a:tab pos="768754" algn="l"/>
                <a:tab pos="769389" algn="l"/>
              </a:tabLst>
            </a:pPr>
            <a:r>
              <a:rPr sz="1400" dirty="0">
                <a:latin typeface="Arial"/>
                <a:cs typeface="Arial"/>
              </a:rPr>
              <a:t>clinical</a:t>
            </a:r>
            <a:r>
              <a:rPr sz="1400" spc="-50" dirty="0">
                <a:latin typeface="Arial"/>
                <a:cs typeface="Arial"/>
              </a:rPr>
              <a:t> </a:t>
            </a:r>
            <a:r>
              <a:rPr sz="1400" spc="-10" dirty="0">
                <a:latin typeface="Arial"/>
                <a:cs typeface="Arial"/>
              </a:rPr>
              <a:t>trials</a:t>
            </a:r>
            <a:endParaRPr sz="1400">
              <a:latin typeface="Arial"/>
              <a:cs typeface="Arial"/>
            </a:endParaRPr>
          </a:p>
        </p:txBody>
      </p:sp>
      <p:sp>
        <p:nvSpPr>
          <p:cNvPr id="4" name="object 4"/>
          <p:cNvSpPr txBox="1"/>
          <p:nvPr/>
        </p:nvSpPr>
        <p:spPr>
          <a:xfrm>
            <a:off x="753018" y="2501459"/>
            <a:ext cx="2385594" cy="300262"/>
          </a:xfrm>
          <a:prstGeom prst="rect">
            <a:avLst/>
          </a:prstGeom>
        </p:spPr>
        <p:txBody>
          <a:bodyPr vert="horz" wrap="square" lIns="0" tIns="12696" rIns="0" bIns="0" rtlCol="0">
            <a:spAutoFit/>
          </a:bodyPr>
          <a:lstStyle/>
          <a:p>
            <a:pPr marL="368190" indent="-343432">
              <a:spcBef>
                <a:spcPts val="100"/>
              </a:spcBef>
              <a:buChar char="•"/>
              <a:tabLst>
                <a:tab pos="368190" algn="l"/>
                <a:tab pos="368824" algn="l"/>
              </a:tabLst>
            </a:pPr>
            <a:r>
              <a:rPr sz="1799" dirty="0">
                <a:latin typeface="Arial"/>
                <a:cs typeface="Arial"/>
              </a:rPr>
              <a:t>2</a:t>
            </a:r>
            <a:r>
              <a:rPr sz="1799" baseline="25462" dirty="0">
                <a:latin typeface="Arial"/>
                <a:cs typeface="Arial"/>
              </a:rPr>
              <a:t>nd</a:t>
            </a:r>
            <a:r>
              <a:rPr sz="1799" spc="195" baseline="25462" dirty="0">
                <a:latin typeface="Arial"/>
                <a:cs typeface="Arial"/>
              </a:rPr>
              <a:t> </a:t>
            </a:r>
            <a:r>
              <a:rPr sz="1799" dirty="0">
                <a:latin typeface="Arial"/>
                <a:cs typeface="Arial"/>
              </a:rPr>
              <a:t>line</a:t>
            </a:r>
            <a:r>
              <a:rPr sz="1799" spc="-15" dirty="0">
                <a:latin typeface="Arial"/>
                <a:cs typeface="Arial"/>
              </a:rPr>
              <a:t> </a:t>
            </a:r>
            <a:r>
              <a:rPr sz="1799" dirty="0">
                <a:latin typeface="Arial"/>
                <a:cs typeface="Arial"/>
              </a:rPr>
              <a:t>and</a:t>
            </a:r>
            <a:r>
              <a:rPr sz="1799" spc="-10" dirty="0">
                <a:latin typeface="Arial"/>
                <a:cs typeface="Arial"/>
              </a:rPr>
              <a:t> beyond</a:t>
            </a:r>
            <a:endParaRPr sz="1799">
              <a:latin typeface="Arial"/>
              <a:cs typeface="Arial"/>
            </a:endParaRPr>
          </a:p>
        </p:txBody>
      </p:sp>
      <p:sp>
        <p:nvSpPr>
          <p:cNvPr id="5" name="object 5"/>
          <p:cNvSpPr txBox="1"/>
          <p:nvPr/>
        </p:nvSpPr>
        <p:spPr>
          <a:xfrm>
            <a:off x="1235773" y="2776862"/>
            <a:ext cx="3153073" cy="1305792"/>
          </a:xfrm>
          <a:prstGeom prst="rect">
            <a:avLst/>
          </a:prstGeom>
        </p:spPr>
        <p:txBody>
          <a:bodyPr vert="horz" wrap="square" lIns="0" tIns="55227" rIns="0" bIns="0" rtlCol="0">
            <a:spAutoFit/>
          </a:bodyPr>
          <a:lstStyle/>
          <a:p>
            <a:pPr marL="286299" indent="-286934">
              <a:spcBef>
                <a:spcPts val="434"/>
              </a:spcBef>
              <a:buChar char="–"/>
              <a:tabLst>
                <a:tab pos="286299" algn="l"/>
                <a:tab pos="286934" algn="l"/>
              </a:tabLst>
            </a:pPr>
            <a:r>
              <a:rPr sz="1400" dirty="0">
                <a:latin typeface="Arial"/>
                <a:cs typeface="Arial"/>
              </a:rPr>
              <a:t>clinical</a:t>
            </a:r>
            <a:r>
              <a:rPr sz="1400" spc="-55" dirty="0">
                <a:latin typeface="Arial"/>
                <a:cs typeface="Arial"/>
              </a:rPr>
              <a:t> </a:t>
            </a:r>
            <a:r>
              <a:rPr sz="1400" spc="-10" dirty="0">
                <a:latin typeface="Arial"/>
                <a:cs typeface="Arial"/>
              </a:rPr>
              <a:t>trials</a:t>
            </a:r>
            <a:endParaRPr sz="1400">
              <a:latin typeface="Arial"/>
              <a:cs typeface="Arial"/>
            </a:endParaRPr>
          </a:p>
          <a:p>
            <a:pPr marL="286299" indent="-286934">
              <a:spcBef>
                <a:spcPts val="335"/>
              </a:spcBef>
              <a:buChar char="–"/>
              <a:tabLst>
                <a:tab pos="286299" algn="l"/>
                <a:tab pos="286934" algn="l"/>
              </a:tabLst>
            </a:pPr>
            <a:r>
              <a:rPr sz="1400" spc="-10" dirty="0">
                <a:latin typeface="Arial"/>
                <a:cs typeface="Arial"/>
              </a:rPr>
              <a:t>sacituzumab</a:t>
            </a:r>
            <a:r>
              <a:rPr sz="1400" spc="10" dirty="0">
                <a:latin typeface="Arial"/>
                <a:cs typeface="Arial"/>
              </a:rPr>
              <a:t> </a:t>
            </a:r>
            <a:r>
              <a:rPr sz="1400" spc="-10" dirty="0">
                <a:latin typeface="Arial"/>
                <a:cs typeface="Arial"/>
              </a:rPr>
              <a:t>govitecan</a:t>
            </a:r>
            <a:endParaRPr sz="1400">
              <a:latin typeface="Arial"/>
              <a:cs typeface="Arial"/>
            </a:endParaRPr>
          </a:p>
          <a:p>
            <a:pPr marL="286299" indent="-286934">
              <a:spcBef>
                <a:spcPts val="335"/>
              </a:spcBef>
              <a:buChar char="–"/>
              <a:tabLst>
                <a:tab pos="286299" algn="l"/>
                <a:tab pos="286934" algn="l"/>
              </a:tabLst>
            </a:pPr>
            <a:r>
              <a:rPr sz="1400" dirty="0">
                <a:latin typeface="Arial"/>
                <a:cs typeface="Arial"/>
              </a:rPr>
              <a:t>trastuzumab</a:t>
            </a:r>
            <a:r>
              <a:rPr sz="1400" spc="-85" dirty="0">
                <a:latin typeface="Arial"/>
                <a:cs typeface="Arial"/>
              </a:rPr>
              <a:t> </a:t>
            </a:r>
            <a:r>
              <a:rPr sz="1400" dirty="0">
                <a:latin typeface="Arial"/>
                <a:cs typeface="Arial"/>
              </a:rPr>
              <a:t>deruxtecan</a:t>
            </a:r>
            <a:r>
              <a:rPr sz="1400" spc="-80" dirty="0">
                <a:latin typeface="Arial"/>
                <a:cs typeface="Arial"/>
              </a:rPr>
              <a:t> </a:t>
            </a:r>
            <a:r>
              <a:rPr sz="1400" dirty="0">
                <a:latin typeface="Arial"/>
                <a:cs typeface="Arial"/>
              </a:rPr>
              <a:t>(HER2</a:t>
            </a:r>
            <a:r>
              <a:rPr sz="1400" spc="-50" dirty="0">
                <a:latin typeface="Arial"/>
                <a:cs typeface="Arial"/>
              </a:rPr>
              <a:t> </a:t>
            </a:r>
            <a:r>
              <a:rPr sz="1400" spc="-20" dirty="0">
                <a:latin typeface="Arial"/>
                <a:cs typeface="Arial"/>
              </a:rPr>
              <a:t>low)</a:t>
            </a:r>
            <a:endParaRPr sz="1400">
              <a:latin typeface="Arial"/>
              <a:cs typeface="Arial"/>
            </a:endParaRPr>
          </a:p>
          <a:p>
            <a:pPr marL="286299" indent="-286934">
              <a:spcBef>
                <a:spcPts val="340"/>
              </a:spcBef>
              <a:buChar char="–"/>
              <a:tabLst>
                <a:tab pos="286299" algn="l"/>
                <a:tab pos="286934" algn="l"/>
              </a:tabLst>
            </a:pPr>
            <a:r>
              <a:rPr sz="1400" dirty="0">
                <a:latin typeface="Arial"/>
                <a:cs typeface="Arial"/>
              </a:rPr>
              <a:t>PARPi</a:t>
            </a:r>
            <a:r>
              <a:rPr sz="1400" spc="-15" dirty="0">
                <a:latin typeface="Arial"/>
                <a:cs typeface="Arial"/>
              </a:rPr>
              <a:t> </a:t>
            </a:r>
            <a:r>
              <a:rPr sz="1400" dirty="0">
                <a:latin typeface="Arial"/>
                <a:cs typeface="Arial"/>
              </a:rPr>
              <a:t>(</a:t>
            </a:r>
            <a:r>
              <a:rPr sz="1400" i="1" dirty="0">
                <a:latin typeface="Arial"/>
                <a:cs typeface="Arial"/>
              </a:rPr>
              <a:t>BRCA1/2</a:t>
            </a:r>
            <a:r>
              <a:rPr sz="1400" i="1" spc="-25" dirty="0">
                <a:latin typeface="Arial"/>
                <a:cs typeface="Arial"/>
              </a:rPr>
              <a:t> </a:t>
            </a:r>
            <a:r>
              <a:rPr sz="1400" spc="-10" dirty="0">
                <a:latin typeface="Arial"/>
                <a:cs typeface="Arial"/>
              </a:rPr>
              <a:t>mutation)</a:t>
            </a:r>
            <a:endParaRPr sz="1400">
              <a:latin typeface="Arial"/>
              <a:cs typeface="Arial"/>
            </a:endParaRPr>
          </a:p>
          <a:p>
            <a:pPr marL="334545" indent="-335179">
              <a:spcBef>
                <a:spcPts val="335"/>
              </a:spcBef>
              <a:buChar char="–"/>
              <a:tabLst>
                <a:tab pos="334545" algn="l"/>
                <a:tab pos="335179" algn="l"/>
              </a:tabLst>
            </a:pPr>
            <a:r>
              <a:rPr sz="1400" spc="-10" dirty="0">
                <a:latin typeface="Arial"/>
                <a:cs typeface="Arial"/>
              </a:rPr>
              <a:t>chemotherapy</a:t>
            </a:r>
            <a:endParaRPr sz="1400">
              <a:latin typeface="Arial"/>
              <a:cs typeface="Arial"/>
            </a:endParaRPr>
          </a:p>
        </p:txBody>
      </p:sp>
      <p:sp>
        <p:nvSpPr>
          <p:cNvPr id="6" name="object 6"/>
          <p:cNvSpPr txBox="1">
            <a:spLocks noGrp="1"/>
          </p:cNvSpPr>
          <p:nvPr>
            <p:ph type="title"/>
          </p:nvPr>
        </p:nvSpPr>
        <p:spPr>
          <a:prstGeom prst="rect">
            <a:avLst/>
          </a:prstGeom>
        </p:spPr>
        <p:txBody>
          <a:bodyPr vert="horz" wrap="square" lIns="0" tIns="12696" rIns="0" bIns="0" rtlCol="0">
            <a:spAutoFit/>
          </a:bodyPr>
          <a:lstStyle/>
          <a:p>
            <a:pPr marL="12696">
              <a:spcBef>
                <a:spcPts val="100"/>
              </a:spcBef>
            </a:pPr>
            <a:r>
              <a:rPr dirty="0"/>
              <a:t>Treatment</a:t>
            </a:r>
            <a:r>
              <a:rPr spc="-10" dirty="0"/>
              <a:t> </a:t>
            </a:r>
            <a:r>
              <a:rPr dirty="0"/>
              <a:t>paradigm</a:t>
            </a:r>
            <a:r>
              <a:rPr spc="-40" dirty="0"/>
              <a:t> </a:t>
            </a:r>
            <a:r>
              <a:rPr dirty="0"/>
              <a:t>for</a:t>
            </a:r>
            <a:r>
              <a:rPr spc="5" dirty="0"/>
              <a:t> </a:t>
            </a:r>
            <a:r>
              <a:rPr spc="-10" dirty="0"/>
              <a:t>mTNBC</a:t>
            </a:r>
          </a:p>
        </p:txBody>
      </p:sp>
      <p:sp>
        <p:nvSpPr>
          <p:cNvPr id="7" name="object 7"/>
          <p:cNvSpPr/>
          <p:nvPr/>
        </p:nvSpPr>
        <p:spPr>
          <a:xfrm>
            <a:off x="4648176" y="930876"/>
            <a:ext cx="3808826" cy="3313678"/>
          </a:xfrm>
          <a:custGeom>
            <a:avLst/>
            <a:gdLst/>
            <a:ahLst/>
            <a:cxnLst/>
            <a:rect l="l" t="t" r="r" b="b"/>
            <a:pathLst>
              <a:path w="3810000" h="3314700">
                <a:moveTo>
                  <a:pt x="0" y="3314700"/>
                </a:moveTo>
                <a:lnTo>
                  <a:pt x="3810000" y="3314700"/>
                </a:lnTo>
                <a:lnTo>
                  <a:pt x="3810000" y="0"/>
                </a:lnTo>
                <a:lnTo>
                  <a:pt x="0" y="0"/>
                </a:lnTo>
                <a:lnTo>
                  <a:pt x="0" y="3314700"/>
                </a:lnTo>
                <a:close/>
              </a:path>
            </a:pathLst>
          </a:custGeom>
          <a:ln w="9144">
            <a:solidFill>
              <a:srgbClr val="C00000"/>
            </a:solidFill>
          </a:ln>
        </p:spPr>
        <p:txBody>
          <a:bodyPr wrap="square" lIns="0" tIns="0" rIns="0" bIns="0" rtlCol="0"/>
          <a:lstStyle/>
          <a:p>
            <a:endParaRPr/>
          </a:p>
        </p:txBody>
      </p:sp>
      <p:sp>
        <p:nvSpPr>
          <p:cNvPr id="8" name="object 8"/>
          <p:cNvSpPr txBox="1"/>
          <p:nvPr/>
        </p:nvSpPr>
        <p:spPr>
          <a:xfrm>
            <a:off x="765714" y="956522"/>
            <a:ext cx="6323920" cy="451981"/>
          </a:xfrm>
          <a:prstGeom prst="rect">
            <a:avLst/>
          </a:prstGeom>
        </p:spPr>
        <p:txBody>
          <a:bodyPr vert="horz" wrap="square" lIns="0" tIns="12061" rIns="0" bIns="0" rtlCol="0">
            <a:spAutoFit/>
          </a:bodyPr>
          <a:lstStyle/>
          <a:p>
            <a:pPr marL="12696">
              <a:spcBef>
                <a:spcPts val="95"/>
              </a:spcBef>
              <a:tabLst>
                <a:tab pos="3973907" algn="l"/>
              </a:tabLst>
            </a:pPr>
            <a:r>
              <a:rPr sz="2799" dirty="0">
                <a:solidFill>
                  <a:srgbClr val="006FC0"/>
                </a:solidFill>
                <a:latin typeface="Arial"/>
                <a:cs typeface="Arial"/>
              </a:rPr>
              <a:t>PDL1</a:t>
            </a:r>
            <a:r>
              <a:rPr sz="2799" spc="-65" dirty="0">
                <a:solidFill>
                  <a:srgbClr val="006FC0"/>
                </a:solidFill>
                <a:latin typeface="Arial"/>
                <a:cs typeface="Arial"/>
              </a:rPr>
              <a:t> </a:t>
            </a:r>
            <a:r>
              <a:rPr sz="2799" spc="-10" dirty="0">
                <a:solidFill>
                  <a:srgbClr val="006FC0"/>
                </a:solidFill>
                <a:latin typeface="Arial"/>
                <a:cs typeface="Arial"/>
              </a:rPr>
              <a:t>positive</a:t>
            </a:r>
            <a:r>
              <a:rPr sz="2799" dirty="0">
                <a:solidFill>
                  <a:srgbClr val="006FC0"/>
                </a:solidFill>
                <a:latin typeface="Arial"/>
                <a:cs typeface="Arial"/>
              </a:rPr>
              <a:t>	PDL1</a:t>
            </a:r>
            <a:r>
              <a:rPr sz="2799" spc="-60" dirty="0">
                <a:solidFill>
                  <a:srgbClr val="006FC0"/>
                </a:solidFill>
                <a:latin typeface="Arial"/>
                <a:cs typeface="Arial"/>
              </a:rPr>
              <a:t> </a:t>
            </a:r>
            <a:r>
              <a:rPr sz="2799" spc="-10" dirty="0">
                <a:solidFill>
                  <a:srgbClr val="006FC0"/>
                </a:solidFill>
                <a:latin typeface="Arial"/>
                <a:cs typeface="Arial"/>
              </a:rPr>
              <a:t>negative</a:t>
            </a:r>
            <a:endParaRPr sz="2799">
              <a:latin typeface="Arial"/>
              <a:cs typeface="Arial"/>
            </a:endParaRPr>
          </a:p>
        </p:txBody>
      </p:sp>
      <p:sp>
        <p:nvSpPr>
          <p:cNvPr id="9" name="object 9"/>
          <p:cNvSpPr txBox="1"/>
          <p:nvPr/>
        </p:nvSpPr>
        <p:spPr>
          <a:xfrm>
            <a:off x="4714831" y="1531740"/>
            <a:ext cx="1946945" cy="867776"/>
          </a:xfrm>
          <a:prstGeom prst="rect">
            <a:avLst/>
          </a:prstGeom>
        </p:spPr>
        <p:txBody>
          <a:bodyPr vert="horz" wrap="square" lIns="0" tIns="67289" rIns="0" bIns="0" rtlCol="0">
            <a:spAutoFit/>
          </a:bodyPr>
          <a:lstStyle/>
          <a:p>
            <a:pPr marL="368190" indent="-343432">
              <a:spcBef>
                <a:spcPts val="530"/>
              </a:spcBef>
              <a:buChar char="•"/>
              <a:tabLst>
                <a:tab pos="368190" algn="l"/>
                <a:tab pos="368824" algn="l"/>
              </a:tabLst>
            </a:pPr>
            <a:r>
              <a:rPr sz="1799" dirty="0">
                <a:latin typeface="Arial"/>
                <a:cs typeface="Arial"/>
              </a:rPr>
              <a:t>1</a:t>
            </a:r>
            <a:r>
              <a:rPr sz="1799" baseline="25462" dirty="0">
                <a:latin typeface="Arial"/>
                <a:cs typeface="Arial"/>
              </a:rPr>
              <a:t>st</a:t>
            </a:r>
            <a:r>
              <a:rPr sz="1799" spc="209" baseline="25462" dirty="0">
                <a:latin typeface="Arial"/>
                <a:cs typeface="Arial"/>
              </a:rPr>
              <a:t> </a:t>
            </a:r>
            <a:r>
              <a:rPr sz="1799" spc="-20" dirty="0">
                <a:latin typeface="Arial"/>
                <a:cs typeface="Arial"/>
              </a:rPr>
              <a:t>line</a:t>
            </a:r>
            <a:endParaRPr sz="1799">
              <a:latin typeface="Arial"/>
              <a:cs typeface="Arial"/>
            </a:endParaRPr>
          </a:p>
          <a:p>
            <a:pPr marL="768754" lvl="1" indent="-286934">
              <a:spcBef>
                <a:spcPts val="345"/>
              </a:spcBef>
              <a:buChar char="–"/>
              <a:tabLst>
                <a:tab pos="768754" algn="l"/>
                <a:tab pos="769389" algn="l"/>
              </a:tabLst>
            </a:pPr>
            <a:r>
              <a:rPr sz="1400" spc="-10" dirty="0">
                <a:latin typeface="Arial"/>
                <a:cs typeface="Arial"/>
              </a:rPr>
              <a:t>chemotherapy</a:t>
            </a:r>
            <a:endParaRPr sz="1400">
              <a:latin typeface="Arial"/>
              <a:cs typeface="Arial"/>
            </a:endParaRPr>
          </a:p>
          <a:p>
            <a:pPr marL="768754" lvl="1" indent="-286934">
              <a:spcBef>
                <a:spcPts val="335"/>
              </a:spcBef>
              <a:buChar char="–"/>
              <a:tabLst>
                <a:tab pos="768754" algn="l"/>
                <a:tab pos="769389" algn="l"/>
              </a:tabLst>
            </a:pPr>
            <a:r>
              <a:rPr sz="1400" dirty="0">
                <a:latin typeface="Arial"/>
                <a:cs typeface="Arial"/>
              </a:rPr>
              <a:t>clinical</a:t>
            </a:r>
            <a:r>
              <a:rPr sz="1400" spc="-50" dirty="0">
                <a:latin typeface="Arial"/>
                <a:cs typeface="Arial"/>
              </a:rPr>
              <a:t> </a:t>
            </a:r>
            <a:r>
              <a:rPr sz="1400" spc="-10" dirty="0">
                <a:latin typeface="Arial"/>
                <a:cs typeface="Arial"/>
              </a:rPr>
              <a:t>trials</a:t>
            </a:r>
            <a:endParaRPr sz="1400">
              <a:latin typeface="Arial"/>
              <a:cs typeface="Arial"/>
            </a:endParaRPr>
          </a:p>
        </p:txBody>
      </p:sp>
      <p:sp>
        <p:nvSpPr>
          <p:cNvPr id="10" name="object 10"/>
          <p:cNvSpPr txBox="1"/>
          <p:nvPr/>
        </p:nvSpPr>
        <p:spPr>
          <a:xfrm>
            <a:off x="4714831" y="2501127"/>
            <a:ext cx="2385594" cy="299628"/>
          </a:xfrm>
          <a:prstGeom prst="rect">
            <a:avLst/>
          </a:prstGeom>
        </p:spPr>
        <p:txBody>
          <a:bodyPr vert="horz" wrap="square" lIns="0" tIns="12696" rIns="0" bIns="0" rtlCol="0">
            <a:spAutoFit/>
          </a:bodyPr>
          <a:lstStyle/>
          <a:p>
            <a:pPr marL="368190" indent="-343432">
              <a:spcBef>
                <a:spcPts val="100"/>
              </a:spcBef>
              <a:buChar char="•"/>
              <a:tabLst>
                <a:tab pos="368190" algn="l"/>
                <a:tab pos="368824" algn="l"/>
              </a:tabLst>
            </a:pPr>
            <a:r>
              <a:rPr sz="1799" dirty="0">
                <a:latin typeface="Arial"/>
                <a:cs typeface="Arial"/>
              </a:rPr>
              <a:t>2</a:t>
            </a:r>
            <a:r>
              <a:rPr sz="1799" baseline="25462" dirty="0">
                <a:latin typeface="Arial"/>
                <a:cs typeface="Arial"/>
              </a:rPr>
              <a:t>nd</a:t>
            </a:r>
            <a:r>
              <a:rPr sz="1799" spc="179" baseline="25462" dirty="0">
                <a:latin typeface="Arial"/>
                <a:cs typeface="Arial"/>
              </a:rPr>
              <a:t> </a:t>
            </a:r>
            <a:r>
              <a:rPr sz="1799" dirty="0">
                <a:latin typeface="Arial"/>
                <a:cs typeface="Arial"/>
              </a:rPr>
              <a:t>line</a:t>
            </a:r>
            <a:r>
              <a:rPr sz="1799" spc="-10" dirty="0">
                <a:latin typeface="Arial"/>
                <a:cs typeface="Arial"/>
              </a:rPr>
              <a:t> </a:t>
            </a:r>
            <a:r>
              <a:rPr sz="1799" dirty="0">
                <a:latin typeface="Arial"/>
                <a:cs typeface="Arial"/>
              </a:rPr>
              <a:t>and</a:t>
            </a:r>
            <a:r>
              <a:rPr sz="1799" spc="-10" dirty="0">
                <a:latin typeface="Arial"/>
                <a:cs typeface="Arial"/>
              </a:rPr>
              <a:t> beyond</a:t>
            </a:r>
            <a:endParaRPr sz="1799">
              <a:latin typeface="Arial"/>
              <a:cs typeface="Arial"/>
            </a:endParaRPr>
          </a:p>
        </p:txBody>
      </p:sp>
      <p:sp>
        <p:nvSpPr>
          <p:cNvPr id="11" name="object 11"/>
          <p:cNvSpPr txBox="1"/>
          <p:nvPr/>
        </p:nvSpPr>
        <p:spPr>
          <a:xfrm>
            <a:off x="5197535" y="2776227"/>
            <a:ext cx="3153073" cy="1305792"/>
          </a:xfrm>
          <a:prstGeom prst="rect">
            <a:avLst/>
          </a:prstGeom>
        </p:spPr>
        <p:txBody>
          <a:bodyPr vert="horz" wrap="square" lIns="0" tIns="55227" rIns="0" bIns="0" rtlCol="0">
            <a:spAutoFit/>
          </a:bodyPr>
          <a:lstStyle/>
          <a:p>
            <a:pPr marL="286299" indent="-286934">
              <a:spcBef>
                <a:spcPts val="434"/>
              </a:spcBef>
              <a:buChar char="–"/>
              <a:tabLst>
                <a:tab pos="286299" algn="l"/>
                <a:tab pos="286934" algn="l"/>
              </a:tabLst>
            </a:pPr>
            <a:r>
              <a:rPr sz="1400" dirty="0">
                <a:latin typeface="Arial"/>
                <a:cs typeface="Arial"/>
              </a:rPr>
              <a:t>clinical</a:t>
            </a:r>
            <a:r>
              <a:rPr sz="1400" spc="-55" dirty="0">
                <a:latin typeface="Arial"/>
                <a:cs typeface="Arial"/>
              </a:rPr>
              <a:t> </a:t>
            </a:r>
            <a:r>
              <a:rPr sz="1400" spc="-10" dirty="0">
                <a:latin typeface="Arial"/>
                <a:cs typeface="Arial"/>
              </a:rPr>
              <a:t>trials</a:t>
            </a:r>
            <a:endParaRPr sz="1400">
              <a:latin typeface="Arial"/>
              <a:cs typeface="Arial"/>
            </a:endParaRPr>
          </a:p>
          <a:p>
            <a:pPr marL="286299" indent="-286934">
              <a:spcBef>
                <a:spcPts val="335"/>
              </a:spcBef>
              <a:buChar char="–"/>
              <a:tabLst>
                <a:tab pos="286299" algn="l"/>
                <a:tab pos="286934" algn="l"/>
              </a:tabLst>
            </a:pPr>
            <a:r>
              <a:rPr sz="1400" spc="-10" dirty="0">
                <a:latin typeface="Arial"/>
                <a:cs typeface="Arial"/>
              </a:rPr>
              <a:t>sacituzumab</a:t>
            </a:r>
            <a:r>
              <a:rPr sz="1400" spc="10" dirty="0">
                <a:latin typeface="Arial"/>
                <a:cs typeface="Arial"/>
              </a:rPr>
              <a:t> </a:t>
            </a:r>
            <a:r>
              <a:rPr sz="1400" spc="-10" dirty="0">
                <a:latin typeface="Arial"/>
                <a:cs typeface="Arial"/>
              </a:rPr>
              <a:t>govitecan</a:t>
            </a:r>
            <a:endParaRPr sz="1400">
              <a:latin typeface="Arial"/>
              <a:cs typeface="Arial"/>
            </a:endParaRPr>
          </a:p>
          <a:p>
            <a:pPr marL="286299" indent="-286934">
              <a:spcBef>
                <a:spcPts val="335"/>
              </a:spcBef>
              <a:buChar char="–"/>
              <a:tabLst>
                <a:tab pos="286299" algn="l"/>
                <a:tab pos="286934" algn="l"/>
              </a:tabLst>
            </a:pPr>
            <a:r>
              <a:rPr sz="1400" dirty="0">
                <a:latin typeface="Arial"/>
                <a:cs typeface="Arial"/>
              </a:rPr>
              <a:t>trastuzumab</a:t>
            </a:r>
            <a:r>
              <a:rPr sz="1400" spc="-85" dirty="0">
                <a:latin typeface="Arial"/>
                <a:cs typeface="Arial"/>
              </a:rPr>
              <a:t> </a:t>
            </a:r>
            <a:r>
              <a:rPr sz="1400" dirty="0">
                <a:latin typeface="Arial"/>
                <a:cs typeface="Arial"/>
              </a:rPr>
              <a:t>deruxtecan</a:t>
            </a:r>
            <a:r>
              <a:rPr sz="1400" spc="-80" dirty="0">
                <a:latin typeface="Arial"/>
                <a:cs typeface="Arial"/>
              </a:rPr>
              <a:t> </a:t>
            </a:r>
            <a:r>
              <a:rPr sz="1400" dirty="0">
                <a:latin typeface="Arial"/>
                <a:cs typeface="Arial"/>
              </a:rPr>
              <a:t>(HER2</a:t>
            </a:r>
            <a:r>
              <a:rPr sz="1400" spc="-50" dirty="0">
                <a:latin typeface="Arial"/>
                <a:cs typeface="Arial"/>
              </a:rPr>
              <a:t> </a:t>
            </a:r>
            <a:r>
              <a:rPr sz="1400" spc="-20" dirty="0">
                <a:latin typeface="Arial"/>
                <a:cs typeface="Arial"/>
              </a:rPr>
              <a:t>low)</a:t>
            </a:r>
            <a:endParaRPr sz="1400">
              <a:latin typeface="Arial"/>
              <a:cs typeface="Arial"/>
            </a:endParaRPr>
          </a:p>
          <a:p>
            <a:pPr marL="286299" indent="-286934">
              <a:spcBef>
                <a:spcPts val="335"/>
              </a:spcBef>
              <a:buChar char="–"/>
              <a:tabLst>
                <a:tab pos="286299" algn="l"/>
                <a:tab pos="286934" algn="l"/>
              </a:tabLst>
            </a:pPr>
            <a:r>
              <a:rPr sz="1400" dirty="0">
                <a:latin typeface="Arial"/>
                <a:cs typeface="Arial"/>
              </a:rPr>
              <a:t>PARPi</a:t>
            </a:r>
            <a:r>
              <a:rPr sz="1400" spc="-25" dirty="0">
                <a:latin typeface="Arial"/>
                <a:cs typeface="Arial"/>
              </a:rPr>
              <a:t> </a:t>
            </a:r>
            <a:r>
              <a:rPr sz="1400" dirty="0">
                <a:latin typeface="Arial"/>
                <a:cs typeface="Arial"/>
              </a:rPr>
              <a:t>(</a:t>
            </a:r>
            <a:r>
              <a:rPr sz="1400" i="1" dirty="0">
                <a:latin typeface="Arial"/>
                <a:cs typeface="Arial"/>
              </a:rPr>
              <a:t>BRCA1/2</a:t>
            </a:r>
            <a:r>
              <a:rPr sz="1400" i="1" spc="-30" dirty="0">
                <a:latin typeface="Arial"/>
                <a:cs typeface="Arial"/>
              </a:rPr>
              <a:t> </a:t>
            </a:r>
            <a:r>
              <a:rPr sz="1400" spc="-10" dirty="0">
                <a:latin typeface="Arial"/>
                <a:cs typeface="Arial"/>
              </a:rPr>
              <a:t>mutation)</a:t>
            </a:r>
            <a:endParaRPr sz="1400">
              <a:latin typeface="Arial"/>
              <a:cs typeface="Arial"/>
            </a:endParaRPr>
          </a:p>
          <a:p>
            <a:pPr marL="334545" indent="-334545">
              <a:spcBef>
                <a:spcPts val="340"/>
              </a:spcBef>
              <a:buChar char="–"/>
              <a:tabLst>
                <a:tab pos="334545" algn="l"/>
                <a:tab pos="335179" algn="l"/>
              </a:tabLst>
            </a:pPr>
            <a:r>
              <a:rPr sz="1400" spc="-10" dirty="0">
                <a:latin typeface="Arial"/>
                <a:cs typeface="Arial"/>
              </a:rPr>
              <a:t>chemotherapy</a:t>
            </a:r>
            <a:endParaRPr sz="1400">
              <a:latin typeface="Arial"/>
              <a:cs typeface="Arial"/>
            </a:endParaRPr>
          </a:p>
        </p:txBody>
      </p:sp>
    </p:spTree>
    <p:extLst>
      <p:ext uri="{BB962C8B-B14F-4D97-AF65-F5344CB8AC3E}">
        <p14:creationId xmlns:p14="http://schemas.microsoft.com/office/powerpoint/2010/main" val="31570792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36679" y="1753328"/>
            <a:ext cx="2160239" cy="573863"/>
          </a:xfrm>
          <a:prstGeom prst="rect">
            <a:avLst/>
          </a:prstGeom>
        </p:spPr>
        <p:txBody>
          <a:bodyPr vert="horz" wrap="square" lIns="0" tIns="12696" rIns="0" bIns="0" rtlCol="0">
            <a:spAutoFit/>
          </a:bodyPr>
          <a:lstStyle/>
          <a:p>
            <a:pPr marL="12696">
              <a:spcBef>
                <a:spcPts val="100"/>
              </a:spcBef>
            </a:pPr>
            <a:r>
              <a:rPr sz="3599" dirty="0">
                <a:latin typeface="Arial"/>
                <a:cs typeface="Arial"/>
              </a:rPr>
              <a:t>Thank </a:t>
            </a:r>
            <a:r>
              <a:rPr sz="3599" spc="-25" dirty="0">
                <a:latin typeface="Arial"/>
                <a:cs typeface="Arial"/>
              </a:rPr>
              <a:t>you</a:t>
            </a:r>
            <a:endParaRPr sz="3599">
              <a:latin typeface="Arial"/>
              <a:cs typeface="Arial"/>
            </a:endParaRPr>
          </a:p>
        </p:txBody>
      </p:sp>
    </p:spTree>
    <p:extLst>
      <p:ext uri="{BB962C8B-B14F-4D97-AF65-F5344CB8AC3E}">
        <p14:creationId xmlns:p14="http://schemas.microsoft.com/office/powerpoint/2010/main" val="19931289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it-IT" b="1" dirty="0">
                <a:solidFill>
                  <a:srgbClr val="002E51"/>
                </a:solidFill>
              </a:rPr>
              <a:t>Cynthia X. Ma, MD, PhD</a:t>
            </a:r>
          </a:p>
          <a:p>
            <a:r>
              <a:rPr lang="en-US" dirty="0">
                <a:solidFill>
                  <a:srgbClr val="002E51"/>
                </a:solidFill>
              </a:rPr>
              <a:t>Professor of Medicine</a:t>
            </a:r>
          </a:p>
          <a:p>
            <a:r>
              <a:rPr lang="en-US" dirty="0">
                <a:solidFill>
                  <a:srgbClr val="002E51"/>
                </a:solidFill>
              </a:rPr>
              <a:t>Washington University in St. Louis</a:t>
            </a:r>
          </a:p>
          <a:p>
            <a:r>
              <a:rPr lang="en-US" dirty="0">
                <a:solidFill>
                  <a:srgbClr val="002E51"/>
                </a:solidFill>
              </a:rPr>
              <a:t>St. Louis, MO </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The Role of SERDs in Breast Cancer </a:t>
            </a:r>
          </a:p>
        </p:txBody>
      </p:sp>
      <p:pic>
        <p:nvPicPr>
          <p:cNvPr id="3" name="Picture 2" descr="Text&#10;&#10;Description automatically generated">
            <a:extLst>
              <a:ext uri="{FF2B5EF4-FFF2-40B4-BE49-F238E27FC236}">
                <a16:creationId xmlns:a16="http://schemas.microsoft.com/office/drawing/2014/main" id="{BC66361E-C39A-2585-4B17-26A5E39137D3}"/>
              </a:ext>
            </a:extLst>
          </p:cNvPr>
          <p:cNvPicPr>
            <a:picLocks noChangeAspect="1"/>
          </p:cNvPicPr>
          <p:nvPr/>
        </p:nvPicPr>
        <p:blipFill>
          <a:blip r:embed="rId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25114021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542925" y="372666"/>
            <a:ext cx="8229600" cy="670322"/>
          </a:xfrm>
        </p:spPr>
        <p:txBody>
          <a:bodyPr/>
          <a:lstStyle/>
          <a:p>
            <a:r>
              <a:rPr lang="en-US" altLang="en-US" dirty="0">
                <a:solidFill>
                  <a:schemeClr val="accent2"/>
                </a:solidFill>
                <a:latin typeface="Arial" panose="020B0604020202020204" pitchFamily="34" charset="0"/>
                <a:cs typeface="Arial" panose="020B0604020202020204" pitchFamily="34" charset="0"/>
              </a:rPr>
              <a:t>Disclosure</a:t>
            </a:r>
          </a:p>
        </p:txBody>
      </p:sp>
      <p:sp>
        <p:nvSpPr>
          <p:cNvPr id="18435" name="Content Placeholder 2"/>
          <p:cNvSpPr>
            <a:spLocks noGrp="1"/>
          </p:cNvSpPr>
          <p:nvPr>
            <p:ph idx="4294967295"/>
          </p:nvPr>
        </p:nvSpPr>
        <p:spPr>
          <a:xfrm>
            <a:off x="542925" y="1538288"/>
            <a:ext cx="8229600" cy="2851547"/>
          </a:xfrm>
        </p:spPr>
        <p:txBody>
          <a:bodyPr/>
          <a:lstStyle/>
          <a:p>
            <a:r>
              <a:rPr lang="en-US" altLang="en-US" sz="2000" dirty="0"/>
              <a:t>Consulting: </a:t>
            </a:r>
          </a:p>
          <a:p>
            <a:pPr lvl="1"/>
            <a:r>
              <a:rPr lang="en-US" altLang="en-US" dirty="0"/>
              <a:t>Novartis, Pfizer, Seattle Genetics, Agendia, AstraZeneca, </a:t>
            </a:r>
            <a:r>
              <a:rPr lang="en-US" altLang="en-US" dirty="0" err="1"/>
              <a:t>Biovica</a:t>
            </a:r>
            <a:r>
              <a:rPr lang="en-US" altLang="en-US" dirty="0"/>
              <a:t>, Eisai, </a:t>
            </a:r>
            <a:r>
              <a:rPr lang="en-US" altLang="en-US" dirty="0" err="1"/>
              <a:t>Olaris</a:t>
            </a:r>
            <a:r>
              <a:rPr lang="en-US" altLang="en-US" dirty="0"/>
              <a:t>, Sanofi, </a:t>
            </a:r>
            <a:r>
              <a:rPr lang="en-US" altLang="en-US" dirty="0" err="1"/>
              <a:t>Inivata</a:t>
            </a:r>
            <a:endParaRPr lang="en-US" altLang="en-US" dirty="0"/>
          </a:p>
          <a:p>
            <a:r>
              <a:rPr lang="en-US" altLang="en-US" sz="2000" dirty="0"/>
              <a:t>Research funding: </a:t>
            </a:r>
          </a:p>
          <a:p>
            <a:pPr lvl="1"/>
            <a:r>
              <a:rPr lang="en-US" altLang="en-US" dirty="0"/>
              <a:t>Pfizer, Puma</a:t>
            </a:r>
          </a:p>
        </p:txBody>
      </p:sp>
    </p:spTree>
    <p:extLst>
      <p:ext uri="{BB962C8B-B14F-4D97-AF65-F5344CB8AC3E}">
        <p14:creationId xmlns:p14="http://schemas.microsoft.com/office/powerpoint/2010/main" val="33201751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631A8C-CF60-4857-AB50-D139BE7DA826}"/>
              </a:ext>
            </a:extLst>
          </p:cNvPr>
          <p:cNvSpPr>
            <a:spLocks noGrp="1"/>
          </p:cNvSpPr>
          <p:nvPr>
            <p:ph type="title"/>
          </p:nvPr>
        </p:nvSpPr>
        <p:spPr>
          <a:xfrm>
            <a:off x="-195417" y="-15125"/>
            <a:ext cx="9475385" cy="854861"/>
          </a:xfrm>
        </p:spPr>
        <p:txBody>
          <a:bodyPr>
            <a:normAutofit/>
          </a:bodyPr>
          <a:lstStyle/>
          <a:p>
            <a:r>
              <a:rPr lang="en-US" sz="1650" b="1" dirty="0">
                <a:solidFill>
                  <a:schemeClr val="tx1"/>
                </a:solidFill>
                <a:latin typeface="Arial" panose="020B0604020202020204" pitchFamily="34" charset="0"/>
                <a:cs typeface="Arial" panose="020B0604020202020204" pitchFamily="34" charset="0"/>
              </a:rPr>
              <a:t>Estrogen Receptor Signaling and Endocrine Resistance Mechanisms</a:t>
            </a:r>
          </a:p>
        </p:txBody>
      </p:sp>
      <p:pic>
        <p:nvPicPr>
          <p:cNvPr id="8" name="Picture 2" descr="https://ars.els-cdn.com/content/image/1-s2.0-S1535610820301495-gr1_lrg.jpg"/>
          <p:cNvPicPr>
            <a:picLocks noChangeAspect="1" noChangeArrowheads="1"/>
          </p:cNvPicPr>
          <p:nvPr/>
        </p:nvPicPr>
        <p:blipFill rotWithShape="1">
          <a:blip r:embed="rId3">
            <a:extLst>
              <a:ext uri="{28A0092B-C50C-407E-A947-70E740481C1C}">
                <a14:useLocalDpi xmlns:a14="http://schemas.microsoft.com/office/drawing/2010/main" val="0"/>
              </a:ext>
            </a:extLst>
          </a:blip>
          <a:srcRect r="79564"/>
          <a:stretch/>
        </p:blipFill>
        <p:spPr bwMode="auto">
          <a:xfrm>
            <a:off x="224991" y="388960"/>
            <a:ext cx="1286470" cy="38293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5922" y="3041563"/>
            <a:ext cx="1768433" cy="461665"/>
          </a:xfrm>
          <a:prstGeom prst="rect">
            <a:avLst/>
          </a:prstGeom>
          <a:noFill/>
        </p:spPr>
        <p:txBody>
          <a:bodyPr wrap="none" rtlCol="0">
            <a:spAutoFit/>
          </a:bodyPr>
          <a:lstStyle/>
          <a:p>
            <a:r>
              <a:rPr lang="en-US" sz="800" dirty="0" err="1"/>
              <a:t>ER</a:t>
            </a:r>
            <a:r>
              <a:rPr lang="en-US" sz="800" dirty="0" err="1">
                <a:latin typeface="Symbol" panose="05050102010706020507" pitchFamily="18" charset="2"/>
              </a:rPr>
              <a:t>a</a:t>
            </a:r>
            <a:r>
              <a:rPr lang="en-US" sz="800" dirty="0"/>
              <a:t>: Estrogen Receptor</a:t>
            </a:r>
          </a:p>
          <a:p>
            <a:r>
              <a:rPr lang="en-US" sz="800" dirty="0"/>
              <a:t>ERE: Estrogen Response Element</a:t>
            </a:r>
          </a:p>
          <a:p>
            <a:r>
              <a:rPr lang="en-US" sz="800" dirty="0"/>
              <a:t>CoA: </a:t>
            </a:r>
            <a:r>
              <a:rPr lang="en-US" sz="800" dirty="0" err="1"/>
              <a:t>CoActivator</a:t>
            </a:r>
            <a:endParaRPr lang="en-US" sz="800" dirty="0"/>
          </a:p>
        </p:txBody>
      </p:sp>
      <p:grpSp>
        <p:nvGrpSpPr>
          <p:cNvPr id="19" name="Group 18"/>
          <p:cNvGrpSpPr/>
          <p:nvPr/>
        </p:nvGrpSpPr>
        <p:grpSpPr>
          <a:xfrm>
            <a:off x="1643837" y="427430"/>
            <a:ext cx="7415639" cy="3901405"/>
            <a:chOff x="1643837" y="427430"/>
            <a:chExt cx="7415639" cy="3901405"/>
          </a:xfrm>
        </p:grpSpPr>
        <p:pic>
          <p:nvPicPr>
            <p:cNvPr id="12" name="Picture 2" descr="https://ars.els-cdn.com/content/image/1-s2.0-S1535610820301495-gr2_l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837" y="427430"/>
              <a:ext cx="2655181" cy="36788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42276" y="953999"/>
              <a:ext cx="4517200" cy="3200876"/>
            </a:xfrm>
            <a:prstGeom prst="rect">
              <a:avLst/>
            </a:prstGeom>
            <a:noFill/>
          </p:spPr>
          <p:txBody>
            <a:bodyPr wrap="square" rtlCol="0">
              <a:spAutoFit/>
            </a:bodyPr>
            <a:lstStyle/>
            <a:p>
              <a:endParaRPr lang="en-US" sz="800" dirty="0"/>
            </a:p>
            <a:p>
              <a:r>
                <a:rPr lang="en-US" sz="1000" b="1" dirty="0"/>
                <a:t>Growth factor receptor signaling pathways</a:t>
              </a:r>
              <a:endParaRPr lang="en-US" sz="1000" dirty="0"/>
            </a:p>
            <a:p>
              <a:pPr marL="171450" indent="-171450">
                <a:buFont typeface="Arial" panose="020B0604020202020204" pitchFamily="34" charset="0"/>
                <a:buChar char="•"/>
              </a:pPr>
              <a:r>
                <a:rPr lang="en-US" sz="1000" dirty="0"/>
                <a:t>HER mutation</a:t>
              </a:r>
            </a:p>
            <a:p>
              <a:pPr marL="171450" indent="-171450">
                <a:buFont typeface="Arial" panose="020B0604020202020204" pitchFamily="34" charset="0"/>
                <a:buChar char="•"/>
              </a:pPr>
              <a:r>
                <a:rPr lang="en-US" sz="1000" dirty="0"/>
                <a:t>FGFR amplification</a:t>
              </a:r>
            </a:p>
            <a:p>
              <a:pPr marL="171450" indent="-171450">
                <a:buFont typeface="Arial" panose="020B0604020202020204" pitchFamily="34" charset="0"/>
                <a:buChar char="•"/>
              </a:pPr>
              <a:r>
                <a:rPr lang="en-US" sz="1000" dirty="0"/>
                <a:t>PI3K pathway: PIK3CA, PTEN, AKT mutations </a:t>
              </a:r>
              <a:r>
                <a:rPr lang="en-US" sz="1000" dirty="0" err="1"/>
                <a:t>etc</a:t>
              </a:r>
              <a:endParaRPr lang="en-US" sz="1000" dirty="0"/>
            </a:p>
            <a:p>
              <a:pPr marL="171450" indent="-171450">
                <a:buFont typeface="Arial" panose="020B0604020202020204" pitchFamily="34" charset="0"/>
                <a:buChar char="•"/>
              </a:pPr>
              <a:r>
                <a:rPr lang="en-US" sz="1000" dirty="0"/>
                <a:t>MAPK pathway: NF1, KRAS, RAF alteration </a:t>
              </a:r>
              <a:r>
                <a:rPr lang="en-US" sz="1000" dirty="0" err="1"/>
                <a:t>etc</a:t>
              </a:r>
              <a:endParaRPr lang="en-US" sz="1000" dirty="0"/>
            </a:p>
            <a:p>
              <a:endParaRPr lang="en-US" sz="1000" dirty="0"/>
            </a:p>
            <a:p>
              <a:r>
                <a:rPr lang="en-US" sz="1000" b="1" dirty="0"/>
                <a:t>ESR1 mutation </a:t>
              </a:r>
            </a:p>
            <a:p>
              <a:endParaRPr lang="en-US" sz="1000" b="1" dirty="0"/>
            </a:p>
            <a:p>
              <a:r>
                <a:rPr lang="en-US" sz="1000" b="1" dirty="0"/>
                <a:t>Alterations of ER </a:t>
              </a:r>
              <a:r>
                <a:rPr lang="en-US" sz="1000" b="1" dirty="0" err="1"/>
                <a:t>CoActivators</a:t>
              </a:r>
              <a:r>
                <a:rPr lang="en-US" sz="1000" b="1" dirty="0"/>
                <a:t>  </a:t>
              </a:r>
            </a:p>
            <a:p>
              <a:endParaRPr lang="en-US" sz="1000" b="1" dirty="0"/>
            </a:p>
            <a:p>
              <a:r>
                <a:rPr lang="en-US" sz="1000" b="1" dirty="0"/>
                <a:t>Cell Cycle machinery </a:t>
              </a:r>
            </a:p>
            <a:p>
              <a:pPr marL="171450" indent="-171450">
                <a:buFont typeface="Arial" panose="020B0604020202020204" pitchFamily="34" charset="0"/>
                <a:buChar char="•"/>
              </a:pPr>
              <a:r>
                <a:rPr lang="en-US" sz="1000" dirty="0"/>
                <a:t>Alterations in Cyclin and CDKs and CDK inhibitors</a:t>
              </a:r>
            </a:p>
            <a:p>
              <a:endParaRPr lang="en-US" sz="1000" b="1" dirty="0"/>
            </a:p>
            <a:p>
              <a:r>
                <a:rPr lang="en-US" sz="1000" b="1" dirty="0"/>
                <a:t>Others</a:t>
              </a:r>
            </a:p>
            <a:p>
              <a:endParaRPr lang="en-US" sz="1000" b="1" dirty="0"/>
            </a:p>
            <a:p>
              <a:endParaRPr lang="en-US" sz="1000" b="1" dirty="0"/>
            </a:p>
            <a:p>
              <a:endParaRPr lang="en-US" sz="1000" b="1" dirty="0"/>
            </a:p>
            <a:p>
              <a:pPr marL="171450" indent="-171450">
                <a:buFont typeface="Arial" panose="020B0604020202020204" pitchFamily="34" charset="0"/>
                <a:buChar char="•"/>
              </a:pPr>
              <a:r>
                <a:rPr lang="en-US" sz="1200" b="1" dirty="0">
                  <a:solidFill>
                    <a:srgbClr val="0033CC"/>
                  </a:solidFill>
                </a:rPr>
                <a:t>Estrogen independence but still ER dependent growth </a:t>
              </a:r>
            </a:p>
            <a:p>
              <a:pPr marL="171450" indent="-171450">
                <a:buFont typeface="Arial" panose="020B0604020202020204" pitchFamily="34" charset="0"/>
                <a:buChar char="•"/>
              </a:pPr>
              <a:r>
                <a:rPr lang="en-US" sz="1200" b="1" dirty="0">
                  <a:solidFill>
                    <a:srgbClr val="0033CC"/>
                  </a:solidFill>
                </a:rPr>
                <a:t>ER Independent growth</a:t>
              </a:r>
            </a:p>
          </p:txBody>
        </p:sp>
        <p:sp>
          <p:nvSpPr>
            <p:cNvPr id="14" name="Rectangle 13">
              <a:extLst>
                <a:ext uri="{FF2B5EF4-FFF2-40B4-BE49-F238E27FC236}">
                  <a16:creationId xmlns:a16="http://schemas.microsoft.com/office/drawing/2014/main" id="{7EE2DA36-27A5-49DF-8602-547C86F6F2C9}"/>
                </a:ext>
              </a:extLst>
            </p:cNvPr>
            <p:cNvSpPr/>
            <p:nvPr/>
          </p:nvSpPr>
          <p:spPr>
            <a:xfrm>
              <a:off x="7390593" y="4115250"/>
              <a:ext cx="1545616" cy="213585"/>
            </a:xfrm>
            <a:prstGeom prst="rect">
              <a:avLst/>
            </a:prstGeom>
          </p:spPr>
          <p:txBody>
            <a:bodyPr wrap="none">
              <a:spAutoFit/>
            </a:bodyPr>
            <a:lstStyle/>
            <a:p>
              <a:r>
                <a:rPr lang="en-US" sz="788" dirty="0">
                  <a:solidFill>
                    <a:schemeClr val="tx1">
                      <a:lumMod val="50000"/>
                      <a:lumOff val="50000"/>
                    </a:schemeClr>
                  </a:solidFill>
                </a:rPr>
                <a:t>Hanker et al Cancer Cell 2020</a:t>
              </a:r>
            </a:p>
          </p:txBody>
        </p:sp>
        <p:sp>
          <p:nvSpPr>
            <p:cNvPr id="15" name="Rounded Rectangular Callout 14"/>
            <p:cNvSpPr/>
            <p:nvPr/>
          </p:nvSpPr>
          <p:spPr bwMode="auto">
            <a:xfrm>
              <a:off x="4431394" y="953998"/>
              <a:ext cx="3321795" cy="2365505"/>
            </a:xfrm>
            <a:prstGeom prst="wedgeRoundRectCallo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Title 1">
              <a:extLst>
                <a:ext uri="{FF2B5EF4-FFF2-40B4-BE49-F238E27FC236}">
                  <a16:creationId xmlns:a16="http://schemas.microsoft.com/office/drawing/2014/main" id="{8B631A8C-CF60-4857-AB50-D139BE7DA826}"/>
                </a:ext>
              </a:extLst>
            </p:cNvPr>
            <p:cNvSpPr txBox="1">
              <a:spLocks/>
            </p:cNvSpPr>
            <p:nvPr/>
          </p:nvSpPr>
          <p:spPr>
            <a:xfrm>
              <a:off x="4698124" y="615577"/>
              <a:ext cx="2475495" cy="396592"/>
            </a:xfr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600" b="1" kern="0" dirty="0">
                  <a:solidFill>
                    <a:srgbClr val="0033CC"/>
                  </a:solidFill>
                  <a:latin typeface="Arial" panose="020B0604020202020204" pitchFamily="34" charset="0"/>
                  <a:cs typeface="Arial" panose="020B0604020202020204" pitchFamily="34" charset="0"/>
                </a:rPr>
                <a:t>Endocrine Resistance</a:t>
              </a:r>
            </a:p>
          </p:txBody>
        </p:sp>
      </p:grpSp>
    </p:spTree>
    <p:extLst>
      <p:ext uri="{BB962C8B-B14F-4D97-AF65-F5344CB8AC3E}">
        <p14:creationId xmlns:p14="http://schemas.microsoft.com/office/powerpoint/2010/main" val="38259312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314914"/>
            <a:ext cx="9144000" cy="1006507"/>
          </a:xfrm>
        </p:spPr>
        <p:txBody>
          <a:bodyPr/>
          <a:lstStyle/>
          <a:p>
            <a:r>
              <a:rPr lang="en-US" dirty="0"/>
              <a:t>What is the best approach for</a:t>
            </a:r>
            <a:br>
              <a:rPr lang="en-US" dirty="0"/>
            </a:br>
            <a:r>
              <a:rPr lang="en-US" dirty="0"/>
              <a:t>small HER2+ tumors?</a:t>
            </a:r>
          </a:p>
        </p:txBody>
      </p:sp>
    </p:spTree>
    <p:extLst>
      <p:ext uri="{BB962C8B-B14F-4D97-AF65-F5344CB8AC3E}">
        <p14:creationId xmlns:p14="http://schemas.microsoft.com/office/powerpoint/2010/main" val="14787137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631A8C-CF60-4857-AB50-D139BE7DA826}"/>
              </a:ext>
            </a:extLst>
          </p:cNvPr>
          <p:cNvSpPr>
            <a:spLocks noGrp="1"/>
          </p:cNvSpPr>
          <p:nvPr>
            <p:ph type="title"/>
          </p:nvPr>
        </p:nvSpPr>
        <p:spPr>
          <a:xfrm>
            <a:off x="-186613" y="0"/>
            <a:ext cx="9475385" cy="854861"/>
          </a:xfrm>
        </p:spPr>
        <p:txBody>
          <a:bodyPr>
            <a:normAutofit/>
          </a:bodyPr>
          <a:lstStyle/>
          <a:p>
            <a:r>
              <a:rPr lang="en-US" sz="1650" b="1" dirty="0">
                <a:solidFill>
                  <a:schemeClr val="tx1"/>
                </a:solidFill>
                <a:latin typeface="Arial" panose="020B0604020202020204" pitchFamily="34" charset="0"/>
                <a:cs typeface="Arial" panose="020B0604020202020204" pitchFamily="34" charset="0"/>
              </a:rPr>
              <a:t>Estrogen Receptor Signaling and Mechanism of Action of Approved Endocrine Therapy</a:t>
            </a:r>
          </a:p>
        </p:txBody>
      </p:sp>
      <p:sp>
        <p:nvSpPr>
          <p:cNvPr id="7" name="Rectangle 6">
            <a:extLst>
              <a:ext uri="{FF2B5EF4-FFF2-40B4-BE49-F238E27FC236}">
                <a16:creationId xmlns:a16="http://schemas.microsoft.com/office/drawing/2014/main" id="{7EE2DA36-27A5-49DF-8602-547C86F6F2C9}"/>
              </a:ext>
            </a:extLst>
          </p:cNvPr>
          <p:cNvSpPr/>
          <p:nvPr/>
        </p:nvSpPr>
        <p:spPr>
          <a:xfrm>
            <a:off x="7449528" y="4111474"/>
            <a:ext cx="1545616" cy="213585"/>
          </a:xfrm>
          <a:prstGeom prst="rect">
            <a:avLst/>
          </a:prstGeom>
        </p:spPr>
        <p:txBody>
          <a:bodyPr wrap="none">
            <a:spAutoFit/>
          </a:bodyPr>
          <a:lstStyle/>
          <a:p>
            <a:r>
              <a:rPr lang="en-US" sz="788" dirty="0">
                <a:solidFill>
                  <a:schemeClr val="tx1">
                    <a:lumMod val="50000"/>
                    <a:lumOff val="50000"/>
                  </a:schemeClr>
                </a:solidFill>
              </a:rPr>
              <a:t>Hanker et al Cancer Cell 2020</a:t>
            </a:r>
          </a:p>
        </p:txBody>
      </p:sp>
      <p:pic>
        <p:nvPicPr>
          <p:cNvPr id="1026" name="Picture 2" descr="https://ars.els-cdn.com/content/image/1-s2.0-S1535610820301495-gr1_lrg.jpg"/>
          <p:cNvPicPr>
            <a:picLocks noChangeAspect="1" noChangeArrowheads="1"/>
          </p:cNvPicPr>
          <p:nvPr/>
        </p:nvPicPr>
        <p:blipFill rotWithShape="1">
          <a:blip r:embed="rId3">
            <a:extLst>
              <a:ext uri="{28A0092B-C50C-407E-A947-70E740481C1C}">
                <a14:useLocalDpi xmlns:a14="http://schemas.microsoft.com/office/drawing/2010/main" val="0"/>
              </a:ext>
            </a:extLst>
          </a:blip>
          <a:srcRect l="59459" r="20024"/>
          <a:stretch/>
        </p:blipFill>
        <p:spPr bwMode="auto">
          <a:xfrm>
            <a:off x="5458098" y="427430"/>
            <a:ext cx="1291526" cy="3829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rs.els-cdn.com/content/image/1-s2.0-S1535610820301495-gr1_lrg.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62" r="59704"/>
          <a:stretch/>
        </p:blipFill>
        <p:spPr bwMode="auto">
          <a:xfrm>
            <a:off x="2620354" y="427430"/>
            <a:ext cx="1286359" cy="3829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ars.els-cdn.com/content/image/1-s2.0-S1535610820301495-gr1_lrg.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12" r="39925"/>
          <a:stretch/>
        </p:blipFill>
        <p:spPr bwMode="auto">
          <a:xfrm>
            <a:off x="4082817" y="427430"/>
            <a:ext cx="1262987" cy="38293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0544" y="1173025"/>
            <a:ext cx="2085327" cy="2400657"/>
          </a:xfrm>
          <a:prstGeom prst="rect">
            <a:avLst/>
          </a:prstGeom>
          <a:solidFill>
            <a:schemeClr val="accent5"/>
          </a:solidFill>
        </p:spPr>
        <p:txBody>
          <a:bodyPr wrap="square" rtlCol="0">
            <a:spAutoFit/>
          </a:bodyPr>
          <a:lstStyle/>
          <a:p>
            <a:r>
              <a:rPr lang="en-US" sz="1200" b="1" u="sng" dirty="0">
                <a:solidFill>
                  <a:srgbClr val="C00000"/>
                </a:solidFill>
              </a:rPr>
              <a:t>Endocrine Therapy:</a:t>
            </a:r>
          </a:p>
          <a:p>
            <a:endParaRPr lang="en-US" sz="800" dirty="0"/>
          </a:p>
          <a:p>
            <a:r>
              <a:rPr lang="en-US" sz="1000" b="1" dirty="0">
                <a:solidFill>
                  <a:srgbClr val="FF0000"/>
                </a:solidFill>
              </a:rPr>
              <a:t>Aromatase inhibitors (AI)</a:t>
            </a:r>
          </a:p>
          <a:p>
            <a:pPr marL="171450" indent="-171450">
              <a:buFont typeface="Arial" panose="020B0604020202020204" pitchFamily="34" charset="0"/>
              <a:buChar char="•"/>
            </a:pPr>
            <a:r>
              <a:rPr lang="en-US" sz="1000" dirty="0"/>
              <a:t>Reversible AI</a:t>
            </a:r>
          </a:p>
          <a:p>
            <a:r>
              <a:rPr lang="en-US" sz="1000" dirty="0"/>
              <a:t>     (</a:t>
            </a:r>
            <a:r>
              <a:rPr lang="en-US" sz="1000" dirty="0" err="1"/>
              <a:t>letrozole</a:t>
            </a:r>
            <a:r>
              <a:rPr lang="en-US" sz="1000" dirty="0"/>
              <a:t> or </a:t>
            </a:r>
            <a:r>
              <a:rPr lang="en-US" sz="1000" dirty="0" err="1"/>
              <a:t>anastrozole</a:t>
            </a:r>
            <a:r>
              <a:rPr lang="en-US" sz="1000" dirty="0"/>
              <a:t>)</a:t>
            </a:r>
          </a:p>
          <a:p>
            <a:pPr marL="171450" indent="-171450">
              <a:buFont typeface="Arial" panose="020B0604020202020204" pitchFamily="34" charset="0"/>
              <a:buChar char="•"/>
            </a:pPr>
            <a:r>
              <a:rPr lang="en-US" sz="1000" dirty="0"/>
              <a:t>Irreversible AI </a:t>
            </a:r>
          </a:p>
          <a:p>
            <a:r>
              <a:rPr lang="en-US" sz="1000" dirty="0"/>
              <a:t>     (</a:t>
            </a:r>
            <a:r>
              <a:rPr lang="en-US" sz="1000" dirty="0" err="1"/>
              <a:t>exemestane</a:t>
            </a:r>
            <a:r>
              <a:rPr lang="en-US" sz="1000" dirty="0"/>
              <a:t>)</a:t>
            </a:r>
          </a:p>
          <a:p>
            <a:pPr marL="171450" indent="-171450">
              <a:buFont typeface="Arial" panose="020B0604020202020204" pitchFamily="34" charset="0"/>
              <a:buChar char="•"/>
            </a:pPr>
            <a:endParaRPr lang="en-US" sz="1000" dirty="0"/>
          </a:p>
          <a:p>
            <a:r>
              <a:rPr lang="en-US" sz="1000" b="1" dirty="0">
                <a:solidFill>
                  <a:srgbClr val="FF0000"/>
                </a:solidFill>
              </a:rPr>
              <a:t>Selective ER modulator (SERM)</a:t>
            </a:r>
          </a:p>
          <a:p>
            <a:pPr marL="171450" indent="-171450">
              <a:buFont typeface="Arial" panose="020B0604020202020204" pitchFamily="34" charset="0"/>
              <a:buChar char="•"/>
            </a:pPr>
            <a:r>
              <a:rPr lang="en-US" sz="1000" dirty="0"/>
              <a:t>Tamoxifen</a:t>
            </a:r>
          </a:p>
          <a:p>
            <a:pPr marL="171450" indent="-171450">
              <a:buFont typeface="Arial" panose="020B0604020202020204" pitchFamily="34" charset="0"/>
              <a:buChar char="•"/>
            </a:pPr>
            <a:r>
              <a:rPr lang="en-US" sz="1000" dirty="0" err="1"/>
              <a:t>Raloxifene</a:t>
            </a:r>
            <a:endParaRPr lang="en-US" sz="1000" dirty="0"/>
          </a:p>
          <a:p>
            <a:endParaRPr lang="en-US" sz="1000" dirty="0"/>
          </a:p>
          <a:p>
            <a:r>
              <a:rPr lang="en-US" sz="1000" b="1" dirty="0">
                <a:solidFill>
                  <a:srgbClr val="FF0000"/>
                </a:solidFill>
              </a:rPr>
              <a:t>Selective ER Degrader (SERD)</a:t>
            </a:r>
          </a:p>
          <a:p>
            <a:pPr marL="171450" indent="-171450">
              <a:buFont typeface="Arial" panose="020B0604020202020204" pitchFamily="34" charset="0"/>
              <a:buChar char="•"/>
            </a:pPr>
            <a:r>
              <a:rPr lang="en-US" sz="1000" dirty="0" err="1"/>
              <a:t>Fulvestrant</a:t>
            </a:r>
            <a:endParaRPr lang="en-US" sz="1000" dirty="0"/>
          </a:p>
          <a:p>
            <a:pPr marL="171450" indent="-171450">
              <a:buFont typeface="Arial" panose="020B0604020202020204" pitchFamily="34" charset="0"/>
              <a:buChar char="•"/>
            </a:pPr>
            <a:r>
              <a:rPr lang="en-US" sz="1000" dirty="0" err="1"/>
              <a:t>Elacestrant</a:t>
            </a:r>
            <a:endParaRPr lang="en-US" sz="1000" dirty="0"/>
          </a:p>
        </p:txBody>
      </p:sp>
      <p:sp>
        <p:nvSpPr>
          <p:cNvPr id="2" name="TextBox 1"/>
          <p:cNvSpPr txBox="1"/>
          <p:nvPr/>
        </p:nvSpPr>
        <p:spPr>
          <a:xfrm>
            <a:off x="3989604" y="1913743"/>
            <a:ext cx="3254417" cy="707886"/>
          </a:xfrm>
          <a:prstGeom prst="rect">
            <a:avLst/>
          </a:prstGeom>
          <a:noFill/>
        </p:spPr>
        <p:txBody>
          <a:bodyPr wrap="none" rtlCol="0">
            <a:spAutoFit/>
          </a:bodyPr>
          <a:lstStyle/>
          <a:p>
            <a:r>
              <a:rPr lang="en-US" sz="1000" b="1" dirty="0"/>
              <a:t>Limitations of AI</a:t>
            </a:r>
          </a:p>
          <a:p>
            <a:pPr marL="285750" indent="-285750">
              <a:buFont typeface="Arial" panose="020B0604020202020204" pitchFamily="34" charset="0"/>
              <a:buChar char="•"/>
            </a:pPr>
            <a:r>
              <a:rPr lang="en-US" sz="1000" dirty="0"/>
              <a:t>Acquire </a:t>
            </a:r>
            <a:r>
              <a:rPr lang="en-US" sz="1000" i="1" dirty="0"/>
              <a:t>ESR1</a:t>
            </a:r>
            <a:r>
              <a:rPr lang="en-US" sz="1000" dirty="0"/>
              <a:t> mutations</a:t>
            </a:r>
          </a:p>
          <a:p>
            <a:pPr marL="285750" indent="-285750">
              <a:buFont typeface="Arial" panose="020B0604020202020204" pitchFamily="34" charset="0"/>
              <a:buChar char="•"/>
            </a:pPr>
            <a:r>
              <a:rPr lang="en-US" sz="1000" dirty="0"/>
              <a:t>Ineffective for estrogen independent ER signaling</a:t>
            </a:r>
          </a:p>
          <a:p>
            <a:pPr marL="285750" indent="-285750">
              <a:buFont typeface="Arial" panose="020B0604020202020204" pitchFamily="34" charset="0"/>
              <a:buChar char="•"/>
            </a:pPr>
            <a:r>
              <a:rPr lang="en-US" sz="1000" dirty="0"/>
              <a:t>Toxicity</a:t>
            </a:r>
          </a:p>
        </p:txBody>
      </p:sp>
      <p:sp>
        <p:nvSpPr>
          <p:cNvPr id="12" name="TextBox 11"/>
          <p:cNvSpPr txBox="1"/>
          <p:nvPr/>
        </p:nvSpPr>
        <p:spPr>
          <a:xfrm>
            <a:off x="5458098" y="1906744"/>
            <a:ext cx="2486578" cy="707886"/>
          </a:xfrm>
          <a:prstGeom prst="rect">
            <a:avLst/>
          </a:prstGeom>
          <a:noFill/>
        </p:spPr>
        <p:txBody>
          <a:bodyPr wrap="none" rtlCol="0">
            <a:spAutoFit/>
          </a:bodyPr>
          <a:lstStyle/>
          <a:p>
            <a:r>
              <a:rPr lang="en-US" sz="1000" b="1" dirty="0"/>
              <a:t>Limitations of Tamoxifen</a:t>
            </a:r>
          </a:p>
          <a:p>
            <a:pPr marL="285750" indent="-285750">
              <a:buFont typeface="Arial" panose="020B0604020202020204" pitchFamily="34" charset="0"/>
              <a:buChar char="•"/>
            </a:pPr>
            <a:r>
              <a:rPr lang="en-US" sz="1000" dirty="0"/>
              <a:t>Partial agonist</a:t>
            </a:r>
          </a:p>
          <a:p>
            <a:pPr marL="285750" indent="-285750">
              <a:buFont typeface="Arial" panose="020B0604020202020204" pitchFamily="34" charset="0"/>
              <a:buChar char="•"/>
            </a:pPr>
            <a:r>
              <a:rPr lang="en-US" sz="1000" dirty="0"/>
              <a:t>Reduced activity for ESR1 mutation</a:t>
            </a:r>
          </a:p>
          <a:p>
            <a:pPr marL="285750" indent="-285750">
              <a:buFont typeface="Arial" panose="020B0604020202020204" pitchFamily="34" charset="0"/>
              <a:buChar char="•"/>
            </a:pPr>
            <a:r>
              <a:rPr lang="en-US" sz="1000" dirty="0"/>
              <a:t>Toxicity</a:t>
            </a:r>
          </a:p>
        </p:txBody>
      </p:sp>
      <p:sp>
        <p:nvSpPr>
          <p:cNvPr id="13" name="TextBox 12"/>
          <p:cNvSpPr txBox="1"/>
          <p:nvPr/>
        </p:nvSpPr>
        <p:spPr>
          <a:xfrm>
            <a:off x="6749624" y="1829800"/>
            <a:ext cx="2486578" cy="861774"/>
          </a:xfrm>
          <a:prstGeom prst="rect">
            <a:avLst/>
          </a:prstGeom>
          <a:noFill/>
        </p:spPr>
        <p:txBody>
          <a:bodyPr wrap="none" rtlCol="0">
            <a:spAutoFit/>
          </a:bodyPr>
          <a:lstStyle/>
          <a:p>
            <a:r>
              <a:rPr lang="en-US" sz="1000" b="1" dirty="0"/>
              <a:t>Limitations of </a:t>
            </a:r>
            <a:r>
              <a:rPr lang="en-US" sz="1000" b="1" dirty="0" err="1"/>
              <a:t>Fulvestrant</a:t>
            </a:r>
            <a:endParaRPr lang="en-US" sz="1000" b="1" dirty="0"/>
          </a:p>
          <a:p>
            <a:pPr marL="285750" indent="-285750">
              <a:buFont typeface="Arial" panose="020B0604020202020204" pitchFamily="34" charset="0"/>
              <a:buChar char="•"/>
            </a:pPr>
            <a:r>
              <a:rPr lang="en-US" sz="1000" dirty="0"/>
              <a:t>IM injection</a:t>
            </a:r>
          </a:p>
          <a:p>
            <a:pPr marL="285750" indent="-285750">
              <a:buFont typeface="Arial" panose="020B0604020202020204" pitchFamily="34" charset="0"/>
              <a:buChar char="•"/>
            </a:pPr>
            <a:r>
              <a:rPr lang="en-US" sz="1000" dirty="0"/>
              <a:t>Poor PK</a:t>
            </a:r>
          </a:p>
          <a:p>
            <a:pPr marL="285750" indent="-285750">
              <a:buFont typeface="Arial" panose="020B0604020202020204" pitchFamily="34" charset="0"/>
              <a:buChar char="•"/>
            </a:pPr>
            <a:r>
              <a:rPr lang="en-US" sz="1000" dirty="0"/>
              <a:t>Incomplete ER degradation</a:t>
            </a:r>
          </a:p>
          <a:p>
            <a:pPr marL="285750" indent="-285750">
              <a:buFont typeface="Arial" panose="020B0604020202020204" pitchFamily="34" charset="0"/>
              <a:buChar char="•"/>
            </a:pPr>
            <a:r>
              <a:rPr lang="en-US" sz="1000" dirty="0"/>
              <a:t>Reduced activity for ESR1 mutation</a:t>
            </a:r>
          </a:p>
        </p:txBody>
      </p:sp>
    </p:spTree>
    <p:extLst>
      <p:ext uri="{BB962C8B-B14F-4D97-AF65-F5344CB8AC3E}">
        <p14:creationId xmlns:p14="http://schemas.microsoft.com/office/powerpoint/2010/main" val="264708940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P spid="12" grpId="1"/>
      <p:bldP spid="1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90" t="15200" r="15484" b="24001"/>
          <a:stretch/>
        </p:blipFill>
        <p:spPr>
          <a:xfrm>
            <a:off x="699796" y="114896"/>
            <a:ext cx="7811863" cy="4048674"/>
          </a:xfrm>
          <a:prstGeom prst="rect">
            <a:avLst/>
          </a:prstGeom>
        </p:spPr>
      </p:pic>
    </p:spTree>
    <p:extLst>
      <p:ext uri="{BB962C8B-B14F-4D97-AF65-F5344CB8AC3E}">
        <p14:creationId xmlns:p14="http://schemas.microsoft.com/office/powerpoint/2010/main" val="27178848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795" t="29254" r="14735" b="8508"/>
          <a:stretch/>
        </p:blipFill>
        <p:spPr>
          <a:xfrm>
            <a:off x="192882" y="243483"/>
            <a:ext cx="8606734" cy="4505921"/>
          </a:xfrm>
          <a:prstGeom prst="rect">
            <a:avLst/>
          </a:prstGeom>
        </p:spPr>
      </p:pic>
      <p:sp>
        <p:nvSpPr>
          <p:cNvPr id="3" name="TextBox 2"/>
          <p:cNvSpPr txBox="1"/>
          <p:nvPr/>
        </p:nvSpPr>
        <p:spPr>
          <a:xfrm>
            <a:off x="3008243" y="-58555"/>
            <a:ext cx="1845377" cy="461665"/>
          </a:xfrm>
          <a:prstGeom prst="rect">
            <a:avLst/>
          </a:prstGeom>
          <a:noFill/>
        </p:spPr>
        <p:txBody>
          <a:bodyPr wrap="none" rtlCol="0">
            <a:spAutoFit/>
          </a:bodyPr>
          <a:lstStyle/>
          <a:p>
            <a:r>
              <a:rPr lang="en-US" b="1" dirty="0" err="1">
                <a:solidFill>
                  <a:srgbClr val="FF0000"/>
                </a:solidFill>
              </a:rPr>
              <a:t>Elacestrant</a:t>
            </a:r>
            <a:endParaRPr lang="en-US" b="1" dirty="0">
              <a:solidFill>
                <a:srgbClr val="FF0000"/>
              </a:solidFill>
            </a:endParaRPr>
          </a:p>
        </p:txBody>
      </p:sp>
    </p:spTree>
    <p:extLst>
      <p:ext uri="{BB962C8B-B14F-4D97-AF65-F5344CB8AC3E}">
        <p14:creationId xmlns:p14="http://schemas.microsoft.com/office/powerpoint/2010/main" val="24746234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42" t="15441" r="15188" b="23398"/>
          <a:stretch/>
        </p:blipFill>
        <p:spPr>
          <a:xfrm>
            <a:off x="203725" y="248840"/>
            <a:ext cx="8882187" cy="4634508"/>
          </a:xfrm>
          <a:prstGeom prst="rect">
            <a:avLst/>
          </a:prstGeom>
        </p:spPr>
      </p:pic>
    </p:spTree>
    <p:extLst>
      <p:ext uri="{BB962C8B-B14F-4D97-AF65-F5344CB8AC3E}">
        <p14:creationId xmlns:p14="http://schemas.microsoft.com/office/powerpoint/2010/main" val="5099793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1415773" y="129384"/>
            <a:ext cx="6260210" cy="334812"/>
          </a:xfrm>
          <a:prstGeom prst="rect">
            <a:avLst/>
          </a:prstGeom>
          <a:noFill/>
          <a:ln>
            <a:noFill/>
          </a:ln>
        </p:spPr>
        <p:txBody>
          <a:bodyPr lIns="67500" tIns="35100" rIns="67500" bIns="35100"/>
          <a:lstStyle/>
          <a:p>
            <a:pPr defTabSz="685800" fontAlgn="auto">
              <a:spcBef>
                <a:spcPts val="0"/>
              </a:spcBef>
              <a:spcAft>
                <a:spcPts val="0"/>
              </a:spcAft>
            </a:pPr>
            <a:r>
              <a:rPr lang="en-US" sz="1800" b="1" spc="-1" dirty="0">
                <a:solidFill>
                  <a:srgbClr val="000000"/>
                </a:solidFill>
                <a:latin typeface="Arial"/>
                <a:ea typeface="+mn-ea"/>
                <a:cs typeface="+mn-cs"/>
              </a:rPr>
              <a:t>PFS (Primary Endpoint): </a:t>
            </a:r>
            <a:r>
              <a:rPr lang="en-US" sz="1800" b="1" spc="-1" dirty="0" err="1">
                <a:solidFill>
                  <a:srgbClr val="000000"/>
                </a:solidFill>
                <a:latin typeface="Arial"/>
                <a:ea typeface="+mn-ea"/>
                <a:cs typeface="+mn-cs"/>
              </a:rPr>
              <a:t>Elacestrant</a:t>
            </a:r>
            <a:r>
              <a:rPr lang="en-US" sz="1800" b="1" spc="-1" dirty="0">
                <a:solidFill>
                  <a:srgbClr val="000000"/>
                </a:solidFill>
                <a:latin typeface="Arial"/>
                <a:ea typeface="+mn-ea"/>
                <a:cs typeface="+mn-cs"/>
              </a:rPr>
              <a:t> vs. SOC</a:t>
            </a:r>
          </a:p>
        </p:txBody>
      </p:sp>
      <p:pic>
        <p:nvPicPr>
          <p:cNvPr id="40" name="Main graphic"/>
          <p:cNvPicPr/>
          <p:nvPr/>
        </p:nvPicPr>
        <p:blipFill rotWithShape="1">
          <a:blip r:embed="rId2"/>
          <a:srcRect l="849" t="24765" r="849" b="50952"/>
          <a:stretch/>
        </p:blipFill>
        <p:spPr>
          <a:xfrm>
            <a:off x="4717996" y="608045"/>
            <a:ext cx="4426004" cy="1997849"/>
          </a:xfrm>
          <a:prstGeom prst="rect">
            <a:avLst/>
          </a:prstGeom>
          <a:ln>
            <a:noFill/>
          </a:ln>
        </p:spPr>
      </p:pic>
      <p:sp>
        <p:nvSpPr>
          <p:cNvPr id="3" name="TextBox 2"/>
          <p:cNvSpPr txBox="1"/>
          <p:nvPr/>
        </p:nvSpPr>
        <p:spPr>
          <a:xfrm>
            <a:off x="1409898" y="738724"/>
            <a:ext cx="998991"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All patients</a:t>
            </a:r>
          </a:p>
        </p:txBody>
      </p:sp>
      <p:sp>
        <p:nvSpPr>
          <p:cNvPr id="9" name="TextBox 8"/>
          <p:cNvSpPr txBox="1"/>
          <p:nvPr/>
        </p:nvSpPr>
        <p:spPr>
          <a:xfrm>
            <a:off x="5851270" y="839487"/>
            <a:ext cx="1406154" cy="300082"/>
          </a:xfrm>
          <a:prstGeom prst="rect">
            <a:avLst/>
          </a:prstGeom>
          <a:noFill/>
        </p:spPr>
        <p:txBody>
          <a:bodyPr wrap="none" rtlCol="0">
            <a:spAutoFit/>
          </a:bodyPr>
          <a:lstStyle/>
          <a:p>
            <a:pPr defTabSz="685800" fontAlgn="auto">
              <a:spcBef>
                <a:spcPts val="0"/>
              </a:spcBef>
              <a:spcAft>
                <a:spcPts val="0"/>
              </a:spcAft>
            </a:pPr>
            <a:r>
              <a:rPr lang="en-US" sz="1350" b="1" dirty="0">
                <a:solidFill>
                  <a:srgbClr val="0000FF"/>
                </a:solidFill>
                <a:latin typeface="Arial" panose="020B0604020202020204" pitchFamily="34" charset="0"/>
                <a:ea typeface="+mn-ea"/>
                <a:cs typeface="Arial" panose="020B0604020202020204" pitchFamily="34" charset="0"/>
              </a:rPr>
              <a:t>ESR1 Mutation</a:t>
            </a:r>
          </a:p>
        </p:txBody>
      </p:sp>
      <p:pic>
        <p:nvPicPr>
          <p:cNvPr id="7" name="Picture 6"/>
          <p:cNvPicPr>
            <a:picLocks noChangeAspect="1"/>
          </p:cNvPicPr>
          <p:nvPr/>
        </p:nvPicPr>
        <p:blipFill rotWithShape="1">
          <a:blip r:embed="rId3"/>
          <a:srcRect l="909" t="933" r="909" b="50187"/>
          <a:stretch/>
        </p:blipFill>
        <p:spPr>
          <a:xfrm>
            <a:off x="126731" y="626752"/>
            <a:ext cx="4441372" cy="2005533"/>
          </a:xfrm>
          <a:prstGeom prst="rect">
            <a:avLst/>
          </a:prstGeom>
        </p:spPr>
      </p:pic>
      <p:sp>
        <p:nvSpPr>
          <p:cNvPr id="14" name="TextBox 13"/>
          <p:cNvSpPr txBox="1"/>
          <p:nvPr/>
        </p:nvSpPr>
        <p:spPr>
          <a:xfrm>
            <a:off x="1370623" y="828701"/>
            <a:ext cx="1077539"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All </a:t>
            </a:r>
            <a:r>
              <a:rPr lang="en-US" sz="1350" b="1" dirty="0">
                <a:solidFill>
                  <a:prstClr val="black"/>
                </a:solidFill>
                <a:latin typeface="Arial" panose="020B0604020202020204" pitchFamily="34" charset="0"/>
                <a:ea typeface="+mn-ea"/>
                <a:cs typeface="Arial" panose="020B0604020202020204" pitchFamily="34" charset="0"/>
              </a:rPr>
              <a:t>patients</a:t>
            </a:r>
          </a:p>
        </p:txBody>
      </p:sp>
      <p:sp>
        <p:nvSpPr>
          <p:cNvPr id="11" name="Rectangle 10"/>
          <p:cNvSpPr/>
          <p:nvPr/>
        </p:nvSpPr>
        <p:spPr>
          <a:xfrm>
            <a:off x="2557956" y="738724"/>
            <a:ext cx="1951745" cy="936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89441" y="647221"/>
            <a:ext cx="1951745" cy="936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Group 3">
            <a:extLst>
              <a:ext uri="{FF2B5EF4-FFF2-40B4-BE49-F238E27FC236}">
                <a16:creationId xmlns:a16="http://schemas.microsoft.com/office/drawing/2014/main" id="{E89D2FCB-6319-E444-BB38-EC4CB20FFEEC}"/>
              </a:ext>
            </a:extLst>
          </p:cNvPr>
          <p:cNvGraphicFramePr>
            <a:graphicFrameLocks/>
          </p:cNvGraphicFramePr>
          <p:nvPr>
            <p:extLst>
              <p:ext uri="{D42A27DB-BD31-4B8C-83A1-F6EECF244321}">
                <p14:modId xmlns:p14="http://schemas.microsoft.com/office/powerpoint/2010/main" val="2847869218"/>
              </p:ext>
            </p:extLst>
          </p:nvPr>
        </p:nvGraphicFramePr>
        <p:xfrm>
          <a:off x="426410" y="2744257"/>
          <a:ext cx="7848468" cy="2057472"/>
        </p:xfrm>
        <a:graphic>
          <a:graphicData uri="http://schemas.openxmlformats.org/drawingml/2006/table">
            <a:tbl>
              <a:tblPr>
                <a:tableStyleId>{BC89EF96-8CEA-46FF-86C4-4CE0E7609802}</a:tableStyleId>
              </a:tblPr>
              <a:tblGrid>
                <a:gridCol w="1815830">
                  <a:extLst>
                    <a:ext uri="{9D8B030D-6E8A-4147-A177-3AD203B41FA5}">
                      <a16:colId xmlns:a16="http://schemas.microsoft.com/office/drawing/2014/main" val="20000"/>
                    </a:ext>
                  </a:extLst>
                </a:gridCol>
                <a:gridCol w="1308266">
                  <a:extLst>
                    <a:ext uri="{9D8B030D-6E8A-4147-A177-3AD203B41FA5}">
                      <a16:colId xmlns:a16="http://schemas.microsoft.com/office/drawing/2014/main" val="20001"/>
                    </a:ext>
                  </a:extLst>
                </a:gridCol>
                <a:gridCol w="1641849">
                  <a:extLst>
                    <a:ext uri="{9D8B030D-6E8A-4147-A177-3AD203B41FA5}">
                      <a16:colId xmlns:a16="http://schemas.microsoft.com/office/drawing/2014/main" val="20002"/>
                    </a:ext>
                  </a:extLst>
                </a:gridCol>
                <a:gridCol w="1507733">
                  <a:extLst>
                    <a:ext uri="{9D8B030D-6E8A-4147-A177-3AD203B41FA5}">
                      <a16:colId xmlns:a16="http://schemas.microsoft.com/office/drawing/2014/main" val="20003"/>
                    </a:ext>
                  </a:extLst>
                </a:gridCol>
                <a:gridCol w="1574790">
                  <a:extLst>
                    <a:ext uri="{9D8B030D-6E8A-4147-A177-3AD203B41FA5}">
                      <a16:colId xmlns:a16="http://schemas.microsoft.com/office/drawing/2014/main" val="621350050"/>
                    </a:ext>
                  </a:extLst>
                </a:gridCol>
              </a:tblGrid>
              <a:tr h="176634">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u="none" strike="noStrike" cap="none" normalizeH="0" baseline="0" dirty="0">
                          <a:ln>
                            <a:noFill/>
                          </a:ln>
                          <a:solidFill>
                            <a:schemeClr val="tx1"/>
                          </a:solidFill>
                          <a:effectLst/>
                          <a:latin typeface="Arial" panose="020B0604020202020204" pitchFamily="34" charset="0"/>
                          <a:cs typeface="Arial" panose="020B0604020202020204" pitchFamily="34" charset="0"/>
                        </a:rPr>
                        <a:t>PFS Outcomes</a:t>
                      </a:r>
                      <a:endParaRPr kumimoji="0" lang="en-GB"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All Patients</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Patients With ESR1 mutation</a:t>
                      </a:r>
                      <a:endParaRPr kumimoji="0" lang="en-US"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4260027395"/>
                  </a:ext>
                </a:extLst>
              </a:tr>
              <a:tr h="305089">
                <a:tc v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Elacestrant </a:t>
                      </a:r>
                      <a:b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(n = 239)</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SoC </a:t>
                      </a:r>
                      <a:b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(n = 238)</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Elacestrant </a:t>
                      </a:r>
                      <a:b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(n = 115)</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SoC </a:t>
                      </a:r>
                      <a:b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(n = 113)</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extLst>
                  <a:ext uri="{0D108BD9-81ED-4DB2-BD59-A6C34878D82A}">
                    <a16:rowId xmlns:a16="http://schemas.microsoft.com/office/drawing/2014/main" val="10001"/>
                  </a:ext>
                </a:extLst>
              </a:tr>
              <a:tr h="176634">
                <a:tc>
                  <a:txBody>
                    <a:bodyPr/>
                    <a:lstStyle/>
                    <a:p>
                      <a:pPr marL="112713"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defRPr/>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Median PFS, mo</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2.79</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1.91</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3.78</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1.87</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extLst>
                  <a:ext uri="{0D108BD9-81ED-4DB2-BD59-A6C34878D82A}">
                    <a16:rowId xmlns:a16="http://schemas.microsoft.com/office/drawing/2014/main" val="3867877621"/>
                  </a:ext>
                </a:extLst>
              </a:tr>
              <a:tr h="305089">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HR (95% CI)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P value</a:t>
                      </a:r>
                      <a:endParaRPr kumimoji="0" lang="en-US" sz="12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0.697 (0.552-0.880)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.0018</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0.546 (0.387-0.768)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.0005</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76634">
                <a:tc>
                  <a:txBody>
                    <a:bodyPr/>
                    <a:lstStyle/>
                    <a:p>
                      <a:pPr marL="112713"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defRPr/>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PFS rate, % (95% CI)</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hMerge="1">
                  <a:txBody>
                    <a:bodyPr/>
                    <a:lstStyle/>
                    <a:p>
                      <a:endParaRPr lang="en-US"/>
                    </a:p>
                  </a:txBody>
                  <a:tcPr/>
                </a:tc>
                <a:extLst>
                  <a:ext uri="{0D108BD9-81ED-4DB2-BD59-A6C34878D82A}">
                    <a16:rowId xmlns:a16="http://schemas.microsoft.com/office/drawing/2014/main" val="3572732083"/>
                  </a:ext>
                </a:extLst>
              </a:tr>
              <a:tr h="305089">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6 mo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12 mo</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34.3 (27.2-41.5)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22.3 (15.2-29.4)</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20.4 (14.1-26.7)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9.4 (4.0-14.8)</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40.8 (30.1-51.4)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26.8 (16.2-37.4)</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19.1 (14.1-26.7)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tx1"/>
                          </a:solidFill>
                          <a:effectLst/>
                          <a:latin typeface="Arial" panose="020B0604020202020204" pitchFamily="34" charset="0"/>
                          <a:cs typeface="Arial" panose="020B0604020202020204" pitchFamily="34" charset="0"/>
                        </a:rPr>
                        <a:t>8.2 (1.3-15.1)</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274" marR="91274" marT="34296" marB="34296"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75971621"/>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81" t="1120" r="1221" b="49626"/>
          <a:stretch/>
        </p:blipFill>
        <p:spPr>
          <a:xfrm>
            <a:off x="151267" y="820865"/>
            <a:ext cx="4410637" cy="2020901"/>
          </a:xfrm>
          <a:prstGeom prst="rect">
            <a:avLst/>
          </a:prstGeom>
        </p:spPr>
      </p:pic>
      <p:sp>
        <p:nvSpPr>
          <p:cNvPr id="38" name="TextShape 1"/>
          <p:cNvSpPr txBox="1"/>
          <p:nvPr/>
        </p:nvSpPr>
        <p:spPr>
          <a:xfrm>
            <a:off x="2297536" y="230139"/>
            <a:ext cx="6260210" cy="334812"/>
          </a:xfrm>
          <a:prstGeom prst="rect">
            <a:avLst/>
          </a:prstGeom>
          <a:noFill/>
          <a:ln>
            <a:noFill/>
          </a:ln>
        </p:spPr>
        <p:txBody>
          <a:bodyPr lIns="67500" tIns="35100" rIns="67500" bIns="35100"/>
          <a:lstStyle/>
          <a:p>
            <a:pPr defTabSz="685800" fontAlgn="auto">
              <a:spcBef>
                <a:spcPts val="0"/>
              </a:spcBef>
              <a:spcAft>
                <a:spcPts val="0"/>
              </a:spcAft>
            </a:pPr>
            <a:r>
              <a:rPr lang="en-US" sz="1800" b="1" spc="-1" dirty="0">
                <a:solidFill>
                  <a:srgbClr val="000000"/>
                </a:solidFill>
                <a:latin typeface="Arial"/>
                <a:ea typeface="+mn-ea"/>
                <a:cs typeface="+mn-cs"/>
              </a:rPr>
              <a:t>PFS: </a:t>
            </a:r>
            <a:r>
              <a:rPr lang="en-US" sz="1800" b="1" spc="-1" dirty="0" err="1">
                <a:solidFill>
                  <a:srgbClr val="000000"/>
                </a:solidFill>
                <a:latin typeface="Arial"/>
                <a:ea typeface="+mn-ea"/>
                <a:cs typeface="+mn-cs"/>
              </a:rPr>
              <a:t>Elacestrant</a:t>
            </a:r>
            <a:r>
              <a:rPr lang="en-US" sz="1800" b="1" spc="-1" dirty="0">
                <a:solidFill>
                  <a:srgbClr val="000000"/>
                </a:solidFill>
                <a:latin typeface="Arial"/>
                <a:ea typeface="+mn-ea"/>
                <a:cs typeface="+mn-cs"/>
              </a:rPr>
              <a:t> vs. </a:t>
            </a:r>
            <a:r>
              <a:rPr lang="en-US" sz="1800" b="1" spc="-1" dirty="0" err="1">
                <a:solidFill>
                  <a:srgbClr val="000000"/>
                </a:solidFill>
                <a:latin typeface="Arial"/>
                <a:ea typeface="+mn-ea"/>
                <a:cs typeface="+mn-cs"/>
              </a:rPr>
              <a:t>Fulvestrant</a:t>
            </a:r>
            <a:endParaRPr lang="en-US" sz="1800" b="1" spc="-1" dirty="0">
              <a:solidFill>
                <a:srgbClr val="000000"/>
              </a:solidFill>
              <a:latin typeface="Arial"/>
              <a:ea typeface="+mn-ea"/>
              <a:cs typeface="+mn-cs"/>
            </a:endParaRPr>
          </a:p>
        </p:txBody>
      </p:sp>
      <p:pic>
        <p:nvPicPr>
          <p:cNvPr id="5" name="Main graphic"/>
          <p:cNvPicPr/>
          <p:nvPr/>
        </p:nvPicPr>
        <p:blipFill rotWithShape="1">
          <a:blip r:embed="rId3"/>
          <a:srcRect l="912" t="74936" r="857" b="423"/>
          <a:stretch/>
        </p:blipFill>
        <p:spPr>
          <a:xfrm>
            <a:off x="4741049" y="770884"/>
            <a:ext cx="4402951" cy="1990164"/>
          </a:xfrm>
          <a:prstGeom prst="rect">
            <a:avLst/>
          </a:prstGeom>
          <a:ln>
            <a:noFill/>
          </a:ln>
        </p:spPr>
      </p:pic>
      <p:sp>
        <p:nvSpPr>
          <p:cNvPr id="3" name="TextBox 2"/>
          <p:cNvSpPr txBox="1"/>
          <p:nvPr/>
        </p:nvSpPr>
        <p:spPr>
          <a:xfrm>
            <a:off x="1057260" y="1003900"/>
            <a:ext cx="111761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Arial" panose="020B0604020202020204" pitchFamily="34" charset="0"/>
                <a:ea typeface="+mn-ea"/>
                <a:cs typeface="Arial" panose="020B0604020202020204" pitchFamily="34" charset="0"/>
              </a:rPr>
              <a:t>All patients</a:t>
            </a:r>
          </a:p>
        </p:txBody>
      </p:sp>
      <p:sp>
        <p:nvSpPr>
          <p:cNvPr id="9" name="TextBox 8"/>
          <p:cNvSpPr txBox="1"/>
          <p:nvPr/>
        </p:nvSpPr>
        <p:spPr>
          <a:xfrm>
            <a:off x="5582662" y="965465"/>
            <a:ext cx="1406154" cy="300082"/>
          </a:xfrm>
          <a:prstGeom prst="rect">
            <a:avLst/>
          </a:prstGeom>
          <a:noFill/>
        </p:spPr>
        <p:txBody>
          <a:bodyPr wrap="none" rtlCol="0">
            <a:spAutoFit/>
          </a:bodyPr>
          <a:lstStyle/>
          <a:p>
            <a:pPr defTabSz="685800" fontAlgn="auto">
              <a:spcBef>
                <a:spcPts val="0"/>
              </a:spcBef>
              <a:spcAft>
                <a:spcPts val="0"/>
              </a:spcAft>
            </a:pPr>
            <a:r>
              <a:rPr lang="en-US" sz="1350" b="1" dirty="0">
                <a:solidFill>
                  <a:srgbClr val="0000FF"/>
                </a:solidFill>
                <a:latin typeface="Arial" panose="020B0604020202020204" pitchFamily="34" charset="0"/>
                <a:ea typeface="+mn-ea"/>
                <a:cs typeface="Arial" panose="020B0604020202020204" pitchFamily="34" charset="0"/>
              </a:rPr>
              <a:t>ESR1 Mutation</a:t>
            </a:r>
          </a:p>
        </p:txBody>
      </p:sp>
      <p:sp>
        <p:nvSpPr>
          <p:cNvPr id="13" name="Rectangle 12"/>
          <p:cNvSpPr/>
          <p:nvPr/>
        </p:nvSpPr>
        <p:spPr>
          <a:xfrm>
            <a:off x="2497312" y="929463"/>
            <a:ext cx="2012390" cy="936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060213" y="797349"/>
            <a:ext cx="2012390" cy="936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Group 3">
            <a:extLst>
              <a:ext uri="{FF2B5EF4-FFF2-40B4-BE49-F238E27FC236}">
                <a16:creationId xmlns:a16="http://schemas.microsoft.com/office/drawing/2014/main" id="{E89D2FCB-6319-E444-BB38-EC4CB20FFEEC}"/>
              </a:ext>
            </a:extLst>
          </p:cNvPr>
          <p:cNvGraphicFramePr>
            <a:graphicFrameLocks/>
          </p:cNvGraphicFramePr>
          <p:nvPr>
            <p:extLst>
              <p:ext uri="{D42A27DB-BD31-4B8C-83A1-F6EECF244321}">
                <p14:modId xmlns:p14="http://schemas.microsoft.com/office/powerpoint/2010/main" val="570234984"/>
              </p:ext>
            </p:extLst>
          </p:nvPr>
        </p:nvGraphicFramePr>
        <p:xfrm>
          <a:off x="796117" y="3097680"/>
          <a:ext cx="7427170" cy="1554528"/>
        </p:xfrm>
        <a:graphic>
          <a:graphicData uri="http://schemas.openxmlformats.org/drawingml/2006/table">
            <a:tbl>
              <a:tblPr/>
              <a:tblGrid>
                <a:gridCol w="1563574">
                  <a:extLst>
                    <a:ext uri="{9D8B030D-6E8A-4147-A177-3AD203B41FA5}">
                      <a16:colId xmlns:a16="http://schemas.microsoft.com/office/drawing/2014/main" val="20000"/>
                    </a:ext>
                  </a:extLst>
                </a:gridCol>
                <a:gridCol w="1261485">
                  <a:extLst>
                    <a:ext uri="{9D8B030D-6E8A-4147-A177-3AD203B41FA5}">
                      <a16:colId xmlns:a16="http://schemas.microsoft.com/office/drawing/2014/main" val="20001"/>
                    </a:ext>
                  </a:extLst>
                </a:gridCol>
                <a:gridCol w="1534037">
                  <a:extLst>
                    <a:ext uri="{9D8B030D-6E8A-4147-A177-3AD203B41FA5}">
                      <a16:colId xmlns:a16="http://schemas.microsoft.com/office/drawing/2014/main" val="20002"/>
                    </a:ext>
                  </a:extLst>
                </a:gridCol>
                <a:gridCol w="1534037">
                  <a:extLst>
                    <a:ext uri="{9D8B030D-6E8A-4147-A177-3AD203B41FA5}">
                      <a16:colId xmlns:a16="http://schemas.microsoft.com/office/drawing/2014/main" val="20003"/>
                    </a:ext>
                  </a:extLst>
                </a:gridCol>
                <a:gridCol w="1534037">
                  <a:extLst>
                    <a:ext uri="{9D8B030D-6E8A-4147-A177-3AD203B41FA5}">
                      <a16:colId xmlns:a16="http://schemas.microsoft.com/office/drawing/2014/main" val="621350050"/>
                    </a:ext>
                  </a:extLst>
                </a:gridCol>
              </a:tblGrid>
              <a:tr h="171423">
                <a:tc row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u="none" strike="noStrike" cap="none" normalizeH="0" baseline="0" dirty="0">
                          <a:ln>
                            <a:noFill/>
                          </a:ln>
                          <a:solidFill>
                            <a:schemeClr val="tx1"/>
                          </a:solidFill>
                          <a:effectLst/>
                        </a:rPr>
                        <a:t>PFS Outcomes</a:t>
                      </a:r>
                      <a:endParaRPr kumimoji="0" lang="en-GB"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All Patients</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Patients With ESR1 mutation</a:t>
                      </a:r>
                      <a:endParaRPr kumimoji="0" lang="en-US" sz="1400" b="1" i="1"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4260027395"/>
                  </a:ext>
                </a:extLst>
              </a:tr>
              <a:tr h="301144">
                <a:tc v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20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err="1">
                          <a:ln>
                            <a:noFill/>
                          </a:ln>
                          <a:solidFill>
                            <a:schemeClr val="tx1"/>
                          </a:solidFill>
                          <a:effectLst/>
                        </a:rPr>
                        <a:t>Elacestrant</a:t>
                      </a:r>
                      <a:r>
                        <a:rPr kumimoji="0" lang="en-US" sz="1400" u="none" strike="noStrike" cap="none" normalizeH="0" baseline="0" dirty="0">
                          <a:ln>
                            <a:noFill/>
                          </a:ln>
                          <a:solidFill>
                            <a:schemeClr val="tx1"/>
                          </a:solidFill>
                          <a:effectLst/>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(n = 239)</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err="1">
                          <a:ln>
                            <a:noFill/>
                          </a:ln>
                          <a:solidFill>
                            <a:schemeClr val="tx1"/>
                          </a:solidFill>
                          <a:effectLst/>
                        </a:rPr>
                        <a:t>Fulvestrant</a:t>
                      </a:r>
                      <a:r>
                        <a:rPr kumimoji="0" lang="en-US" sz="1400" u="none" strike="noStrike" cap="none" normalizeH="0" baseline="0" dirty="0">
                          <a:ln>
                            <a:noFill/>
                          </a:ln>
                          <a:solidFill>
                            <a:schemeClr val="tx1"/>
                          </a:solidFill>
                          <a:effectLst/>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(n = 165)</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err="1">
                          <a:ln>
                            <a:noFill/>
                          </a:ln>
                          <a:solidFill>
                            <a:schemeClr val="tx1"/>
                          </a:solidFill>
                          <a:effectLst/>
                        </a:rPr>
                        <a:t>Elacestrant</a:t>
                      </a:r>
                      <a:r>
                        <a:rPr kumimoji="0" lang="en-US" sz="1400" u="none" strike="noStrike" cap="none" normalizeH="0" baseline="0" dirty="0">
                          <a:ln>
                            <a:noFill/>
                          </a:ln>
                          <a:solidFill>
                            <a:schemeClr val="tx1"/>
                          </a:solidFill>
                          <a:effectLst/>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(n = 115)</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err="1">
                          <a:ln>
                            <a:noFill/>
                          </a:ln>
                          <a:solidFill>
                            <a:schemeClr val="tx1"/>
                          </a:solidFill>
                          <a:effectLst/>
                        </a:rPr>
                        <a:t>Fulvestrant</a:t>
                      </a:r>
                      <a:r>
                        <a:rPr kumimoji="0" lang="en-US" sz="1400" u="none" strike="noStrike" cap="none" normalizeH="0" baseline="0" dirty="0">
                          <a:ln>
                            <a:noFill/>
                          </a:ln>
                          <a:solidFill>
                            <a:schemeClr val="tx1"/>
                          </a:solidFill>
                          <a:effectLst/>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(n = 83)</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2243">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Median PFS, mo</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2.79</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1.94</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3.78</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1.87</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1144">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u="none" strike="noStrike" cap="none" normalizeH="0" baseline="0" dirty="0">
                          <a:ln>
                            <a:noFill/>
                          </a:ln>
                          <a:solidFill>
                            <a:schemeClr val="tx1"/>
                          </a:solidFill>
                          <a:effectLst/>
                        </a:rPr>
                        <a:t>HR (95% CI)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u="none" strike="noStrike" cap="none" normalizeH="0" baseline="0" dirty="0">
                          <a:ln>
                            <a:noFill/>
                          </a:ln>
                          <a:solidFill>
                            <a:schemeClr val="tx1"/>
                          </a:solidFill>
                          <a:effectLst/>
                        </a:rPr>
                        <a:t>P value</a:t>
                      </a:r>
                      <a:endParaRPr kumimoji="0" lang="en-US" sz="1400" b="0" i="1"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0.684 (0.521-0.897)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.0049</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0.504 (0.341-0.741)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solidFill>
                            <a:schemeClr val="tx1"/>
                          </a:solidFill>
                          <a:effectLst/>
                        </a:rPr>
                        <a:t>.0005</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mpd="sng">
                      <a:solidFill>
                        <a:srgbClr val="4DA1BB"/>
                      </a:solidFill>
                    </a:lnL>
                    <a:lnR w="12700" cmpd="sng">
                      <a:solidFill>
                        <a:srgbClr val="4DA1BB"/>
                      </a:solidFill>
                    </a:lnR>
                    <a:lnT w="12700" cmpd="sng">
                      <a:solidFill>
                        <a:srgbClr val="4DA1BB"/>
                      </a:solidFill>
                    </a:lnT>
                    <a:lnB w="12700" cmpd="sng">
                      <a:solidFill>
                        <a:srgbClr val="4DA1BB"/>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172693682"/>
                  </a:ext>
                </a:extLst>
              </a:tr>
            </a:tbl>
          </a:graphicData>
        </a:graphic>
      </p:graphicFrame>
    </p:spTree>
    <p:extLst>
      <p:ext uri="{BB962C8B-B14F-4D97-AF65-F5344CB8AC3E}">
        <p14:creationId xmlns:p14="http://schemas.microsoft.com/office/powerpoint/2010/main" val="2810686545"/>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842" t="21287" r="15483" b="17312"/>
          <a:stretch/>
        </p:blipFill>
        <p:spPr>
          <a:xfrm>
            <a:off x="112515" y="179189"/>
            <a:ext cx="8873152" cy="4634508"/>
          </a:xfrm>
          <a:prstGeom prst="rect">
            <a:avLst/>
          </a:prstGeom>
        </p:spPr>
      </p:pic>
      <p:sp>
        <p:nvSpPr>
          <p:cNvPr id="3" name="Rectangle 2"/>
          <p:cNvSpPr/>
          <p:nvPr/>
        </p:nvSpPr>
        <p:spPr>
          <a:xfrm>
            <a:off x="7244105" y="4913239"/>
            <a:ext cx="1576072" cy="230832"/>
          </a:xfrm>
          <a:prstGeom prst="rect">
            <a:avLst/>
          </a:prstGeom>
        </p:spPr>
        <p:txBody>
          <a:bodyPr wrap="none">
            <a:spAutoFit/>
          </a:bodyPr>
          <a:lstStyle/>
          <a:p>
            <a:r>
              <a:rPr lang="en-US" sz="900" i="1" dirty="0" err="1">
                <a:solidFill>
                  <a:srgbClr val="000000"/>
                </a:solidFill>
                <a:latin typeface="Arial" panose="020B0604020202020204" pitchFamily="34" charset="0"/>
              </a:rPr>
              <a:t>Kaklamani</a:t>
            </a:r>
            <a:r>
              <a:rPr lang="en-US" sz="900" i="1" dirty="0">
                <a:solidFill>
                  <a:srgbClr val="000000"/>
                </a:solidFill>
                <a:latin typeface="Arial" panose="020B0604020202020204" pitchFamily="34" charset="0"/>
              </a:rPr>
              <a:t> V. SABCS 2022</a:t>
            </a:r>
            <a:endParaRPr lang="en-US" sz="900" i="1" dirty="0"/>
          </a:p>
        </p:txBody>
      </p:sp>
    </p:spTree>
    <p:extLst>
      <p:ext uri="{BB962C8B-B14F-4D97-AF65-F5344CB8AC3E}">
        <p14:creationId xmlns:p14="http://schemas.microsoft.com/office/powerpoint/2010/main" val="14819104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265" t="34868" r="14968" b="11795"/>
          <a:stretch/>
        </p:blipFill>
        <p:spPr>
          <a:xfrm>
            <a:off x="155374" y="270272"/>
            <a:ext cx="8631878" cy="3911203"/>
          </a:xfrm>
          <a:prstGeom prst="rect">
            <a:avLst/>
          </a:prstGeom>
        </p:spPr>
      </p:pic>
      <p:sp>
        <p:nvSpPr>
          <p:cNvPr id="3" name="Rectangle 2"/>
          <p:cNvSpPr/>
          <p:nvPr/>
        </p:nvSpPr>
        <p:spPr>
          <a:xfrm>
            <a:off x="6990532" y="4812119"/>
            <a:ext cx="1576072" cy="230832"/>
          </a:xfrm>
          <a:prstGeom prst="rect">
            <a:avLst/>
          </a:prstGeom>
        </p:spPr>
        <p:txBody>
          <a:bodyPr wrap="none">
            <a:spAutoFit/>
          </a:bodyPr>
          <a:lstStyle/>
          <a:p>
            <a:r>
              <a:rPr lang="en-US" sz="900" i="1" dirty="0" err="1">
                <a:solidFill>
                  <a:srgbClr val="000000"/>
                </a:solidFill>
                <a:latin typeface="Arial" panose="020B0604020202020204" pitchFamily="34" charset="0"/>
              </a:rPr>
              <a:t>Kaklamani</a:t>
            </a:r>
            <a:r>
              <a:rPr lang="en-US" sz="900" i="1" dirty="0">
                <a:solidFill>
                  <a:srgbClr val="000000"/>
                </a:solidFill>
                <a:latin typeface="Arial" panose="020B0604020202020204" pitchFamily="34" charset="0"/>
              </a:rPr>
              <a:t> V. SABCS 2022</a:t>
            </a:r>
            <a:endParaRPr lang="en-US" sz="900" i="1" dirty="0"/>
          </a:p>
        </p:txBody>
      </p:sp>
    </p:spTree>
    <p:extLst>
      <p:ext uri="{BB962C8B-B14F-4D97-AF65-F5344CB8AC3E}">
        <p14:creationId xmlns:p14="http://schemas.microsoft.com/office/powerpoint/2010/main" val="12407932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0563" r="5705" b="4169"/>
          <a:stretch/>
        </p:blipFill>
        <p:spPr>
          <a:xfrm>
            <a:off x="335000" y="74644"/>
            <a:ext cx="8547744" cy="4146563"/>
          </a:xfrm>
          <a:prstGeom prst="rect">
            <a:avLst/>
          </a:prstGeom>
        </p:spPr>
      </p:pic>
    </p:spTree>
    <p:extLst>
      <p:ext uri="{BB962C8B-B14F-4D97-AF65-F5344CB8AC3E}">
        <p14:creationId xmlns:p14="http://schemas.microsoft.com/office/powerpoint/2010/main" val="18220785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8965" y="940352"/>
            <a:ext cx="8756373" cy="3147278"/>
          </a:xfrm>
        </p:spPr>
        <p:txBody>
          <a:bodyPr/>
          <a:lstStyle/>
          <a:p>
            <a:r>
              <a:rPr lang="en-US" sz="1400" dirty="0"/>
              <a:t>ECLIN: </a:t>
            </a:r>
            <a:r>
              <a:rPr lang="en-US" sz="1400" dirty="0" err="1"/>
              <a:t>Elacestrant</a:t>
            </a:r>
            <a:r>
              <a:rPr lang="en-US" sz="1400" dirty="0"/>
              <a:t> in CDK4/6 Inhibitor-Naive ER+, HER2- MBC: An Open-Label Phase 2 Study</a:t>
            </a:r>
          </a:p>
          <a:p>
            <a:pPr lvl="1"/>
            <a:r>
              <a:rPr lang="en-US" sz="1200" dirty="0"/>
              <a:t>Received 1-2 prior hormonal therapies in the advanced/metastatic setting</a:t>
            </a:r>
          </a:p>
          <a:p>
            <a:pPr lvl="1"/>
            <a:r>
              <a:rPr lang="en-US" sz="1200" dirty="0"/>
              <a:t>No prior CDK4/6i</a:t>
            </a:r>
          </a:p>
          <a:p>
            <a:r>
              <a:rPr lang="en-US" sz="1400" dirty="0"/>
              <a:t>ELECTRA: Phase 1b-2 Study of </a:t>
            </a:r>
            <a:r>
              <a:rPr lang="en-US" sz="1400" dirty="0" err="1"/>
              <a:t>Elacestrant</a:t>
            </a:r>
            <a:r>
              <a:rPr lang="en-US" sz="1400" dirty="0"/>
              <a:t> + </a:t>
            </a:r>
            <a:r>
              <a:rPr lang="en-US" sz="1400" dirty="0" err="1"/>
              <a:t>Abemaciclib</a:t>
            </a:r>
            <a:r>
              <a:rPr lang="en-US" sz="1400" dirty="0"/>
              <a:t> in Brain Metastasis from ER+, HER2- MBC</a:t>
            </a:r>
          </a:p>
          <a:p>
            <a:r>
              <a:rPr lang="en-US" sz="1400" b="1" dirty="0"/>
              <a:t>ELEVATE:</a:t>
            </a:r>
            <a:r>
              <a:rPr lang="en-US" sz="1400" dirty="0"/>
              <a:t> </a:t>
            </a:r>
            <a:r>
              <a:rPr lang="en-US" sz="1400" b="1" dirty="0"/>
              <a:t>Phase 1b/2, Umbrella Study to Evaluate Safety and Efficacy of </a:t>
            </a:r>
            <a:r>
              <a:rPr lang="en-US" sz="1400" b="1" dirty="0" err="1"/>
              <a:t>Elacestrant</a:t>
            </a:r>
            <a:r>
              <a:rPr lang="en-US" sz="1400" b="1" dirty="0"/>
              <a:t> in Various Combinations in ER+, HER2- MBC</a:t>
            </a:r>
          </a:p>
          <a:p>
            <a:pPr lvl="1"/>
            <a:r>
              <a:rPr lang="en-US" sz="1200" dirty="0" err="1"/>
              <a:t>Elacestrant</a:t>
            </a:r>
            <a:r>
              <a:rPr lang="en-US" sz="1200" dirty="0"/>
              <a:t> plus </a:t>
            </a:r>
            <a:r>
              <a:rPr lang="en-US" sz="1200" dirty="0" err="1"/>
              <a:t>alpelisib</a:t>
            </a:r>
            <a:endParaRPr lang="en-US" sz="1200" dirty="0"/>
          </a:p>
          <a:p>
            <a:pPr lvl="1"/>
            <a:r>
              <a:rPr lang="en-US" sz="1200" dirty="0" err="1"/>
              <a:t>Elacestrant</a:t>
            </a:r>
            <a:r>
              <a:rPr lang="en-US" sz="1200" dirty="0"/>
              <a:t> plus </a:t>
            </a:r>
            <a:r>
              <a:rPr lang="en-US" sz="1200" dirty="0" err="1"/>
              <a:t>everolimus</a:t>
            </a:r>
            <a:endParaRPr lang="en-US" sz="1200" dirty="0"/>
          </a:p>
          <a:p>
            <a:pPr lvl="1"/>
            <a:r>
              <a:rPr lang="en-US" sz="1200" dirty="0" err="1"/>
              <a:t>Elacestrant</a:t>
            </a:r>
            <a:r>
              <a:rPr lang="en-US" sz="1200" dirty="0"/>
              <a:t> plus </a:t>
            </a:r>
            <a:r>
              <a:rPr lang="en-US" sz="1200" dirty="0" err="1"/>
              <a:t>palbociclib</a:t>
            </a:r>
            <a:endParaRPr lang="en-US" sz="1200" dirty="0"/>
          </a:p>
          <a:p>
            <a:pPr lvl="1"/>
            <a:r>
              <a:rPr lang="en-US" sz="1200" dirty="0" err="1"/>
              <a:t>Elacestrant</a:t>
            </a:r>
            <a:r>
              <a:rPr lang="en-US" sz="1200" dirty="0"/>
              <a:t> plus </a:t>
            </a:r>
            <a:r>
              <a:rPr lang="en-US" sz="1200" dirty="0" err="1"/>
              <a:t>ribociclib</a:t>
            </a:r>
            <a:endParaRPr lang="en-US" sz="1200" dirty="0"/>
          </a:p>
          <a:p>
            <a:pPr lvl="1"/>
            <a:r>
              <a:rPr lang="en-US" sz="1200" dirty="0" err="1"/>
              <a:t>Elacestrant</a:t>
            </a:r>
            <a:r>
              <a:rPr lang="en-US" sz="1200" dirty="0"/>
              <a:t> plus </a:t>
            </a:r>
            <a:r>
              <a:rPr lang="en-US" sz="1200" dirty="0" err="1"/>
              <a:t>abemaciclib</a:t>
            </a:r>
            <a:endParaRPr lang="en-US" sz="1200" dirty="0"/>
          </a:p>
        </p:txBody>
      </p:sp>
      <p:sp>
        <p:nvSpPr>
          <p:cNvPr id="2" name="Title 1"/>
          <p:cNvSpPr>
            <a:spLocks noGrp="1"/>
          </p:cNvSpPr>
          <p:nvPr>
            <p:ph type="title" idx="4294967295"/>
          </p:nvPr>
        </p:nvSpPr>
        <p:spPr>
          <a:xfrm>
            <a:off x="-463826" y="144256"/>
            <a:ext cx="9144000" cy="656741"/>
          </a:xfrm>
          <a:prstGeom prst="rect">
            <a:avLst/>
          </a:prstGeom>
        </p:spPr>
        <p:txBody>
          <a:bodyPr/>
          <a:lstStyle/>
          <a:p>
            <a:r>
              <a:rPr lang="en-US" sz="2800" b="1" dirty="0">
                <a:solidFill>
                  <a:schemeClr val="tx1"/>
                </a:solidFill>
              </a:rPr>
              <a:t>Ongoing trials with </a:t>
            </a:r>
            <a:r>
              <a:rPr lang="en-US" sz="2800" b="1" dirty="0" err="1">
                <a:solidFill>
                  <a:schemeClr val="tx1"/>
                </a:solidFill>
              </a:rPr>
              <a:t>Elacestrant</a:t>
            </a:r>
            <a:endParaRPr lang="en-US" sz="2800" b="1" dirty="0">
              <a:solidFill>
                <a:schemeClr val="tx1"/>
              </a:solidFill>
            </a:endParaRPr>
          </a:p>
        </p:txBody>
      </p:sp>
    </p:spTree>
    <p:extLst>
      <p:ext uri="{BB962C8B-B14F-4D97-AF65-F5344CB8AC3E}">
        <p14:creationId xmlns:p14="http://schemas.microsoft.com/office/powerpoint/2010/main" val="102179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r>
              <a:rPr lang="en-US" b="1" dirty="0">
                <a:solidFill>
                  <a:srgbClr val="002E51"/>
                </a:solidFill>
              </a:rPr>
              <a:t>Noelle Stango</a:t>
            </a:r>
            <a:br>
              <a:rPr lang="en-US" kern="1200" dirty="0">
                <a:latin typeface="Arial" panose="020B0604020202020204" pitchFamily="34" charset="0"/>
                <a:cs typeface="Arial" panose="020B0604020202020204" pitchFamily="34" charset="0"/>
              </a:rPr>
            </a:br>
            <a:r>
              <a:rPr lang="en-US" kern="1200" dirty="0">
                <a:solidFill>
                  <a:srgbClr val="002E51"/>
                </a:solidFill>
                <a:latin typeface="Arial"/>
                <a:cs typeface="Arial"/>
              </a:rPr>
              <a:t>Manager, Strategic Alliance Partnerships</a:t>
            </a:r>
            <a:endParaRPr lang="en-US" dirty="0">
              <a:solidFill>
                <a:srgbClr val="002E51"/>
              </a:solidFill>
              <a:latin typeface="Arial"/>
              <a:cs typeface="Arial"/>
            </a:endParaRPr>
          </a:p>
          <a:p>
            <a:pPr marL="0" indent="0" algn="ctr" defTabSz="1619594">
              <a:spcBef>
                <a:spcPts val="0"/>
              </a:spcBef>
              <a:buNone/>
            </a:pPr>
            <a:r>
              <a:rPr lang="en-US" kern="1200" dirty="0">
                <a:solidFill>
                  <a:srgbClr val="002E51"/>
                </a:solidFill>
                <a:latin typeface="Arial"/>
                <a:cs typeface="Arial"/>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862952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5200" y="1079501"/>
            <a:ext cx="7664971" cy="2738524"/>
          </a:xfrm>
          <a:prstGeom prst="rect">
            <a:avLst/>
          </a:prstGeom>
        </p:spPr>
      </p:pic>
      <p:sp>
        <p:nvSpPr>
          <p:cNvPr id="6" name="TextBox 5"/>
          <p:cNvSpPr txBox="1"/>
          <p:nvPr/>
        </p:nvSpPr>
        <p:spPr>
          <a:xfrm>
            <a:off x="242684" y="3943621"/>
            <a:ext cx="1372492" cy="338554"/>
          </a:xfrm>
          <a:prstGeom prst="rect">
            <a:avLst/>
          </a:prstGeom>
          <a:noFill/>
        </p:spPr>
        <p:txBody>
          <a:bodyPr wrap="none" rtlCol="0">
            <a:spAutoFit/>
          </a:bodyPr>
          <a:lstStyle/>
          <a:p>
            <a:r>
              <a:rPr lang="en-US" sz="800" dirty="0" err="1"/>
              <a:t>Tolaney</a:t>
            </a:r>
            <a:r>
              <a:rPr lang="en-US" sz="800" dirty="0"/>
              <a:t> et al. NEJM 2015</a:t>
            </a:r>
          </a:p>
          <a:p>
            <a:r>
              <a:rPr lang="en-US" sz="800" dirty="0" err="1"/>
              <a:t>Tolaney</a:t>
            </a:r>
            <a:r>
              <a:rPr lang="en-US" sz="800" dirty="0"/>
              <a:t> et al. JCO 2019</a:t>
            </a:r>
          </a:p>
        </p:txBody>
      </p:sp>
      <p:sp>
        <p:nvSpPr>
          <p:cNvPr id="8" name="Title 3"/>
          <p:cNvSpPr>
            <a:spLocks noGrp="1"/>
          </p:cNvSpPr>
          <p:nvPr>
            <p:ph type="title"/>
          </p:nvPr>
        </p:nvSpPr>
        <p:spPr>
          <a:xfrm>
            <a:off x="-34671" y="270475"/>
            <a:ext cx="9261009" cy="695496"/>
          </a:xfrm>
        </p:spPr>
        <p:txBody>
          <a:bodyPr/>
          <a:lstStyle/>
          <a:p>
            <a:r>
              <a:rPr lang="en-US" sz="2400" b="1" u="sng" dirty="0"/>
              <a:t>APT</a:t>
            </a:r>
            <a:r>
              <a:rPr lang="en-US" sz="2400" dirty="0"/>
              <a:t>: Phase II Trial of Adjuvant TH for HER2+ Early Breast Cancer</a:t>
            </a:r>
          </a:p>
        </p:txBody>
      </p:sp>
      <p:sp>
        <p:nvSpPr>
          <p:cNvPr id="10" name="TextBox 9"/>
          <p:cNvSpPr txBox="1"/>
          <p:nvPr/>
        </p:nvSpPr>
        <p:spPr>
          <a:xfrm>
            <a:off x="1074233" y="1134622"/>
            <a:ext cx="1407758" cy="246221"/>
          </a:xfrm>
          <a:prstGeom prst="rect">
            <a:avLst/>
          </a:prstGeom>
          <a:noFill/>
        </p:spPr>
        <p:txBody>
          <a:bodyPr wrap="none" rtlCol="0">
            <a:spAutoFit/>
          </a:bodyPr>
          <a:lstStyle/>
          <a:p>
            <a:r>
              <a:rPr lang="en-US" sz="1000" b="1" u="sng" dirty="0"/>
              <a:t>Oct 2007 – Sep 2010</a:t>
            </a:r>
          </a:p>
        </p:txBody>
      </p:sp>
    </p:spTree>
    <p:extLst>
      <p:ext uri="{BB962C8B-B14F-4D97-AF65-F5344CB8AC3E}">
        <p14:creationId xmlns:p14="http://schemas.microsoft.com/office/powerpoint/2010/main" val="5818266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3" t="15789" r="25545" b="21123"/>
          <a:stretch/>
        </p:blipFill>
        <p:spPr>
          <a:xfrm>
            <a:off x="0" y="263284"/>
            <a:ext cx="9188090" cy="4465154"/>
          </a:xfrm>
          <a:prstGeom prst="rect">
            <a:avLst/>
          </a:prstGeom>
        </p:spPr>
      </p:pic>
      <p:sp>
        <p:nvSpPr>
          <p:cNvPr id="3" name="Rectangle 2"/>
          <p:cNvSpPr/>
          <p:nvPr/>
        </p:nvSpPr>
        <p:spPr>
          <a:xfrm>
            <a:off x="8281780" y="449642"/>
            <a:ext cx="767798" cy="477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56336710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51" t="28186" r="38048" b="26462"/>
          <a:stretch/>
        </p:blipFill>
        <p:spPr>
          <a:xfrm>
            <a:off x="9939" y="500424"/>
            <a:ext cx="9039640" cy="4254650"/>
          </a:xfrm>
          <a:prstGeom prst="rect">
            <a:avLst/>
          </a:prstGeom>
        </p:spPr>
      </p:pic>
      <p:sp>
        <p:nvSpPr>
          <p:cNvPr id="3" name="Rectangle 2"/>
          <p:cNvSpPr/>
          <p:nvPr/>
        </p:nvSpPr>
        <p:spPr>
          <a:xfrm>
            <a:off x="8281780" y="583820"/>
            <a:ext cx="767798" cy="477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9145496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48FDFA9-2B42-4EA8-AF82-F6EFCAE43210}"/>
              </a:ext>
            </a:extLst>
          </p:cNvPr>
          <p:cNvSpPr>
            <a:spLocks noGrp="1"/>
          </p:cNvSpPr>
          <p:nvPr>
            <p:ph type="subTitle" idx="2"/>
          </p:nvPr>
        </p:nvSpPr>
        <p:spPr>
          <a:xfrm>
            <a:off x="5497061" y="552287"/>
            <a:ext cx="3547149" cy="450000"/>
          </a:xfrm>
        </p:spPr>
        <p:txBody>
          <a:bodyPr/>
          <a:lstStyle/>
          <a:p>
            <a:r>
              <a:rPr lang="en-US" sz="1125" b="1" dirty="0">
                <a:solidFill>
                  <a:srgbClr val="C00000"/>
                </a:solidFill>
              </a:rPr>
              <a:t>ELAINE 2: </a:t>
            </a:r>
            <a:r>
              <a:rPr lang="en-US" sz="1125" b="1" dirty="0" err="1">
                <a:solidFill>
                  <a:srgbClr val="C00000"/>
                </a:solidFill>
              </a:rPr>
              <a:t>Lasofoxifene</a:t>
            </a:r>
            <a:r>
              <a:rPr lang="en-US" sz="1125" b="1" dirty="0">
                <a:solidFill>
                  <a:srgbClr val="C00000"/>
                </a:solidFill>
              </a:rPr>
              <a:t> with </a:t>
            </a:r>
            <a:r>
              <a:rPr lang="en-US" sz="1125" b="1" dirty="0" err="1">
                <a:solidFill>
                  <a:srgbClr val="C00000"/>
                </a:solidFill>
              </a:rPr>
              <a:t>Abemaciclib</a:t>
            </a:r>
            <a:r>
              <a:rPr lang="en-US" sz="1125" b="1" dirty="0">
                <a:solidFill>
                  <a:srgbClr val="C00000"/>
                </a:solidFill>
              </a:rPr>
              <a:t> in </a:t>
            </a:r>
            <a:r>
              <a:rPr lang="en-US" sz="1125" b="1" i="1" dirty="0">
                <a:solidFill>
                  <a:srgbClr val="C00000"/>
                </a:solidFill>
              </a:rPr>
              <a:t>ESR1 m </a:t>
            </a:r>
            <a:r>
              <a:rPr lang="en-US" sz="1125" b="1" dirty="0">
                <a:solidFill>
                  <a:srgbClr val="C00000"/>
                </a:solidFill>
              </a:rPr>
              <a:t>(N= 29)</a:t>
            </a:r>
          </a:p>
          <a:p>
            <a:pPr algn="ctr"/>
            <a:r>
              <a:rPr lang="en-US" sz="975" b="1" dirty="0">
                <a:solidFill>
                  <a:srgbClr val="C00000"/>
                </a:solidFill>
              </a:rPr>
              <a:t>96.6% prior CDK4/6i ; 66% visceral </a:t>
            </a:r>
            <a:r>
              <a:rPr lang="en-US" sz="975" b="1" dirty="0" err="1">
                <a:solidFill>
                  <a:srgbClr val="C00000"/>
                </a:solidFill>
              </a:rPr>
              <a:t>mets</a:t>
            </a:r>
            <a:endParaRPr lang="en-US" sz="975" b="1" dirty="0">
              <a:solidFill>
                <a:srgbClr val="C00000"/>
              </a:solidFill>
            </a:endParaRPr>
          </a:p>
        </p:txBody>
      </p:sp>
      <p:sp>
        <p:nvSpPr>
          <p:cNvPr id="3" name="Title 2">
            <a:extLst>
              <a:ext uri="{FF2B5EF4-FFF2-40B4-BE49-F238E27FC236}">
                <a16:creationId xmlns:a16="http://schemas.microsoft.com/office/drawing/2014/main" id="{AD9BE6CC-69EE-43DA-8879-C93D9938A816}"/>
              </a:ext>
            </a:extLst>
          </p:cNvPr>
          <p:cNvSpPr>
            <a:spLocks noGrp="1"/>
          </p:cNvSpPr>
          <p:nvPr>
            <p:ph type="ctrTitle"/>
          </p:nvPr>
        </p:nvSpPr>
        <p:spPr>
          <a:xfrm>
            <a:off x="983977" y="132391"/>
            <a:ext cx="8409765" cy="432000"/>
          </a:xfrm>
        </p:spPr>
        <p:txBody>
          <a:bodyPr/>
          <a:lstStyle/>
          <a:p>
            <a:r>
              <a:rPr lang="en-US" dirty="0" err="1">
                <a:solidFill>
                  <a:schemeClr val="tx1"/>
                </a:solidFill>
                <a:latin typeface="+mn-lt"/>
              </a:rPr>
              <a:t>Lasofoxifene</a:t>
            </a:r>
            <a:r>
              <a:rPr lang="en-US" dirty="0">
                <a:solidFill>
                  <a:schemeClr val="tx1"/>
                </a:solidFill>
                <a:latin typeface="+mn-lt"/>
              </a:rPr>
              <a:t> (SERM) : ELAINE 1 and ELAINE 2</a:t>
            </a:r>
          </a:p>
        </p:txBody>
      </p:sp>
      <p:pic>
        <p:nvPicPr>
          <p:cNvPr id="6" name="Picture 5">
            <a:extLst>
              <a:ext uri="{FF2B5EF4-FFF2-40B4-BE49-F238E27FC236}">
                <a16:creationId xmlns:a16="http://schemas.microsoft.com/office/drawing/2014/main" id="{BDD60E29-F189-4596-954F-D5B303672A69}"/>
              </a:ext>
            </a:extLst>
          </p:cNvPr>
          <p:cNvPicPr>
            <a:picLocks noChangeAspect="1"/>
          </p:cNvPicPr>
          <p:nvPr/>
        </p:nvPicPr>
        <p:blipFill>
          <a:blip r:embed="rId3"/>
          <a:stretch>
            <a:fillRect/>
          </a:stretch>
        </p:blipFill>
        <p:spPr>
          <a:xfrm>
            <a:off x="6085382" y="3307411"/>
            <a:ext cx="2450585" cy="1716555"/>
          </a:xfrm>
          <a:prstGeom prst="rect">
            <a:avLst/>
          </a:prstGeom>
        </p:spPr>
      </p:pic>
      <p:pic>
        <p:nvPicPr>
          <p:cNvPr id="7" name="Picture 6">
            <a:extLst>
              <a:ext uri="{FF2B5EF4-FFF2-40B4-BE49-F238E27FC236}">
                <a16:creationId xmlns:a16="http://schemas.microsoft.com/office/drawing/2014/main" id="{E5EB161F-CDE6-4258-8C20-D283E5DD67EF}"/>
              </a:ext>
            </a:extLst>
          </p:cNvPr>
          <p:cNvPicPr>
            <a:picLocks noChangeAspect="1"/>
          </p:cNvPicPr>
          <p:nvPr/>
        </p:nvPicPr>
        <p:blipFill>
          <a:blip r:embed="rId4"/>
          <a:stretch>
            <a:fillRect/>
          </a:stretch>
        </p:blipFill>
        <p:spPr>
          <a:xfrm>
            <a:off x="6029657" y="1236697"/>
            <a:ext cx="2476004" cy="1852105"/>
          </a:xfrm>
          <a:prstGeom prst="rect">
            <a:avLst/>
          </a:prstGeom>
        </p:spPr>
      </p:pic>
      <p:sp>
        <p:nvSpPr>
          <p:cNvPr id="8" name="TextBox 7">
            <a:extLst>
              <a:ext uri="{FF2B5EF4-FFF2-40B4-BE49-F238E27FC236}">
                <a16:creationId xmlns:a16="http://schemas.microsoft.com/office/drawing/2014/main" id="{3781B496-5F89-425D-9596-8C7F62BA1F4B}"/>
              </a:ext>
            </a:extLst>
          </p:cNvPr>
          <p:cNvSpPr txBox="1"/>
          <p:nvPr/>
        </p:nvSpPr>
        <p:spPr>
          <a:xfrm>
            <a:off x="5727622" y="1027438"/>
            <a:ext cx="3100529" cy="265457"/>
          </a:xfrm>
          <a:prstGeom prst="rect">
            <a:avLst/>
          </a:prstGeom>
          <a:noFill/>
        </p:spPr>
        <p:txBody>
          <a:bodyPr wrap="none" rtlCol="0">
            <a:spAutoFit/>
          </a:bodyPr>
          <a:lstStyle/>
          <a:p>
            <a:pPr defTabSz="685800" fontAlgn="auto">
              <a:spcBef>
                <a:spcPts val="0"/>
              </a:spcBef>
              <a:spcAft>
                <a:spcPts val="0"/>
              </a:spcAft>
              <a:defRPr/>
            </a:pPr>
            <a:r>
              <a:rPr lang="en-US" sz="1125" dirty="0">
                <a:solidFill>
                  <a:prstClr val="black"/>
                </a:solidFill>
                <a:latin typeface="Calibri" panose="020F0502020204030204"/>
                <a:ea typeface="+mn-ea"/>
                <a:cs typeface="+mn-cs"/>
              </a:rPr>
              <a:t>Best response in patients with measurable lesions</a:t>
            </a:r>
          </a:p>
        </p:txBody>
      </p:sp>
      <p:sp>
        <p:nvSpPr>
          <p:cNvPr id="9" name="TextBox 8">
            <a:extLst>
              <a:ext uri="{FF2B5EF4-FFF2-40B4-BE49-F238E27FC236}">
                <a16:creationId xmlns:a16="http://schemas.microsoft.com/office/drawing/2014/main" id="{21900812-4ED2-4B2E-970F-6D27F123FEAC}"/>
              </a:ext>
            </a:extLst>
          </p:cNvPr>
          <p:cNvSpPr txBox="1"/>
          <p:nvPr/>
        </p:nvSpPr>
        <p:spPr>
          <a:xfrm>
            <a:off x="5711480" y="3063465"/>
            <a:ext cx="3316742" cy="276999"/>
          </a:xfrm>
          <a:prstGeom prst="rect">
            <a:avLst/>
          </a:prstGeom>
          <a:noFill/>
        </p:spPr>
        <p:txBody>
          <a:bodyPr wrap="none" rtlCol="0">
            <a:spAutoFit/>
          </a:bodyPr>
          <a:lstStyle/>
          <a:p>
            <a:pPr defTabSz="685800" fontAlgn="auto">
              <a:spcBef>
                <a:spcPts val="0"/>
              </a:spcBef>
              <a:spcAft>
                <a:spcPts val="0"/>
              </a:spcAft>
              <a:defRPr/>
            </a:pPr>
            <a:r>
              <a:rPr lang="en-US" sz="1200" dirty="0">
                <a:solidFill>
                  <a:prstClr val="black"/>
                </a:solidFill>
                <a:latin typeface="Calibri" panose="020F0502020204030204"/>
                <a:ea typeface="+mn-ea"/>
                <a:cs typeface="+mn-cs"/>
              </a:rPr>
              <a:t>Kaplan–Meier analysis of progression-free survival</a:t>
            </a:r>
            <a:endParaRPr lang="en-US" sz="1125" dirty="0">
              <a:solidFill>
                <a:prstClr val="black"/>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A92982E7-241C-4062-90CA-9CE7E2384688}"/>
              </a:ext>
            </a:extLst>
          </p:cNvPr>
          <p:cNvSpPr/>
          <p:nvPr/>
        </p:nvSpPr>
        <p:spPr>
          <a:xfrm>
            <a:off x="6457477" y="2535693"/>
            <a:ext cx="1904399" cy="438582"/>
          </a:xfrm>
          <a:prstGeom prst="rect">
            <a:avLst/>
          </a:prstGeom>
        </p:spPr>
        <p:txBody>
          <a:bodyPr wrap="square">
            <a:spAutoFit/>
          </a:bodyPr>
          <a:lstStyle/>
          <a:p>
            <a:pPr defTabSz="685800" fontAlgn="auto">
              <a:spcBef>
                <a:spcPts val="0"/>
              </a:spcBef>
              <a:spcAft>
                <a:spcPts val="0"/>
              </a:spcAft>
              <a:defRPr/>
            </a:pPr>
            <a:r>
              <a:rPr lang="en-US" sz="750" b="1" dirty="0">
                <a:solidFill>
                  <a:prstClr val="black"/>
                </a:solidFill>
                <a:latin typeface="Arial Narrow" panose="020B0606020202030204" pitchFamily="34" charset="0"/>
                <a:ea typeface="+mn-ea"/>
                <a:cs typeface="Arial" panose="020B0604020202020204" pitchFamily="34" charset="0"/>
              </a:rPr>
              <a:t>ORR: 50% (95% CI, 29.0‒71.0) </a:t>
            </a:r>
          </a:p>
          <a:p>
            <a:pPr defTabSz="685800" fontAlgn="auto">
              <a:spcBef>
                <a:spcPts val="0"/>
              </a:spcBef>
              <a:spcAft>
                <a:spcPts val="0"/>
              </a:spcAft>
              <a:defRPr/>
            </a:pPr>
            <a:r>
              <a:rPr lang="en-US" sz="750" b="1" dirty="0">
                <a:solidFill>
                  <a:prstClr val="black"/>
                </a:solidFill>
                <a:latin typeface="Arial Narrow" panose="020B0606020202030204" pitchFamily="34" charset="0"/>
                <a:ea typeface="+mn-ea"/>
                <a:cs typeface="Arial" panose="020B0604020202020204" pitchFamily="34" charset="0"/>
              </a:rPr>
              <a:t>Median TTR: 169 days </a:t>
            </a:r>
          </a:p>
          <a:p>
            <a:pPr defTabSz="685800" fontAlgn="auto">
              <a:spcBef>
                <a:spcPts val="0"/>
              </a:spcBef>
              <a:spcAft>
                <a:spcPts val="0"/>
              </a:spcAft>
              <a:defRPr/>
            </a:pPr>
            <a:r>
              <a:rPr lang="en-US" sz="750" b="1" dirty="0">
                <a:solidFill>
                  <a:prstClr val="black"/>
                </a:solidFill>
                <a:latin typeface="Arial Narrow" panose="020B0606020202030204" pitchFamily="34" charset="0"/>
                <a:ea typeface="+mn-ea"/>
                <a:cs typeface="Arial" panose="020B0604020202020204" pitchFamily="34" charset="0"/>
              </a:rPr>
              <a:t>Median </a:t>
            </a:r>
            <a:r>
              <a:rPr lang="en-US" sz="750" b="1" dirty="0" err="1">
                <a:solidFill>
                  <a:prstClr val="black"/>
                </a:solidFill>
                <a:latin typeface="Arial Narrow" panose="020B0606020202030204" pitchFamily="34" charset="0"/>
                <a:ea typeface="+mn-ea"/>
                <a:cs typeface="Arial" panose="020B0604020202020204" pitchFamily="34" charset="0"/>
              </a:rPr>
              <a:t>DoR</a:t>
            </a:r>
            <a:r>
              <a:rPr lang="en-US" sz="750" b="1" dirty="0">
                <a:solidFill>
                  <a:prstClr val="black"/>
                </a:solidFill>
                <a:latin typeface="Arial Narrow" panose="020B0606020202030204" pitchFamily="34" charset="0"/>
                <a:ea typeface="+mn-ea"/>
                <a:cs typeface="Arial" panose="020B0604020202020204" pitchFamily="34" charset="0"/>
              </a:rPr>
              <a:t>: 164 days </a:t>
            </a:r>
          </a:p>
        </p:txBody>
      </p:sp>
      <p:sp>
        <p:nvSpPr>
          <p:cNvPr id="11" name="Rectangle 10">
            <a:extLst>
              <a:ext uri="{FF2B5EF4-FFF2-40B4-BE49-F238E27FC236}">
                <a16:creationId xmlns:a16="http://schemas.microsoft.com/office/drawing/2014/main" id="{1DA1EF18-EBCD-43C7-8A7C-53AE7D78B458}"/>
              </a:ext>
            </a:extLst>
          </p:cNvPr>
          <p:cNvSpPr/>
          <p:nvPr/>
        </p:nvSpPr>
        <p:spPr>
          <a:xfrm>
            <a:off x="6277302" y="4142714"/>
            <a:ext cx="2249334" cy="207749"/>
          </a:xfrm>
          <a:prstGeom prst="rect">
            <a:avLst/>
          </a:prstGeom>
        </p:spPr>
        <p:txBody>
          <a:bodyPr wrap="none">
            <a:spAutoFit/>
          </a:bodyPr>
          <a:lstStyle/>
          <a:p>
            <a:pPr defTabSz="685800" fontAlgn="auto">
              <a:spcBef>
                <a:spcPts val="0"/>
              </a:spcBef>
              <a:spcAft>
                <a:spcPts val="0"/>
              </a:spcAft>
              <a:defRPr/>
            </a:pPr>
            <a:r>
              <a:rPr lang="en-US" sz="750" b="1" dirty="0">
                <a:solidFill>
                  <a:prstClr val="black"/>
                </a:solidFill>
                <a:latin typeface="Arial Narrow" panose="020B0606020202030204" pitchFamily="34" charset="0"/>
                <a:ea typeface="+mn-ea"/>
                <a:cs typeface="+mn-cs"/>
              </a:rPr>
              <a:t>Median PFS: 55.7 weeks (13 months) (95% CI 32.0‒NE) </a:t>
            </a:r>
          </a:p>
        </p:txBody>
      </p:sp>
      <p:sp>
        <p:nvSpPr>
          <p:cNvPr id="12" name="Subtitle 1">
            <a:extLst>
              <a:ext uri="{FF2B5EF4-FFF2-40B4-BE49-F238E27FC236}">
                <a16:creationId xmlns:a16="http://schemas.microsoft.com/office/drawing/2014/main" id="{6E59526E-AC48-4927-9DDF-4D0C45E34975}"/>
              </a:ext>
            </a:extLst>
          </p:cNvPr>
          <p:cNvSpPr txBox="1">
            <a:spLocks/>
          </p:cNvSpPr>
          <p:nvPr/>
        </p:nvSpPr>
        <p:spPr>
          <a:xfrm>
            <a:off x="208435" y="582482"/>
            <a:ext cx="3511640" cy="450000"/>
          </a:xfrm>
          <a:prstGeom prst="rect">
            <a:avLst/>
          </a:prstGeom>
          <a:noFill/>
          <a:ln>
            <a:noFill/>
          </a:ln>
        </p:spPr>
        <p:txBody>
          <a:bodyPr spcFirstLastPara="1" vert="horz" wrap="square" lIns="68569" tIns="34275" rIns="68569" bIns="34275" rtlCol="0" anchor="t" anchorCtr="0">
            <a:noAutofit/>
          </a:bodyPr>
          <a:lstStyle>
            <a:lvl1pPr marL="228600" marR="0" lvl="0" indent="-228600" algn="l" defTabSz="914400" rtl="0" eaLnBrk="1" latinLnBrk="0" hangingPunct="1">
              <a:lnSpc>
                <a:spcPct val="100000"/>
              </a:lnSpc>
              <a:spcBef>
                <a:spcPts val="533"/>
              </a:spcBef>
              <a:spcAft>
                <a:spcPts val="0"/>
              </a:spcAft>
              <a:buClr>
                <a:srgbClr val="05416B"/>
              </a:buClr>
              <a:buSzPts val="700"/>
              <a:buFont typeface="Noto Sans Symbols"/>
              <a:buNone/>
              <a:defRPr sz="2667" b="0" i="0" u="none" strike="noStrike" kern="1200" cap="none">
                <a:solidFill>
                  <a:srgbClr val="05416B"/>
                </a:solidFill>
                <a:latin typeface="Arial Narrow"/>
                <a:ea typeface="Arial Narrow"/>
                <a:cs typeface="Arial Narrow"/>
                <a:sym typeface="Arial Narrow"/>
              </a:defRPr>
            </a:lvl1pPr>
            <a:lvl2pPr marL="685800" marR="0" lvl="1" indent="-228600" algn="l" defTabSz="914400" rtl="0" eaLnBrk="1" latinLnBrk="0" hangingPunct="1">
              <a:lnSpc>
                <a:spcPct val="100000"/>
              </a:lnSpc>
              <a:spcBef>
                <a:spcPts val="427"/>
              </a:spcBef>
              <a:spcAft>
                <a:spcPts val="0"/>
              </a:spcAft>
              <a:buClr>
                <a:schemeClr val="dk1"/>
              </a:buClr>
              <a:buSzPts val="560"/>
              <a:buFont typeface="Noto Sans Symbols"/>
              <a:buNone/>
              <a:defRPr sz="2133" b="0" i="0" u="none" strike="noStrike" kern="1200" cap="none">
                <a:solidFill>
                  <a:srgbClr val="888888"/>
                </a:solidFill>
                <a:latin typeface="Arial Narrow"/>
                <a:ea typeface="Arial Narrow"/>
                <a:cs typeface="Arial Narrow"/>
                <a:sym typeface="Arial Narrow"/>
              </a:defRPr>
            </a:lvl2pPr>
            <a:lvl3pPr marL="1143000" marR="0" lvl="2" indent="-228600" algn="l" defTabSz="914400" rtl="0" eaLnBrk="1" latinLnBrk="0" hangingPunct="1">
              <a:lnSpc>
                <a:spcPct val="100000"/>
              </a:lnSpc>
              <a:spcBef>
                <a:spcPts val="427"/>
              </a:spcBef>
              <a:spcAft>
                <a:spcPts val="0"/>
              </a:spcAft>
              <a:buClr>
                <a:schemeClr val="dk1"/>
              </a:buClr>
              <a:buSzPts val="560"/>
              <a:buFont typeface="Noto Sans Symbols"/>
              <a:buNone/>
              <a:defRPr sz="2133" b="0" i="0" u="none" strike="noStrike" kern="1200" cap="none">
                <a:solidFill>
                  <a:srgbClr val="888888"/>
                </a:solidFill>
                <a:latin typeface="Arial Narrow"/>
                <a:ea typeface="Arial Narrow"/>
                <a:cs typeface="Arial Narrow"/>
                <a:sym typeface="Arial Narrow"/>
              </a:defRPr>
            </a:lvl3pPr>
            <a:lvl4pPr marL="1600200" marR="0" lvl="3"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4pPr>
            <a:lvl5pPr marL="2057400" marR="0" lvl="4"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5pPr>
            <a:lvl6pPr marL="2514600" marR="0" lvl="5"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6pPr>
            <a:lvl7pPr marL="2971800" marR="0" lvl="6"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7pPr>
            <a:lvl8pPr marL="3429000" marR="0" lvl="7"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8pPr>
            <a:lvl9pPr marL="3886200" marR="0" lvl="8" indent="-228600" algn="l" defTabSz="914400" rtl="0" eaLnBrk="1" latinLnBrk="0" hangingPunct="1">
              <a:lnSpc>
                <a:spcPct val="100000"/>
              </a:lnSpc>
              <a:spcBef>
                <a:spcPts val="533"/>
              </a:spcBef>
              <a:spcAft>
                <a:spcPts val="0"/>
              </a:spcAft>
              <a:buClr>
                <a:srgbClr val="888888"/>
              </a:buClr>
              <a:buSzPts val="2000"/>
              <a:buFont typeface="Arial"/>
              <a:buNone/>
              <a:defRPr sz="2667" b="0" i="0" u="none" strike="noStrike" kern="1200" cap="none">
                <a:solidFill>
                  <a:srgbClr val="888888"/>
                </a:solidFill>
                <a:latin typeface="Arial Narrow"/>
                <a:ea typeface="Arial Narrow"/>
                <a:cs typeface="Arial Narrow"/>
                <a:sym typeface="Arial Narrow"/>
              </a:defRPr>
            </a:lvl9pPr>
          </a:lstStyle>
          <a:p>
            <a:pPr marL="171450" indent="-171450" algn="ctr" defTabSz="685800" fontAlgn="auto">
              <a:spcBef>
                <a:spcPts val="400"/>
              </a:spcBef>
              <a:defRPr/>
            </a:pPr>
            <a:r>
              <a:rPr lang="en-US" sz="1125" b="1" dirty="0">
                <a:solidFill>
                  <a:srgbClr val="C00000"/>
                </a:solidFill>
              </a:rPr>
              <a:t>ELAINE 1 in </a:t>
            </a:r>
            <a:r>
              <a:rPr lang="en-US" sz="1125" b="1" i="1" dirty="0">
                <a:solidFill>
                  <a:srgbClr val="C00000"/>
                </a:solidFill>
              </a:rPr>
              <a:t>ESR1m</a:t>
            </a:r>
            <a:r>
              <a:rPr lang="en-US" sz="1125" b="1" dirty="0">
                <a:solidFill>
                  <a:srgbClr val="C00000"/>
                </a:solidFill>
              </a:rPr>
              <a:t>: </a:t>
            </a:r>
            <a:r>
              <a:rPr lang="en-US" sz="1125" b="1" dirty="0" err="1">
                <a:solidFill>
                  <a:srgbClr val="C00000"/>
                </a:solidFill>
              </a:rPr>
              <a:t>Lasofoxifene</a:t>
            </a:r>
            <a:r>
              <a:rPr lang="en-US" sz="1125" b="1" dirty="0">
                <a:solidFill>
                  <a:srgbClr val="C00000"/>
                </a:solidFill>
              </a:rPr>
              <a:t> vs </a:t>
            </a:r>
            <a:r>
              <a:rPr lang="en-US" sz="1125" b="1" dirty="0" err="1">
                <a:solidFill>
                  <a:srgbClr val="C00000"/>
                </a:solidFill>
              </a:rPr>
              <a:t>Fulvestrant</a:t>
            </a:r>
            <a:r>
              <a:rPr lang="en-US" sz="1125" b="1" dirty="0">
                <a:solidFill>
                  <a:srgbClr val="C00000"/>
                </a:solidFill>
              </a:rPr>
              <a:t> (N= 103)</a:t>
            </a:r>
          </a:p>
          <a:p>
            <a:pPr marL="171450" indent="-171450" algn="ctr" defTabSz="685800" fontAlgn="auto">
              <a:spcBef>
                <a:spcPts val="400"/>
              </a:spcBef>
              <a:defRPr/>
            </a:pPr>
            <a:r>
              <a:rPr lang="en-US" sz="975" b="1" dirty="0">
                <a:solidFill>
                  <a:srgbClr val="C00000"/>
                </a:solidFill>
              </a:rPr>
              <a:t>Progressed on prior (≥12 months) aromatase inhibitors plus CDK4/6i</a:t>
            </a:r>
          </a:p>
          <a:p>
            <a:pPr marL="171450" indent="-171450" defTabSz="685800" fontAlgn="auto">
              <a:spcBef>
                <a:spcPts val="400"/>
              </a:spcBef>
              <a:defRPr/>
            </a:pPr>
            <a:endParaRPr lang="en-US" sz="1125" b="1" dirty="0">
              <a:solidFill>
                <a:srgbClr val="C00000"/>
              </a:solidFill>
            </a:endParaRPr>
          </a:p>
        </p:txBody>
      </p:sp>
      <p:grpSp>
        <p:nvGrpSpPr>
          <p:cNvPr id="13" name="Group 12">
            <a:extLst>
              <a:ext uri="{FF2B5EF4-FFF2-40B4-BE49-F238E27FC236}">
                <a16:creationId xmlns:a16="http://schemas.microsoft.com/office/drawing/2014/main" id="{94307B59-0B79-4ED5-BB2E-267BF6CFEC1C}"/>
              </a:ext>
            </a:extLst>
          </p:cNvPr>
          <p:cNvGrpSpPr/>
          <p:nvPr/>
        </p:nvGrpSpPr>
        <p:grpSpPr>
          <a:xfrm>
            <a:off x="101730" y="1429134"/>
            <a:ext cx="3433699" cy="2170445"/>
            <a:chOff x="350875" y="956928"/>
            <a:chExt cx="5395103" cy="3897766"/>
          </a:xfrm>
        </p:grpSpPr>
        <p:pic>
          <p:nvPicPr>
            <p:cNvPr id="14" name="Picture 13" descr="Chart, line chart&#10;&#10;Description automatically generated">
              <a:extLst>
                <a:ext uri="{FF2B5EF4-FFF2-40B4-BE49-F238E27FC236}">
                  <a16:creationId xmlns:a16="http://schemas.microsoft.com/office/drawing/2014/main" id="{FAD383EC-A0DF-44AB-A5B4-16059356F95A}"/>
                </a:ext>
              </a:extLst>
            </p:cNvPr>
            <p:cNvPicPr>
              <a:picLocks noChangeAspect="1"/>
            </p:cNvPicPr>
            <p:nvPr/>
          </p:nvPicPr>
          <p:blipFill rotWithShape="1">
            <a:blip r:embed="rId5"/>
            <a:srcRect l="13124" t="22318" r="12908" b="17027"/>
            <a:stretch/>
          </p:blipFill>
          <p:spPr>
            <a:xfrm>
              <a:off x="1015161" y="1081528"/>
              <a:ext cx="4248039" cy="2935361"/>
            </a:xfrm>
            <a:prstGeom prst="rect">
              <a:avLst/>
            </a:prstGeom>
          </p:spPr>
        </p:pic>
        <p:graphicFrame>
          <p:nvGraphicFramePr>
            <p:cNvPr id="15" name="Chart 14">
              <a:extLst>
                <a:ext uri="{FF2B5EF4-FFF2-40B4-BE49-F238E27FC236}">
                  <a16:creationId xmlns:a16="http://schemas.microsoft.com/office/drawing/2014/main" id="{21579822-F412-4239-87C2-E5E4B0D27ACE}"/>
                </a:ext>
              </a:extLst>
            </p:cNvPr>
            <p:cNvGraphicFramePr/>
            <p:nvPr/>
          </p:nvGraphicFramePr>
          <p:xfrm>
            <a:off x="621086" y="956928"/>
            <a:ext cx="5124892" cy="3318945"/>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23575C7F-1C43-4ADA-82FF-B87C37C4623A}"/>
                </a:ext>
              </a:extLst>
            </p:cNvPr>
            <p:cNvSpPr txBox="1"/>
            <p:nvPr/>
          </p:nvSpPr>
          <p:spPr>
            <a:xfrm rot="16200000">
              <a:off x="-445399" y="2347811"/>
              <a:ext cx="1955236" cy="362688"/>
            </a:xfrm>
            <a:prstGeom prst="rect">
              <a:avLst/>
            </a:prstGeom>
            <a:noFill/>
          </p:spPr>
          <p:txBody>
            <a:bodyPr wrap="none" rtlCol="0">
              <a:spAutoFit/>
            </a:bodyPr>
            <a:lstStyle/>
            <a:p>
              <a:pPr defTabSz="685800" fontAlgn="auto">
                <a:spcBef>
                  <a:spcPts val="0"/>
                </a:spcBef>
                <a:spcAft>
                  <a:spcPts val="0"/>
                </a:spcAft>
                <a:defRPr/>
              </a:pPr>
              <a:r>
                <a:rPr lang="en-US" sz="900" dirty="0">
                  <a:solidFill>
                    <a:prstClr val="black"/>
                  </a:solidFill>
                  <a:latin typeface="Calibri" panose="020F0502020204030204"/>
                  <a:ea typeface="+mn-ea"/>
                  <a:cs typeface="+mn-cs"/>
                </a:rPr>
                <a:t>Survival Probability</a:t>
              </a:r>
            </a:p>
          </p:txBody>
        </p:sp>
        <p:sp>
          <p:nvSpPr>
            <p:cNvPr id="17" name="TextBox 16">
              <a:extLst>
                <a:ext uri="{FF2B5EF4-FFF2-40B4-BE49-F238E27FC236}">
                  <a16:creationId xmlns:a16="http://schemas.microsoft.com/office/drawing/2014/main" id="{91100BCF-0D03-424F-85F9-0DBD281714CB}"/>
                </a:ext>
              </a:extLst>
            </p:cNvPr>
            <p:cNvSpPr txBox="1"/>
            <p:nvPr/>
          </p:nvSpPr>
          <p:spPr>
            <a:xfrm>
              <a:off x="2922928" y="4440157"/>
              <a:ext cx="864409" cy="414537"/>
            </a:xfrm>
            <a:prstGeom prst="rect">
              <a:avLst/>
            </a:prstGeom>
            <a:noFill/>
          </p:spPr>
          <p:txBody>
            <a:bodyPr wrap="none" rtlCol="0">
              <a:spAutoFit/>
            </a:bodyPr>
            <a:lstStyle/>
            <a:p>
              <a:pPr defTabSz="685800" fontAlgn="auto">
                <a:spcBef>
                  <a:spcPts val="0"/>
                </a:spcBef>
                <a:spcAft>
                  <a:spcPts val="0"/>
                </a:spcAft>
                <a:defRPr/>
              </a:pPr>
              <a:r>
                <a:rPr lang="en-US" sz="900" dirty="0">
                  <a:solidFill>
                    <a:prstClr val="black"/>
                  </a:solidFill>
                  <a:latin typeface="Calibri" panose="020F0502020204030204"/>
                  <a:ea typeface="+mn-ea"/>
                  <a:cs typeface="+mn-cs"/>
                </a:rPr>
                <a:t>Months</a:t>
              </a:r>
            </a:p>
          </p:txBody>
        </p:sp>
        <p:grpSp>
          <p:nvGrpSpPr>
            <p:cNvPr id="18" name="Group 17">
              <a:extLst>
                <a:ext uri="{FF2B5EF4-FFF2-40B4-BE49-F238E27FC236}">
                  <a16:creationId xmlns:a16="http://schemas.microsoft.com/office/drawing/2014/main" id="{53CFDCBF-D4FC-4705-B67A-D84CCC3F0AD8}"/>
                </a:ext>
              </a:extLst>
            </p:cNvPr>
            <p:cNvGrpSpPr/>
            <p:nvPr/>
          </p:nvGrpSpPr>
          <p:grpSpPr>
            <a:xfrm>
              <a:off x="518531" y="4181173"/>
              <a:ext cx="5210856" cy="627515"/>
              <a:chOff x="518531" y="4181173"/>
              <a:chExt cx="5210856" cy="627515"/>
            </a:xfrm>
          </p:grpSpPr>
          <p:sp>
            <p:nvSpPr>
              <p:cNvPr id="38" name="TextBox 37">
                <a:extLst>
                  <a:ext uri="{FF2B5EF4-FFF2-40B4-BE49-F238E27FC236}">
                    <a16:creationId xmlns:a16="http://schemas.microsoft.com/office/drawing/2014/main" id="{04DF9FF6-519F-43F3-8E3F-87792E5EDF99}"/>
                  </a:ext>
                </a:extLst>
              </p:cNvPr>
              <p:cNvSpPr txBox="1"/>
              <p:nvPr/>
            </p:nvSpPr>
            <p:spPr>
              <a:xfrm>
                <a:off x="520132" y="4181173"/>
                <a:ext cx="491645" cy="331631"/>
              </a:xfrm>
              <a:prstGeom prst="rect">
                <a:avLst/>
              </a:prstGeom>
              <a:noFill/>
            </p:spPr>
            <p:txBody>
              <a:bodyPr wrap="none" rtlCol="0">
                <a:spAutoFit/>
              </a:bodyPr>
              <a:lstStyle/>
              <a:p>
                <a:pPr defTabSz="685800" fontAlgn="auto">
                  <a:spcBef>
                    <a:spcPts val="0"/>
                  </a:spcBef>
                  <a:spcAft>
                    <a:spcPts val="0"/>
                  </a:spcAft>
                  <a:defRPr/>
                </a:pPr>
                <a:r>
                  <a:rPr lang="en-US" sz="600" dirty="0" err="1">
                    <a:solidFill>
                      <a:srgbClr val="06426B"/>
                    </a:solidFill>
                    <a:latin typeface="Calibri" panose="020F0502020204030204"/>
                    <a:ea typeface="+mn-ea"/>
                    <a:cs typeface="+mn-cs"/>
                  </a:rPr>
                  <a:t>Fulv</a:t>
                </a:r>
                <a:endParaRPr lang="en-US" sz="600" dirty="0">
                  <a:solidFill>
                    <a:srgbClr val="06426B"/>
                  </a:solidFill>
                  <a:latin typeface="Calibri" panose="020F0502020204030204"/>
                  <a:ea typeface="+mn-ea"/>
                  <a:cs typeface="+mn-cs"/>
                </a:endParaRPr>
              </a:p>
            </p:txBody>
          </p:sp>
          <p:sp>
            <p:nvSpPr>
              <p:cNvPr id="39" name="TextBox 38">
                <a:extLst>
                  <a:ext uri="{FF2B5EF4-FFF2-40B4-BE49-F238E27FC236}">
                    <a16:creationId xmlns:a16="http://schemas.microsoft.com/office/drawing/2014/main" id="{5359C11B-CFC7-49CD-A5C9-C21EDAD00EBC}"/>
                  </a:ext>
                </a:extLst>
              </p:cNvPr>
              <p:cNvSpPr txBox="1"/>
              <p:nvPr/>
            </p:nvSpPr>
            <p:spPr>
              <a:xfrm>
                <a:off x="783480" y="4181173"/>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51</a:t>
                </a:r>
              </a:p>
            </p:txBody>
          </p:sp>
          <p:sp>
            <p:nvSpPr>
              <p:cNvPr id="40" name="TextBox 39">
                <a:extLst>
                  <a:ext uri="{FF2B5EF4-FFF2-40B4-BE49-F238E27FC236}">
                    <a16:creationId xmlns:a16="http://schemas.microsoft.com/office/drawing/2014/main" id="{4E881E86-A674-4599-AB69-CC549D3ADEFA}"/>
                  </a:ext>
                </a:extLst>
              </p:cNvPr>
              <p:cNvSpPr txBox="1"/>
              <p:nvPr/>
            </p:nvSpPr>
            <p:spPr>
              <a:xfrm>
                <a:off x="1060934" y="4181173"/>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37</a:t>
                </a:r>
              </a:p>
            </p:txBody>
          </p:sp>
          <p:sp>
            <p:nvSpPr>
              <p:cNvPr id="41" name="TextBox 40">
                <a:extLst>
                  <a:ext uri="{FF2B5EF4-FFF2-40B4-BE49-F238E27FC236}">
                    <a16:creationId xmlns:a16="http://schemas.microsoft.com/office/drawing/2014/main" id="{9345E97D-4341-4160-BCC4-9F00EF424CFE}"/>
                  </a:ext>
                </a:extLst>
              </p:cNvPr>
              <p:cNvSpPr txBox="1"/>
              <p:nvPr/>
            </p:nvSpPr>
            <p:spPr>
              <a:xfrm>
                <a:off x="1336061" y="4181173"/>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24</a:t>
                </a:r>
              </a:p>
            </p:txBody>
          </p:sp>
          <p:sp>
            <p:nvSpPr>
              <p:cNvPr id="42" name="TextBox 41">
                <a:extLst>
                  <a:ext uri="{FF2B5EF4-FFF2-40B4-BE49-F238E27FC236}">
                    <a16:creationId xmlns:a16="http://schemas.microsoft.com/office/drawing/2014/main" id="{B8CD3785-BDB4-4A91-A90F-D9495B0EF184}"/>
                  </a:ext>
                </a:extLst>
              </p:cNvPr>
              <p:cNvSpPr txBox="1"/>
              <p:nvPr/>
            </p:nvSpPr>
            <p:spPr>
              <a:xfrm>
                <a:off x="1694733" y="4181173"/>
                <a:ext cx="300083" cy="497446"/>
              </a:xfrm>
              <a:prstGeom prst="rect">
                <a:avLst/>
              </a:prstGeom>
              <a:noFill/>
            </p:spPr>
            <p:txBody>
              <a:bodyPr wrap="squar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15</a:t>
                </a:r>
              </a:p>
            </p:txBody>
          </p:sp>
          <p:sp>
            <p:nvSpPr>
              <p:cNvPr id="43" name="TextBox 42">
                <a:extLst>
                  <a:ext uri="{FF2B5EF4-FFF2-40B4-BE49-F238E27FC236}">
                    <a16:creationId xmlns:a16="http://schemas.microsoft.com/office/drawing/2014/main" id="{E7756B06-D919-4DA0-8425-A0435135CA52}"/>
                  </a:ext>
                </a:extLst>
              </p:cNvPr>
              <p:cNvSpPr txBox="1"/>
              <p:nvPr/>
            </p:nvSpPr>
            <p:spPr>
              <a:xfrm>
                <a:off x="1952008"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6</a:t>
                </a:r>
              </a:p>
            </p:txBody>
          </p:sp>
          <p:sp>
            <p:nvSpPr>
              <p:cNvPr id="44" name="TextBox 43">
                <a:extLst>
                  <a:ext uri="{FF2B5EF4-FFF2-40B4-BE49-F238E27FC236}">
                    <a16:creationId xmlns:a16="http://schemas.microsoft.com/office/drawing/2014/main" id="{6829DCE2-0149-4213-84CB-234653DF28CE}"/>
                  </a:ext>
                </a:extLst>
              </p:cNvPr>
              <p:cNvSpPr txBox="1"/>
              <p:nvPr/>
            </p:nvSpPr>
            <p:spPr>
              <a:xfrm>
                <a:off x="2220293"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6</a:t>
                </a:r>
              </a:p>
            </p:txBody>
          </p:sp>
          <p:sp>
            <p:nvSpPr>
              <p:cNvPr id="45" name="TextBox 44">
                <a:extLst>
                  <a:ext uri="{FF2B5EF4-FFF2-40B4-BE49-F238E27FC236}">
                    <a16:creationId xmlns:a16="http://schemas.microsoft.com/office/drawing/2014/main" id="{F50143CF-A80A-4B0B-A1C7-2E7E14DC5681}"/>
                  </a:ext>
                </a:extLst>
              </p:cNvPr>
              <p:cNvSpPr txBox="1"/>
              <p:nvPr/>
            </p:nvSpPr>
            <p:spPr>
              <a:xfrm>
                <a:off x="2483581"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2</a:t>
                </a:r>
              </a:p>
            </p:txBody>
          </p:sp>
          <p:sp>
            <p:nvSpPr>
              <p:cNvPr id="46" name="TextBox 45">
                <a:extLst>
                  <a:ext uri="{FF2B5EF4-FFF2-40B4-BE49-F238E27FC236}">
                    <a16:creationId xmlns:a16="http://schemas.microsoft.com/office/drawing/2014/main" id="{23804063-D958-4BEF-916C-8238AD298917}"/>
                  </a:ext>
                </a:extLst>
              </p:cNvPr>
              <p:cNvSpPr txBox="1"/>
              <p:nvPr/>
            </p:nvSpPr>
            <p:spPr>
              <a:xfrm>
                <a:off x="2810485"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2</a:t>
                </a:r>
              </a:p>
            </p:txBody>
          </p:sp>
          <p:sp>
            <p:nvSpPr>
              <p:cNvPr id="47" name="TextBox 46">
                <a:extLst>
                  <a:ext uri="{FF2B5EF4-FFF2-40B4-BE49-F238E27FC236}">
                    <a16:creationId xmlns:a16="http://schemas.microsoft.com/office/drawing/2014/main" id="{DB368A9C-970F-4EDE-B3CB-822B1D82320E}"/>
                  </a:ext>
                </a:extLst>
              </p:cNvPr>
              <p:cNvSpPr txBox="1"/>
              <p:nvPr/>
            </p:nvSpPr>
            <p:spPr>
              <a:xfrm>
                <a:off x="3100218"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1</a:t>
                </a:r>
              </a:p>
            </p:txBody>
          </p:sp>
          <p:sp>
            <p:nvSpPr>
              <p:cNvPr id="48" name="TextBox 47">
                <a:extLst>
                  <a:ext uri="{FF2B5EF4-FFF2-40B4-BE49-F238E27FC236}">
                    <a16:creationId xmlns:a16="http://schemas.microsoft.com/office/drawing/2014/main" id="{C7A385C1-156D-47D6-9A01-5BA9D57FEF63}"/>
                  </a:ext>
                </a:extLst>
              </p:cNvPr>
              <p:cNvSpPr txBox="1"/>
              <p:nvPr/>
            </p:nvSpPr>
            <p:spPr>
              <a:xfrm>
                <a:off x="3377493"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1</a:t>
                </a:r>
              </a:p>
            </p:txBody>
          </p:sp>
          <p:sp>
            <p:nvSpPr>
              <p:cNvPr id="49" name="TextBox 48">
                <a:extLst>
                  <a:ext uri="{FF2B5EF4-FFF2-40B4-BE49-F238E27FC236}">
                    <a16:creationId xmlns:a16="http://schemas.microsoft.com/office/drawing/2014/main" id="{82FD4132-CF59-4F7F-B28B-93C5D6C66A62}"/>
                  </a:ext>
                </a:extLst>
              </p:cNvPr>
              <p:cNvSpPr txBox="1"/>
              <p:nvPr/>
            </p:nvSpPr>
            <p:spPr>
              <a:xfrm>
                <a:off x="3655945"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1</a:t>
                </a:r>
              </a:p>
            </p:txBody>
          </p:sp>
          <p:sp>
            <p:nvSpPr>
              <p:cNvPr id="50" name="TextBox 49">
                <a:extLst>
                  <a:ext uri="{FF2B5EF4-FFF2-40B4-BE49-F238E27FC236}">
                    <a16:creationId xmlns:a16="http://schemas.microsoft.com/office/drawing/2014/main" id="{A445AAF5-5A89-4D98-8EC0-0F0757CC0532}"/>
                  </a:ext>
                </a:extLst>
              </p:cNvPr>
              <p:cNvSpPr txBox="1"/>
              <p:nvPr/>
            </p:nvSpPr>
            <p:spPr>
              <a:xfrm>
                <a:off x="3942951"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1</a:t>
                </a:r>
              </a:p>
            </p:txBody>
          </p:sp>
          <p:sp>
            <p:nvSpPr>
              <p:cNvPr id="51" name="TextBox 50">
                <a:extLst>
                  <a:ext uri="{FF2B5EF4-FFF2-40B4-BE49-F238E27FC236}">
                    <a16:creationId xmlns:a16="http://schemas.microsoft.com/office/drawing/2014/main" id="{A2174866-7563-4B8E-BBE8-CFD4D52589C6}"/>
                  </a:ext>
                </a:extLst>
              </p:cNvPr>
              <p:cNvSpPr txBox="1"/>
              <p:nvPr/>
            </p:nvSpPr>
            <p:spPr>
              <a:xfrm>
                <a:off x="4220315" y="4181173"/>
                <a:ext cx="350599"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06426B"/>
                    </a:solidFill>
                    <a:latin typeface="Calibri" panose="020F0502020204030204"/>
                    <a:ea typeface="+mn-ea"/>
                    <a:cs typeface="+mn-cs"/>
                  </a:rPr>
                  <a:t>0</a:t>
                </a:r>
              </a:p>
            </p:txBody>
          </p:sp>
          <p:sp>
            <p:nvSpPr>
              <p:cNvPr id="52" name="TextBox 51">
                <a:extLst>
                  <a:ext uri="{FF2B5EF4-FFF2-40B4-BE49-F238E27FC236}">
                    <a16:creationId xmlns:a16="http://schemas.microsoft.com/office/drawing/2014/main" id="{5CBA5635-D570-44F7-882B-1F48A3D5ECF0}"/>
                  </a:ext>
                </a:extLst>
              </p:cNvPr>
              <p:cNvSpPr txBox="1"/>
              <p:nvPr/>
            </p:nvSpPr>
            <p:spPr>
              <a:xfrm>
                <a:off x="518531" y="4311242"/>
                <a:ext cx="466458" cy="331631"/>
              </a:xfrm>
              <a:prstGeom prst="rect">
                <a:avLst/>
              </a:prstGeom>
              <a:noFill/>
            </p:spPr>
            <p:txBody>
              <a:bodyPr wrap="none" rtlCol="0">
                <a:spAutoFit/>
              </a:bodyPr>
              <a:lstStyle/>
              <a:p>
                <a:pPr defTabSz="685800" fontAlgn="auto">
                  <a:spcBef>
                    <a:spcPts val="0"/>
                  </a:spcBef>
                  <a:spcAft>
                    <a:spcPts val="0"/>
                  </a:spcAft>
                  <a:defRPr/>
                </a:pPr>
                <a:r>
                  <a:rPr lang="en-US" sz="600" dirty="0">
                    <a:solidFill>
                      <a:srgbClr val="C00000"/>
                    </a:solidFill>
                    <a:latin typeface="Calibri" panose="020F0502020204030204"/>
                    <a:ea typeface="+mn-ea"/>
                    <a:cs typeface="+mn-cs"/>
                  </a:rPr>
                  <a:t>LAS</a:t>
                </a:r>
              </a:p>
            </p:txBody>
          </p:sp>
          <p:sp>
            <p:nvSpPr>
              <p:cNvPr id="53" name="TextBox 52">
                <a:extLst>
                  <a:ext uri="{FF2B5EF4-FFF2-40B4-BE49-F238E27FC236}">
                    <a16:creationId xmlns:a16="http://schemas.microsoft.com/office/drawing/2014/main" id="{95935238-5534-48C2-A4E0-C1C4E717C5D8}"/>
                  </a:ext>
                </a:extLst>
              </p:cNvPr>
              <p:cNvSpPr txBox="1"/>
              <p:nvPr/>
            </p:nvSpPr>
            <p:spPr>
              <a:xfrm>
                <a:off x="783480"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52</a:t>
                </a:r>
              </a:p>
            </p:txBody>
          </p:sp>
          <p:sp>
            <p:nvSpPr>
              <p:cNvPr id="54" name="TextBox 53">
                <a:extLst>
                  <a:ext uri="{FF2B5EF4-FFF2-40B4-BE49-F238E27FC236}">
                    <a16:creationId xmlns:a16="http://schemas.microsoft.com/office/drawing/2014/main" id="{A1B9FA5C-1025-4155-8EC9-3E68A95340DD}"/>
                  </a:ext>
                </a:extLst>
              </p:cNvPr>
              <p:cNvSpPr txBox="1"/>
              <p:nvPr/>
            </p:nvSpPr>
            <p:spPr>
              <a:xfrm>
                <a:off x="1060934"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43</a:t>
                </a:r>
              </a:p>
            </p:txBody>
          </p:sp>
          <p:sp>
            <p:nvSpPr>
              <p:cNvPr id="55" name="TextBox 54">
                <a:extLst>
                  <a:ext uri="{FF2B5EF4-FFF2-40B4-BE49-F238E27FC236}">
                    <a16:creationId xmlns:a16="http://schemas.microsoft.com/office/drawing/2014/main" id="{E6B5350F-24F8-4619-ABD8-58DE00EDB49D}"/>
                  </a:ext>
                </a:extLst>
              </p:cNvPr>
              <p:cNvSpPr txBox="1"/>
              <p:nvPr/>
            </p:nvSpPr>
            <p:spPr>
              <a:xfrm>
                <a:off x="1336061"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27</a:t>
                </a:r>
              </a:p>
            </p:txBody>
          </p:sp>
          <p:sp>
            <p:nvSpPr>
              <p:cNvPr id="56" name="TextBox 55">
                <a:extLst>
                  <a:ext uri="{FF2B5EF4-FFF2-40B4-BE49-F238E27FC236}">
                    <a16:creationId xmlns:a16="http://schemas.microsoft.com/office/drawing/2014/main" id="{CCCC6140-81BC-4058-8498-FEA790D50590}"/>
                  </a:ext>
                </a:extLst>
              </p:cNvPr>
              <p:cNvSpPr txBox="1"/>
              <p:nvPr/>
            </p:nvSpPr>
            <p:spPr>
              <a:xfrm>
                <a:off x="1639251"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25</a:t>
                </a:r>
              </a:p>
            </p:txBody>
          </p:sp>
          <p:sp>
            <p:nvSpPr>
              <p:cNvPr id="57" name="TextBox 56">
                <a:extLst>
                  <a:ext uri="{FF2B5EF4-FFF2-40B4-BE49-F238E27FC236}">
                    <a16:creationId xmlns:a16="http://schemas.microsoft.com/office/drawing/2014/main" id="{B2B91DF1-DC3F-43B9-9FE2-4016EE744A90}"/>
                  </a:ext>
                </a:extLst>
              </p:cNvPr>
              <p:cNvSpPr txBox="1"/>
              <p:nvPr/>
            </p:nvSpPr>
            <p:spPr>
              <a:xfrm>
                <a:off x="1921783"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20</a:t>
                </a:r>
              </a:p>
            </p:txBody>
          </p:sp>
          <p:sp>
            <p:nvSpPr>
              <p:cNvPr id="58" name="TextBox 57">
                <a:extLst>
                  <a:ext uri="{FF2B5EF4-FFF2-40B4-BE49-F238E27FC236}">
                    <a16:creationId xmlns:a16="http://schemas.microsoft.com/office/drawing/2014/main" id="{14B53402-206B-40A4-9123-AFC772BEF037}"/>
                  </a:ext>
                </a:extLst>
              </p:cNvPr>
              <p:cNvSpPr txBox="1"/>
              <p:nvPr/>
            </p:nvSpPr>
            <p:spPr>
              <a:xfrm>
                <a:off x="2190069" y="4311242"/>
                <a:ext cx="411047" cy="331631"/>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13</a:t>
                </a:r>
              </a:p>
            </p:txBody>
          </p:sp>
          <p:sp>
            <p:nvSpPr>
              <p:cNvPr id="59" name="TextBox 58">
                <a:extLst>
                  <a:ext uri="{FF2B5EF4-FFF2-40B4-BE49-F238E27FC236}">
                    <a16:creationId xmlns:a16="http://schemas.microsoft.com/office/drawing/2014/main" id="{370E6F0A-4984-445D-98A7-5A338FE8B52E}"/>
                  </a:ext>
                </a:extLst>
              </p:cNvPr>
              <p:cNvSpPr txBox="1"/>
              <p:nvPr/>
            </p:nvSpPr>
            <p:spPr>
              <a:xfrm>
                <a:off x="2508838" y="4311242"/>
                <a:ext cx="300083" cy="497446"/>
              </a:xfrm>
              <a:prstGeom prst="rect">
                <a:avLst/>
              </a:prstGeom>
              <a:noFill/>
            </p:spPr>
            <p:txBody>
              <a:bodyPr wrap="squar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11</a:t>
                </a:r>
              </a:p>
            </p:txBody>
          </p:sp>
          <p:sp>
            <p:nvSpPr>
              <p:cNvPr id="60" name="TextBox 59">
                <a:extLst>
                  <a:ext uri="{FF2B5EF4-FFF2-40B4-BE49-F238E27FC236}">
                    <a16:creationId xmlns:a16="http://schemas.microsoft.com/office/drawing/2014/main" id="{5CCDD344-53E4-4A1C-AE72-8D6F93BA7885}"/>
                  </a:ext>
                </a:extLst>
              </p:cNvPr>
              <p:cNvSpPr txBox="1"/>
              <p:nvPr/>
            </p:nvSpPr>
            <p:spPr>
              <a:xfrm>
                <a:off x="2810485"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9</a:t>
                </a:r>
              </a:p>
            </p:txBody>
          </p:sp>
          <p:sp>
            <p:nvSpPr>
              <p:cNvPr id="61" name="TextBox 60">
                <a:extLst>
                  <a:ext uri="{FF2B5EF4-FFF2-40B4-BE49-F238E27FC236}">
                    <a16:creationId xmlns:a16="http://schemas.microsoft.com/office/drawing/2014/main" id="{C17E4F9E-DB54-42EF-AC99-575AD57FB52E}"/>
                  </a:ext>
                </a:extLst>
              </p:cNvPr>
              <p:cNvSpPr txBox="1"/>
              <p:nvPr/>
            </p:nvSpPr>
            <p:spPr>
              <a:xfrm>
                <a:off x="3100218"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8</a:t>
                </a:r>
              </a:p>
            </p:txBody>
          </p:sp>
          <p:sp>
            <p:nvSpPr>
              <p:cNvPr id="62" name="TextBox 61">
                <a:extLst>
                  <a:ext uri="{FF2B5EF4-FFF2-40B4-BE49-F238E27FC236}">
                    <a16:creationId xmlns:a16="http://schemas.microsoft.com/office/drawing/2014/main" id="{811544B4-2950-491D-A2E5-47E832713B73}"/>
                  </a:ext>
                </a:extLst>
              </p:cNvPr>
              <p:cNvSpPr txBox="1"/>
              <p:nvPr/>
            </p:nvSpPr>
            <p:spPr>
              <a:xfrm>
                <a:off x="3377493"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2</a:t>
                </a:r>
              </a:p>
            </p:txBody>
          </p:sp>
          <p:sp>
            <p:nvSpPr>
              <p:cNvPr id="63" name="TextBox 62">
                <a:extLst>
                  <a:ext uri="{FF2B5EF4-FFF2-40B4-BE49-F238E27FC236}">
                    <a16:creationId xmlns:a16="http://schemas.microsoft.com/office/drawing/2014/main" id="{B35F82B3-4A0C-4D84-ADFE-1CC2CD4EB898}"/>
                  </a:ext>
                </a:extLst>
              </p:cNvPr>
              <p:cNvSpPr txBox="1"/>
              <p:nvPr/>
            </p:nvSpPr>
            <p:spPr>
              <a:xfrm>
                <a:off x="3655945"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4" name="TextBox 63">
                <a:extLst>
                  <a:ext uri="{FF2B5EF4-FFF2-40B4-BE49-F238E27FC236}">
                    <a16:creationId xmlns:a16="http://schemas.microsoft.com/office/drawing/2014/main" id="{86C85892-996C-4093-85D3-103247A1CC32}"/>
                  </a:ext>
                </a:extLst>
              </p:cNvPr>
              <p:cNvSpPr txBox="1"/>
              <p:nvPr/>
            </p:nvSpPr>
            <p:spPr>
              <a:xfrm>
                <a:off x="3937929"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5" name="TextBox 64">
                <a:extLst>
                  <a:ext uri="{FF2B5EF4-FFF2-40B4-BE49-F238E27FC236}">
                    <a16:creationId xmlns:a16="http://schemas.microsoft.com/office/drawing/2014/main" id="{3D3F3BB4-B1FB-4027-A510-B1263EF0CD15}"/>
                  </a:ext>
                </a:extLst>
              </p:cNvPr>
              <p:cNvSpPr txBox="1"/>
              <p:nvPr/>
            </p:nvSpPr>
            <p:spPr>
              <a:xfrm>
                <a:off x="4209070"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6" name="TextBox 65">
                <a:extLst>
                  <a:ext uri="{FF2B5EF4-FFF2-40B4-BE49-F238E27FC236}">
                    <a16:creationId xmlns:a16="http://schemas.microsoft.com/office/drawing/2014/main" id="{0F0C3115-CAD3-43E3-ACAE-CDA3E95CB6B0}"/>
                  </a:ext>
                </a:extLst>
              </p:cNvPr>
              <p:cNvSpPr txBox="1"/>
              <p:nvPr/>
            </p:nvSpPr>
            <p:spPr>
              <a:xfrm>
                <a:off x="4497380"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7" name="TextBox 66">
                <a:extLst>
                  <a:ext uri="{FF2B5EF4-FFF2-40B4-BE49-F238E27FC236}">
                    <a16:creationId xmlns:a16="http://schemas.microsoft.com/office/drawing/2014/main" id="{DC34CBB9-12F1-40DE-BFF2-08EE4DEA88AD}"/>
                  </a:ext>
                </a:extLst>
              </p:cNvPr>
              <p:cNvSpPr txBox="1"/>
              <p:nvPr/>
            </p:nvSpPr>
            <p:spPr>
              <a:xfrm>
                <a:off x="4782095"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8" name="TextBox 67">
                <a:extLst>
                  <a:ext uri="{FF2B5EF4-FFF2-40B4-BE49-F238E27FC236}">
                    <a16:creationId xmlns:a16="http://schemas.microsoft.com/office/drawing/2014/main" id="{71E3D6A1-404E-4244-8121-0007106B0090}"/>
                  </a:ext>
                </a:extLst>
              </p:cNvPr>
              <p:cNvSpPr txBox="1"/>
              <p:nvPr/>
            </p:nvSpPr>
            <p:spPr>
              <a:xfrm>
                <a:off x="5080440"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1</a:t>
                </a:r>
              </a:p>
            </p:txBody>
          </p:sp>
          <p:sp>
            <p:nvSpPr>
              <p:cNvPr id="69" name="TextBox 68">
                <a:extLst>
                  <a:ext uri="{FF2B5EF4-FFF2-40B4-BE49-F238E27FC236}">
                    <a16:creationId xmlns:a16="http://schemas.microsoft.com/office/drawing/2014/main" id="{A84A1857-5964-4422-8465-6A2B8AB113B0}"/>
                  </a:ext>
                </a:extLst>
              </p:cNvPr>
              <p:cNvSpPr txBox="1"/>
              <p:nvPr/>
            </p:nvSpPr>
            <p:spPr>
              <a:xfrm>
                <a:off x="5378788" y="4311242"/>
                <a:ext cx="350599" cy="331630"/>
              </a:xfrm>
              <a:prstGeom prst="rect">
                <a:avLst/>
              </a:prstGeom>
              <a:noFill/>
            </p:spPr>
            <p:txBody>
              <a:bodyPr wrap="none" rtlCol="0">
                <a:spAutoFit/>
              </a:bodyPr>
              <a:lstStyle/>
              <a:p>
                <a:pPr algn="ctr" defTabSz="685800" fontAlgn="auto">
                  <a:spcBef>
                    <a:spcPts val="0"/>
                  </a:spcBef>
                  <a:spcAft>
                    <a:spcPts val="0"/>
                  </a:spcAft>
                  <a:defRPr/>
                </a:pPr>
                <a:r>
                  <a:rPr lang="en-US" sz="600" dirty="0">
                    <a:solidFill>
                      <a:srgbClr val="C00000"/>
                    </a:solidFill>
                    <a:latin typeface="Calibri" panose="020F0502020204030204"/>
                    <a:ea typeface="+mn-ea"/>
                    <a:cs typeface="+mn-cs"/>
                  </a:rPr>
                  <a:t>0</a:t>
                </a:r>
              </a:p>
            </p:txBody>
          </p:sp>
        </p:grpSp>
        <p:sp>
          <p:nvSpPr>
            <p:cNvPr id="19" name="Rectangle 18">
              <a:extLst>
                <a:ext uri="{FF2B5EF4-FFF2-40B4-BE49-F238E27FC236}">
                  <a16:creationId xmlns:a16="http://schemas.microsoft.com/office/drawing/2014/main" id="{7359FD3A-9BB0-4FAF-9D84-49E7151DB785}"/>
                </a:ext>
              </a:extLst>
            </p:cNvPr>
            <p:cNvSpPr/>
            <p:nvPr/>
          </p:nvSpPr>
          <p:spPr>
            <a:xfrm>
              <a:off x="1865073" y="1244787"/>
              <a:ext cx="2647754" cy="208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0" name="TextBox 19">
              <a:extLst>
                <a:ext uri="{FF2B5EF4-FFF2-40B4-BE49-F238E27FC236}">
                  <a16:creationId xmlns:a16="http://schemas.microsoft.com/office/drawing/2014/main" id="{359937F4-7430-4B94-802A-FE6AA1050D51}"/>
                </a:ext>
              </a:extLst>
            </p:cNvPr>
            <p:cNvSpPr txBox="1"/>
            <p:nvPr/>
          </p:nvSpPr>
          <p:spPr>
            <a:xfrm>
              <a:off x="1553319" y="2683891"/>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21" name="TextBox 20">
              <a:extLst>
                <a:ext uri="{FF2B5EF4-FFF2-40B4-BE49-F238E27FC236}">
                  <a16:creationId xmlns:a16="http://schemas.microsoft.com/office/drawing/2014/main" id="{234BB22D-84B3-4C28-8FF0-02E6CCE7D870}"/>
                </a:ext>
              </a:extLst>
            </p:cNvPr>
            <p:cNvSpPr txBox="1"/>
            <p:nvPr/>
          </p:nvSpPr>
          <p:spPr>
            <a:xfrm>
              <a:off x="2386750" y="2963744"/>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22" name="TextBox 21">
              <a:extLst>
                <a:ext uri="{FF2B5EF4-FFF2-40B4-BE49-F238E27FC236}">
                  <a16:creationId xmlns:a16="http://schemas.microsoft.com/office/drawing/2014/main" id="{FFD6B9C9-A5E1-4AFD-97B6-55F5221F82D5}"/>
                </a:ext>
              </a:extLst>
            </p:cNvPr>
            <p:cNvSpPr txBox="1"/>
            <p:nvPr/>
          </p:nvSpPr>
          <p:spPr>
            <a:xfrm>
              <a:off x="1129096" y="1156162"/>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23" name="TextBox 22">
              <a:extLst>
                <a:ext uri="{FF2B5EF4-FFF2-40B4-BE49-F238E27FC236}">
                  <a16:creationId xmlns:a16="http://schemas.microsoft.com/office/drawing/2014/main" id="{A2C19704-2728-4225-8F16-F4BA935146B3}"/>
                </a:ext>
              </a:extLst>
            </p:cNvPr>
            <p:cNvSpPr txBox="1"/>
            <p:nvPr/>
          </p:nvSpPr>
          <p:spPr>
            <a:xfrm>
              <a:off x="1206606" y="1534530"/>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24" name="TextBox 23">
              <a:extLst>
                <a:ext uri="{FF2B5EF4-FFF2-40B4-BE49-F238E27FC236}">
                  <a16:creationId xmlns:a16="http://schemas.microsoft.com/office/drawing/2014/main" id="{EC3E9117-BD7C-4566-B209-4E431DC4B121}"/>
                </a:ext>
              </a:extLst>
            </p:cNvPr>
            <p:cNvSpPr txBox="1"/>
            <p:nvPr/>
          </p:nvSpPr>
          <p:spPr>
            <a:xfrm>
              <a:off x="1220908" y="1724580"/>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25" name="TextBox 24">
              <a:extLst>
                <a:ext uri="{FF2B5EF4-FFF2-40B4-BE49-F238E27FC236}">
                  <a16:creationId xmlns:a16="http://schemas.microsoft.com/office/drawing/2014/main" id="{F55C08E7-08FC-43CA-B896-51BCC121D8A6}"/>
                </a:ext>
              </a:extLst>
            </p:cNvPr>
            <p:cNvSpPr txBox="1"/>
            <p:nvPr/>
          </p:nvSpPr>
          <p:spPr>
            <a:xfrm>
              <a:off x="1421048" y="2021673"/>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26" name="TextBox 25">
              <a:extLst>
                <a:ext uri="{FF2B5EF4-FFF2-40B4-BE49-F238E27FC236}">
                  <a16:creationId xmlns:a16="http://schemas.microsoft.com/office/drawing/2014/main" id="{0CBCD668-0B61-4B5E-B8E2-89FCB5190D1D}"/>
                </a:ext>
              </a:extLst>
            </p:cNvPr>
            <p:cNvSpPr txBox="1"/>
            <p:nvPr/>
          </p:nvSpPr>
          <p:spPr>
            <a:xfrm>
              <a:off x="932918" y="983515"/>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27" name="TextBox 26">
              <a:extLst>
                <a:ext uri="{FF2B5EF4-FFF2-40B4-BE49-F238E27FC236}">
                  <a16:creationId xmlns:a16="http://schemas.microsoft.com/office/drawing/2014/main" id="{A296DCFA-6198-416F-A198-CCDF43BDCF50}"/>
                </a:ext>
              </a:extLst>
            </p:cNvPr>
            <p:cNvSpPr txBox="1"/>
            <p:nvPr/>
          </p:nvSpPr>
          <p:spPr>
            <a:xfrm>
              <a:off x="1494668" y="2622084"/>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28" name="TextBox 27">
              <a:extLst>
                <a:ext uri="{FF2B5EF4-FFF2-40B4-BE49-F238E27FC236}">
                  <a16:creationId xmlns:a16="http://schemas.microsoft.com/office/drawing/2014/main" id="{28F6B919-1540-4961-A682-F74E315C09DC}"/>
                </a:ext>
              </a:extLst>
            </p:cNvPr>
            <p:cNvSpPr txBox="1"/>
            <p:nvPr/>
          </p:nvSpPr>
          <p:spPr>
            <a:xfrm>
              <a:off x="1428070" y="2119156"/>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29" name="TextBox 28">
              <a:extLst>
                <a:ext uri="{FF2B5EF4-FFF2-40B4-BE49-F238E27FC236}">
                  <a16:creationId xmlns:a16="http://schemas.microsoft.com/office/drawing/2014/main" id="{1EDE513E-E9E1-4611-BC86-71656FED4156}"/>
                </a:ext>
              </a:extLst>
            </p:cNvPr>
            <p:cNvSpPr txBox="1"/>
            <p:nvPr/>
          </p:nvSpPr>
          <p:spPr>
            <a:xfrm>
              <a:off x="3297372" y="3440776"/>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30" name="TextBox 29">
              <a:extLst>
                <a:ext uri="{FF2B5EF4-FFF2-40B4-BE49-F238E27FC236}">
                  <a16:creationId xmlns:a16="http://schemas.microsoft.com/office/drawing/2014/main" id="{BE4EE359-7093-48A4-8A37-BBE64C58E10A}"/>
                </a:ext>
              </a:extLst>
            </p:cNvPr>
            <p:cNvSpPr txBox="1"/>
            <p:nvPr/>
          </p:nvSpPr>
          <p:spPr>
            <a:xfrm>
              <a:off x="2041125" y="2810679"/>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31" name="TextBox 30">
              <a:extLst>
                <a:ext uri="{FF2B5EF4-FFF2-40B4-BE49-F238E27FC236}">
                  <a16:creationId xmlns:a16="http://schemas.microsoft.com/office/drawing/2014/main" id="{12270034-5A86-478E-A74B-9D3AB7D39A7D}"/>
                </a:ext>
              </a:extLst>
            </p:cNvPr>
            <p:cNvSpPr txBox="1"/>
            <p:nvPr/>
          </p:nvSpPr>
          <p:spPr>
            <a:xfrm>
              <a:off x="2046737" y="2691294"/>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sp>
          <p:nvSpPr>
            <p:cNvPr id="32" name="TextBox 31">
              <a:extLst>
                <a:ext uri="{FF2B5EF4-FFF2-40B4-BE49-F238E27FC236}">
                  <a16:creationId xmlns:a16="http://schemas.microsoft.com/office/drawing/2014/main" id="{491E6447-592D-4C4E-AFEA-1DDD494EFC11}"/>
                </a:ext>
              </a:extLst>
            </p:cNvPr>
            <p:cNvSpPr txBox="1"/>
            <p:nvPr/>
          </p:nvSpPr>
          <p:spPr>
            <a:xfrm>
              <a:off x="2447957" y="3442830"/>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33" name="TextBox 32">
              <a:extLst>
                <a:ext uri="{FF2B5EF4-FFF2-40B4-BE49-F238E27FC236}">
                  <a16:creationId xmlns:a16="http://schemas.microsoft.com/office/drawing/2014/main" id="{C810F4F3-EC42-455E-8311-38F4C4CC928B}"/>
                </a:ext>
              </a:extLst>
            </p:cNvPr>
            <p:cNvSpPr txBox="1"/>
            <p:nvPr/>
          </p:nvSpPr>
          <p:spPr>
            <a:xfrm>
              <a:off x="1802104" y="3121937"/>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34" name="TextBox 33">
              <a:extLst>
                <a:ext uri="{FF2B5EF4-FFF2-40B4-BE49-F238E27FC236}">
                  <a16:creationId xmlns:a16="http://schemas.microsoft.com/office/drawing/2014/main" id="{C2755DF4-A7DC-4342-9DAE-7FDE01AACC78}"/>
                </a:ext>
              </a:extLst>
            </p:cNvPr>
            <p:cNvSpPr txBox="1"/>
            <p:nvPr/>
          </p:nvSpPr>
          <p:spPr>
            <a:xfrm>
              <a:off x="2322238" y="3311262"/>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35" name="TextBox 34">
              <a:extLst>
                <a:ext uri="{FF2B5EF4-FFF2-40B4-BE49-F238E27FC236}">
                  <a16:creationId xmlns:a16="http://schemas.microsoft.com/office/drawing/2014/main" id="{7D665A0E-93D2-4E0B-892E-57A967EAFADF}"/>
                </a:ext>
              </a:extLst>
            </p:cNvPr>
            <p:cNvSpPr txBox="1"/>
            <p:nvPr/>
          </p:nvSpPr>
          <p:spPr>
            <a:xfrm>
              <a:off x="2073451" y="3205796"/>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36" name="TextBox 35">
              <a:extLst>
                <a:ext uri="{FF2B5EF4-FFF2-40B4-BE49-F238E27FC236}">
                  <a16:creationId xmlns:a16="http://schemas.microsoft.com/office/drawing/2014/main" id="{63ADEB54-AE7A-41C3-B83F-54C72D22A486}"/>
                </a:ext>
              </a:extLst>
            </p:cNvPr>
            <p:cNvSpPr txBox="1"/>
            <p:nvPr/>
          </p:nvSpPr>
          <p:spPr>
            <a:xfrm>
              <a:off x="1988354" y="3205796"/>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0000FF"/>
                  </a:solidFill>
                  <a:latin typeface="Calibri" panose="020F0502020204030204"/>
                  <a:ea typeface="+mn-ea"/>
                  <a:cs typeface="+mn-cs"/>
                </a:rPr>
                <a:t>x</a:t>
              </a:r>
            </a:p>
          </p:txBody>
        </p:sp>
        <p:sp>
          <p:nvSpPr>
            <p:cNvPr id="37" name="TextBox 36">
              <a:extLst>
                <a:ext uri="{FF2B5EF4-FFF2-40B4-BE49-F238E27FC236}">
                  <a16:creationId xmlns:a16="http://schemas.microsoft.com/office/drawing/2014/main" id="{5671B497-567C-42EB-A48F-CD34415FFE0E}"/>
                </a:ext>
              </a:extLst>
            </p:cNvPr>
            <p:cNvSpPr txBox="1"/>
            <p:nvPr/>
          </p:nvSpPr>
          <p:spPr>
            <a:xfrm>
              <a:off x="3423088" y="3544862"/>
              <a:ext cx="348082" cy="352358"/>
            </a:xfrm>
            <a:prstGeom prst="rect">
              <a:avLst/>
            </a:prstGeom>
            <a:noFill/>
          </p:spPr>
          <p:txBody>
            <a:bodyPr wrap="none" rtlCol="0">
              <a:spAutoFit/>
            </a:bodyPr>
            <a:lstStyle/>
            <a:p>
              <a:pPr defTabSz="685800" fontAlgn="auto">
                <a:spcBef>
                  <a:spcPts val="0"/>
                </a:spcBef>
                <a:spcAft>
                  <a:spcPts val="0"/>
                </a:spcAft>
                <a:defRPr/>
              </a:pPr>
              <a:r>
                <a:rPr lang="en-US" sz="675" dirty="0">
                  <a:solidFill>
                    <a:srgbClr val="FF0000"/>
                  </a:solidFill>
                  <a:latin typeface="Calibri" panose="020F0502020204030204"/>
                  <a:ea typeface="+mn-ea"/>
                  <a:cs typeface="+mn-cs"/>
                </a:rPr>
                <a:t>x</a:t>
              </a:r>
            </a:p>
          </p:txBody>
        </p:sp>
      </p:grpSp>
      <p:sp>
        <p:nvSpPr>
          <p:cNvPr id="70" name="Text Placeholder 10">
            <a:extLst>
              <a:ext uri="{FF2B5EF4-FFF2-40B4-BE49-F238E27FC236}">
                <a16:creationId xmlns:a16="http://schemas.microsoft.com/office/drawing/2014/main" id="{0063963B-5BA4-4F35-ADD6-59C16A44E5EF}"/>
              </a:ext>
            </a:extLst>
          </p:cNvPr>
          <p:cNvSpPr txBox="1">
            <a:spLocks/>
          </p:cNvSpPr>
          <p:nvPr/>
        </p:nvSpPr>
        <p:spPr>
          <a:xfrm>
            <a:off x="3484586" y="1163329"/>
            <a:ext cx="2112828" cy="651782"/>
          </a:xfrm>
          <a:prstGeom prst="rect">
            <a:avLst/>
          </a:prstGeom>
          <a:noFill/>
          <a:ln>
            <a:noFill/>
          </a:ln>
        </p:spPr>
        <p:txBody>
          <a:bodyPr spcFirstLastPara="1" vert="horz" wrap="square" lIns="68569" tIns="34275" rIns="68569" bIns="34275" rtlCol="0" anchor="t" anchorCtr="0">
            <a:noAutofit/>
          </a:bodyPr>
          <a:lstStyle>
            <a:lvl1pPr marL="609585" marR="0" lvl="0" indent="-304792" algn="l" defTabSz="914400" rtl="0" eaLnBrk="1" latinLnBrk="0" hangingPunct="1">
              <a:lnSpc>
                <a:spcPct val="100000"/>
              </a:lnSpc>
              <a:spcBef>
                <a:spcPts val="427"/>
              </a:spcBef>
              <a:spcAft>
                <a:spcPts val="0"/>
              </a:spcAft>
              <a:buClr>
                <a:srgbClr val="05416B"/>
              </a:buClr>
              <a:buSzPts val="1600"/>
              <a:buFont typeface="Noto Sans Symbols"/>
              <a:buNone/>
              <a:defRPr sz="2133" b="0" i="0" u="none" strike="noStrike" kern="1200" cap="none">
                <a:solidFill>
                  <a:srgbClr val="05416B"/>
                </a:solidFill>
                <a:latin typeface="Arial Narrow"/>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pPr marL="171450" indent="0" defTabSz="685800" fontAlgn="auto">
              <a:spcBef>
                <a:spcPts val="320"/>
              </a:spcBef>
              <a:defRPr/>
            </a:pPr>
            <a:r>
              <a:rPr lang="en-US" sz="1600" b="1" dirty="0">
                <a:solidFill>
                  <a:prstClr val="black"/>
                </a:solidFill>
                <a:latin typeface="Arial Narrow" panose="020B0606020202030204" pitchFamily="34" charset="0"/>
                <a:ea typeface="Calibri" panose="020F0502020204030204" pitchFamily="34" charset="0"/>
              </a:rPr>
              <a:t>Median PFS</a:t>
            </a:r>
          </a:p>
          <a:p>
            <a:pPr marL="385763" indent="-214313" defTabSz="685800" fontAlgn="auto">
              <a:spcBef>
                <a:spcPts val="320"/>
              </a:spcBef>
              <a:buFont typeface="Arial" panose="020B0604020202020204" pitchFamily="34" charset="0"/>
              <a:buChar char="•"/>
              <a:defRPr/>
            </a:pPr>
            <a:r>
              <a:rPr lang="en-US" sz="1050" dirty="0">
                <a:solidFill>
                  <a:prstClr val="black"/>
                </a:solidFill>
                <a:latin typeface="Arial Narrow" panose="020B0606020202030204" pitchFamily="34" charset="0"/>
                <a:ea typeface="Calibri" panose="020F0502020204030204" pitchFamily="34" charset="0"/>
              </a:rPr>
              <a:t>LAS: 6.04 </a:t>
            </a:r>
            <a:r>
              <a:rPr lang="en-US" sz="1050" dirty="0" err="1">
                <a:solidFill>
                  <a:prstClr val="black"/>
                </a:solidFill>
                <a:latin typeface="Arial Narrow" panose="020B0606020202030204" pitchFamily="34" charset="0"/>
                <a:ea typeface="Calibri" panose="020F0502020204030204" pitchFamily="34" charset="0"/>
              </a:rPr>
              <a:t>mos</a:t>
            </a:r>
            <a:r>
              <a:rPr lang="en-US" sz="1050" dirty="0">
                <a:solidFill>
                  <a:prstClr val="black"/>
                </a:solidFill>
                <a:latin typeface="Arial Narrow" panose="020B0606020202030204" pitchFamily="34" charset="0"/>
                <a:ea typeface="Calibri" panose="020F0502020204030204" pitchFamily="34" charset="0"/>
              </a:rPr>
              <a:t> (2.82–8.04)</a:t>
            </a:r>
          </a:p>
          <a:p>
            <a:pPr marL="385763" indent="-214313" defTabSz="685800" fontAlgn="auto">
              <a:spcBef>
                <a:spcPts val="320"/>
              </a:spcBef>
              <a:buFont typeface="Arial" panose="020B0604020202020204" pitchFamily="34" charset="0"/>
              <a:buChar char="•"/>
              <a:defRPr/>
            </a:pPr>
            <a:r>
              <a:rPr lang="en-US" sz="1050" dirty="0" err="1">
                <a:solidFill>
                  <a:prstClr val="black"/>
                </a:solidFill>
                <a:latin typeface="Arial Narrow" panose="020B0606020202030204" pitchFamily="34" charset="0"/>
                <a:ea typeface="Calibri" panose="020F0502020204030204" pitchFamily="34" charset="0"/>
              </a:rPr>
              <a:t>Fulv</a:t>
            </a:r>
            <a:r>
              <a:rPr lang="en-US" sz="1050" dirty="0">
                <a:solidFill>
                  <a:prstClr val="black"/>
                </a:solidFill>
                <a:latin typeface="Arial Narrow" panose="020B0606020202030204" pitchFamily="34" charset="0"/>
                <a:ea typeface="Calibri" panose="020F0502020204030204" pitchFamily="34" charset="0"/>
              </a:rPr>
              <a:t>: 4.04 </a:t>
            </a:r>
            <a:r>
              <a:rPr lang="en-US" sz="1050" dirty="0" err="1">
                <a:solidFill>
                  <a:prstClr val="black"/>
                </a:solidFill>
                <a:latin typeface="Arial Narrow" panose="020B0606020202030204" pitchFamily="34" charset="0"/>
                <a:ea typeface="Calibri" panose="020F0502020204030204" pitchFamily="34" charset="0"/>
              </a:rPr>
              <a:t>mos</a:t>
            </a:r>
            <a:r>
              <a:rPr lang="en-US" sz="1050" dirty="0">
                <a:solidFill>
                  <a:prstClr val="black"/>
                </a:solidFill>
                <a:latin typeface="Arial Narrow" panose="020B0606020202030204" pitchFamily="34" charset="0"/>
                <a:ea typeface="Calibri" panose="020F0502020204030204" pitchFamily="34" charset="0"/>
              </a:rPr>
              <a:t> (2.93–6.04)</a:t>
            </a:r>
            <a:endParaRPr lang="en-US" sz="1050" dirty="0">
              <a:solidFill>
                <a:prstClr val="black"/>
              </a:solidFill>
              <a:latin typeface="Arial Narrow" panose="020B0606020202030204" pitchFamily="34" charset="0"/>
            </a:endParaRPr>
          </a:p>
        </p:txBody>
      </p:sp>
      <p:sp>
        <p:nvSpPr>
          <p:cNvPr id="71" name="TextBox 70">
            <a:extLst>
              <a:ext uri="{FF2B5EF4-FFF2-40B4-BE49-F238E27FC236}">
                <a16:creationId xmlns:a16="http://schemas.microsoft.com/office/drawing/2014/main" id="{50C7406C-2C85-4F6B-9552-B00B04707F18}"/>
              </a:ext>
            </a:extLst>
          </p:cNvPr>
          <p:cNvSpPr txBox="1"/>
          <p:nvPr/>
        </p:nvSpPr>
        <p:spPr>
          <a:xfrm>
            <a:off x="376593" y="4043564"/>
            <a:ext cx="2579108" cy="276999"/>
          </a:xfrm>
          <a:prstGeom prst="rect">
            <a:avLst/>
          </a:prstGeom>
          <a:solidFill>
            <a:schemeClr val="bg1"/>
          </a:solidFill>
        </p:spPr>
        <p:txBody>
          <a:bodyPr wrap="square" rtlCol="0">
            <a:spAutoFit/>
          </a:bodyPr>
          <a:lstStyle/>
          <a:p>
            <a:pPr defTabSz="685800" fontAlgn="auto">
              <a:spcBef>
                <a:spcPts val="0"/>
              </a:spcBef>
              <a:spcAft>
                <a:spcPts val="0"/>
              </a:spcAft>
              <a:defRPr/>
            </a:pPr>
            <a:r>
              <a:rPr lang="en-US" sz="600" dirty="0">
                <a:solidFill>
                  <a:prstClr val="black"/>
                </a:solidFill>
                <a:latin typeface="Calibri" panose="020F0502020204030204"/>
                <a:ea typeface="+mn-ea"/>
                <a:cs typeface="+mn-cs"/>
              </a:rPr>
              <a:t>Crosses indicate censored subjects; 1 month = 4 weeks.</a:t>
            </a:r>
          </a:p>
          <a:p>
            <a:pPr defTabSz="685800" fontAlgn="auto">
              <a:spcBef>
                <a:spcPts val="0"/>
              </a:spcBef>
              <a:spcAft>
                <a:spcPts val="0"/>
              </a:spcAft>
              <a:defRPr/>
            </a:pPr>
            <a:r>
              <a:rPr lang="en-US" sz="600" dirty="0" err="1">
                <a:solidFill>
                  <a:prstClr val="black"/>
                </a:solidFill>
                <a:latin typeface="Calibri" panose="020F0502020204030204"/>
                <a:ea typeface="+mn-ea"/>
                <a:cs typeface="+mn-cs"/>
              </a:rPr>
              <a:t>Fulv</a:t>
            </a:r>
            <a:r>
              <a:rPr lang="en-US" sz="600" dirty="0">
                <a:solidFill>
                  <a:prstClr val="black"/>
                </a:solidFill>
                <a:latin typeface="Calibri" panose="020F0502020204030204"/>
                <a:ea typeface="+mn-ea"/>
                <a:cs typeface="+mn-cs"/>
              </a:rPr>
              <a:t>, </a:t>
            </a:r>
            <a:r>
              <a:rPr lang="en-US" sz="600" dirty="0" err="1">
                <a:solidFill>
                  <a:prstClr val="black"/>
                </a:solidFill>
                <a:latin typeface="Calibri" panose="020F0502020204030204"/>
                <a:ea typeface="+mn-ea"/>
                <a:cs typeface="+mn-cs"/>
              </a:rPr>
              <a:t>fulvestrant</a:t>
            </a:r>
            <a:r>
              <a:rPr lang="en-US" sz="600" dirty="0">
                <a:solidFill>
                  <a:prstClr val="black"/>
                </a:solidFill>
                <a:latin typeface="Calibri" panose="020F0502020204030204"/>
                <a:ea typeface="+mn-ea"/>
                <a:cs typeface="+mn-cs"/>
              </a:rPr>
              <a:t>; LAS, lasofoxifene; PFS, progression-free survival.</a:t>
            </a:r>
          </a:p>
        </p:txBody>
      </p:sp>
      <p:graphicFrame>
        <p:nvGraphicFramePr>
          <p:cNvPr id="72" name="Chart 71">
            <a:extLst>
              <a:ext uri="{FF2B5EF4-FFF2-40B4-BE49-F238E27FC236}">
                <a16:creationId xmlns:a16="http://schemas.microsoft.com/office/drawing/2014/main" id="{4C72F1AD-557D-4A9B-B74D-3BBA32581C48}"/>
              </a:ext>
            </a:extLst>
          </p:cNvPr>
          <p:cNvGraphicFramePr/>
          <p:nvPr>
            <p:extLst>
              <p:ext uri="{D42A27DB-BD31-4B8C-83A1-F6EECF244321}">
                <p14:modId xmlns:p14="http://schemas.microsoft.com/office/powerpoint/2010/main" val="1082824677"/>
              </p:ext>
            </p:extLst>
          </p:nvPr>
        </p:nvGraphicFramePr>
        <p:xfrm>
          <a:off x="3484587" y="1971941"/>
          <a:ext cx="1749968" cy="1562689"/>
        </p:xfrm>
        <a:graphic>
          <a:graphicData uri="http://schemas.openxmlformats.org/drawingml/2006/chart">
            <c:chart xmlns:c="http://schemas.openxmlformats.org/drawingml/2006/chart" xmlns:r="http://schemas.openxmlformats.org/officeDocument/2006/relationships" r:id="rId7"/>
          </a:graphicData>
        </a:graphic>
      </p:graphicFrame>
      <p:sp>
        <p:nvSpPr>
          <p:cNvPr id="73" name="TextBox 72">
            <a:extLst>
              <a:ext uri="{FF2B5EF4-FFF2-40B4-BE49-F238E27FC236}">
                <a16:creationId xmlns:a16="http://schemas.microsoft.com/office/drawing/2014/main" id="{A832C195-4FA4-437E-B7BD-C6520BFC442E}"/>
              </a:ext>
            </a:extLst>
          </p:cNvPr>
          <p:cNvSpPr txBox="1"/>
          <p:nvPr/>
        </p:nvSpPr>
        <p:spPr>
          <a:xfrm>
            <a:off x="1211193" y="1377570"/>
            <a:ext cx="2127505" cy="276999"/>
          </a:xfrm>
          <a:prstGeom prst="rect">
            <a:avLst/>
          </a:prstGeom>
          <a:noFill/>
        </p:spPr>
        <p:txBody>
          <a:bodyPr wrap="none" rtlCol="0">
            <a:spAutoFit/>
          </a:bodyPr>
          <a:lstStyle/>
          <a:p>
            <a:pPr defTabSz="685800" fontAlgn="auto">
              <a:spcBef>
                <a:spcPts val="0"/>
              </a:spcBef>
              <a:spcAft>
                <a:spcPts val="0"/>
              </a:spcAft>
              <a:defRPr/>
            </a:pPr>
            <a:r>
              <a:rPr lang="en-US" sz="1200" b="1" dirty="0">
                <a:solidFill>
                  <a:prstClr val="black"/>
                </a:solidFill>
                <a:latin typeface="Arial Narrow" panose="020B0606020202030204" pitchFamily="34" charset="0"/>
                <a:ea typeface="+mn-ea"/>
                <a:cs typeface="+mn-cs"/>
              </a:rPr>
              <a:t>Progression-Free Survival (PFS)</a:t>
            </a:r>
          </a:p>
        </p:txBody>
      </p:sp>
      <p:sp>
        <p:nvSpPr>
          <p:cNvPr id="74" name="TextBox 73">
            <a:extLst>
              <a:ext uri="{FF2B5EF4-FFF2-40B4-BE49-F238E27FC236}">
                <a16:creationId xmlns:a16="http://schemas.microsoft.com/office/drawing/2014/main" id="{38A8DE13-6BB1-4E16-AF2F-6E19032EE78E}"/>
              </a:ext>
            </a:extLst>
          </p:cNvPr>
          <p:cNvSpPr txBox="1"/>
          <p:nvPr/>
        </p:nvSpPr>
        <p:spPr>
          <a:xfrm>
            <a:off x="1167493" y="1920865"/>
            <a:ext cx="2421899" cy="230832"/>
          </a:xfrm>
          <a:prstGeom prst="rect">
            <a:avLst/>
          </a:prstGeom>
          <a:noFill/>
        </p:spPr>
        <p:txBody>
          <a:bodyPr wrap="square" rtlCol="0">
            <a:spAutoFit/>
          </a:bodyPr>
          <a:lstStyle/>
          <a:p>
            <a:pPr defTabSz="685800" fontAlgn="auto">
              <a:spcBef>
                <a:spcPts val="0"/>
              </a:spcBef>
              <a:spcAft>
                <a:spcPts val="0"/>
              </a:spcAft>
              <a:defRPr/>
            </a:pPr>
            <a:r>
              <a:rPr lang="en-US" sz="900" b="1" dirty="0">
                <a:solidFill>
                  <a:srgbClr val="06426B"/>
                </a:solidFill>
                <a:latin typeface="Arial Narrow" panose="020B0606020202030204" pitchFamily="34" charset="0"/>
                <a:ea typeface="+mn-ea"/>
                <a:cs typeface="+mn-cs"/>
              </a:rPr>
              <a:t>HR, 0.699 (95% CI, 0.445–1.125); </a:t>
            </a:r>
            <a:r>
              <a:rPr lang="en-US" sz="900" b="1" i="1" dirty="0">
                <a:solidFill>
                  <a:srgbClr val="06426B"/>
                </a:solidFill>
                <a:latin typeface="Arial Narrow" panose="020B0606020202030204" pitchFamily="34" charset="0"/>
                <a:ea typeface="+mn-ea"/>
                <a:cs typeface="+mn-cs"/>
              </a:rPr>
              <a:t>P</a:t>
            </a:r>
            <a:r>
              <a:rPr lang="en-US" sz="900" b="1" dirty="0">
                <a:solidFill>
                  <a:srgbClr val="06426B"/>
                </a:solidFill>
                <a:latin typeface="Arial Narrow" panose="020B0606020202030204" pitchFamily="34" charset="0"/>
                <a:ea typeface="+mn-ea"/>
                <a:cs typeface="+mn-cs"/>
              </a:rPr>
              <a:t> = 0.138</a:t>
            </a:r>
          </a:p>
        </p:txBody>
      </p:sp>
      <p:sp>
        <p:nvSpPr>
          <p:cNvPr id="75" name="TextBox 74">
            <a:extLst>
              <a:ext uri="{FF2B5EF4-FFF2-40B4-BE49-F238E27FC236}">
                <a16:creationId xmlns:a16="http://schemas.microsoft.com/office/drawing/2014/main" id="{66E8952C-2302-4ABF-ADB0-A0B693370FB2}"/>
              </a:ext>
            </a:extLst>
          </p:cNvPr>
          <p:cNvSpPr txBox="1"/>
          <p:nvPr/>
        </p:nvSpPr>
        <p:spPr>
          <a:xfrm>
            <a:off x="2461467" y="1644375"/>
            <a:ext cx="761842" cy="438582"/>
          </a:xfrm>
          <a:prstGeom prst="rect">
            <a:avLst/>
          </a:prstGeom>
          <a:noFill/>
        </p:spPr>
        <p:txBody>
          <a:bodyPr wrap="square" rtlCol="0">
            <a:spAutoFit/>
          </a:bodyPr>
          <a:lstStyle/>
          <a:p>
            <a:pPr defTabSz="685800" fontAlgn="auto">
              <a:spcBef>
                <a:spcPts val="0"/>
              </a:spcBef>
              <a:spcAft>
                <a:spcPts val="0"/>
              </a:spcAft>
              <a:defRPr/>
            </a:pPr>
            <a:r>
              <a:rPr lang="en-US" sz="1125" dirty="0" err="1">
                <a:solidFill>
                  <a:prstClr val="black"/>
                </a:solidFill>
                <a:latin typeface="Arial Narrow" panose="020B0606020202030204" pitchFamily="34" charset="0"/>
                <a:ea typeface="+mn-ea"/>
                <a:cs typeface="+mn-cs"/>
              </a:rPr>
              <a:t>Fulvestrant</a:t>
            </a:r>
            <a:endParaRPr lang="en-US" sz="1125" dirty="0">
              <a:solidFill>
                <a:prstClr val="black"/>
              </a:solidFill>
              <a:latin typeface="Arial Narrow" panose="020B0606020202030204" pitchFamily="34" charset="0"/>
              <a:ea typeface="+mn-ea"/>
              <a:cs typeface="+mn-cs"/>
            </a:endParaRPr>
          </a:p>
        </p:txBody>
      </p:sp>
      <p:sp>
        <p:nvSpPr>
          <p:cNvPr id="76" name="TextBox 75">
            <a:extLst>
              <a:ext uri="{FF2B5EF4-FFF2-40B4-BE49-F238E27FC236}">
                <a16:creationId xmlns:a16="http://schemas.microsoft.com/office/drawing/2014/main" id="{B3668A72-53FD-430E-BA21-806E3E55D4FB}"/>
              </a:ext>
            </a:extLst>
          </p:cNvPr>
          <p:cNvSpPr txBox="1"/>
          <p:nvPr/>
        </p:nvSpPr>
        <p:spPr>
          <a:xfrm>
            <a:off x="1454457" y="1644375"/>
            <a:ext cx="917819" cy="265457"/>
          </a:xfrm>
          <a:prstGeom prst="rect">
            <a:avLst/>
          </a:prstGeom>
          <a:noFill/>
        </p:spPr>
        <p:txBody>
          <a:bodyPr wrap="square" rtlCol="0">
            <a:spAutoFit/>
          </a:bodyPr>
          <a:lstStyle/>
          <a:p>
            <a:pPr defTabSz="685800" fontAlgn="auto">
              <a:spcBef>
                <a:spcPts val="0"/>
              </a:spcBef>
              <a:spcAft>
                <a:spcPts val="0"/>
              </a:spcAft>
              <a:defRPr/>
            </a:pPr>
            <a:r>
              <a:rPr lang="en-US" sz="1125" dirty="0" err="1">
                <a:solidFill>
                  <a:prstClr val="black"/>
                </a:solidFill>
                <a:latin typeface="Arial Narrow" panose="020B0606020202030204" pitchFamily="34" charset="0"/>
                <a:ea typeface="+mn-ea"/>
                <a:cs typeface="+mn-cs"/>
              </a:rPr>
              <a:t>Lasofoxifene</a:t>
            </a:r>
            <a:endParaRPr lang="en-US" sz="1125" dirty="0">
              <a:solidFill>
                <a:prstClr val="black"/>
              </a:solidFill>
              <a:latin typeface="Arial Narrow" panose="020B0606020202030204" pitchFamily="34" charset="0"/>
              <a:ea typeface="+mn-ea"/>
              <a:cs typeface="+mn-cs"/>
            </a:endParaRPr>
          </a:p>
        </p:txBody>
      </p:sp>
      <p:cxnSp>
        <p:nvCxnSpPr>
          <p:cNvPr id="77" name="Straight Connector 76">
            <a:extLst>
              <a:ext uri="{FF2B5EF4-FFF2-40B4-BE49-F238E27FC236}">
                <a16:creationId xmlns:a16="http://schemas.microsoft.com/office/drawing/2014/main" id="{0CFD844E-3439-4941-948A-DEB829430168}"/>
              </a:ext>
            </a:extLst>
          </p:cNvPr>
          <p:cNvCxnSpPr>
            <a:cxnSpLocks/>
          </p:cNvCxnSpPr>
          <p:nvPr/>
        </p:nvCxnSpPr>
        <p:spPr>
          <a:xfrm>
            <a:off x="2243552" y="1759791"/>
            <a:ext cx="20574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E7566B5-D909-43E3-82EC-B54EAF214F69}"/>
              </a:ext>
            </a:extLst>
          </p:cNvPr>
          <p:cNvCxnSpPr>
            <a:cxnSpLocks/>
          </p:cNvCxnSpPr>
          <p:nvPr/>
        </p:nvCxnSpPr>
        <p:spPr>
          <a:xfrm>
            <a:off x="1245121" y="1759791"/>
            <a:ext cx="2057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A8E64CF-9CA5-4E5A-BE1E-673AD7C92B7D}"/>
              </a:ext>
            </a:extLst>
          </p:cNvPr>
          <p:cNvSpPr txBox="1"/>
          <p:nvPr/>
        </p:nvSpPr>
        <p:spPr>
          <a:xfrm>
            <a:off x="387869" y="3524190"/>
            <a:ext cx="3453189" cy="784830"/>
          </a:xfrm>
          <a:prstGeom prst="rect">
            <a:avLst/>
          </a:prstGeom>
          <a:noFill/>
        </p:spPr>
        <p:txBody>
          <a:bodyPr wrap="none" rtlCol="0">
            <a:spAutoFit/>
          </a:bodyPr>
          <a:lstStyle/>
          <a:p>
            <a:pPr defTabSz="685800" fontAlgn="auto">
              <a:spcBef>
                <a:spcPts val="0"/>
              </a:spcBef>
              <a:spcAft>
                <a:spcPts val="0"/>
              </a:spcAft>
              <a:defRPr/>
            </a:pPr>
            <a:r>
              <a:rPr lang="en-US" sz="1050" b="1" dirty="0">
                <a:solidFill>
                  <a:prstClr val="black"/>
                </a:solidFill>
                <a:latin typeface="Arial Narrow" panose="020B0606020202030204" pitchFamily="34" charset="0"/>
                <a:ea typeface="+mn-ea"/>
                <a:cs typeface="+mn-cs"/>
              </a:rPr>
              <a:t>ORR: </a:t>
            </a:r>
            <a:r>
              <a:rPr lang="en-US" sz="1050" dirty="0">
                <a:solidFill>
                  <a:prstClr val="black"/>
                </a:solidFill>
                <a:latin typeface="Arial Narrow" panose="020B0606020202030204" pitchFamily="34" charset="0"/>
                <a:ea typeface="+mn-ea"/>
                <a:cs typeface="+mn-cs"/>
              </a:rPr>
              <a:t>13.2% vs 2.9% (P=0.12)</a:t>
            </a:r>
          </a:p>
          <a:p>
            <a:pPr defTabSz="685800" fontAlgn="auto">
              <a:spcBef>
                <a:spcPts val="0"/>
              </a:spcBef>
              <a:spcAft>
                <a:spcPts val="0"/>
              </a:spcAft>
              <a:defRPr/>
            </a:pPr>
            <a:r>
              <a:rPr lang="en-US" sz="1050" b="1" dirty="0">
                <a:solidFill>
                  <a:prstClr val="black"/>
                </a:solidFill>
                <a:latin typeface="Arial Narrow" panose="020B0606020202030204" pitchFamily="34" charset="0"/>
                <a:ea typeface="+mn-ea"/>
                <a:cs typeface="+mn-cs"/>
              </a:rPr>
              <a:t>CBR: </a:t>
            </a:r>
            <a:r>
              <a:rPr lang="en-US" sz="1050" dirty="0">
                <a:solidFill>
                  <a:prstClr val="black"/>
                </a:solidFill>
                <a:latin typeface="Arial Narrow" panose="020B0606020202030204" pitchFamily="34" charset="0"/>
                <a:ea typeface="+mn-ea"/>
                <a:cs typeface="+mn-cs"/>
              </a:rPr>
              <a:t>36.5% vs 21.6% (P=0.12)</a:t>
            </a:r>
          </a:p>
          <a:p>
            <a:pPr defTabSz="685800" fontAlgn="auto">
              <a:spcBef>
                <a:spcPts val="0"/>
              </a:spcBef>
              <a:spcAft>
                <a:spcPts val="0"/>
              </a:spcAft>
              <a:defRPr/>
            </a:pPr>
            <a:r>
              <a:rPr lang="en-US" sz="1050" b="1" dirty="0" err="1">
                <a:solidFill>
                  <a:prstClr val="black"/>
                </a:solidFill>
                <a:latin typeface="Arial Narrow" panose="020B0606020202030204" pitchFamily="34" charset="0"/>
                <a:ea typeface="+mn-ea"/>
                <a:cs typeface="+mn-cs"/>
              </a:rPr>
              <a:t>ctDNA</a:t>
            </a:r>
            <a:r>
              <a:rPr lang="en-US" sz="1050" b="1" dirty="0">
                <a:solidFill>
                  <a:prstClr val="black"/>
                </a:solidFill>
                <a:latin typeface="Arial Narrow" panose="020B0606020202030204" pitchFamily="34" charset="0"/>
                <a:ea typeface="+mn-ea"/>
                <a:cs typeface="+mn-cs"/>
              </a:rPr>
              <a:t>: </a:t>
            </a:r>
            <a:r>
              <a:rPr lang="en-US" sz="1050" dirty="0">
                <a:solidFill>
                  <a:prstClr val="black"/>
                </a:solidFill>
                <a:latin typeface="Arial Narrow" panose="020B0606020202030204" pitchFamily="34" charset="0"/>
                <a:ea typeface="+mn-ea"/>
                <a:cs typeface="+mn-cs"/>
              </a:rPr>
              <a:t>Median relative change in MAF at 8 week: 87.1% vs 14.1%</a:t>
            </a:r>
          </a:p>
          <a:p>
            <a:pPr defTabSz="685800" fontAlgn="auto">
              <a:spcBef>
                <a:spcPts val="0"/>
              </a:spcBef>
              <a:spcAft>
                <a:spcPts val="0"/>
              </a:spcAft>
              <a:defRPr/>
            </a:pPr>
            <a:endParaRPr lang="en-US" sz="1350" dirty="0">
              <a:solidFill>
                <a:prstClr val="black"/>
              </a:solidFill>
              <a:latin typeface="Calibri" panose="020F0502020204030204"/>
              <a:ea typeface="+mn-ea"/>
              <a:cs typeface="+mn-cs"/>
            </a:endParaRPr>
          </a:p>
        </p:txBody>
      </p:sp>
      <p:sp>
        <p:nvSpPr>
          <p:cNvPr id="80" name="TextBox 79">
            <a:extLst>
              <a:ext uri="{FF2B5EF4-FFF2-40B4-BE49-F238E27FC236}">
                <a16:creationId xmlns:a16="http://schemas.microsoft.com/office/drawing/2014/main" id="{B6D4EA8E-7F25-4197-B503-11216888E96A}"/>
              </a:ext>
            </a:extLst>
          </p:cNvPr>
          <p:cNvSpPr txBox="1"/>
          <p:nvPr/>
        </p:nvSpPr>
        <p:spPr>
          <a:xfrm>
            <a:off x="3413300" y="4923852"/>
            <a:ext cx="2630848" cy="230832"/>
          </a:xfrm>
          <a:prstGeom prst="rect">
            <a:avLst/>
          </a:prstGeom>
          <a:noFill/>
        </p:spPr>
        <p:txBody>
          <a:bodyPr wrap="none" rtlCol="0">
            <a:spAutoFit/>
          </a:bodyPr>
          <a:lstStyle/>
          <a:p>
            <a:pPr defTabSz="685783" fontAlgn="auto">
              <a:spcBef>
                <a:spcPts val="0"/>
              </a:spcBef>
              <a:spcAft>
                <a:spcPts val="0"/>
              </a:spcAft>
              <a:defRPr/>
            </a:pPr>
            <a:r>
              <a:rPr lang="en-US" sz="900" dirty="0">
                <a:solidFill>
                  <a:prstClr val="black"/>
                </a:solidFill>
                <a:latin typeface="Calibri"/>
                <a:ea typeface="MS PGothic" charset="0"/>
                <a:cs typeface="+mn-cs"/>
              </a:rPr>
              <a:t>Goetz et al ESMO 2022; Damodaran et al ASCO 2022</a:t>
            </a:r>
          </a:p>
        </p:txBody>
      </p:sp>
      <p:sp>
        <p:nvSpPr>
          <p:cNvPr id="4" name="TextBox 3">
            <a:extLst>
              <a:ext uri="{FF2B5EF4-FFF2-40B4-BE49-F238E27FC236}">
                <a16:creationId xmlns:a16="http://schemas.microsoft.com/office/drawing/2014/main" id="{1380C538-D4CC-444B-AED0-35C1E081AB4D}"/>
              </a:ext>
            </a:extLst>
          </p:cNvPr>
          <p:cNvSpPr txBox="1"/>
          <p:nvPr/>
        </p:nvSpPr>
        <p:spPr>
          <a:xfrm>
            <a:off x="96984" y="4535507"/>
            <a:ext cx="6040436" cy="288541"/>
          </a:xfrm>
          <a:prstGeom prst="rect">
            <a:avLst/>
          </a:prstGeom>
          <a:noFill/>
        </p:spPr>
        <p:txBody>
          <a:bodyPr wrap="none" rtlCol="0">
            <a:spAutoFit/>
          </a:bodyPr>
          <a:lstStyle/>
          <a:p>
            <a:pPr defTabSz="685800" fontAlgn="auto">
              <a:spcBef>
                <a:spcPts val="0"/>
              </a:spcBef>
              <a:spcAft>
                <a:spcPts val="0"/>
              </a:spcAft>
              <a:defRPr/>
            </a:pPr>
            <a:r>
              <a:rPr lang="en-US" sz="1275" b="1" dirty="0">
                <a:solidFill>
                  <a:prstClr val="black"/>
                </a:solidFill>
                <a:latin typeface="Calibri" panose="020F0502020204030204"/>
                <a:ea typeface="+mn-ea"/>
                <a:cs typeface="+mn-cs"/>
              </a:rPr>
              <a:t>Phase 3 - ELAINE 3: </a:t>
            </a:r>
            <a:r>
              <a:rPr lang="en-US" sz="1275" b="1" dirty="0" err="1">
                <a:solidFill>
                  <a:prstClr val="black"/>
                </a:solidFill>
                <a:latin typeface="Calibri" panose="020F0502020204030204"/>
                <a:ea typeface="+mn-ea"/>
                <a:cs typeface="+mn-cs"/>
              </a:rPr>
              <a:t>Lasofoxifene</a:t>
            </a:r>
            <a:r>
              <a:rPr lang="en-US" sz="1275" b="1" dirty="0">
                <a:solidFill>
                  <a:prstClr val="black"/>
                </a:solidFill>
                <a:latin typeface="Calibri" panose="020F0502020204030204"/>
                <a:ea typeface="+mn-ea"/>
                <a:cs typeface="+mn-cs"/>
              </a:rPr>
              <a:t> + </a:t>
            </a:r>
            <a:r>
              <a:rPr lang="en-US" sz="1275" b="1" dirty="0" err="1">
                <a:solidFill>
                  <a:prstClr val="black"/>
                </a:solidFill>
                <a:latin typeface="Calibri" panose="020F0502020204030204"/>
                <a:ea typeface="+mn-ea"/>
                <a:cs typeface="+mn-cs"/>
              </a:rPr>
              <a:t>Abemaciclib</a:t>
            </a:r>
            <a:r>
              <a:rPr lang="en-US" sz="1275" b="1" dirty="0">
                <a:solidFill>
                  <a:prstClr val="black"/>
                </a:solidFill>
                <a:latin typeface="Calibri" panose="020F0502020204030204"/>
                <a:ea typeface="+mn-ea"/>
                <a:cs typeface="+mn-cs"/>
              </a:rPr>
              <a:t> vs </a:t>
            </a:r>
            <a:r>
              <a:rPr lang="en-US" sz="1275" b="1" dirty="0" err="1">
                <a:solidFill>
                  <a:prstClr val="black"/>
                </a:solidFill>
                <a:latin typeface="Calibri" panose="020F0502020204030204"/>
                <a:ea typeface="+mn-ea"/>
                <a:cs typeface="+mn-cs"/>
              </a:rPr>
              <a:t>Fulvestrant</a:t>
            </a:r>
            <a:r>
              <a:rPr lang="en-US" sz="1275" b="1" dirty="0">
                <a:solidFill>
                  <a:prstClr val="black"/>
                </a:solidFill>
                <a:latin typeface="Calibri" panose="020F0502020204030204"/>
                <a:ea typeface="+mn-ea"/>
                <a:cs typeface="+mn-cs"/>
              </a:rPr>
              <a:t> + </a:t>
            </a:r>
            <a:r>
              <a:rPr lang="en-US" sz="1275" b="1" dirty="0" err="1">
                <a:solidFill>
                  <a:prstClr val="black"/>
                </a:solidFill>
                <a:latin typeface="Calibri" panose="020F0502020204030204"/>
                <a:ea typeface="+mn-ea"/>
                <a:cs typeface="+mn-cs"/>
              </a:rPr>
              <a:t>Abemaciclib</a:t>
            </a:r>
            <a:r>
              <a:rPr lang="en-US" sz="1275" b="1" dirty="0">
                <a:solidFill>
                  <a:prstClr val="black"/>
                </a:solidFill>
                <a:latin typeface="Calibri" panose="020F0502020204030204"/>
                <a:ea typeface="+mn-ea"/>
                <a:cs typeface="+mn-cs"/>
              </a:rPr>
              <a:t> is planned</a:t>
            </a:r>
          </a:p>
        </p:txBody>
      </p:sp>
    </p:spTree>
    <p:extLst>
      <p:ext uri="{BB962C8B-B14F-4D97-AF65-F5344CB8AC3E}">
        <p14:creationId xmlns:p14="http://schemas.microsoft.com/office/powerpoint/2010/main" val="14528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p:bldP spid="9" grpId="0"/>
      <p:bldP spid="10" grpId="0"/>
      <p:bldP spid="11"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27" t="16692" r="18683"/>
          <a:stretch/>
        </p:blipFill>
        <p:spPr>
          <a:xfrm>
            <a:off x="135731" y="180975"/>
            <a:ext cx="8736806" cy="4905983"/>
          </a:xfrm>
          <a:prstGeom prst="rect">
            <a:avLst/>
          </a:prstGeom>
        </p:spPr>
      </p:pic>
      <p:sp>
        <p:nvSpPr>
          <p:cNvPr id="3" name="TextBox 2"/>
          <p:cNvSpPr txBox="1"/>
          <p:nvPr/>
        </p:nvSpPr>
        <p:spPr>
          <a:xfrm>
            <a:off x="286323" y="2372356"/>
            <a:ext cx="766557" cy="261610"/>
          </a:xfrm>
          <a:prstGeom prst="rect">
            <a:avLst/>
          </a:prstGeom>
          <a:solidFill>
            <a:schemeClr val="bg1"/>
          </a:solidFill>
        </p:spPr>
        <p:txBody>
          <a:bodyPr wrap="none" rtlCol="0">
            <a:spAutoFit/>
          </a:bodyPr>
          <a:lstStyle/>
          <a:p>
            <a:r>
              <a:rPr lang="en-US" sz="1050" b="1" dirty="0">
                <a:solidFill>
                  <a:srgbClr val="C00000"/>
                </a:solidFill>
              </a:rPr>
              <a:t>ARV-471</a:t>
            </a:r>
          </a:p>
        </p:txBody>
      </p:sp>
      <p:sp>
        <p:nvSpPr>
          <p:cNvPr id="4" name="TextBox 3"/>
          <p:cNvSpPr txBox="1"/>
          <p:nvPr/>
        </p:nvSpPr>
        <p:spPr>
          <a:xfrm>
            <a:off x="255065" y="3310714"/>
            <a:ext cx="797816" cy="261610"/>
          </a:xfrm>
          <a:prstGeom prst="rect">
            <a:avLst/>
          </a:prstGeom>
          <a:solidFill>
            <a:schemeClr val="bg1"/>
          </a:solidFill>
        </p:spPr>
        <p:txBody>
          <a:bodyPr wrap="square" rtlCol="0">
            <a:spAutoFit/>
          </a:bodyPr>
          <a:lstStyle/>
          <a:p>
            <a:r>
              <a:rPr lang="en-US" sz="1050" b="1" dirty="0">
                <a:solidFill>
                  <a:srgbClr val="C00000"/>
                </a:solidFill>
              </a:rPr>
              <a:t>H3B-6545</a:t>
            </a:r>
          </a:p>
        </p:txBody>
      </p:sp>
      <p:sp>
        <p:nvSpPr>
          <p:cNvPr id="5" name="TextBox 4"/>
          <p:cNvSpPr txBox="1"/>
          <p:nvPr/>
        </p:nvSpPr>
        <p:spPr>
          <a:xfrm>
            <a:off x="255064" y="4249072"/>
            <a:ext cx="797816" cy="261610"/>
          </a:xfrm>
          <a:prstGeom prst="rect">
            <a:avLst/>
          </a:prstGeom>
          <a:solidFill>
            <a:schemeClr val="bg1"/>
          </a:solidFill>
        </p:spPr>
        <p:txBody>
          <a:bodyPr wrap="square" rtlCol="0">
            <a:spAutoFit/>
          </a:bodyPr>
          <a:lstStyle/>
          <a:p>
            <a:r>
              <a:rPr lang="en-US" sz="1050" b="1" dirty="0">
                <a:solidFill>
                  <a:srgbClr val="C00000"/>
                </a:solidFill>
              </a:rPr>
              <a:t>OP-1250</a:t>
            </a:r>
          </a:p>
        </p:txBody>
      </p:sp>
    </p:spTree>
    <p:extLst>
      <p:ext uri="{BB962C8B-B14F-4D97-AF65-F5344CB8AC3E}">
        <p14:creationId xmlns:p14="http://schemas.microsoft.com/office/powerpoint/2010/main" val="20545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4833" y="1158567"/>
            <a:ext cx="8877300" cy="3010220"/>
          </a:xfrm>
        </p:spPr>
        <p:txBody>
          <a:bodyPr/>
          <a:lstStyle/>
          <a:p>
            <a:r>
              <a:rPr lang="en-US" sz="1800" dirty="0" err="1">
                <a:latin typeface="Arial" panose="020B0604020202020204" pitchFamily="34" charset="0"/>
                <a:cs typeface="Arial" panose="020B0604020202020204" pitchFamily="34" charset="0"/>
              </a:rPr>
              <a:t>Fulvestrant</a:t>
            </a:r>
            <a:r>
              <a:rPr lang="en-US" sz="1800" dirty="0">
                <a:latin typeface="Arial" panose="020B0604020202020204" pitchFamily="34" charset="0"/>
                <a:cs typeface="Arial" panose="020B0604020202020204" pitchFamily="34" charset="0"/>
              </a:rPr>
              <a:t> IM was the first SERD approved for HR+/HER2- MBC, but activity is limited by its PK property and has reduced efficacy in ESR1 mutated breast cancer.</a:t>
            </a:r>
          </a:p>
          <a:p>
            <a:r>
              <a:rPr lang="en-US" sz="1800" dirty="0" err="1">
                <a:latin typeface="Arial" panose="020B0604020202020204" pitchFamily="34" charset="0"/>
                <a:cs typeface="Arial" panose="020B0604020202020204" pitchFamily="34" charset="0"/>
              </a:rPr>
              <a:t>Elacestrant</a:t>
            </a:r>
            <a:r>
              <a:rPr lang="en-US" sz="1800" dirty="0">
                <a:latin typeface="Arial" panose="020B0604020202020204" pitchFamily="34" charset="0"/>
                <a:cs typeface="Arial" panose="020B0604020202020204" pitchFamily="34" charset="0"/>
              </a:rPr>
              <a:t> is the first orally available SERD for ESR1 mutated advanced/metastatic HR+/HER2- breast cancer.  </a:t>
            </a:r>
          </a:p>
          <a:p>
            <a:r>
              <a:rPr lang="en-US" sz="1800" dirty="0" err="1">
                <a:latin typeface="Arial" panose="020B0604020202020204" pitchFamily="34" charset="0"/>
                <a:cs typeface="Arial" panose="020B0604020202020204" pitchFamily="34" charset="0"/>
              </a:rPr>
              <a:t>Elacestrant</a:t>
            </a:r>
            <a:r>
              <a:rPr lang="en-US" sz="1800" dirty="0">
                <a:latin typeface="Arial" panose="020B0604020202020204" pitchFamily="34" charset="0"/>
                <a:cs typeface="Arial" panose="020B0604020202020204" pitchFamily="34" charset="0"/>
              </a:rPr>
              <a:t> is being tested in combination with targeted therapies </a:t>
            </a:r>
          </a:p>
          <a:p>
            <a:r>
              <a:rPr lang="en-US" sz="1800" dirty="0">
                <a:latin typeface="Arial" panose="020B0604020202020204" pitchFamily="34" charset="0"/>
                <a:cs typeface="Arial" panose="020B0604020202020204" pitchFamily="34" charset="0"/>
              </a:rPr>
              <a:t>Several other SERDs are being developed in both adjuvant and metastatic settings </a:t>
            </a:r>
          </a:p>
          <a:p>
            <a:r>
              <a:rPr lang="en-US" sz="1800" dirty="0">
                <a:latin typeface="Arial" panose="020B0604020202020204" pitchFamily="34" charset="0"/>
                <a:cs typeface="Arial" panose="020B0604020202020204" pitchFamily="34" charset="0"/>
              </a:rPr>
              <a:t> There are also other novel ER targeted drugs in early stages of development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266699" y="325472"/>
            <a:ext cx="8559585" cy="415884"/>
          </a:xfrm>
        </p:spPr>
        <p:txBody>
          <a:bodyPr/>
          <a:lstStyle/>
          <a:p>
            <a:r>
              <a:rPr lang="en-US" b="1" dirty="0">
                <a:solidFill>
                  <a:srgbClr val="002060"/>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11869636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Andrew Davis, MD</a:t>
            </a:r>
          </a:p>
          <a:p>
            <a:r>
              <a:rPr lang="en-US" dirty="0">
                <a:solidFill>
                  <a:srgbClr val="002E51"/>
                </a:solidFill>
              </a:rPr>
              <a:t>Assistant Professor of Medicine</a:t>
            </a:r>
          </a:p>
          <a:p>
            <a:r>
              <a:rPr lang="en-US" dirty="0">
                <a:solidFill>
                  <a:srgbClr val="002E51"/>
                </a:solidFill>
              </a:rPr>
              <a:t>Washington University</a:t>
            </a:r>
          </a:p>
          <a:p>
            <a:r>
              <a:rPr lang="en-US" dirty="0">
                <a:solidFill>
                  <a:srgbClr val="002E51"/>
                </a:solidFill>
              </a:rPr>
              <a:t>St. Louis, MO</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HER2-low </a:t>
            </a:r>
            <a:br>
              <a:rPr lang="en-US" b="1" dirty="0">
                <a:solidFill>
                  <a:srgbClr val="002E51"/>
                </a:solidFill>
              </a:rPr>
            </a:br>
            <a:r>
              <a:rPr lang="en-US" b="1" dirty="0">
                <a:solidFill>
                  <a:srgbClr val="002E51"/>
                </a:solidFill>
              </a:rPr>
              <a:t>Breast Cancer</a:t>
            </a:r>
          </a:p>
        </p:txBody>
      </p:sp>
      <p:pic>
        <p:nvPicPr>
          <p:cNvPr id="3" name="Picture 2" descr="Text&#10;&#10;Description automatically generated">
            <a:extLst>
              <a:ext uri="{FF2B5EF4-FFF2-40B4-BE49-F238E27FC236}">
                <a16:creationId xmlns:a16="http://schemas.microsoft.com/office/drawing/2014/main" id="{BC66361E-C39A-2585-4B17-26A5E39137D3}"/>
              </a:ext>
            </a:extLst>
          </p:cNvPr>
          <p:cNvPicPr>
            <a:picLocks noChangeAspect="1"/>
          </p:cNvPicPr>
          <p:nvPr/>
        </p:nvPicPr>
        <p:blipFill>
          <a:blip r:embed="rId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32843940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225B3369-8EA8-C643-B2D7-A608ED315F34}"/>
              </a:ext>
            </a:extLst>
          </p:cNvPr>
          <p:cNvSpPr>
            <a:spLocks noGrp="1" noChangeArrowheads="1"/>
          </p:cNvSpPr>
          <p:nvPr>
            <p:ph type="title"/>
          </p:nvPr>
        </p:nvSpPr>
        <p:spPr bwMode="auto">
          <a:xfrm>
            <a:off x="1028680" y="0"/>
            <a:ext cx="5834698" cy="8580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p>
            <a:pPr algn="l" eaLnBrk="1" hangingPunct="1"/>
            <a:r>
              <a:rPr lang="en-US" altLang="en-US" dirty="0"/>
              <a:t>Overview</a:t>
            </a:r>
          </a:p>
        </p:txBody>
      </p:sp>
      <p:sp>
        <p:nvSpPr>
          <p:cNvPr id="13314" name="Rectangle 3">
            <a:extLst>
              <a:ext uri="{FF2B5EF4-FFF2-40B4-BE49-F238E27FC236}">
                <a16:creationId xmlns:a16="http://schemas.microsoft.com/office/drawing/2014/main" id="{D6E63859-EC90-F145-BF15-27310763F58E}"/>
              </a:ext>
            </a:extLst>
          </p:cNvPr>
          <p:cNvSpPr>
            <a:spLocks noGrp="1" noChangeArrowheads="1"/>
          </p:cNvSpPr>
          <p:nvPr>
            <p:ph type="body" idx="1"/>
          </p:nvPr>
        </p:nvSpPr>
        <p:spPr bwMode="auto">
          <a:xfrm>
            <a:off x="672662" y="993289"/>
            <a:ext cx="8123380" cy="30889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p>
            <a:pPr eaLnBrk="1" hangingPunct="1"/>
            <a:r>
              <a:rPr lang="en-US" altLang="en-US" sz="2252" dirty="0">
                <a:latin typeface="Times" pitchFamily="2" charset="0"/>
                <a:ea typeface="Garamond" panose="02020404030301010803" pitchFamily="18" charset="0"/>
                <a:cs typeface="Times" pitchFamily="2" charset="0"/>
              </a:rPr>
              <a:t>What are the limitations of defining HER2 with IHC?</a:t>
            </a:r>
          </a:p>
          <a:p>
            <a:pPr eaLnBrk="1" hangingPunct="1"/>
            <a:r>
              <a:rPr lang="en-US" altLang="en-US" sz="2252" dirty="0">
                <a:latin typeface="Times" pitchFamily="2" charset="0"/>
                <a:ea typeface="Garamond" panose="02020404030301010803" pitchFamily="18" charset="0"/>
                <a:cs typeface="Times" pitchFamily="2" charset="0"/>
              </a:rPr>
              <a:t>What is HER2-low breast cancer? </a:t>
            </a:r>
          </a:p>
          <a:p>
            <a:pPr eaLnBrk="1" hangingPunct="1"/>
            <a:r>
              <a:rPr lang="en-US" altLang="en-US" sz="2252" dirty="0">
                <a:latin typeface="Times" pitchFamily="2" charset="0"/>
                <a:ea typeface="Garamond" panose="02020404030301010803" pitchFamily="18" charset="0"/>
                <a:cs typeface="Times" pitchFamily="2" charset="0"/>
              </a:rPr>
              <a:t>Is HER2 low a distinct subtype of breast cancer?</a:t>
            </a:r>
          </a:p>
          <a:p>
            <a:pPr eaLnBrk="1" hangingPunct="1"/>
            <a:r>
              <a:rPr lang="en-US" altLang="en-US" sz="2252" dirty="0">
                <a:latin typeface="Times" pitchFamily="2" charset="0"/>
                <a:ea typeface="Garamond" panose="02020404030301010803" pitchFamily="18" charset="0"/>
                <a:cs typeface="Times" pitchFamily="2" charset="0"/>
              </a:rPr>
              <a:t>How are patients with HER2-low advanced breast cancer treated?</a:t>
            </a:r>
          </a:p>
          <a:p>
            <a:pPr eaLnBrk="1" hangingPunct="1"/>
            <a:endParaRPr lang="en-US" altLang="en-US" sz="1802" dirty="0">
              <a:solidFill>
                <a:schemeClr val="bg2"/>
              </a:solidFill>
              <a:latin typeface="Times" pitchFamily="2" charset="0"/>
              <a:ea typeface="Garamond" panose="02020404030301010803" pitchFamily="18" charset="0"/>
              <a:cs typeface="Times" pitchFamily="2" charset="0"/>
            </a:endParaRPr>
          </a:p>
          <a:p>
            <a:pPr marL="0" indent="0" eaLnBrk="1" hangingPunct="1">
              <a:buNone/>
            </a:pPr>
            <a:endParaRPr lang="en-US" altLang="en-US" sz="1802" dirty="0">
              <a:solidFill>
                <a:schemeClr val="bg2"/>
              </a:solidFill>
              <a:latin typeface="Times" pitchFamily="2" charset="0"/>
              <a:ea typeface="Garamond" panose="02020404030301010803" pitchFamily="18" charset="0"/>
              <a:cs typeface="Times" pitchFamily="2" charset="0"/>
            </a:endParaRPr>
          </a:p>
        </p:txBody>
      </p:sp>
    </p:spTree>
    <p:extLst>
      <p:ext uri="{BB962C8B-B14F-4D97-AF65-F5344CB8AC3E}">
        <p14:creationId xmlns:p14="http://schemas.microsoft.com/office/powerpoint/2010/main" val="20511434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DA6E-F1E5-9D43-8683-7104691FD147}"/>
              </a:ext>
            </a:extLst>
          </p:cNvPr>
          <p:cNvSpPr>
            <a:spLocks noGrp="1"/>
          </p:cNvSpPr>
          <p:nvPr>
            <p:ph type="title"/>
          </p:nvPr>
        </p:nvSpPr>
        <p:spPr/>
        <p:txBody>
          <a:bodyPr/>
          <a:lstStyle/>
          <a:p>
            <a:r>
              <a:rPr lang="en-US" dirty="0"/>
              <a:t>HER2 by IHC</a:t>
            </a:r>
          </a:p>
        </p:txBody>
      </p:sp>
      <p:pic>
        <p:nvPicPr>
          <p:cNvPr id="8" name="Content Placeholder 7">
            <a:extLst>
              <a:ext uri="{FF2B5EF4-FFF2-40B4-BE49-F238E27FC236}">
                <a16:creationId xmlns:a16="http://schemas.microsoft.com/office/drawing/2014/main" id="{D80C17AD-48E4-4645-8A11-BCFFA16D52D6}"/>
              </a:ext>
            </a:extLst>
          </p:cNvPr>
          <p:cNvPicPr>
            <a:picLocks noGrp="1" noChangeAspect="1"/>
          </p:cNvPicPr>
          <p:nvPr>
            <p:ph sz="half" idx="1"/>
          </p:nvPr>
        </p:nvPicPr>
        <p:blipFill>
          <a:blip r:embed="rId2"/>
          <a:stretch>
            <a:fillRect/>
          </a:stretch>
        </p:blipFill>
        <p:spPr>
          <a:xfrm>
            <a:off x="100810" y="932643"/>
            <a:ext cx="6177915" cy="3290703"/>
          </a:xfrm>
        </p:spPr>
      </p:pic>
      <p:sp>
        <p:nvSpPr>
          <p:cNvPr id="4" name="Frame 3">
            <a:extLst>
              <a:ext uri="{FF2B5EF4-FFF2-40B4-BE49-F238E27FC236}">
                <a16:creationId xmlns:a16="http://schemas.microsoft.com/office/drawing/2014/main" id="{E7473E1F-C805-8A4E-AC9A-BEF95AB5FC6B}"/>
              </a:ext>
            </a:extLst>
          </p:cNvPr>
          <p:cNvSpPr/>
          <p:nvPr/>
        </p:nvSpPr>
        <p:spPr>
          <a:xfrm>
            <a:off x="1699327" y="2017986"/>
            <a:ext cx="4475378" cy="832945"/>
          </a:xfrm>
          <a:prstGeom prst="frame">
            <a:avLst>
              <a:gd name="adj1"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Content Placeholder 3">
            <a:extLst>
              <a:ext uri="{FF2B5EF4-FFF2-40B4-BE49-F238E27FC236}">
                <a16:creationId xmlns:a16="http://schemas.microsoft.com/office/drawing/2014/main" id="{1FF1DA9F-0C7C-2C48-9FD7-C36105F20F93}"/>
              </a:ext>
            </a:extLst>
          </p:cNvPr>
          <p:cNvSpPr txBox="1">
            <a:spLocks/>
          </p:cNvSpPr>
          <p:nvPr/>
        </p:nvSpPr>
        <p:spPr bwMode="auto">
          <a:xfrm>
            <a:off x="5834554" y="4333028"/>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Wolff et al. JCO 2018</a:t>
            </a:r>
          </a:p>
        </p:txBody>
      </p:sp>
      <p:sp>
        <p:nvSpPr>
          <p:cNvPr id="6" name="Content Placeholder 3">
            <a:extLst>
              <a:ext uri="{FF2B5EF4-FFF2-40B4-BE49-F238E27FC236}">
                <a16:creationId xmlns:a16="http://schemas.microsoft.com/office/drawing/2014/main" id="{5FF45EB1-99D5-294B-AFD9-4D5F2663DB2E}"/>
              </a:ext>
            </a:extLst>
          </p:cNvPr>
          <p:cNvSpPr>
            <a:spLocks noGrp="1"/>
          </p:cNvSpPr>
          <p:nvPr>
            <p:ph sz="half" idx="2"/>
          </p:nvPr>
        </p:nvSpPr>
        <p:spPr>
          <a:xfrm>
            <a:off x="6278725" y="1256450"/>
            <a:ext cx="3088957" cy="2162589"/>
          </a:xfrm>
        </p:spPr>
        <p:txBody>
          <a:bodyPr/>
          <a:lstStyle/>
          <a:p>
            <a:pPr marL="0" indent="0">
              <a:buNone/>
            </a:pPr>
            <a:r>
              <a:rPr lang="en-US" dirty="0"/>
              <a:t>HER2 “negative” may still express HER2</a:t>
            </a:r>
          </a:p>
        </p:txBody>
      </p:sp>
    </p:spTree>
    <p:extLst>
      <p:ext uri="{BB962C8B-B14F-4D97-AF65-F5344CB8AC3E}">
        <p14:creationId xmlns:p14="http://schemas.microsoft.com/office/powerpoint/2010/main" val="30775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6D59-2D70-0047-9C2E-5A126793BD94}"/>
              </a:ext>
            </a:extLst>
          </p:cNvPr>
          <p:cNvSpPr>
            <a:spLocks noGrp="1"/>
          </p:cNvSpPr>
          <p:nvPr>
            <p:ph type="title"/>
          </p:nvPr>
        </p:nvSpPr>
        <p:spPr>
          <a:xfrm>
            <a:off x="-136635" y="127465"/>
            <a:ext cx="9574924" cy="695496"/>
          </a:xfrm>
        </p:spPr>
        <p:txBody>
          <a:bodyPr/>
          <a:lstStyle/>
          <a:p>
            <a:r>
              <a:rPr lang="en-US" sz="2800" dirty="0"/>
              <a:t>HER2 “negative” patients have some HER2 expression</a:t>
            </a:r>
          </a:p>
        </p:txBody>
      </p:sp>
      <p:pic>
        <p:nvPicPr>
          <p:cNvPr id="10" name="Content Placeholder 9">
            <a:extLst>
              <a:ext uri="{FF2B5EF4-FFF2-40B4-BE49-F238E27FC236}">
                <a16:creationId xmlns:a16="http://schemas.microsoft.com/office/drawing/2014/main" id="{7F5FB287-9338-2D48-A6B1-3FC52CBE7602}"/>
              </a:ext>
            </a:extLst>
          </p:cNvPr>
          <p:cNvPicPr>
            <a:picLocks noGrp="1" noChangeAspect="1"/>
          </p:cNvPicPr>
          <p:nvPr>
            <p:ph sz="half" idx="1"/>
          </p:nvPr>
        </p:nvPicPr>
        <p:blipFill>
          <a:blip r:embed="rId2"/>
          <a:stretch>
            <a:fillRect/>
          </a:stretch>
        </p:blipFill>
        <p:spPr>
          <a:xfrm>
            <a:off x="1335897" y="822961"/>
            <a:ext cx="6177915" cy="3352547"/>
          </a:xfrm>
        </p:spPr>
      </p:pic>
      <p:sp>
        <p:nvSpPr>
          <p:cNvPr id="4" name="Content Placeholder 3">
            <a:extLst>
              <a:ext uri="{FF2B5EF4-FFF2-40B4-BE49-F238E27FC236}">
                <a16:creationId xmlns:a16="http://schemas.microsoft.com/office/drawing/2014/main" id="{3AF02BFA-B8D8-D44A-85F9-EE4B99F42B42}"/>
              </a:ext>
            </a:extLst>
          </p:cNvPr>
          <p:cNvSpPr txBox="1">
            <a:spLocks/>
          </p:cNvSpPr>
          <p:nvPr/>
        </p:nvSpPr>
        <p:spPr bwMode="auto">
          <a:xfrm>
            <a:off x="3848100" y="4362528"/>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Marchio</a:t>
            </a:r>
            <a:r>
              <a:rPr lang="en-US" sz="1400" kern="0" dirty="0"/>
              <a:t> et al. Seminars in Cancer Biology 2021</a:t>
            </a:r>
          </a:p>
        </p:txBody>
      </p:sp>
    </p:spTree>
    <p:extLst>
      <p:ext uri="{BB962C8B-B14F-4D97-AF65-F5344CB8AC3E}">
        <p14:creationId xmlns:p14="http://schemas.microsoft.com/office/powerpoint/2010/main" val="28596803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EB6399-F9C3-1843-9548-195D5EAC49F8}"/>
              </a:ext>
            </a:extLst>
          </p:cNvPr>
          <p:cNvSpPr>
            <a:spLocks noGrp="1"/>
          </p:cNvSpPr>
          <p:nvPr>
            <p:ph type="title"/>
          </p:nvPr>
        </p:nvSpPr>
        <p:spPr>
          <a:xfrm>
            <a:off x="0" y="43225"/>
            <a:ext cx="9144000" cy="695496"/>
          </a:xfrm>
        </p:spPr>
        <p:txBody>
          <a:bodyPr/>
          <a:lstStyle/>
          <a:p>
            <a:r>
              <a:rPr lang="en-US" sz="3200" dirty="0"/>
              <a:t>How is HER2 low currently defined?</a:t>
            </a:r>
          </a:p>
        </p:txBody>
      </p:sp>
      <p:pic>
        <p:nvPicPr>
          <p:cNvPr id="8" name="Content Placeholder 7">
            <a:extLst>
              <a:ext uri="{FF2B5EF4-FFF2-40B4-BE49-F238E27FC236}">
                <a16:creationId xmlns:a16="http://schemas.microsoft.com/office/drawing/2014/main" id="{6808A507-4D6F-6743-B0DA-0BA594D75F06}"/>
              </a:ext>
            </a:extLst>
          </p:cNvPr>
          <p:cNvPicPr>
            <a:picLocks noGrp="1" noChangeAspect="1"/>
          </p:cNvPicPr>
          <p:nvPr>
            <p:ph sz="half" idx="1"/>
          </p:nvPr>
        </p:nvPicPr>
        <p:blipFill>
          <a:blip r:embed="rId2"/>
          <a:stretch>
            <a:fillRect/>
          </a:stretch>
        </p:blipFill>
        <p:spPr>
          <a:xfrm>
            <a:off x="818400" y="738721"/>
            <a:ext cx="5189483" cy="3499981"/>
          </a:xfrm>
        </p:spPr>
      </p:pic>
      <p:sp>
        <p:nvSpPr>
          <p:cNvPr id="9" name="Content Placeholder 3">
            <a:extLst>
              <a:ext uri="{FF2B5EF4-FFF2-40B4-BE49-F238E27FC236}">
                <a16:creationId xmlns:a16="http://schemas.microsoft.com/office/drawing/2014/main" id="{B79ED3AA-DB81-C148-A862-C5051B1B7872}"/>
              </a:ext>
            </a:extLst>
          </p:cNvPr>
          <p:cNvSpPr txBox="1">
            <a:spLocks/>
          </p:cNvSpPr>
          <p:nvPr/>
        </p:nvSpPr>
        <p:spPr bwMode="auto">
          <a:xfrm>
            <a:off x="5370786" y="4404571"/>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Tarantino et al. JCO 2020</a:t>
            </a:r>
          </a:p>
        </p:txBody>
      </p:sp>
      <p:sp>
        <p:nvSpPr>
          <p:cNvPr id="10" name="Content Placeholder 3">
            <a:extLst>
              <a:ext uri="{FF2B5EF4-FFF2-40B4-BE49-F238E27FC236}">
                <a16:creationId xmlns:a16="http://schemas.microsoft.com/office/drawing/2014/main" id="{C93F42BB-C11D-174C-845F-72838903A9D5}"/>
              </a:ext>
            </a:extLst>
          </p:cNvPr>
          <p:cNvSpPr>
            <a:spLocks noGrp="1"/>
          </p:cNvSpPr>
          <p:nvPr>
            <p:ph sz="half" idx="2"/>
          </p:nvPr>
        </p:nvSpPr>
        <p:spPr>
          <a:xfrm>
            <a:off x="6020250" y="904590"/>
            <a:ext cx="3123750" cy="2162589"/>
          </a:xfrm>
        </p:spPr>
        <p:txBody>
          <a:bodyPr/>
          <a:lstStyle/>
          <a:p>
            <a:pPr marL="0" indent="0">
              <a:buNone/>
            </a:pPr>
            <a:r>
              <a:rPr lang="en-US" sz="2400" dirty="0"/>
              <a:t>HER2 1+ or HER2 2+ with negative FISH</a:t>
            </a:r>
          </a:p>
          <a:p>
            <a:pPr marL="0" indent="0">
              <a:buNone/>
            </a:pPr>
            <a:endParaRPr lang="en-US" sz="2400" dirty="0"/>
          </a:p>
          <a:p>
            <a:pPr marL="0" indent="0">
              <a:buNone/>
            </a:pPr>
            <a:r>
              <a:rPr lang="en-US" sz="2400" dirty="0"/>
              <a:t>Often defined based evaluation of primary or metastatic biopsy</a:t>
            </a:r>
          </a:p>
          <a:p>
            <a:pPr marL="0" indent="0">
              <a:buNone/>
            </a:pPr>
            <a:endParaRPr lang="en-US" dirty="0"/>
          </a:p>
        </p:txBody>
      </p:sp>
    </p:spTree>
    <p:extLst>
      <p:ext uri="{BB962C8B-B14F-4D97-AF65-F5344CB8AC3E}">
        <p14:creationId xmlns:p14="http://schemas.microsoft.com/office/powerpoint/2010/main" val="116114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4671" y="270475"/>
            <a:ext cx="9261009" cy="695496"/>
          </a:xfrm>
        </p:spPr>
        <p:txBody>
          <a:bodyPr/>
          <a:lstStyle/>
          <a:p>
            <a:r>
              <a:rPr lang="en-US" sz="2400" b="1" u="sng" dirty="0"/>
              <a:t>APT</a:t>
            </a:r>
            <a:r>
              <a:rPr lang="en-US" sz="2400" dirty="0"/>
              <a:t>: Phase II Trial of Adjuvant TH for HER2+ Early Breast Cancer</a:t>
            </a:r>
          </a:p>
        </p:txBody>
      </p:sp>
      <p:pic>
        <p:nvPicPr>
          <p:cNvPr id="6" name="Picture 5"/>
          <p:cNvPicPr>
            <a:picLocks noChangeAspect="1"/>
          </p:cNvPicPr>
          <p:nvPr/>
        </p:nvPicPr>
        <p:blipFill>
          <a:blip r:embed="rId2"/>
          <a:stretch>
            <a:fillRect/>
          </a:stretch>
        </p:blipFill>
        <p:spPr>
          <a:xfrm>
            <a:off x="1065807" y="927401"/>
            <a:ext cx="7146168" cy="3279245"/>
          </a:xfrm>
          <a:prstGeom prst="rect">
            <a:avLst/>
          </a:prstGeom>
        </p:spPr>
      </p:pic>
      <p:sp>
        <p:nvSpPr>
          <p:cNvPr id="7" name="TextBox 6"/>
          <p:cNvSpPr txBox="1"/>
          <p:nvPr/>
        </p:nvSpPr>
        <p:spPr>
          <a:xfrm>
            <a:off x="7642748" y="2136489"/>
            <a:ext cx="1138453" cy="261610"/>
          </a:xfrm>
          <a:prstGeom prst="rect">
            <a:avLst/>
          </a:prstGeom>
          <a:noFill/>
        </p:spPr>
        <p:txBody>
          <a:bodyPr wrap="none" rtlCol="0">
            <a:spAutoFit/>
          </a:bodyPr>
          <a:lstStyle/>
          <a:p>
            <a:r>
              <a:rPr lang="en-US" sz="1050" dirty="0">
                <a:solidFill>
                  <a:srgbClr val="C00000"/>
                </a:solidFill>
              </a:rPr>
              <a:t>7 year OS 95%</a:t>
            </a:r>
          </a:p>
        </p:txBody>
      </p:sp>
    </p:spTree>
    <p:extLst>
      <p:ext uri="{BB962C8B-B14F-4D97-AF65-F5344CB8AC3E}">
        <p14:creationId xmlns:p14="http://schemas.microsoft.com/office/powerpoint/2010/main" val="36464580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57CA-E788-4B40-93CA-BECFD009741A}"/>
              </a:ext>
            </a:extLst>
          </p:cNvPr>
          <p:cNvSpPr>
            <a:spLocks noGrp="1"/>
          </p:cNvSpPr>
          <p:nvPr>
            <p:ph type="title"/>
          </p:nvPr>
        </p:nvSpPr>
        <p:spPr/>
        <p:txBody>
          <a:bodyPr/>
          <a:lstStyle/>
          <a:p>
            <a:r>
              <a:rPr lang="en-US" dirty="0"/>
              <a:t>Difficult to distinguish HER2 0 and 1+</a:t>
            </a:r>
          </a:p>
        </p:txBody>
      </p:sp>
      <p:pic>
        <p:nvPicPr>
          <p:cNvPr id="6" name="Content Placeholder 5">
            <a:extLst>
              <a:ext uri="{FF2B5EF4-FFF2-40B4-BE49-F238E27FC236}">
                <a16:creationId xmlns:a16="http://schemas.microsoft.com/office/drawing/2014/main" id="{2A77A6C2-D9C0-3E47-B92B-046F6DEBC493}"/>
              </a:ext>
            </a:extLst>
          </p:cNvPr>
          <p:cNvPicPr>
            <a:picLocks noGrp="1" noChangeAspect="1"/>
          </p:cNvPicPr>
          <p:nvPr>
            <p:ph sz="half" idx="1"/>
          </p:nvPr>
        </p:nvPicPr>
        <p:blipFill>
          <a:blip r:embed="rId2"/>
          <a:stretch>
            <a:fillRect/>
          </a:stretch>
        </p:blipFill>
        <p:spPr>
          <a:xfrm>
            <a:off x="1912064" y="982779"/>
            <a:ext cx="5319871" cy="3025181"/>
          </a:xfrm>
        </p:spPr>
      </p:pic>
      <p:sp>
        <p:nvSpPr>
          <p:cNvPr id="4" name="Frame 3">
            <a:extLst>
              <a:ext uri="{FF2B5EF4-FFF2-40B4-BE49-F238E27FC236}">
                <a16:creationId xmlns:a16="http://schemas.microsoft.com/office/drawing/2014/main" id="{1CB9986E-77D5-4B4C-ADCE-4A51B6C1F93B}"/>
              </a:ext>
            </a:extLst>
          </p:cNvPr>
          <p:cNvSpPr/>
          <p:nvPr/>
        </p:nvSpPr>
        <p:spPr>
          <a:xfrm>
            <a:off x="1912064" y="2702740"/>
            <a:ext cx="5319870" cy="705239"/>
          </a:xfrm>
          <a:prstGeom prst="frame">
            <a:avLst>
              <a:gd name="adj1"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Content Placeholder 3">
            <a:extLst>
              <a:ext uri="{FF2B5EF4-FFF2-40B4-BE49-F238E27FC236}">
                <a16:creationId xmlns:a16="http://schemas.microsoft.com/office/drawing/2014/main" id="{6568BF38-F12E-2041-B917-A5F27E906EEA}"/>
              </a:ext>
            </a:extLst>
          </p:cNvPr>
          <p:cNvSpPr txBox="1">
            <a:spLocks/>
          </p:cNvSpPr>
          <p:nvPr/>
        </p:nvSpPr>
        <p:spPr bwMode="auto">
          <a:xfrm>
            <a:off x="4920154" y="4352019"/>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Fernandez et al. JAMA </a:t>
            </a:r>
            <a:r>
              <a:rPr lang="en-US" sz="1400" kern="0" dirty="0" err="1"/>
              <a:t>Onc</a:t>
            </a:r>
            <a:r>
              <a:rPr lang="en-US" sz="1400" kern="0" dirty="0"/>
              <a:t> 2022</a:t>
            </a:r>
          </a:p>
        </p:txBody>
      </p:sp>
    </p:spTree>
    <p:extLst>
      <p:ext uri="{BB962C8B-B14F-4D97-AF65-F5344CB8AC3E}">
        <p14:creationId xmlns:p14="http://schemas.microsoft.com/office/powerpoint/2010/main" val="7030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3712-BF48-2243-904D-F58F11BF0EF9}"/>
              </a:ext>
            </a:extLst>
          </p:cNvPr>
          <p:cNvSpPr>
            <a:spLocks noGrp="1"/>
          </p:cNvSpPr>
          <p:nvPr>
            <p:ph type="title"/>
          </p:nvPr>
        </p:nvSpPr>
        <p:spPr/>
        <p:txBody>
          <a:bodyPr/>
          <a:lstStyle/>
          <a:p>
            <a:r>
              <a:rPr lang="en-US" dirty="0"/>
              <a:t>Is HER2 low a distinct subtype?</a:t>
            </a:r>
          </a:p>
        </p:txBody>
      </p:sp>
      <p:pic>
        <p:nvPicPr>
          <p:cNvPr id="6" name="Content Placeholder 5">
            <a:extLst>
              <a:ext uri="{FF2B5EF4-FFF2-40B4-BE49-F238E27FC236}">
                <a16:creationId xmlns:a16="http://schemas.microsoft.com/office/drawing/2014/main" id="{C0024405-C779-B942-9765-43C644590F66}"/>
              </a:ext>
            </a:extLst>
          </p:cNvPr>
          <p:cNvPicPr>
            <a:picLocks noGrp="1" noChangeAspect="1"/>
          </p:cNvPicPr>
          <p:nvPr>
            <p:ph sz="half" idx="1"/>
          </p:nvPr>
        </p:nvPicPr>
        <p:blipFill>
          <a:blip r:embed="rId2"/>
          <a:stretch>
            <a:fillRect/>
          </a:stretch>
        </p:blipFill>
        <p:spPr>
          <a:xfrm>
            <a:off x="1146363" y="749317"/>
            <a:ext cx="2380810" cy="3397615"/>
          </a:xfrm>
        </p:spPr>
      </p:pic>
      <p:sp>
        <p:nvSpPr>
          <p:cNvPr id="4" name="Content Placeholder 3">
            <a:extLst>
              <a:ext uri="{FF2B5EF4-FFF2-40B4-BE49-F238E27FC236}">
                <a16:creationId xmlns:a16="http://schemas.microsoft.com/office/drawing/2014/main" id="{066188A9-538D-754E-95B4-879C4EA2D571}"/>
              </a:ext>
            </a:extLst>
          </p:cNvPr>
          <p:cNvSpPr>
            <a:spLocks noGrp="1"/>
          </p:cNvSpPr>
          <p:nvPr>
            <p:ph sz="half" idx="2"/>
          </p:nvPr>
        </p:nvSpPr>
        <p:spPr>
          <a:xfrm>
            <a:off x="3660227" y="980004"/>
            <a:ext cx="5483773" cy="2162589"/>
          </a:xfrm>
        </p:spPr>
        <p:txBody>
          <a:bodyPr/>
          <a:lstStyle/>
          <a:p>
            <a:r>
              <a:rPr lang="en-US" dirty="0"/>
              <a:t>At least 4 main subtypes based on gene expression profiling</a:t>
            </a:r>
          </a:p>
          <a:p>
            <a:pPr lvl="1"/>
            <a:r>
              <a:rPr lang="en-US" dirty="0"/>
              <a:t>Luminal A, luminal B, basal, HER2-positive</a:t>
            </a:r>
          </a:p>
          <a:p>
            <a:pPr lvl="1"/>
            <a:r>
              <a:rPr lang="en-US" dirty="0"/>
              <a:t>Disease biology has not changed since that time</a:t>
            </a:r>
          </a:p>
        </p:txBody>
      </p:sp>
      <p:sp>
        <p:nvSpPr>
          <p:cNvPr id="5" name="Content Placeholder 3">
            <a:extLst>
              <a:ext uri="{FF2B5EF4-FFF2-40B4-BE49-F238E27FC236}">
                <a16:creationId xmlns:a16="http://schemas.microsoft.com/office/drawing/2014/main" id="{54CA0EE2-0335-1640-9607-9C5C2B3DE3FD}"/>
              </a:ext>
            </a:extLst>
          </p:cNvPr>
          <p:cNvSpPr txBox="1">
            <a:spLocks/>
          </p:cNvSpPr>
          <p:nvPr/>
        </p:nvSpPr>
        <p:spPr bwMode="auto">
          <a:xfrm>
            <a:off x="5540265" y="4383551"/>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Sorlie</a:t>
            </a:r>
            <a:r>
              <a:rPr lang="en-US" sz="1400" kern="0" dirty="0"/>
              <a:t> et al. PNAS 2001</a:t>
            </a:r>
          </a:p>
        </p:txBody>
      </p:sp>
    </p:spTree>
    <p:extLst>
      <p:ext uri="{BB962C8B-B14F-4D97-AF65-F5344CB8AC3E}">
        <p14:creationId xmlns:p14="http://schemas.microsoft.com/office/powerpoint/2010/main" val="28455319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D6C8-97C8-C34D-8C6F-F87C19A519AD}"/>
              </a:ext>
            </a:extLst>
          </p:cNvPr>
          <p:cNvSpPr>
            <a:spLocks noGrp="1"/>
          </p:cNvSpPr>
          <p:nvPr>
            <p:ph type="title"/>
          </p:nvPr>
        </p:nvSpPr>
        <p:spPr/>
        <p:txBody>
          <a:bodyPr/>
          <a:lstStyle/>
          <a:p>
            <a:r>
              <a:rPr lang="en-US" dirty="0"/>
              <a:t>Comparison of HER2 low and HER2 0</a:t>
            </a:r>
          </a:p>
        </p:txBody>
      </p:sp>
      <p:pic>
        <p:nvPicPr>
          <p:cNvPr id="6" name="Content Placeholder 5">
            <a:extLst>
              <a:ext uri="{FF2B5EF4-FFF2-40B4-BE49-F238E27FC236}">
                <a16:creationId xmlns:a16="http://schemas.microsoft.com/office/drawing/2014/main" id="{50C33556-A3BE-B34A-B638-E014B5AE5B6A}"/>
              </a:ext>
            </a:extLst>
          </p:cNvPr>
          <p:cNvPicPr>
            <a:picLocks noGrp="1" noChangeAspect="1"/>
          </p:cNvPicPr>
          <p:nvPr>
            <p:ph sz="half" idx="1"/>
          </p:nvPr>
        </p:nvPicPr>
        <p:blipFill>
          <a:blip r:embed="rId2"/>
          <a:stretch>
            <a:fillRect/>
          </a:stretch>
        </p:blipFill>
        <p:spPr>
          <a:xfrm>
            <a:off x="270851" y="1077755"/>
            <a:ext cx="4747842" cy="2976085"/>
          </a:xfrm>
        </p:spPr>
      </p:pic>
      <p:sp>
        <p:nvSpPr>
          <p:cNvPr id="4" name="Content Placeholder 3">
            <a:extLst>
              <a:ext uri="{FF2B5EF4-FFF2-40B4-BE49-F238E27FC236}">
                <a16:creationId xmlns:a16="http://schemas.microsoft.com/office/drawing/2014/main" id="{2754F9DB-E7DD-EA4F-83DA-7DECF33EFD16}"/>
              </a:ext>
            </a:extLst>
          </p:cNvPr>
          <p:cNvSpPr>
            <a:spLocks noGrp="1"/>
          </p:cNvSpPr>
          <p:nvPr>
            <p:ph sz="half" idx="2"/>
          </p:nvPr>
        </p:nvSpPr>
        <p:spPr>
          <a:xfrm>
            <a:off x="5061225" y="1128809"/>
            <a:ext cx="4022834" cy="2936240"/>
          </a:xfrm>
        </p:spPr>
        <p:txBody>
          <a:bodyPr/>
          <a:lstStyle/>
          <a:p>
            <a:r>
              <a:rPr lang="en-US" u="sng" dirty="0"/>
              <a:t>HER low vs. HER2 0</a:t>
            </a:r>
          </a:p>
          <a:p>
            <a:pPr lvl="1"/>
            <a:r>
              <a:rPr lang="en-US" sz="2200" dirty="0"/>
              <a:t>Lower probability of </a:t>
            </a:r>
            <a:r>
              <a:rPr lang="en-US" sz="2200" dirty="0" err="1"/>
              <a:t>pCR</a:t>
            </a:r>
            <a:r>
              <a:rPr lang="en-US" sz="2200" dirty="0"/>
              <a:t> for HR+ patients</a:t>
            </a:r>
          </a:p>
          <a:p>
            <a:pPr lvl="1"/>
            <a:r>
              <a:rPr lang="en-US" sz="2200" dirty="0"/>
              <a:t>HER2 low significantly more likely to be HR+, lower grade, lower Ki-67, and lobular histology</a:t>
            </a:r>
          </a:p>
        </p:txBody>
      </p:sp>
      <p:sp>
        <p:nvSpPr>
          <p:cNvPr id="5" name="Content Placeholder 3">
            <a:extLst>
              <a:ext uri="{FF2B5EF4-FFF2-40B4-BE49-F238E27FC236}">
                <a16:creationId xmlns:a16="http://schemas.microsoft.com/office/drawing/2014/main" id="{A30D5AF5-FA15-A34A-B4E5-1075D62B96FA}"/>
              </a:ext>
            </a:extLst>
          </p:cNvPr>
          <p:cNvSpPr txBox="1">
            <a:spLocks/>
          </p:cNvSpPr>
          <p:nvPr/>
        </p:nvSpPr>
        <p:spPr bwMode="auto">
          <a:xfrm>
            <a:off x="4648200" y="4356186"/>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Denkert</a:t>
            </a:r>
            <a:r>
              <a:rPr lang="en-US" sz="1400" kern="0" dirty="0"/>
              <a:t> et al. Lancet Oncology 2021</a:t>
            </a:r>
          </a:p>
        </p:txBody>
      </p:sp>
      <p:sp>
        <p:nvSpPr>
          <p:cNvPr id="7" name="Frame 6">
            <a:extLst>
              <a:ext uri="{FF2B5EF4-FFF2-40B4-BE49-F238E27FC236}">
                <a16:creationId xmlns:a16="http://schemas.microsoft.com/office/drawing/2014/main" id="{1A2BC57B-BC0A-2C44-B2E8-605BE933EE16}"/>
              </a:ext>
            </a:extLst>
          </p:cNvPr>
          <p:cNvSpPr/>
          <p:nvPr/>
        </p:nvSpPr>
        <p:spPr>
          <a:xfrm>
            <a:off x="1408084" y="2060028"/>
            <a:ext cx="736030" cy="1652751"/>
          </a:xfrm>
          <a:prstGeom prst="frame">
            <a:avLst>
              <a:gd name="adj1"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Frame 7">
            <a:extLst>
              <a:ext uri="{FF2B5EF4-FFF2-40B4-BE49-F238E27FC236}">
                <a16:creationId xmlns:a16="http://schemas.microsoft.com/office/drawing/2014/main" id="{81E6F831-DBFC-F742-AA6E-C93C077E3DC0}"/>
              </a:ext>
            </a:extLst>
          </p:cNvPr>
          <p:cNvSpPr/>
          <p:nvPr/>
        </p:nvSpPr>
        <p:spPr>
          <a:xfrm>
            <a:off x="3544312" y="2060027"/>
            <a:ext cx="671638" cy="1652751"/>
          </a:xfrm>
          <a:prstGeom prst="frame">
            <a:avLst>
              <a:gd name="adj1"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34969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9835-10F4-9643-AEB3-2DE196C2C147}"/>
              </a:ext>
            </a:extLst>
          </p:cNvPr>
          <p:cNvSpPr>
            <a:spLocks noGrp="1"/>
          </p:cNvSpPr>
          <p:nvPr>
            <p:ph type="title"/>
          </p:nvPr>
        </p:nvSpPr>
        <p:spPr/>
        <p:txBody>
          <a:bodyPr/>
          <a:lstStyle/>
          <a:p>
            <a:r>
              <a:rPr lang="en-US" dirty="0"/>
              <a:t>HER2 low varies by ER status</a:t>
            </a:r>
          </a:p>
        </p:txBody>
      </p:sp>
      <p:pic>
        <p:nvPicPr>
          <p:cNvPr id="6" name="Content Placeholder 5">
            <a:extLst>
              <a:ext uri="{FF2B5EF4-FFF2-40B4-BE49-F238E27FC236}">
                <a16:creationId xmlns:a16="http://schemas.microsoft.com/office/drawing/2014/main" id="{36CFE56F-7F07-7A40-A13C-6EB6ADFBA5A1}"/>
              </a:ext>
            </a:extLst>
          </p:cNvPr>
          <p:cNvPicPr>
            <a:picLocks noGrp="1" noChangeAspect="1"/>
          </p:cNvPicPr>
          <p:nvPr>
            <p:ph sz="half" idx="1"/>
          </p:nvPr>
        </p:nvPicPr>
        <p:blipFill>
          <a:blip r:embed="rId2"/>
          <a:stretch>
            <a:fillRect/>
          </a:stretch>
        </p:blipFill>
        <p:spPr>
          <a:xfrm>
            <a:off x="785074" y="896533"/>
            <a:ext cx="3678349" cy="3230879"/>
          </a:xfrm>
        </p:spPr>
      </p:pic>
      <p:sp>
        <p:nvSpPr>
          <p:cNvPr id="4" name="Content Placeholder 3">
            <a:extLst>
              <a:ext uri="{FF2B5EF4-FFF2-40B4-BE49-F238E27FC236}">
                <a16:creationId xmlns:a16="http://schemas.microsoft.com/office/drawing/2014/main" id="{28DB1E06-C6FB-284D-AA3E-D672FB6E567D}"/>
              </a:ext>
            </a:extLst>
          </p:cNvPr>
          <p:cNvSpPr>
            <a:spLocks noGrp="1"/>
          </p:cNvSpPr>
          <p:nvPr>
            <p:ph sz="half" idx="2"/>
          </p:nvPr>
        </p:nvSpPr>
        <p:spPr>
          <a:xfrm>
            <a:off x="4743892" y="1191172"/>
            <a:ext cx="3900377" cy="2936240"/>
          </a:xfrm>
        </p:spPr>
        <p:txBody>
          <a:bodyPr/>
          <a:lstStyle/>
          <a:p>
            <a:r>
              <a:rPr lang="en-US" dirty="0"/>
              <a:t>The percentage of HER2-low tumors increases as ER expression increases</a:t>
            </a:r>
          </a:p>
        </p:txBody>
      </p:sp>
      <p:sp>
        <p:nvSpPr>
          <p:cNvPr id="5" name="Content Placeholder 3">
            <a:extLst>
              <a:ext uri="{FF2B5EF4-FFF2-40B4-BE49-F238E27FC236}">
                <a16:creationId xmlns:a16="http://schemas.microsoft.com/office/drawing/2014/main" id="{A231F90B-3ADB-2B46-A24D-46425608A399}"/>
              </a:ext>
            </a:extLst>
          </p:cNvPr>
          <p:cNvSpPr txBox="1">
            <a:spLocks/>
          </p:cNvSpPr>
          <p:nvPr/>
        </p:nvSpPr>
        <p:spPr bwMode="auto">
          <a:xfrm>
            <a:off x="4946898" y="4348479"/>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Tarantino et al. JAMA </a:t>
            </a:r>
            <a:r>
              <a:rPr lang="en-US" sz="1400" kern="0" dirty="0" err="1"/>
              <a:t>Onc</a:t>
            </a:r>
            <a:r>
              <a:rPr lang="en-US" sz="1400" kern="0" dirty="0"/>
              <a:t> 2022</a:t>
            </a:r>
          </a:p>
        </p:txBody>
      </p:sp>
    </p:spTree>
    <p:extLst>
      <p:ext uri="{BB962C8B-B14F-4D97-AF65-F5344CB8AC3E}">
        <p14:creationId xmlns:p14="http://schemas.microsoft.com/office/powerpoint/2010/main" val="32505906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D6F2-87BC-374C-BF85-BB6AEC9F0DD6}"/>
              </a:ext>
            </a:extLst>
          </p:cNvPr>
          <p:cNvSpPr>
            <a:spLocks noGrp="1"/>
          </p:cNvSpPr>
          <p:nvPr>
            <p:ph type="title"/>
          </p:nvPr>
        </p:nvSpPr>
        <p:spPr/>
        <p:txBody>
          <a:bodyPr/>
          <a:lstStyle/>
          <a:p>
            <a:r>
              <a:rPr lang="en-US" dirty="0"/>
              <a:t>HER2 status can vary from primary and metastatic biopsies</a:t>
            </a:r>
          </a:p>
        </p:txBody>
      </p:sp>
      <p:pic>
        <p:nvPicPr>
          <p:cNvPr id="6" name="Content Placeholder 5">
            <a:extLst>
              <a:ext uri="{FF2B5EF4-FFF2-40B4-BE49-F238E27FC236}">
                <a16:creationId xmlns:a16="http://schemas.microsoft.com/office/drawing/2014/main" id="{B2C9DBA8-2C36-2A43-9A1E-6642BE26AC9F}"/>
              </a:ext>
            </a:extLst>
          </p:cNvPr>
          <p:cNvPicPr>
            <a:picLocks noGrp="1" noChangeAspect="1"/>
          </p:cNvPicPr>
          <p:nvPr>
            <p:ph sz="half" idx="1"/>
          </p:nvPr>
        </p:nvPicPr>
        <p:blipFill>
          <a:blip r:embed="rId2"/>
          <a:stretch>
            <a:fillRect/>
          </a:stretch>
        </p:blipFill>
        <p:spPr>
          <a:xfrm>
            <a:off x="1915114" y="1650124"/>
            <a:ext cx="5408364" cy="2403716"/>
          </a:xfrm>
        </p:spPr>
      </p:pic>
      <p:sp>
        <p:nvSpPr>
          <p:cNvPr id="8" name="Content Placeholder 7">
            <a:extLst>
              <a:ext uri="{FF2B5EF4-FFF2-40B4-BE49-F238E27FC236}">
                <a16:creationId xmlns:a16="http://schemas.microsoft.com/office/drawing/2014/main" id="{4DCD512E-CFDF-094D-8E23-B28D5F4AB5B1}"/>
              </a:ext>
            </a:extLst>
          </p:cNvPr>
          <p:cNvSpPr>
            <a:spLocks noGrp="1"/>
          </p:cNvSpPr>
          <p:nvPr>
            <p:ph sz="half" idx="2"/>
          </p:nvPr>
        </p:nvSpPr>
        <p:spPr/>
        <p:txBody>
          <a:bodyPr/>
          <a:lstStyle/>
          <a:p>
            <a:endParaRPr lang="en-US"/>
          </a:p>
        </p:txBody>
      </p:sp>
      <p:sp>
        <p:nvSpPr>
          <p:cNvPr id="9" name="Content Placeholder 3">
            <a:extLst>
              <a:ext uri="{FF2B5EF4-FFF2-40B4-BE49-F238E27FC236}">
                <a16:creationId xmlns:a16="http://schemas.microsoft.com/office/drawing/2014/main" id="{4CD6B18E-BD3B-224A-8906-C6BB91FA9AC2}"/>
              </a:ext>
            </a:extLst>
          </p:cNvPr>
          <p:cNvSpPr txBox="1">
            <a:spLocks/>
          </p:cNvSpPr>
          <p:nvPr/>
        </p:nvSpPr>
        <p:spPr bwMode="auto">
          <a:xfrm>
            <a:off x="4436679" y="4422052"/>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Miglietta</a:t>
            </a:r>
            <a:r>
              <a:rPr lang="en-US" sz="1400" kern="0" dirty="0"/>
              <a:t> et al. NPJ Breast Cancer 2021</a:t>
            </a:r>
          </a:p>
        </p:txBody>
      </p:sp>
    </p:spTree>
    <p:extLst>
      <p:ext uri="{BB962C8B-B14F-4D97-AF65-F5344CB8AC3E}">
        <p14:creationId xmlns:p14="http://schemas.microsoft.com/office/powerpoint/2010/main" val="30987996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EBE8-27A3-DA46-96C6-CAD09778CD6B}"/>
              </a:ext>
            </a:extLst>
          </p:cNvPr>
          <p:cNvSpPr>
            <a:spLocks noGrp="1"/>
          </p:cNvSpPr>
          <p:nvPr>
            <p:ph type="title"/>
          </p:nvPr>
        </p:nvSpPr>
        <p:spPr/>
        <p:txBody>
          <a:bodyPr/>
          <a:lstStyle/>
          <a:p>
            <a:r>
              <a:rPr lang="en-US" sz="3200" dirty="0"/>
              <a:t>HER2 heterogeneity within the same patient</a:t>
            </a:r>
          </a:p>
        </p:txBody>
      </p:sp>
      <p:pic>
        <p:nvPicPr>
          <p:cNvPr id="11" name="Content Placeholder 10">
            <a:extLst>
              <a:ext uri="{FF2B5EF4-FFF2-40B4-BE49-F238E27FC236}">
                <a16:creationId xmlns:a16="http://schemas.microsoft.com/office/drawing/2014/main" id="{2D9B9B53-EAC3-0B45-B233-9D831DD1DB12}"/>
              </a:ext>
            </a:extLst>
          </p:cNvPr>
          <p:cNvPicPr>
            <a:picLocks noGrp="1" noChangeAspect="1"/>
          </p:cNvPicPr>
          <p:nvPr>
            <p:ph sz="half" idx="2"/>
          </p:nvPr>
        </p:nvPicPr>
        <p:blipFill>
          <a:blip r:embed="rId2"/>
          <a:stretch>
            <a:fillRect/>
          </a:stretch>
        </p:blipFill>
        <p:spPr>
          <a:xfrm>
            <a:off x="4499740" y="1491784"/>
            <a:ext cx="4644260" cy="1558517"/>
          </a:xfrm>
        </p:spPr>
      </p:pic>
      <p:sp>
        <p:nvSpPr>
          <p:cNvPr id="5" name="Content Placeholder 3">
            <a:extLst>
              <a:ext uri="{FF2B5EF4-FFF2-40B4-BE49-F238E27FC236}">
                <a16:creationId xmlns:a16="http://schemas.microsoft.com/office/drawing/2014/main" id="{181C11F7-7177-E042-B648-CA9E6EFBA047}"/>
              </a:ext>
            </a:extLst>
          </p:cNvPr>
          <p:cNvSpPr txBox="1">
            <a:spLocks/>
          </p:cNvSpPr>
          <p:nvPr/>
        </p:nvSpPr>
        <p:spPr bwMode="auto">
          <a:xfrm>
            <a:off x="4794031" y="4402022"/>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Geukens</a:t>
            </a:r>
            <a:r>
              <a:rPr lang="en-US" sz="1400" kern="0" dirty="0"/>
              <a:t> et al. SABCS 2022</a:t>
            </a:r>
          </a:p>
        </p:txBody>
      </p:sp>
      <p:pic>
        <p:nvPicPr>
          <p:cNvPr id="9" name="Content Placeholder 8">
            <a:extLst>
              <a:ext uri="{FF2B5EF4-FFF2-40B4-BE49-F238E27FC236}">
                <a16:creationId xmlns:a16="http://schemas.microsoft.com/office/drawing/2014/main" id="{B16D7875-6E5D-D54C-85A8-FA0DC87D2CDA}"/>
              </a:ext>
            </a:extLst>
          </p:cNvPr>
          <p:cNvPicPr>
            <a:picLocks noGrp="1" noChangeAspect="1"/>
          </p:cNvPicPr>
          <p:nvPr>
            <p:ph sz="half" idx="1"/>
          </p:nvPr>
        </p:nvPicPr>
        <p:blipFill>
          <a:blip r:embed="rId3"/>
          <a:stretch>
            <a:fillRect/>
          </a:stretch>
        </p:blipFill>
        <p:spPr>
          <a:xfrm>
            <a:off x="202323" y="1220784"/>
            <a:ext cx="5221015" cy="2141167"/>
          </a:xfrm>
        </p:spPr>
      </p:pic>
      <p:sp>
        <p:nvSpPr>
          <p:cNvPr id="6" name="Frame 5">
            <a:extLst>
              <a:ext uri="{FF2B5EF4-FFF2-40B4-BE49-F238E27FC236}">
                <a16:creationId xmlns:a16="http://schemas.microsoft.com/office/drawing/2014/main" id="{C2341D48-5593-5648-8440-92D594537752}"/>
              </a:ext>
            </a:extLst>
          </p:cNvPr>
          <p:cNvSpPr/>
          <p:nvPr/>
        </p:nvSpPr>
        <p:spPr>
          <a:xfrm>
            <a:off x="3083066" y="2031102"/>
            <a:ext cx="1343278" cy="1399922"/>
          </a:xfrm>
          <a:prstGeom prst="frame">
            <a:avLst>
              <a:gd name="adj1"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18443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8F76-B7A6-9A4F-8FCD-6FFF11205A50}"/>
              </a:ext>
            </a:extLst>
          </p:cNvPr>
          <p:cNvSpPr>
            <a:spLocks noGrp="1"/>
          </p:cNvSpPr>
          <p:nvPr>
            <p:ph type="title"/>
          </p:nvPr>
        </p:nvSpPr>
        <p:spPr/>
        <p:txBody>
          <a:bodyPr/>
          <a:lstStyle/>
          <a:p>
            <a:r>
              <a:rPr lang="en-US" sz="3200" dirty="0"/>
              <a:t>HER2 heterogeneity within the same organ!</a:t>
            </a:r>
          </a:p>
        </p:txBody>
      </p:sp>
      <p:sp>
        <p:nvSpPr>
          <p:cNvPr id="5" name="Content Placeholder 3">
            <a:extLst>
              <a:ext uri="{FF2B5EF4-FFF2-40B4-BE49-F238E27FC236}">
                <a16:creationId xmlns:a16="http://schemas.microsoft.com/office/drawing/2014/main" id="{FA2B3105-C463-5A45-A3D9-47CFA79C2A31}"/>
              </a:ext>
            </a:extLst>
          </p:cNvPr>
          <p:cNvSpPr txBox="1">
            <a:spLocks/>
          </p:cNvSpPr>
          <p:nvPr/>
        </p:nvSpPr>
        <p:spPr bwMode="auto">
          <a:xfrm>
            <a:off x="4962197" y="4390519"/>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Geukens</a:t>
            </a:r>
            <a:r>
              <a:rPr lang="en-US" sz="1400" kern="0" dirty="0"/>
              <a:t> et al. SABCS 2022</a:t>
            </a:r>
          </a:p>
        </p:txBody>
      </p:sp>
      <p:pic>
        <p:nvPicPr>
          <p:cNvPr id="9" name="Content Placeholder 8">
            <a:extLst>
              <a:ext uri="{FF2B5EF4-FFF2-40B4-BE49-F238E27FC236}">
                <a16:creationId xmlns:a16="http://schemas.microsoft.com/office/drawing/2014/main" id="{71CFC37F-9937-5044-B370-5DD51DFD940A}"/>
              </a:ext>
            </a:extLst>
          </p:cNvPr>
          <p:cNvPicPr>
            <a:picLocks noGrp="1" noChangeAspect="1"/>
          </p:cNvPicPr>
          <p:nvPr>
            <p:ph sz="half" idx="1"/>
          </p:nvPr>
        </p:nvPicPr>
        <p:blipFill>
          <a:blip r:embed="rId2"/>
          <a:stretch>
            <a:fillRect/>
          </a:stretch>
        </p:blipFill>
        <p:spPr>
          <a:xfrm>
            <a:off x="1129005" y="1229711"/>
            <a:ext cx="6344341" cy="1981322"/>
          </a:xfrm>
        </p:spPr>
      </p:pic>
    </p:spTree>
    <p:extLst>
      <p:ext uri="{BB962C8B-B14F-4D97-AF65-F5344CB8AC3E}">
        <p14:creationId xmlns:p14="http://schemas.microsoft.com/office/powerpoint/2010/main" val="14924610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227F-C94F-2046-B89B-E3ADBCBEA5BC}"/>
              </a:ext>
            </a:extLst>
          </p:cNvPr>
          <p:cNvSpPr>
            <a:spLocks noGrp="1"/>
          </p:cNvSpPr>
          <p:nvPr>
            <p:ph type="title"/>
          </p:nvPr>
        </p:nvSpPr>
        <p:spPr/>
        <p:txBody>
          <a:bodyPr/>
          <a:lstStyle/>
          <a:p>
            <a:r>
              <a:rPr lang="en-US" dirty="0"/>
              <a:t>Is HER2 low a separate subtype?</a:t>
            </a:r>
          </a:p>
        </p:txBody>
      </p:sp>
      <p:sp>
        <p:nvSpPr>
          <p:cNvPr id="3" name="Content Placeholder 2">
            <a:extLst>
              <a:ext uri="{FF2B5EF4-FFF2-40B4-BE49-F238E27FC236}">
                <a16:creationId xmlns:a16="http://schemas.microsoft.com/office/drawing/2014/main" id="{4F1824E7-D424-8948-B063-222DD311AF0C}"/>
              </a:ext>
            </a:extLst>
          </p:cNvPr>
          <p:cNvSpPr>
            <a:spLocks noGrp="1"/>
          </p:cNvSpPr>
          <p:nvPr>
            <p:ph sz="half" idx="1"/>
          </p:nvPr>
        </p:nvSpPr>
        <p:spPr>
          <a:xfrm>
            <a:off x="324207" y="887697"/>
            <a:ext cx="8512296" cy="3397615"/>
          </a:xfrm>
        </p:spPr>
        <p:txBody>
          <a:bodyPr/>
          <a:lstStyle/>
          <a:p>
            <a:r>
              <a:rPr lang="en-US" dirty="0"/>
              <a:t>From my perspective, </a:t>
            </a:r>
            <a:r>
              <a:rPr lang="en-US" b="1" u="sng" dirty="0"/>
              <a:t>NO</a:t>
            </a:r>
          </a:p>
          <a:p>
            <a:r>
              <a:rPr lang="en-US" dirty="0"/>
              <a:t>Not biologically distinct or stable within patients (or organs) </a:t>
            </a:r>
          </a:p>
          <a:p>
            <a:r>
              <a:rPr lang="en-US" dirty="0"/>
              <a:t>This is a subset of patients defined by drug delivery of novel antibody-drug conjugates (ADC)</a:t>
            </a:r>
          </a:p>
          <a:p>
            <a:r>
              <a:rPr lang="en-US" dirty="0"/>
              <a:t>We need to re-define IHC assays or develop novel assays to evaluate levels of HER2 expression</a:t>
            </a:r>
          </a:p>
        </p:txBody>
      </p:sp>
    </p:spTree>
    <p:extLst>
      <p:ext uri="{BB962C8B-B14F-4D97-AF65-F5344CB8AC3E}">
        <p14:creationId xmlns:p14="http://schemas.microsoft.com/office/powerpoint/2010/main" val="35233702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452967"/>
            <a:ext cx="9144000" cy="786936"/>
          </a:xfrm>
        </p:spPr>
        <p:txBody>
          <a:bodyPr/>
          <a:lstStyle/>
          <a:p>
            <a:r>
              <a:rPr lang="en-US" b="1" dirty="0">
                <a:solidFill>
                  <a:srgbClr val="002E51"/>
                </a:solidFill>
              </a:rPr>
              <a:t>Treatment of HER2-low </a:t>
            </a:r>
            <a:br>
              <a:rPr lang="en-US" b="1" dirty="0">
                <a:solidFill>
                  <a:srgbClr val="002E51"/>
                </a:solidFill>
              </a:rPr>
            </a:br>
            <a:r>
              <a:rPr lang="en-US" b="1" dirty="0">
                <a:solidFill>
                  <a:srgbClr val="002E51"/>
                </a:solidFill>
              </a:rPr>
              <a:t>Breast Cancer</a:t>
            </a:r>
          </a:p>
        </p:txBody>
      </p:sp>
      <p:pic>
        <p:nvPicPr>
          <p:cNvPr id="3" name="Picture 2" descr="Text&#10;&#10;Description automatically generated">
            <a:extLst>
              <a:ext uri="{FF2B5EF4-FFF2-40B4-BE49-F238E27FC236}">
                <a16:creationId xmlns:a16="http://schemas.microsoft.com/office/drawing/2014/main" id="{BC66361E-C39A-2585-4B17-26A5E39137D3}"/>
              </a:ext>
            </a:extLst>
          </p:cNvPr>
          <p:cNvPicPr>
            <a:picLocks noChangeAspect="1"/>
          </p:cNvPicPr>
          <p:nvPr/>
        </p:nvPicPr>
        <p:blipFill>
          <a:blip r:embed="rId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74963846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23EF-8742-5142-BF14-A94CB9D04313}"/>
              </a:ext>
            </a:extLst>
          </p:cNvPr>
          <p:cNvSpPr>
            <a:spLocks noGrp="1"/>
          </p:cNvSpPr>
          <p:nvPr>
            <p:ph type="title"/>
          </p:nvPr>
        </p:nvSpPr>
        <p:spPr/>
        <p:txBody>
          <a:bodyPr/>
          <a:lstStyle/>
          <a:p>
            <a:r>
              <a:rPr lang="en-US" sz="2800" dirty="0"/>
              <a:t>Trastuzumab does NOT improve outcomes for </a:t>
            </a:r>
            <a:br>
              <a:rPr lang="en-US" sz="2800" dirty="0"/>
            </a:br>
            <a:r>
              <a:rPr lang="en-US" sz="2800" dirty="0"/>
              <a:t>HER2-low patients </a:t>
            </a:r>
          </a:p>
        </p:txBody>
      </p:sp>
      <p:pic>
        <p:nvPicPr>
          <p:cNvPr id="6" name="Content Placeholder 5">
            <a:extLst>
              <a:ext uri="{FF2B5EF4-FFF2-40B4-BE49-F238E27FC236}">
                <a16:creationId xmlns:a16="http://schemas.microsoft.com/office/drawing/2014/main" id="{EAAAE246-500E-9C42-BC17-C7287A245CDA}"/>
              </a:ext>
            </a:extLst>
          </p:cNvPr>
          <p:cNvPicPr>
            <a:picLocks noGrp="1" noChangeAspect="1"/>
          </p:cNvPicPr>
          <p:nvPr>
            <p:ph sz="half" idx="1"/>
          </p:nvPr>
        </p:nvPicPr>
        <p:blipFill>
          <a:blip r:embed="rId2"/>
          <a:stretch>
            <a:fillRect/>
          </a:stretch>
        </p:blipFill>
        <p:spPr>
          <a:xfrm>
            <a:off x="-159489" y="1275009"/>
            <a:ext cx="4118610" cy="2616412"/>
          </a:xfrm>
        </p:spPr>
      </p:pic>
      <p:pic>
        <p:nvPicPr>
          <p:cNvPr id="8" name="Content Placeholder 7">
            <a:extLst>
              <a:ext uri="{FF2B5EF4-FFF2-40B4-BE49-F238E27FC236}">
                <a16:creationId xmlns:a16="http://schemas.microsoft.com/office/drawing/2014/main" id="{984A051E-DDDA-E641-8B2A-1BAD3F9CD98D}"/>
              </a:ext>
            </a:extLst>
          </p:cNvPr>
          <p:cNvPicPr>
            <a:picLocks noGrp="1" noChangeAspect="1"/>
          </p:cNvPicPr>
          <p:nvPr>
            <p:ph sz="half" idx="2"/>
          </p:nvPr>
        </p:nvPicPr>
        <p:blipFill>
          <a:blip r:embed="rId3"/>
          <a:stretch>
            <a:fillRect/>
          </a:stretch>
        </p:blipFill>
        <p:spPr>
          <a:xfrm>
            <a:off x="3473991" y="1518457"/>
            <a:ext cx="5627477" cy="2108253"/>
          </a:xfrm>
        </p:spPr>
      </p:pic>
      <p:sp>
        <p:nvSpPr>
          <p:cNvPr id="5" name="Content Placeholder 3">
            <a:extLst>
              <a:ext uri="{FF2B5EF4-FFF2-40B4-BE49-F238E27FC236}">
                <a16:creationId xmlns:a16="http://schemas.microsoft.com/office/drawing/2014/main" id="{55D53D8E-CB9A-C943-93AB-04F0360D48FC}"/>
              </a:ext>
            </a:extLst>
          </p:cNvPr>
          <p:cNvSpPr txBox="1">
            <a:spLocks/>
          </p:cNvSpPr>
          <p:nvPr/>
        </p:nvSpPr>
        <p:spPr bwMode="auto">
          <a:xfrm>
            <a:off x="5151382" y="4415081"/>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err="1"/>
              <a:t>Fehrenbacher</a:t>
            </a:r>
            <a:r>
              <a:rPr lang="en-US" sz="1400" kern="0" dirty="0"/>
              <a:t> et al. JCO 2019 </a:t>
            </a:r>
          </a:p>
        </p:txBody>
      </p:sp>
    </p:spTree>
    <p:extLst>
      <p:ext uri="{BB962C8B-B14F-4D97-AF65-F5344CB8AC3E}">
        <p14:creationId xmlns:p14="http://schemas.microsoft.com/office/powerpoint/2010/main" val="2359749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340" y="309478"/>
            <a:ext cx="9144000" cy="695496"/>
          </a:xfrm>
        </p:spPr>
        <p:txBody>
          <a:bodyPr/>
          <a:lstStyle/>
          <a:p>
            <a:r>
              <a:rPr lang="en-US" sz="2400" u="sng" dirty="0"/>
              <a:t>APT</a:t>
            </a:r>
            <a:r>
              <a:rPr lang="en-US" sz="2400" dirty="0"/>
              <a:t>: Toxicity Profile</a:t>
            </a:r>
          </a:p>
        </p:txBody>
      </p:sp>
      <p:pic>
        <p:nvPicPr>
          <p:cNvPr id="5" name="Picture 4"/>
          <p:cNvPicPr>
            <a:picLocks noChangeAspect="1"/>
          </p:cNvPicPr>
          <p:nvPr/>
        </p:nvPicPr>
        <p:blipFill>
          <a:blip r:embed="rId2"/>
          <a:stretch>
            <a:fillRect/>
          </a:stretch>
        </p:blipFill>
        <p:spPr>
          <a:xfrm>
            <a:off x="1907165" y="1091422"/>
            <a:ext cx="5468345" cy="2822550"/>
          </a:xfrm>
          <a:prstGeom prst="rect">
            <a:avLst/>
          </a:prstGeom>
        </p:spPr>
      </p:pic>
    </p:spTree>
    <p:extLst>
      <p:ext uri="{BB962C8B-B14F-4D97-AF65-F5344CB8AC3E}">
        <p14:creationId xmlns:p14="http://schemas.microsoft.com/office/powerpoint/2010/main" val="396539266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56D31-0302-054A-A5B3-1217B8B2418D}"/>
              </a:ext>
            </a:extLst>
          </p:cNvPr>
          <p:cNvPicPr>
            <a:picLocks noChangeAspect="1"/>
          </p:cNvPicPr>
          <p:nvPr/>
        </p:nvPicPr>
        <p:blipFill>
          <a:blip r:embed="rId3"/>
          <a:stretch>
            <a:fillRect/>
          </a:stretch>
        </p:blipFill>
        <p:spPr>
          <a:xfrm>
            <a:off x="4402067" y="967973"/>
            <a:ext cx="4741933" cy="2329043"/>
          </a:xfrm>
          <a:prstGeom prst="rect">
            <a:avLst/>
          </a:prstGeom>
        </p:spPr>
      </p:pic>
      <p:sp>
        <p:nvSpPr>
          <p:cNvPr id="2" name="Title 1">
            <a:extLst>
              <a:ext uri="{FF2B5EF4-FFF2-40B4-BE49-F238E27FC236}">
                <a16:creationId xmlns:a16="http://schemas.microsoft.com/office/drawing/2014/main" id="{138A8B12-1B99-4D8B-9F90-869104BDD87A}"/>
              </a:ext>
            </a:extLst>
          </p:cNvPr>
          <p:cNvSpPr>
            <a:spLocks noGrp="1"/>
          </p:cNvSpPr>
          <p:nvPr>
            <p:ph type="title"/>
          </p:nvPr>
        </p:nvSpPr>
        <p:spPr>
          <a:xfrm>
            <a:off x="1025762" y="235693"/>
            <a:ext cx="7372004" cy="562877"/>
          </a:xfrm>
        </p:spPr>
        <p:txBody>
          <a:bodyPr>
            <a:noAutofit/>
          </a:bodyPr>
          <a:lstStyle/>
          <a:p>
            <a:r>
              <a:rPr lang="en-US" sz="3000" dirty="0">
                <a:solidFill>
                  <a:srgbClr val="002060"/>
                </a:solidFill>
              </a:rPr>
              <a:t>Trastuzumab </a:t>
            </a:r>
            <a:r>
              <a:rPr lang="en-US" sz="3000" dirty="0" err="1">
                <a:solidFill>
                  <a:srgbClr val="002060"/>
                </a:solidFill>
              </a:rPr>
              <a:t>deruxtecan</a:t>
            </a:r>
            <a:r>
              <a:rPr lang="en-US" sz="3000" dirty="0">
                <a:solidFill>
                  <a:srgbClr val="002060"/>
                </a:solidFill>
              </a:rPr>
              <a:t> (T-</a:t>
            </a:r>
            <a:r>
              <a:rPr lang="en-US" sz="3000" dirty="0" err="1">
                <a:solidFill>
                  <a:srgbClr val="002060"/>
                </a:solidFill>
              </a:rPr>
              <a:t>DXd</a:t>
            </a:r>
            <a:r>
              <a:rPr lang="en-US" sz="3000" dirty="0">
                <a:solidFill>
                  <a:srgbClr val="002060"/>
                </a:solidFill>
              </a:rPr>
              <a:t>)</a:t>
            </a:r>
          </a:p>
        </p:txBody>
      </p:sp>
      <p:sp>
        <p:nvSpPr>
          <p:cNvPr id="10" name="Content Placeholder 2">
            <a:extLst>
              <a:ext uri="{FF2B5EF4-FFF2-40B4-BE49-F238E27FC236}">
                <a16:creationId xmlns:a16="http://schemas.microsoft.com/office/drawing/2014/main" id="{ADCDC8E7-A044-5942-8AEB-E7D6ED767F11}"/>
              </a:ext>
            </a:extLst>
          </p:cNvPr>
          <p:cNvSpPr>
            <a:spLocks noGrp="1"/>
          </p:cNvSpPr>
          <p:nvPr>
            <p:ph idx="1"/>
          </p:nvPr>
        </p:nvSpPr>
        <p:spPr>
          <a:xfrm>
            <a:off x="307475" y="967973"/>
            <a:ext cx="4636194" cy="3094265"/>
          </a:xfrm>
        </p:spPr>
        <p:txBody>
          <a:bodyPr>
            <a:normAutofit/>
          </a:bodyPr>
          <a:lstStyle/>
          <a:p>
            <a:pPr marL="0" indent="0">
              <a:buNone/>
            </a:pPr>
            <a:r>
              <a:rPr lang="en-US" sz="1576" dirty="0"/>
              <a:t>T-</a:t>
            </a:r>
            <a:r>
              <a:rPr lang="en-US" sz="1576" dirty="0" err="1"/>
              <a:t>DXd</a:t>
            </a:r>
            <a:r>
              <a:rPr lang="en-US" sz="1576" dirty="0"/>
              <a:t> is FDA approved for HER2+ amplified breast and gastric cancers, HER2-low breast cancer, and </a:t>
            </a:r>
            <a:r>
              <a:rPr lang="en-US" sz="1576" i="1" dirty="0"/>
              <a:t>HER2</a:t>
            </a:r>
            <a:r>
              <a:rPr lang="en-US" sz="1576" dirty="0"/>
              <a:t> mutated NSCLC. </a:t>
            </a:r>
          </a:p>
          <a:p>
            <a:pPr marL="0" indent="0">
              <a:buNone/>
            </a:pPr>
            <a:r>
              <a:rPr lang="en-US" sz="1576" b="1" u="sng" dirty="0"/>
              <a:t>Mechanism:</a:t>
            </a:r>
          </a:p>
          <a:p>
            <a:pPr marL="0" indent="0">
              <a:buNone/>
            </a:pPr>
            <a:r>
              <a:rPr lang="en-US" sz="1576" dirty="0"/>
              <a:t>1. T-</a:t>
            </a:r>
            <a:r>
              <a:rPr lang="en-US" sz="1576" dirty="0" err="1"/>
              <a:t>DXd</a:t>
            </a:r>
            <a:r>
              <a:rPr lang="en-US" sz="1576" dirty="0"/>
              <a:t> binds and is internalized.</a:t>
            </a:r>
          </a:p>
          <a:p>
            <a:pPr marL="0" indent="0">
              <a:buNone/>
            </a:pPr>
            <a:r>
              <a:rPr lang="en-US" sz="1576" dirty="0"/>
              <a:t>2. Linker is cleaved and topoisomerase I inhibitor is released.</a:t>
            </a:r>
          </a:p>
          <a:p>
            <a:pPr marL="0" indent="0">
              <a:buNone/>
            </a:pPr>
            <a:r>
              <a:rPr lang="en-US" sz="1576" dirty="0"/>
              <a:t>3. The inhibitor enters the nucleus leading to cell death.</a:t>
            </a:r>
          </a:p>
          <a:p>
            <a:pPr marL="0" indent="0">
              <a:buNone/>
            </a:pPr>
            <a:r>
              <a:rPr lang="en-US" sz="1576" dirty="0"/>
              <a:t>4. Membrane-permeable payload leads to bystander effect of nearby cells.</a:t>
            </a:r>
          </a:p>
        </p:txBody>
      </p:sp>
      <p:sp>
        <p:nvSpPr>
          <p:cNvPr id="9" name="Content Placeholder 3">
            <a:extLst>
              <a:ext uri="{FF2B5EF4-FFF2-40B4-BE49-F238E27FC236}">
                <a16:creationId xmlns:a16="http://schemas.microsoft.com/office/drawing/2014/main" id="{15616082-158F-DE4E-BC67-3088D3E5D428}"/>
              </a:ext>
            </a:extLst>
          </p:cNvPr>
          <p:cNvSpPr txBox="1">
            <a:spLocks/>
          </p:cNvSpPr>
          <p:nvPr/>
        </p:nvSpPr>
        <p:spPr bwMode="auto">
          <a:xfrm>
            <a:off x="5381990" y="4340535"/>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Prat et al. JAMA </a:t>
            </a:r>
            <a:r>
              <a:rPr lang="en-US" sz="1400" kern="0" dirty="0" err="1"/>
              <a:t>Onc</a:t>
            </a:r>
            <a:r>
              <a:rPr lang="en-US" sz="1400" kern="0" dirty="0"/>
              <a:t> 2022</a:t>
            </a:r>
          </a:p>
        </p:txBody>
      </p:sp>
    </p:spTree>
    <p:extLst>
      <p:ext uri="{BB962C8B-B14F-4D97-AF65-F5344CB8AC3E}">
        <p14:creationId xmlns:p14="http://schemas.microsoft.com/office/powerpoint/2010/main" val="317000385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1136-2B50-B04D-A482-2F238844F27C}"/>
              </a:ext>
            </a:extLst>
          </p:cNvPr>
          <p:cNvSpPr>
            <a:spLocks noGrp="1"/>
          </p:cNvSpPr>
          <p:nvPr>
            <p:ph type="title"/>
          </p:nvPr>
        </p:nvSpPr>
        <p:spPr/>
        <p:txBody>
          <a:bodyPr/>
          <a:lstStyle/>
          <a:p>
            <a:r>
              <a:rPr lang="en-US" sz="3000" dirty="0"/>
              <a:t>DESTINY BREAST-04: T-</a:t>
            </a:r>
            <a:r>
              <a:rPr lang="en-US" sz="3000" dirty="0" err="1"/>
              <a:t>DXd</a:t>
            </a:r>
            <a:r>
              <a:rPr lang="en-US" sz="3000" dirty="0"/>
              <a:t> improves PFS/OS</a:t>
            </a:r>
          </a:p>
        </p:txBody>
      </p:sp>
      <p:pic>
        <p:nvPicPr>
          <p:cNvPr id="6" name="Content Placeholder 5">
            <a:extLst>
              <a:ext uri="{FF2B5EF4-FFF2-40B4-BE49-F238E27FC236}">
                <a16:creationId xmlns:a16="http://schemas.microsoft.com/office/drawing/2014/main" id="{620D3CAA-78E4-3444-8C4B-30D3E00532D8}"/>
              </a:ext>
            </a:extLst>
          </p:cNvPr>
          <p:cNvPicPr>
            <a:picLocks noGrp="1" noChangeAspect="1"/>
          </p:cNvPicPr>
          <p:nvPr>
            <p:ph sz="half" idx="1"/>
          </p:nvPr>
        </p:nvPicPr>
        <p:blipFill>
          <a:blip r:embed="rId2"/>
          <a:stretch>
            <a:fillRect/>
          </a:stretch>
        </p:blipFill>
        <p:spPr>
          <a:xfrm>
            <a:off x="269235" y="714344"/>
            <a:ext cx="5917323" cy="1857329"/>
          </a:xfrm>
        </p:spPr>
      </p:pic>
      <p:pic>
        <p:nvPicPr>
          <p:cNvPr id="8" name="Content Placeholder 7">
            <a:extLst>
              <a:ext uri="{FF2B5EF4-FFF2-40B4-BE49-F238E27FC236}">
                <a16:creationId xmlns:a16="http://schemas.microsoft.com/office/drawing/2014/main" id="{39D2E9DB-6FF3-6542-86E4-EB0203DCC729}"/>
              </a:ext>
            </a:extLst>
          </p:cNvPr>
          <p:cNvPicPr>
            <a:picLocks noGrp="1" noChangeAspect="1"/>
          </p:cNvPicPr>
          <p:nvPr>
            <p:ph sz="half" idx="2"/>
          </p:nvPr>
        </p:nvPicPr>
        <p:blipFill>
          <a:blip r:embed="rId3"/>
          <a:stretch>
            <a:fillRect/>
          </a:stretch>
        </p:blipFill>
        <p:spPr>
          <a:xfrm>
            <a:off x="269235" y="2562299"/>
            <a:ext cx="5917323" cy="2006662"/>
          </a:xfrm>
        </p:spPr>
      </p:pic>
      <p:sp>
        <p:nvSpPr>
          <p:cNvPr id="5" name="Content Placeholder 3">
            <a:extLst>
              <a:ext uri="{FF2B5EF4-FFF2-40B4-BE49-F238E27FC236}">
                <a16:creationId xmlns:a16="http://schemas.microsoft.com/office/drawing/2014/main" id="{6A25AE11-701E-D047-A4B0-3D53BE1539AA}"/>
              </a:ext>
            </a:extLst>
          </p:cNvPr>
          <p:cNvSpPr txBox="1">
            <a:spLocks/>
          </p:cNvSpPr>
          <p:nvPr/>
        </p:nvSpPr>
        <p:spPr bwMode="auto">
          <a:xfrm>
            <a:off x="5424651" y="4708203"/>
            <a:ext cx="5483773" cy="21625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400" kern="0" dirty="0"/>
              <a:t>Modi et al. NEJM 2022</a:t>
            </a:r>
          </a:p>
        </p:txBody>
      </p:sp>
      <p:sp>
        <p:nvSpPr>
          <p:cNvPr id="7" name="Content Placeholder 3">
            <a:extLst>
              <a:ext uri="{FF2B5EF4-FFF2-40B4-BE49-F238E27FC236}">
                <a16:creationId xmlns:a16="http://schemas.microsoft.com/office/drawing/2014/main" id="{D447D681-FF36-B643-95A6-406ED5F54FD9}"/>
              </a:ext>
            </a:extLst>
          </p:cNvPr>
          <p:cNvSpPr txBox="1">
            <a:spLocks/>
          </p:cNvSpPr>
          <p:nvPr/>
        </p:nvSpPr>
        <p:spPr bwMode="auto">
          <a:xfrm>
            <a:off x="6260987" y="962203"/>
            <a:ext cx="3031870" cy="29362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2100" kern="0" dirty="0"/>
              <a:t>HER2-low HR+ </a:t>
            </a:r>
          </a:p>
          <a:p>
            <a:pPr marL="0" indent="0">
              <a:buNone/>
            </a:pPr>
            <a:r>
              <a:rPr lang="en-US" sz="2100" kern="0" dirty="0"/>
              <a:t>and HER2-low TNBC</a:t>
            </a:r>
          </a:p>
          <a:p>
            <a:pPr marL="0" indent="0">
              <a:buNone/>
            </a:pPr>
            <a:endParaRPr lang="en-US" sz="2400" kern="0" dirty="0"/>
          </a:p>
          <a:p>
            <a:pPr marL="0" indent="0">
              <a:buNone/>
            </a:pPr>
            <a:r>
              <a:rPr lang="en-US" sz="2100" kern="0" dirty="0"/>
              <a:t>Comparator arm:</a:t>
            </a:r>
          </a:p>
          <a:p>
            <a:pPr marL="0" indent="0">
              <a:buNone/>
            </a:pPr>
            <a:r>
              <a:rPr lang="en-US" sz="2100" kern="0" dirty="0"/>
              <a:t>capecitabine, </a:t>
            </a:r>
            <a:r>
              <a:rPr lang="en-US" sz="2100" kern="0" dirty="0" err="1"/>
              <a:t>eribulin</a:t>
            </a:r>
            <a:r>
              <a:rPr lang="en-US" sz="2100" kern="0" dirty="0"/>
              <a:t>, gemcitabine, paclitaxel, or nab-paclitaxel</a:t>
            </a:r>
          </a:p>
        </p:txBody>
      </p:sp>
    </p:spTree>
    <p:extLst>
      <p:ext uri="{BB962C8B-B14F-4D97-AF65-F5344CB8AC3E}">
        <p14:creationId xmlns:p14="http://schemas.microsoft.com/office/powerpoint/2010/main" val="334661282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40664-509C-8646-8F3C-A0676DBB4D2E}"/>
              </a:ext>
            </a:extLst>
          </p:cNvPr>
          <p:cNvSpPr>
            <a:spLocks noGrp="1"/>
          </p:cNvSpPr>
          <p:nvPr>
            <p:ph sz="half" idx="1"/>
          </p:nvPr>
        </p:nvSpPr>
        <p:spPr>
          <a:xfrm>
            <a:off x="685800" y="1449373"/>
            <a:ext cx="7859110" cy="2936240"/>
          </a:xfrm>
        </p:spPr>
        <p:txBody>
          <a:bodyPr/>
          <a:lstStyle/>
          <a:p>
            <a:r>
              <a:rPr lang="en-US" dirty="0"/>
              <a:t>Patients are eligible if they have received a prior chemotherapy in the metastatic setting </a:t>
            </a:r>
            <a:r>
              <a:rPr lang="en-US" u="sng" dirty="0"/>
              <a:t>or</a:t>
            </a:r>
            <a:r>
              <a:rPr lang="en-US" dirty="0"/>
              <a:t> the cancer recurred within 6 months of completing adjuvant chemotherapy</a:t>
            </a:r>
          </a:p>
        </p:txBody>
      </p:sp>
      <p:sp>
        <p:nvSpPr>
          <p:cNvPr id="4" name="Title 3">
            <a:extLst>
              <a:ext uri="{FF2B5EF4-FFF2-40B4-BE49-F238E27FC236}">
                <a16:creationId xmlns:a16="http://schemas.microsoft.com/office/drawing/2014/main" id="{D19F6613-363A-5C42-97A8-02D0425015EB}"/>
              </a:ext>
            </a:extLst>
          </p:cNvPr>
          <p:cNvSpPr>
            <a:spLocks noGrp="1"/>
          </p:cNvSpPr>
          <p:nvPr>
            <p:ph type="title"/>
          </p:nvPr>
        </p:nvSpPr>
        <p:spPr>
          <a:xfrm>
            <a:off x="0" y="127465"/>
            <a:ext cx="9144000" cy="695496"/>
          </a:xfrm>
        </p:spPr>
        <p:txBody>
          <a:bodyPr/>
          <a:lstStyle/>
          <a:p>
            <a:r>
              <a:rPr lang="en-US" sz="3200" dirty="0"/>
              <a:t>FDA Approval for T-</a:t>
            </a:r>
            <a:r>
              <a:rPr lang="en-US" sz="3200" dirty="0" err="1"/>
              <a:t>DXd</a:t>
            </a:r>
            <a:r>
              <a:rPr lang="en-US" sz="3200" dirty="0"/>
              <a:t> in </a:t>
            </a:r>
            <a:br>
              <a:rPr lang="en-US" sz="3200" dirty="0"/>
            </a:br>
            <a:r>
              <a:rPr lang="en-US" sz="3200" dirty="0"/>
              <a:t>HER2-low breast cancer</a:t>
            </a:r>
          </a:p>
        </p:txBody>
      </p:sp>
    </p:spTree>
    <p:extLst>
      <p:ext uri="{BB962C8B-B14F-4D97-AF65-F5344CB8AC3E}">
        <p14:creationId xmlns:p14="http://schemas.microsoft.com/office/powerpoint/2010/main" val="2299073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01DCF-2A30-264A-9830-C27CA62B786B}"/>
              </a:ext>
            </a:extLst>
          </p:cNvPr>
          <p:cNvSpPr>
            <a:spLocks noGrp="1"/>
          </p:cNvSpPr>
          <p:nvPr>
            <p:ph type="title"/>
          </p:nvPr>
        </p:nvSpPr>
        <p:spPr/>
        <p:txBody>
          <a:bodyPr/>
          <a:lstStyle/>
          <a:p>
            <a:r>
              <a:rPr lang="en-US" dirty="0"/>
              <a:t>Metastatic TNBC Treatment Paradigm</a:t>
            </a:r>
          </a:p>
        </p:txBody>
      </p:sp>
      <p:sp>
        <p:nvSpPr>
          <p:cNvPr id="6" name="Content Placeholder 2">
            <a:extLst>
              <a:ext uri="{FF2B5EF4-FFF2-40B4-BE49-F238E27FC236}">
                <a16:creationId xmlns:a16="http://schemas.microsoft.com/office/drawing/2014/main" id="{82A41E66-7198-764F-BAB8-98ECF35FC8F3}"/>
              </a:ext>
            </a:extLst>
          </p:cNvPr>
          <p:cNvSpPr txBox="1">
            <a:spLocks noChangeArrowheads="1"/>
          </p:cNvSpPr>
          <p:nvPr/>
        </p:nvSpPr>
        <p:spPr bwMode="auto">
          <a:xfrm>
            <a:off x="779790" y="860777"/>
            <a:ext cx="3999790" cy="33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altLang="en-US" sz="2200" kern="0" dirty="0">
                <a:latin typeface="Times" pitchFamily="2" charset="0"/>
              </a:rPr>
              <a:t>	</a:t>
            </a:r>
            <a:r>
              <a:rPr lang="en-US" altLang="en-US" sz="2200" u="sng" kern="0" dirty="0">
                <a:latin typeface="Times" pitchFamily="2" charset="0"/>
              </a:rPr>
              <a:t>PD-L1+</a:t>
            </a:r>
          </a:p>
          <a:p>
            <a:r>
              <a:rPr lang="en-US" altLang="en-US" sz="2200" kern="0" dirty="0">
                <a:latin typeface="Times" pitchFamily="2" charset="0"/>
              </a:rPr>
              <a:t>Pembrolizumab + </a:t>
            </a:r>
            <a:r>
              <a:rPr lang="en-US" altLang="en-US" sz="2200" kern="0" dirty="0" err="1">
                <a:latin typeface="Times" pitchFamily="2" charset="0"/>
              </a:rPr>
              <a:t>taxane</a:t>
            </a:r>
            <a:r>
              <a:rPr lang="en-US" altLang="en-US" sz="2200" kern="0" dirty="0">
                <a:latin typeface="Times" pitchFamily="2" charset="0"/>
              </a:rPr>
              <a:t> or gem/carbo</a:t>
            </a:r>
          </a:p>
          <a:p>
            <a:r>
              <a:rPr lang="en-US" altLang="en-US" sz="2200" kern="0" dirty="0">
                <a:latin typeface="Times" pitchFamily="2" charset="0"/>
              </a:rPr>
              <a:t>ADCs</a:t>
            </a:r>
          </a:p>
          <a:p>
            <a:pPr lvl="1"/>
            <a:r>
              <a:rPr lang="en-US" altLang="en-US" sz="2200" kern="0" dirty="0" err="1">
                <a:latin typeface="Times" pitchFamily="2" charset="0"/>
              </a:rPr>
              <a:t>Sacituzumab</a:t>
            </a:r>
            <a:r>
              <a:rPr lang="en-US" altLang="en-US" sz="2200" kern="0" dirty="0">
                <a:latin typeface="Times" pitchFamily="2" charset="0"/>
              </a:rPr>
              <a:t> </a:t>
            </a:r>
            <a:r>
              <a:rPr lang="en-US" altLang="en-US" sz="2200" kern="0" dirty="0" err="1">
                <a:latin typeface="Times" pitchFamily="2" charset="0"/>
              </a:rPr>
              <a:t>govitecan</a:t>
            </a:r>
            <a:endParaRPr lang="en-US" altLang="en-US" sz="2200" kern="0" dirty="0">
              <a:latin typeface="Times" pitchFamily="2" charset="0"/>
            </a:endParaRPr>
          </a:p>
          <a:p>
            <a:pPr lvl="1"/>
            <a:r>
              <a:rPr lang="en-US" altLang="en-US" sz="2200" kern="0" dirty="0">
                <a:latin typeface="Times" pitchFamily="2" charset="0"/>
              </a:rPr>
              <a:t>T-</a:t>
            </a:r>
            <a:r>
              <a:rPr lang="en-US" altLang="en-US" sz="2200" kern="0" dirty="0" err="1">
                <a:latin typeface="Times" pitchFamily="2" charset="0"/>
              </a:rPr>
              <a:t>DXd</a:t>
            </a:r>
            <a:r>
              <a:rPr lang="en-US" altLang="en-US" sz="2200" kern="0" dirty="0">
                <a:latin typeface="Times" pitchFamily="2" charset="0"/>
              </a:rPr>
              <a:t> (if HER2-low)</a:t>
            </a:r>
          </a:p>
        </p:txBody>
      </p:sp>
      <p:sp>
        <p:nvSpPr>
          <p:cNvPr id="7" name="Content Placeholder 3">
            <a:extLst>
              <a:ext uri="{FF2B5EF4-FFF2-40B4-BE49-F238E27FC236}">
                <a16:creationId xmlns:a16="http://schemas.microsoft.com/office/drawing/2014/main" id="{E937579B-2F02-BF46-AC51-E6A82F40ED64}"/>
              </a:ext>
            </a:extLst>
          </p:cNvPr>
          <p:cNvSpPr txBox="1">
            <a:spLocks noChangeArrowheads="1"/>
          </p:cNvSpPr>
          <p:nvPr/>
        </p:nvSpPr>
        <p:spPr bwMode="auto">
          <a:xfrm>
            <a:off x="4779580" y="860776"/>
            <a:ext cx="3999790" cy="33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altLang="en-US" sz="2200" kern="0" dirty="0">
                <a:latin typeface="Times" pitchFamily="2" charset="0"/>
              </a:rPr>
              <a:t>	</a:t>
            </a:r>
            <a:r>
              <a:rPr lang="en-US" altLang="en-US" sz="2200" u="sng" kern="0" dirty="0">
                <a:latin typeface="Times" pitchFamily="2" charset="0"/>
              </a:rPr>
              <a:t>PD-L1 negative</a:t>
            </a:r>
          </a:p>
          <a:p>
            <a:r>
              <a:rPr lang="en-US" altLang="en-US" sz="2200" kern="0" dirty="0" err="1">
                <a:latin typeface="Times" pitchFamily="2" charset="0"/>
              </a:rPr>
              <a:t>Taxanes</a:t>
            </a:r>
            <a:r>
              <a:rPr lang="en-US" altLang="en-US" sz="2200" kern="0" dirty="0">
                <a:latin typeface="Times" pitchFamily="2" charset="0"/>
              </a:rPr>
              <a:t>, </a:t>
            </a:r>
            <a:r>
              <a:rPr lang="en-US" altLang="en-US" sz="2200" kern="0" dirty="0" err="1">
                <a:latin typeface="Times" pitchFamily="2" charset="0"/>
              </a:rPr>
              <a:t>platinums</a:t>
            </a:r>
            <a:r>
              <a:rPr lang="en-US" altLang="en-US" sz="2200" kern="0" dirty="0">
                <a:latin typeface="Times" pitchFamily="2" charset="0"/>
              </a:rPr>
              <a:t>, or anthracyclines</a:t>
            </a:r>
          </a:p>
          <a:p>
            <a:r>
              <a:rPr lang="en-US" altLang="en-US" sz="2200" kern="0" dirty="0">
                <a:latin typeface="Times" pitchFamily="2" charset="0"/>
              </a:rPr>
              <a:t>ADCs</a:t>
            </a:r>
          </a:p>
          <a:p>
            <a:pPr lvl="1"/>
            <a:r>
              <a:rPr lang="en-US" altLang="en-US" sz="2200" kern="0" dirty="0" err="1">
                <a:latin typeface="Times" pitchFamily="2" charset="0"/>
              </a:rPr>
              <a:t>Sacituzumab</a:t>
            </a:r>
            <a:r>
              <a:rPr lang="en-US" altLang="en-US" sz="2200" kern="0" dirty="0">
                <a:latin typeface="Times" pitchFamily="2" charset="0"/>
              </a:rPr>
              <a:t> </a:t>
            </a:r>
            <a:r>
              <a:rPr lang="en-US" altLang="en-US" sz="2200" kern="0" dirty="0" err="1">
                <a:latin typeface="Times" pitchFamily="2" charset="0"/>
              </a:rPr>
              <a:t>govitecan</a:t>
            </a:r>
            <a:endParaRPr lang="en-US" altLang="en-US" sz="2200" kern="0" dirty="0">
              <a:latin typeface="Times" pitchFamily="2" charset="0"/>
            </a:endParaRPr>
          </a:p>
          <a:p>
            <a:pPr lvl="1"/>
            <a:r>
              <a:rPr lang="en-US" altLang="en-US" sz="2200" kern="0" dirty="0">
                <a:latin typeface="Times" pitchFamily="2" charset="0"/>
              </a:rPr>
              <a:t>T-</a:t>
            </a:r>
            <a:r>
              <a:rPr lang="en-US" altLang="en-US" sz="2200" kern="0" dirty="0" err="1">
                <a:latin typeface="Times" pitchFamily="2" charset="0"/>
              </a:rPr>
              <a:t>DXd</a:t>
            </a:r>
            <a:r>
              <a:rPr lang="en-US" altLang="en-US" sz="2200" kern="0" dirty="0">
                <a:latin typeface="Times" pitchFamily="2" charset="0"/>
              </a:rPr>
              <a:t> (if HER2-low)</a:t>
            </a:r>
          </a:p>
          <a:p>
            <a:endParaRPr lang="en-US" altLang="en-US" kern="0" dirty="0">
              <a:latin typeface="Times" pitchFamily="2" charset="0"/>
            </a:endParaRPr>
          </a:p>
          <a:p>
            <a:endParaRPr lang="en-US" altLang="en-US" kern="0" dirty="0">
              <a:latin typeface="Times" pitchFamily="2" charset="0"/>
            </a:endParaRPr>
          </a:p>
        </p:txBody>
      </p:sp>
      <p:sp>
        <p:nvSpPr>
          <p:cNvPr id="8" name="Content Placeholder 2">
            <a:extLst>
              <a:ext uri="{FF2B5EF4-FFF2-40B4-BE49-F238E27FC236}">
                <a16:creationId xmlns:a16="http://schemas.microsoft.com/office/drawing/2014/main" id="{5AB7CF80-28D1-8047-A199-48DD5D0FB649}"/>
              </a:ext>
            </a:extLst>
          </p:cNvPr>
          <p:cNvSpPr txBox="1">
            <a:spLocks/>
          </p:cNvSpPr>
          <p:nvPr/>
        </p:nvSpPr>
        <p:spPr>
          <a:xfrm>
            <a:off x="740608" y="3142501"/>
            <a:ext cx="7934054" cy="1219200"/>
          </a:xfrm>
          <a:prstGeom prst="rect">
            <a:avLst/>
          </a:prstGeom>
        </p:spPr>
        <p:txBody>
          <a:bodyPr/>
          <a:lstStyle>
            <a:lvl1pPr marL="342900" indent="-342900" algn="l" rtl="0" eaLnBrk="0" fontAlgn="base" hangingPunct="0">
              <a:spcBef>
                <a:spcPct val="20000"/>
              </a:spcBef>
              <a:spcAft>
                <a:spcPct val="0"/>
              </a:spcAft>
              <a:buClr>
                <a:srgbClr val="075596"/>
              </a:buClr>
              <a:buChar char="•"/>
              <a:defRPr sz="2800">
                <a:solidFill>
                  <a:schemeClr val="tx1"/>
                </a:solidFill>
                <a:latin typeface="Times"/>
                <a:ea typeface="+mn-ea"/>
                <a:cs typeface="Times"/>
              </a:defRPr>
            </a:lvl1pPr>
            <a:lvl2pPr marL="742950" indent="-285750" algn="l" rtl="0" eaLnBrk="0" fontAlgn="base" hangingPunct="0">
              <a:spcBef>
                <a:spcPct val="20000"/>
              </a:spcBef>
              <a:spcAft>
                <a:spcPct val="0"/>
              </a:spcAft>
              <a:buClr>
                <a:srgbClr val="075596"/>
              </a:buClr>
              <a:buChar char="–"/>
              <a:defRPr sz="2400">
                <a:solidFill>
                  <a:schemeClr val="tx1"/>
                </a:solidFill>
                <a:latin typeface="Times"/>
                <a:ea typeface="+mn-ea"/>
                <a:cs typeface="Times"/>
              </a:defRPr>
            </a:lvl2pPr>
            <a:lvl3pPr marL="1143000" indent="-228600" algn="l" rtl="0" eaLnBrk="0" fontAlgn="base" hangingPunct="0">
              <a:spcBef>
                <a:spcPct val="20000"/>
              </a:spcBef>
              <a:spcAft>
                <a:spcPct val="0"/>
              </a:spcAft>
              <a:buClr>
                <a:srgbClr val="075596"/>
              </a:buClr>
              <a:buChar char="•"/>
              <a:defRPr sz="2000">
                <a:solidFill>
                  <a:schemeClr val="tx1"/>
                </a:solidFill>
                <a:latin typeface="Times"/>
                <a:ea typeface="+mn-ea"/>
                <a:cs typeface="Times"/>
              </a:defRPr>
            </a:lvl3pPr>
            <a:lvl4pPr marL="1600200" indent="-228600" algn="l" rtl="0" eaLnBrk="0" fontAlgn="base" hangingPunct="0">
              <a:spcBef>
                <a:spcPct val="20000"/>
              </a:spcBef>
              <a:spcAft>
                <a:spcPct val="0"/>
              </a:spcAft>
              <a:buClr>
                <a:srgbClr val="075596"/>
              </a:buClr>
              <a:buChar char="–"/>
              <a:defRPr sz="1800">
                <a:solidFill>
                  <a:schemeClr val="tx1"/>
                </a:solidFill>
                <a:latin typeface="Times"/>
                <a:ea typeface="+mn-ea"/>
                <a:cs typeface="Times"/>
              </a:defRPr>
            </a:lvl4pPr>
            <a:lvl5pPr marL="2057400" indent="-228600" algn="l" rtl="0" eaLnBrk="0" fontAlgn="base" hangingPunct="0">
              <a:spcBef>
                <a:spcPct val="20000"/>
              </a:spcBef>
              <a:spcAft>
                <a:spcPct val="0"/>
              </a:spcAft>
              <a:buClr>
                <a:srgbClr val="075596"/>
              </a:buClr>
              <a:buChar char="»"/>
              <a:defRPr sz="1800">
                <a:solidFill>
                  <a:schemeClr val="tx1"/>
                </a:solidFill>
                <a:latin typeface="Times"/>
                <a:ea typeface="+mn-ea"/>
                <a:cs typeface="Times"/>
              </a:defRPr>
            </a:lvl5pPr>
            <a:lvl6pPr marL="2514600" indent="-228600" algn="l" rtl="0" fontAlgn="base">
              <a:spcBef>
                <a:spcPct val="20000"/>
              </a:spcBef>
              <a:spcAft>
                <a:spcPct val="0"/>
              </a:spcAft>
              <a:buChar char="»"/>
              <a:defRPr sz="1800">
                <a:solidFill>
                  <a:schemeClr val="tx1"/>
                </a:solidFill>
                <a:latin typeface="+mn-lt"/>
                <a:ea typeface="+mn-ea"/>
                <a:cs typeface="+mn-cs"/>
              </a:defRPr>
            </a:lvl6pPr>
            <a:lvl7pPr marL="2971800" indent="-228600" algn="l" rtl="0" fontAlgn="base">
              <a:spcBef>
                <a:spcPct val="20000"/>
              </a:spcBef>
              <a:spcAft>
                <a:spcPct val="0"/>
              </a:spcAft>
              <a:buChar char="»"/>
              <a:defRPr sz="1800">
                <a:solidFill>
                  <a:schemeClr val="tx1"/>
                </a:solidFill>
                <a:latin typeface="+mn-lt"/>
                <a:ea typeface="+mn-ea"/>
                <a:cs typeface="+mn-cs"/>
              </a:defRPr>
            </a:lvl7pPr>
            <a:lvl8pPr marL="3429000" indent="-228600" algn="l" rtl="0" fontAlgn="base">
              <a:spcBef>
                <a:spcPct val="20000"/>
              </a:spcBef>
              <a:spcAft>
                <a:spcPct val="0"/>
              </a:spcAft>
              <a:buChar char="»"/>
              <a:defRPr sz="1800">
                <a:solidFill>
                  <a:schemeClr val="tx1"/>
                </a:solidFill>
                <a:latin typeface="+mn-lt"/>
                <a:ea typeface="+mn-ea"/>
                <a:cs typeface="+mn-cs"/>
              </a:defRPr>
            </a:lvl8pPr>
            <a:lvl9pPr marL="3886200" indent="-228600" algn="l" rtl="0" fontAlgn="base">
              <a:spcBef>
                <a:spcPct val="20000"/>
              </a:spcBef>
              <a:spcAft>
                <a:spcPct val="0"/>
              </a:spcAft>
              <a:buChar char="»"/>
              <a:defRPr sz="1800">
                <a:solidFill>
                  <a:schemeClr val="tx1"/>
                </a:solidFill>
                <a:latin typeface="+mn-lt"/>
                <a:ea typeface="+mn-ea"/>
                <a:cs typeface="+mn-cs"/>
              </a:defRPr>
            </a:lvl9pPr>
          </a:lstStyle>
          <a:p>
            <a:pPr>
              <a:defRPr/>
            </a:pPr>
            <a:r>
              <a:rPr lang="en-US" sz="2200" kern="0" dirty="0"/>
              <a:t>Later line options: </a:t>
            </a:r>
            <a:r>
              <a:rPr lang="en-US" sz="2200" kern="0" dirty="0" err="1"/>
              <a:t>eribulin</a:t>
            </a:r>
            <a:r>
              <a:rPr lang="en-US" sz="2200" kern="0" dirty="0"/>
              <a:t>, capecitabine, gemcitabine, and others</a:t>
            </a:r>
          </a:p>
          <a:p>
            <a:pPr>
              <a:defRPr/>
            </a:pPr>
            <a:r>
              <a:rPr lang="en-US" sz="2200" kern="0" dirty="0"/>
              <a:t>PARP inhibitor if germline </a:t>
            </a:r>
            <a:r>
              <a:rPr lang="en-US" sz="2200" i="1" kern="0" dirty="0"/>
              <a:t>BRCA1/2</a:t>
            </a:r>
            <a:r>
              <a:rPr lang="en-US" sz="2200" kern="0" dirty="0"/>
              <a:t> mutant</a:t>
            </a:r>
          </a:p>
          <a:p>
            <a:pPr>
              <a:defRPr/>
            </a:pPr>
            <a:r>
              <a:rPr lang="en-US" sz="2200" kern="0" dirty="0"/>
              <a:t>Clinical trials</a:t>
            </a:r>
          </a:p>
          <a:p>
            <a:pPr>
              <a:defRPr/>
            </a:pPr>
            <a:endParaRPr lang="en-US" kern="0" dirty="0"/>
          </a:p>
        </p:txBody>
      </p:sp>
    </p:spTree>
    <p:extLst>
      <p:ext uri="{BB962C8B-B14F-4D97-AF65-F5344CB8AC3E}">
        <p14:creationId xmlns:p14="http://schemas.microsoft.com/office/powerpoint/2010/main" val="11626307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01DCF-2A30-264A-9830-C27CA62B786B}"/>
              </a:ext>
            </a:extLst>
          </p:cNvPr>
          <p:cNvSpPr>
            <a:spLocks noGrp="1"/>
          </p:cNvSpPr>
          <p:nvPr>
            <p:ph type="title"/>
          </p:nvPr>
        </p:nvSpPr>
        <p:spPr/>
        <p:txBody>
          <a:bodyPr/>
          <a:lstStyle/>
          <a:p>
            <a:r>
              <a:rPr lang="en-US" sz="3200" dirty="0"/>
              <a:t>Metastatic HR+ HER2 low treatment paradigm</a:t>
            </a:r>
          </a:p>
        </p:txBody>
      </p:sp>
      <p:sp>
        <p:nvSpPr>
          <p:cNvPr id="6" name="Content Placeholder 2">
            <a:extLst>
              <a:ext uri="{FF2B5EF4-FFF2-40B4-BE49-F238E27FC236}">
                <a16:creationId xmlns:a16="http://schemas.microsoft.com/office/drawing/2014/main" id="{82A41E66-7198-764F-BAB8-98ECF35FC8F3}"/>
              </a:ext>
            </a:extLst>
          </p:cNvPr>
          <p:cNvSpPr txBox="1">
            <a:spLocks noChangeArrowheads="1"/>
          </p:cNvSpPr>
          <p:nvPr/>
        </p:nvSpPr>
        <p:spPr bwMode="auto">
          <a:xfrm>
            <a:off x="779790" y="967103"/>
            <a:ext cx="7681038" cy="33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r>
              <a:rPr lang="en-US" altLang="en-US" sz="2200" kern="0" dirty="0">
                <a:latin typeface="Times" pitchFamily="2" charset="0"/>
              </a:rPr>
              <a:t>Incorporate T-</a:t>
            </a:r>
            <a:r>
              <a:rPr lang="en-US" altLang="en-US" sz="2200" kern="0" dirty="0" err="1">
                <a:latin typeface="Times" pitchFamily="2" charset="0"/>
              </a:rPr>
              <a:t>DXd</a:t>
            </a:r>
            <a:r>
              <a:rPr lang="en-US" altLang="en-US" sz="2200" kern="0" dirty="0">
                <a:latin typeface="Times" pitchFamily="2" charset="0"/>
              </a:rPr>
              <a:t> after completion of endocrine-based therapy</a:t>
            </a:r>
          </a:p>
          <a:p>
            <a:r>
              <a:rPr lang="en-US" altLang="en-US" sz="2200" kern="0" dirty="0">
                <a:latin typeface="Times" pitchFamily="2" charset="0"/>
              </a:rPr>
              <a:t>A prior line of chemotherapy may be required</a:t>
            </a:r>
          </a:p>
          <a:p>
            <a:r>
              <a:rPr lang="en-US" altLang="en-US" sz="2200" kern="0" dirty="0">
                <a:latin typeface="Times" pitchFamily="2" charset="0"/>
              </a:rPr>
              <a:t>Consider a repeat biopsy if previously HER2 0</a:t>
            </a:r>
          </a:p>
          <a:p>
            <a:endParaRPr lang="en-US" altLang="en-US" sz="2200" kern="0" dirty="0">
              <a:latin typeface="Times" pitchFamily="2" charset="0"/>
            </a:endParaRPr>
          </a:p>
        </p:txBody>
      </p:sp>
    </p:spTree>
    <p:extLst>
      <p:ext uri="{BB962C8B-B14F-4D97-AF65-F5344CB8AC3E}">
        <p14:creationId xmlns:p14="http://schemas.microsoft.com/office/powerpoint/2010/main" val="21682798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5779E30D-EB08-D641-A9E4-817387B15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5864" y="1430073"/>
            <a:ext cx="3072273" cy="284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itle 1">
            <a:extLst>
              <a:ext uri="{FF2B5EF4-FFF2-40B4-BE49-F238E27FC236}">
                <a16:creationId xmlns:a16="http://schemas.microsoft.com/office/drawing/2014/main" id="{49E1C698-2DBE-A841-ADE4-21B845FCC01B}"/>
              </a:ext>
            </a:extLst>
          </p:cNvPr>
          <p:cNvSpPr>
            <a:spLocks noGrp="1"/>
          </p:cNvSpPr>
          <p:nvPr>
            <p:ph type="title"/>
          </p:nvPr>
        </p:nvSpPr>
        <p:spPr bwMode="auto">
          <a:xfrm>
            <a:off x="1483043" y="514826"/>
            <a:ext cx="6177915" cy="629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44" tIns="34322" rIns="68644" bIns="34322" numCol="1" anchor="t" anchorCtr="0" compatLnSpc="1">
            <a:prstTxWarp prst="textNoShape">
              <a:avLst/>
            </a:prstTxWarp>
          </a:bodyPr>
          <a:lstStyle/>
          <a:p>
            <a:r>
              <a:rPr lang="en-US" altLang="en-US"/>
              <a:t>Questions?</a:t>
            </a:r>
          </a:p>
        </p:txBody>
      </p:sp>
      <p:sp>
        <p:nvSpPr>
          <p:cNvPr id="4" name="Content Placeholder 2">
            <a:extLst>
              <a:ext uri="{FF2B5EF4-FFF2-40B4-BE49-F238E27FC236}">
                <a16:creationId xmlns:a16="http://schemas.microsoft.com/office/drawing/2014/main" id="{B60DFFB2-1F91-8F47-829F-CF82BD4A2A95}"/>
              </a:ext>
            </a:extLst>
          </p:cNvPr>
          <p:cNvSpPr txBox="1">
            <a:spLocks/>
          </p:cNvSpPr>
          <p:nvPr/>
        </p:nvSpPr>
        <p:spPr>
          <a:xfrm>
            <a:off x="3199130" y="4347422"/>
            <a:ext cx="6521133" cy="3397615"/>
          </a:xfrm>
          <a:prstGeom prst="rect">
            <a:avLst/>
          </a:prstGeom>
        </p:spPr>
        <p:txBody>
          <a:bodyPr lIns="91440" tIns="45720" rIns="91440" bIns="45720" anchor="t"/>
          <a:lstStyle>
            <a:lvl1pPr marL="342900" indent="-342900" algn="l" rtl="0" eaLnBrk="0" fontAlgn="base" hangingPunct="0">
              <a:spcBef>
                <a:spcPct val="20000"/>
              </a:spcBef>
              <a:spcAft>
                <a:spcPct val="0"/>
              </a:spcAft>
              <a:buClr>
                <a:srgbClr val="075596"/>
              </a:buClr>
              <a:buChar char="•"/>
              <a:defRPr sz="2800">
                <a:solidFill>
                  <a:schemeClr val="tx1"/>
                </a:solidFill>
                <a:latin typeface="Times"/>
                <a:ea typeface="+mn-ea"/>
                <a:cs typeface="Times"/>
              </a:defRPr>
            </a:lvl1pPr>
            <a:lvl2pPr marL="742950" indent="-285750" algn="l" rtl="0" eaLnBrk="0" fontAlgn="base" hangingPunct="0">
              <a:spcBef>
                <a:spcPct val="20000"/>
              </a:spcBef>
              <a:spcAft>
                <a:spcPct val="0"/>
              </a:spcAft>
              <a:buClr>
                <a:srgbClr val="075596"/>
              </a:buClr>
              <a:buChar char="–"/>
              <a:defRPr sz="2400">
                <a:solidFill>
                  <a:schemeClr val="tx1"/>
                </a:solidFill>
                <a:latin typeface="Times"/>
                <a:ea typeface="+mn-ea"/>
                <a:cs typeface="Times"/>
              </a:defRPr>
            </a:lvl2pPr>
            <a:lvl3pPr marL="1143000" indent="-228600" algn="l" rtl="0" eaLnBrk="0" fontAlgn="base" hangingPunct="0">
              <a:spcBef>
                <a:spcPct val="20000"/>
              </a:spcBef>
              <a:spcAft>
                <a:spcPct val="0"/>
              </a:spcAft>
              <a:buClr>
                <a:srgbClr val="075596"/>
              </a:buClr>
              <a:buChar char="•"/>
              <a:defRPr sz="2000">
                <a:solidFill>
                  <a:schemeClr val="tx1"/>
                </a:solidFill>
                <a:latin typeface="Times"/>
                <a:ea typeface="+mn-ea"/>
                <a:cs typeface="Times"/>
              </a:defRPr>
            </a:lvl3pPr>
            <a:lvl4pPr marL="1600200" indent="-228600" algn="l" rtl="0" eaLnBrk="0" fontAlgn="base" hangingPunct="0">
              <a:spcBef>
                <a:spcPct val="20000"/>
              </a:spcBef>
              <a:spcAft>
                <a:spcPct val="0"/>
              </a:spcAft>
              <a:buClr>
                <a:srgbClr val="075596"/>
              </a:buClr>
              <a:buChar char="–"/>
              <a:defRPr sz="1800">
                <a:solidFill>
                  <a:schemeClr val="tx1"/>
                </a:solidFill>
                <a:latin typeface="Times"/>
                <a:ea typeface="+mn-ea"/>
                <a:cs typeface="Times"/>
              </a:defRPr>
            </a:lvl4pPr>
            <a:lvl5pPr marL="2057400" indent="-228600" algn="l" rtl="0" eaLnBrk="0" fontAlgn="base" hangingPunct="0">
              <a:spcBef>
                <a:spcPct val="20000"/>
              </a:spcBef>
              <a:spcAft>
                <a:spcPct val="0"/>
              </a:spcAft>
              <a:buClr>
                <a:srgbClr val="075596"/>
              </a:buClr>
              <a:buChar char="»"/>
              <a:defRPr sz="1800">
                <a:solidFill>
                  <a:schemeClr val="tx1"/>
                </a:solidFill>
                <a:latin typeface="Times"/>
                <a:ea typeface="+mn-ea"/>
                <a:cs typeface="Times"/>
              </a:defRPr>
            </a:lvl5pPr>
            <a:lvl6pPr marL="2514600" indent="-228600" algn="l" rtl="0" fontAlgn="base">
              <a:spcBef>
                <a:spcPct val="20000"/>
              </a:spcBef>
              <a:spcAft>
                <a:spcPct val="0"/>
              </a:spcAft>
              <a:buChar char="»"/>
              <a:defRPr sz="1800">
                <a:solidFill>
                  <a:schemeClr val="tx1"/>
                </a:solidFill>
                <a:latin typeface="+mn-lt"/>
                <a:ea typeface="+mn-ea"/>
                <a:cs typeface="+mn-cs"/>
              </a:defRPr>
            </a:lvl6pPr>
            <a:lvl7pPr marL="2971800" indent="-228600" algn="l" rtl="0" fontAlgn="base">
              <a:spcBef>
                <a:spcPct val="20000"/>
              </a:spcBef>
              <a:spcAft>
                <a:spcPct val="0"/>
              </a:spcAft>
              <a:buChar char="»"/>
              <a:defRPr sz="1800">
                <a:solidFill>
                  <a:schemeClr val="tx1"/>
                </a:solidFill>
                <a:latin typeface="+mn-lt"/>
                <a:ea typeface="+mn-ea"/>
                <a:cs typeface="+mn-cs"/>
              </a:defRPr>
            </a:lvl7pPr>
            <a:lvl8pPr marL="3429000" indent="-228600" algn="l" rtl="0" fontAlgn="base">
              <a:spcBef>
                <a:spcPct val="20000"/>
              </a:spcBef>
              <a:spcAft>
                <a:spcPct val="0"/>
              </a:spcAft>
              <a:buChar char="»"/>
              <a:defRPr sz="1800">
                <a:solidFill>
                  <a:schemeClr val="tx1"/>
                </a:solidFill>
                <a:latin typeface="+mn-lt"/>
                <a:ea typeface="+mn-ea"/>
                <a:cs typeface="+mn-cs"/>
              </a:defRPr>
            </a:lvl8pPr>
            <a:lvl9pPr marL="3886200" indent="-228600" algn="l" rtl="0" fontAlgn="base">
              <a:spcBef>
                <a:spcPct val="20000"/>
              </a:spcBef>
              <a:spcAft>
                <a:spcPct val="0"/>
              </a:spcAft>
              <a:buChar char="»"/>
              <a:defRPr sz="1800">
                <a:solidFill>
                  <a:schemeClr val="tx1"/>
                </a:solidFill>
                <a:latin typeface="+mn-lt"/>
                <a:ea typeface="+mn-ea"/>
                <a:cs typeface="+mn-cs"/>
              </a:defRPr>
            </a:lvl9pPr>
          </a:lstStyle>
          <a:p>
            <a:pPr marL="0" indent="0">
              <a:buNone/>
              <a:defRPr/>
            </a:pPr>
            <a:endParaRPr lang="en-US" sz="2703" kern="0" dirty="0"/>
          </a:p>
        </p:txBody>
      </p:sp>
    </p:spTree>
    <p:extLst>
      <p:ext uri="{BB962C8B-B14F-4D97-AF65-F5344CB8AC3E}">
        <p14:creationId xmlns:p14="http://schemas.microsoft.com/office/powerpoint/2010/main" val="114626022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283661"/>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8099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a:solidFill>
                  <a:srgbClr val="003767"/>
                </a:solidFill>
                <a:latin typeface="Arial" panose="020B0604020202020204" pitchFamily="34" charset="0"/>
                <a:cs typeface="Arial" panose="020B0604020202020204" pitchFamily="34" charset="0"/>
              </a:rPr>
              <a:t>Concluding Remarks</a:t>
            </a:r>
            <a:br>
              <a:rPr lang="en-US" sz="4800" b="1">
                <a:solidFill>
                  <a:srgbClr val="003767"/>
                </a:solidFill>
                <a:latin typeface="Arial" panose="020B0604020202020204" pitchFamily="34" charset="0"/>
                <a:cs typeface="Arial" panose="020B0604020202020204" pitchFamily="34" charset="0"/>
              </a:rPr>
            </a:br>
            <a:r>
              <a:rPr lang="en-US" sz="4800" b="1">
                <a:solidFill>
                  <a:srgbClr val="003767"/>
                </a:solidFill>
                <a:latin typeface="Arial" panose="020B0604020202020204" pitchFamily="34" charset="0"/>
                <a:cs typeface="Arial" panose="020B0604020202020204" pitchFamily="34" charset="0"/>
              </a:rPr>
              <a:t>Thank you for attending!</a:t>
            </a:r>
            <a:endParaRPr lang="en-US" sz="4800"/>
          </a:p>
        </p:txBody>
      </p:sp>
    </p:spTree>
    <p:extLst>
      <p:ext uri="{BB962C8B-B14F-4D97-AF65-F5344CB8AC3E}">
        <p14:creationId xmlns:p14="http://schemas.microsoft.com/office/powerpoint/2010/main" val="33890859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8" name="Picture 7" descr="Logo&#10;&#10;Description automatically generated">
            <a:extLst>
              <a:ext uri="{FF2B5EF4-FFF2-40B4-BE49-F238E27FC236}">
                <a16:creationId xmlns:a16="http://schemas.microsoft.com/office/drawing/2014/main" id="{34342718-6CFA-4C5A-8DCA-E3300A8441D7}"/>
              </a:ext>
            </a:extLst>
          </p:cNvPr>
          <p:cNvPicPr>
            <a:picLocks noChangeAspect="1"/>
          </p:cNvPicPr>
          <p:nvPr/>
        </p:nvPicPr>
        <p:blipFill>
          <a:blip r:embed="rId2"/>
          <a:stretch>
            <a:fillRect/>
          </a:stretch>
        </p:blipFill>
        <p:spPr>
          <a:xfrm>
            <a:off x="3280112" y="1296203"/>
            <a:ext cx="2583776" cy="1337306"/>
          </a:xfrm>
          <a:prstGeom prst="rect">
            <a:avLst/>
          </a:prstGeom>
        </p:spPr>
      </p:pic>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3"/>
          <a:stretch>
            <a:fillRect/>
          </a:stretch>
        </p:blipFill>
        <p:spPr>
          <a:xfrm>
            <a:off x="3092519" y="2464328"/>
            <a:ext cx="3010566" cy="749591"/>
          </a:xfrm>
          <a:prstGeom prst="rect">
            <a:avLst/>
          </a:prstGeom>
        </p:spPr>
      </p:pic>
      <p:pic>
        <p:nvPicPr>
          <p:cNvPr id="2" name="Picture 4">
            <a:extLst>
              <a:ext uri="{FF2B5EF4-FFF2-40B4-BE49-F238E27FC236}">
                <a16:creationId xmlns:a16="http://schemas.microsoft.com/office/drawing/2014/main" id="{7905E14C-6E21-EAC5-3A26-D2C1545819AD}"/>
              </a:ext>
            </a:extLst>
          </p:cNvPr>
          <p:cNvPicPr>
            <a:picLocks noChangeAspect="1"/>
          </p:cNvPicPr>
          <p:nvPr/>
        </p:nvPicPr>
        <p:blipFill>
          <a:blip r:embed="rId4"/>
          <a:stretch>
            <a:fillRect/>
          </a:stretch>
        </p:blipFill>
        <p:spPr>
          <a:xfrm>
            <a:off x="3226227" y="466855"/>
            <a:ext cx="2743221" cy="1371600"/>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D7A0578F-2087-DF1C-9634-581F0673A936}"/>
              </a:ext>
            </a:extLst>
          </p:cNvPr>
          <p:cNvPicPr>
            <a:picLocks noChangeAspect="1"/>
          </p:cNvPicPr>
          <p:nvPr/>
        </p:nvPicPr>
        <p:blipFill>
          <a:blip r:embed="rId5"/>
          <a:stretch>
            <a:fillRect/>
          </a:stretch>
        </p:blipFill>
        <p:spPr>
          <a:xfrm>
            <a:off x="3226227" y="3271289"/>
            <a:ext cx="2743221" cy="768267"/>
          </a:xfrm>
          <a:prstGeom prst="rect">
            <a:avLst/>
          </a:prstGeom>
        </p:spPr>
      </p:pic>
    </p:spTree>
    <p:extLst>
      <p:ext uri="{BB962C8B-B14F-4D97-AF65-F5344CB8AC3E}">
        <p14:creationId xmlns:p14="http://schemas.microsoft.com/office/powerpoint/2010/main" val="3944658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71" y="188108"/>
            <a:ext cx="9144000" cy="695496"/>
          </a:xfrm>
        </p:spPr>
        <p:txBody>
          <a:bodyPr/>
          <a:lstStyle/>
          <a:p>
            <a:r>
              <a:rPr lang="en-US" sz="2400" u="sng" dirty="0"/>
              <a:t>APT</a:t>
            </a:r>
            <a:r>
              <a:rPr lang="en-US" sz="2400" dirty="0"/>
              <a:t>: Final 10-year analysis</a:t>
            </a:r>
          </a:p>
        </p:txBody>
      </p:sp>
      <p:sp>
        <p:nvSpPr>
          <p:cNvPr id="6" name="TextBox 5"/>
          <p:cNvSpPr txBox="1"/>
          <p:nvPr/>
        </p:nvSpPr>
        <p:spPr>
          <a:xfrm>
            <a:off x="7562217" y="105844"/>
            <a:ext cx="1414170" cy="215444"/>
          </a:xfrm>
          <a:prstGeom prst="rect">
            <a:avLst/>
          </a:prstGeom>
          <a:noFill/>
        </p:spPr>
        <p:txBody>
          <a:bodyPr wrap="none" rtlCol="0">
            <a:spAutoFit/>
          </a:bodyPr>
          <a:lstStyle/>
          <a:p>
            <a:r>
              <a:rPr lang="en-US" sz="800" dirty="0" err="1"/>
              <a:t>Tolaney</a:t>
            </a:r>
            <a:r>
              <a:rPr lang="en-US" sz="800" dirty="0"/>
              <a:t> et al SABCS 2022</a:t>
            </a:r>
          </a:p>
        </p:txBody>
      </p:sp>
      <p:pic>
        <p:nvPicPr>
          <p:cNvPr id="5" name="Picture 4"/>
          <p:cNvPicPr>
            <a:picLocks noChangeAspect="1"/>
          </p:cNvPicPr>
          <p:nvPr/>
        </p:nvPicPr>
        <p:blipFill>
          <a:blip r:embed="rId2"/>
          <a:stretch>
            <a:fillRect/>
          </a:stretch>
        </p:blipFill>
        <p:spPr>
          <a:xfrm>
            <a:off x="611046" y="1230757"/>
            <a:ext cx="3420426" cy="2876638"/>
          </a:xfrm>
          <a:prstGeom prst="rect">
            <a:avLst/>
          </a:prstGeom>
        </p:spPr>
      </p:pic>
      <p:pic>
        <p:nvPicPr>
          <p:cNvPr id="14" name="Picture 13"/>
          <p:cNvPicPr>
            <a:picLocks noChangeAspect="1"/>
          </p:cNvPicPr>
          <p:nvPr/>
        </p:nvPicPr>
        <p:blipFill>
          <a:blip r:embed="rId3"/>
          <a:stretch>
            <a:fillRect/>
          </a:stretch>
        </p:blipFill>
        <p:spPr>
          <a:xfrm>
            <a:off x="4704312" y="1273557"/>
            <a:ext cx="3854218" cy="2800073"/>
          </a:xfrm>
          <a:prstGeom prst="rect">
            <a:avLst/>
          </a:prstGeom>
        </p:spPr>
      </p:pic>
      <p:sp>
        <p:nvSpPr>
          <p:cNvPr id="15" name="TextBox 14"/>
          <p:cNvSpPr txBox="1"/>
          <p:nvPr/>
        </p:nvSpPr>
        <p:spPr>
          <a:xfrm>
            <a:off x="2123822" y="813149"/>
            <a:ext cx="1170512" cy="538609"/>
          </a:xfrm>
          <a:prstGeom prst="rect">
            <a:avLst/>
          </a:prstGeom>
          <a:noFill/>
        </p:spPr>
        <p:txBody>
          <a:bodyPr wrap="none" rtlCol="0">
            <a:spAutoFit/>
          </a:bodyPr>
          <a:lstStyle/>
          <a:p>
            <a:pPr algn="ctr"/>
            <a:r>
              <a:rPr lang="en-US" sz="1800" i="1" dirty="0" err="1">
                <a:solidFill>
                  <a:srgbClr val="002060"/>
                </a:solidFill>
              </a:rPr>
              <a:t>i</a:t>
            </a:r>
            <a:r>
              <a:rPr lang="en-US" sz="1800" dirty="0" err="1">
                <a:solidFill>
                  <a:srgbClr val="002060"/>
                </a:solidFill>
              </a:rPr>
              <a:t>DFS</a:t>
            </a:r>
            <a:endParaRPr lang="en-US" sz="1800" dirty="0">
              <a:solidFill>
                <a:srgbClr val="002060"/>
              </a:solidFill>
            </a:endParaRPr>
          </a:p>
          <a:p>
            <a:pPr algn="ctr"/>
            <a:r>
              <a:rPr lang="en-US" sz="1100" i="1" dirty="0">
                <a:solidFill>
                  <a:srgbClr val="C00000"/>
                </a:solidFill>
              </a:rPr>
              <a:t>6 distant events</a:t>
            </a:r>
          </a:p>
        </p:txBody>
      </p:sp>
      <p:sp>
        <p:nvSpPr>
          <p:cNvPr id="17" name="TextBox 16"/>
          <p:cNvSpPr txBox="1"/>
          <p:nvPr/>
        </p:nvSpPr>
        <p:spPr>
          <a:xfrm>
            <a:off x="6571446" y="820170"/>
            <a:ext cx="556563" cy="369332"/>
          </a:xfrm>
          <a:prstGeom prst="rect">
            <a:avLst/>
          </a:prstGeom>
          <a:noFill/>
        </p:spPr>
        <p:txBody>
          <a:bodyPr wrap="none" rtlCol="0">
            <a:spAutoFit/>
          </a:bodyPr>
          <a:lstStyle/>
          <a:p>
            <a:r>
              <a:rPr lang="en-US" sz="1800" dirty="0">
                <a:solidFill>
                  <a:srgbClr val="002060"/>
                </a:solidFill>
              </a:rPr>
              <a:t>RFI</a:t>
            </a:r>
          </a:p>
        </p:txBody>
      </p:sp>
      <p:sp>
        <p:nvSpPr>
          <p:cNvPr id="18" name="Rectangle 17"/>
          <p:cNvSpPr/>
          <p:nvPr/>
        </p:nvSpPr>
        <p:spPr bwMode="auto">
          <a:xfrm>
            <a:off x="1174419" y="2760535"/>
            <a:ext cx="2396508" cy="182013"/>
          </a:xfrm>
          <a:prstGeom prst="rect">
            <a:avLst/>
          </a:prstGeom>
          <a:noFill/>
          <a:ln w="285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5227103" y="2669528"/>
            <a:ext cx="2396508" cy="182013"/>
          </a:xfrm>
          <a:prstGeom prst="rect">
            <a:avLst/>
          </a:prstGeom>
          <a:noFill/>
          <a:ln w="285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TextBox 20"/>
          <p:cNvSpPr txBox="1"/>
          <p:nvPr/>
        </p:nvSpPr>
        <p:spPr>
          <a:xfrm>
            <a:off x="5027755" y="4073630"/>
            <a:ext cx="3643946" cy="215444"/>
          </a:xfrm>
          <a:prstGeom prst="rect">
            <a:avLst/>
          </a:prstGeom>
          <a:noFill/>
        </p:spPr>
        <p:txBody>
          <a:bodyPr wrap="none" rtlCol="0">
            <a:spAutoFit/>
          </a:bodyPr>
          <a:lstStyle/>
          <a:p>
            <a:r>
              <a:rPr lang="en-US" sz="800" dirty="0"/>
              <a:t>RFI: invasive local/regional, distant recurrence and death from breast cancer</a:t>
            </a:r>
          </a:p>
        </p:txBody>
      </p:sp>
    </p:spTree>
    <p:extLst>
      <p:ext uri="{BB962C8B-B14F-4D97-AF65-F5344CB8AC3E}">
        <p14:creationId xmlns:p14="http://schemas.microsoft.com/office/powerpoint/2010/main" val="418427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340" y="309478"/>
            <a:ext cx="9144000" cy="695496"/>
          </a:xfrm>
        </p:spPr>
        <p:txBody>
          <a:bodyPr/>
          <a:lstStyle/>
          <a:p>
            <a:r>
              <a:rPr lang="en-US" sz="2400" u="sng" dirty="0"/>
              <a:t>APT</a:t>
            </a:r>
            <a:r>
              <a:rPr lang="en-US" sz="2400" dirty="0"/>
              <a:t>: Final 10-year analysis</a:t>
            </a:r>
          </a:p>
        </p:txBody>
      </p:sp>
      <p:sp>
        <p:nvSpPr>
          <p:cNvPr id="6" name="TextBox 5"/>
          <p:cNvSpPr txBox="1"/>
          <p:nvPr/>
        </p:nvSpPr>
        <p:spPr>
          <a:xfrm>
            <a:off x="7562217" y="105844"/>
            <a:ext cx="1414170" cy="215444"/>
          </a:xfrm>
          <a:prstGeom prst="rect">
            <a:avLst/>
          </a:prstGeom>
          <a:noFill/>
        </p:spPr>
        <p:txBody>
          <a:bodyPr wrap="none" rtlCol="0">
            <a:spAutoFit/>
          </a:bodyPr>
          <a:lstStyle/>
          <a:p>
            <a:r>
              <a:rPr lang="en-US" sz="800" dirty="0" err="1"/>
              <a:t>Tolaney</a:t>
            </a:r>
            <a:r>
              <a:rPr lang="en-US" sz="800" dirty="0"/>
              <a:t> et al SABCS 2022</a:t>
            </a:r>
          </a:p>
        </p:txBody>
      </p:sp>
      <p:pic>
        <p:nvPicPr>
          <p:cNvPr id="2" name="Picture 1"/>
          <p:cNvPicPr>
            <a:picLocks noChangeAspect="1"/>
          </p:cNvPicPr>
          <p:nvPr/>
        </p:nvPicPr>
        <p:blipFill>
          <a:blip r:embed="rId2"/>
          <a:stretch>
            <a:fillRect/>
          </a:stretch>
        </p:blipFill>
        <p:spPr>
          <a:xfrm>
            <a:off x="288392" y="1641160"/>
            <a:ext cx="3316440" cy="1138114"/>
          </a:xfrm>
          <a:prstGeom prst="rect">
            <a:avLst/>
          </a:prstGeom>
        </p:spPr>
      </p:pic>
      <p:pic>
        <p:nvPicPr>
          <p:cNvPr id="3" name="Picture 2"/>
          <p:cNvPicPr>
            <a:picLocks noChangeAspect="1"/>
          </p:cNvPicPr>
          <p:nvPr/>
        </p:nvPicPr>
        <p:blipFill>
          <a:blip r:embed="rId3"/>
          <a:stretch>
            <a:fillRect/>
          </a:stretch>
        </p:blipFill>
        <p:spPr>
          <a:xfrm>
            <a:off x="3988562" y="967041"/>
            <a:ext cx="4895644" cy="3890342"/>
          </a:xfrm>
          <a:prstGeom prst="rect">
            <a:avLst/>
          </a:prstGeom>
        </p:spPr>
      </p:pic>
      <p:sp>
        <p:nvSpPr>
          <p:cNvPr id="7" name="Rectangle 6"/>
          <p:cNvSpPr/>
          <p:nvPr/>
        </p:nvSpPr>
        <p:spPr bwMode="auto">
          <a:xfrm>
            <a:off x="288391" y="2194014"/>
            <a:ext cx="2823169" cy="14264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p:cNvSpPr/>
          <p:nvPr/>
        </p:nvSpPr>
        <p:spPr bwMode="auto">
          <a:xfrm>
            <a:off x="6811255" y="1450426"/>
            <a:ext cx="1271001" cy="48671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5186136" y="3133735"/>
            <a:ext cx="469276" cy="55853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7557884" y="3635931"/>
            <a:ext cx="516947" cy="13867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p:cNvSpPr txBox="1"/>
          <p:nvPr/>
        </p:nvSpPr>
        <p:spPr>
          <a:xfrm>
            <a:off x="5386096" y="4857383"/>
            <a:ext cx="2026517" cy="307777"/>
          </a:xfrm>
          <a:prstGeom prst="rect">
            <a:avLst/>
          </a:prstGeom>
          <a:noFill/>
        </p:spPr>
        <p:txBody>
          <a:bodyPr wrap="none" rtlCol="0">
            <a:spAutoFit/>
          </a:bodyPr>
          <a:lstStyle/>
          <a:p>
            <a:r>
              <a:rPr lang="en-US" sz="1400" b="1" i="1" u="sng" dirty="0">
                <a:solidFill>
                  <a:srgbClr val="0070C0"/>
                </a:solidFill>
              </a:rPr>
              <a:t>Luminal B lower </a:t>
            </a:r>
            <a:r>
              <a:rPr lang="en-US" sz="1400" b="1" i="1" u="sng" dirty="0" err="1">
                <a:solidFill>
                  <a:srgbClr val="0070C0"/>
                </a:solidFill>
              </a:rPr>
              <a:t>iDFS</a:t>
            </a:r>
            <a:endParaRPr lang="en-US" sz="1400" b="1" i="1" u="sng" dirty="0">
              <a:solidFill>
                <a:srgbClr val="0070C0"/>
              </a:solidFill>
            </a:endParaRPr>
          </a:p>
        </p:txBody>
      </p:sp>
      <p:cxnSp>
        <p:nvCxnSpPr>
          <p:cNvPr id="13" name="Straight Arrow Connector 12"/>
          <p:cNvCxnSpPr/>
          <p:nvPr/>
        </p:nvCxnSpPr>
        <p:spPr bwMode="auto">
          <a:xfrm flipV="1">
            <a:off x="6599583" y="3975654"/>
            <a:ext cx="1007165" cy="881729"/>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
        <p:nvSpPr>
          <p:cNvPr id="16" name="TextBox 15"/>
          <p:cNvSpPr txBox="1"/>
          <p:nvPr/>
        </p:nvSpPr>
        <p:spPr>
          <a:xfrm>
            <a:off x="7116417" y="1220826"/>
            <a:ext cx="1332416" cy="200055"/>
          </a:xfrm>
          <a:prstGeom prst="rect">
            <a:avLst/>
          </a:prstGeom>
          <a:noFill/>
        </p:spPr>
        <p:txBody>
          <a:bodyPr wrap="none" rtlCol="0">
            <a:spAutoFit/>
          </a:bodyPr>
          <a:lstStyle/>
          <a:p>
            <a:r>
              <a:rPr lang="en-US" sz="700" b="1" i="1" dirty="0">
                <a:solidFill>
                  <a:srgbClr val="0070C0"/>
                </a:solidFill>
              </a:rPr>
              <a:t>No difference by HR status</a:t>
            </a:r>
          </a:p>
        </p:txBody>
      </p:sp>
    </p:spTree>
    <p:extLst>
      <p:ext uri="{BB962C8B-B14F-4D97-AF65-F5344CB8AC3E}">
        <p14:creationId xmlns:p14="http://schemas.microsoft.com/office/powerpoint/2010/main" val="987205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222100" y="1295692"/>
            <a:ext cx="3810000" cy="1661956"/>
          </a:xfrm>
          <a:prstGeom prst="rect">
            <a:avLst/>
          </a:prstGeom>
        </p:spPr>
      </p:pic>
      <p:pic>
        <p:nvPicPr>
          <p:cNvPr id="7" name="Content Placeholder 6"/>
          <p:cNvPicPr>
            <a:picLocks noGrp="1" noChangeAspect="1"/>
          </p:cNvPicPr>
          <p:nvPr>
            <p:ph sz="half" idx="2"/>
          </p:nvPr>
        </p:nvPicPr>
        <p:blipFill>
          <a:blip r:embed="rId3"/>
          <a:stretch>
            <a:fillRect/>
          </a:stretch>
        </p:blipFill>
        <p:spPr>
          <a:xfrm>
            <a:off x="4375710" y="844582"/>
            <a:ext cx="4600677" cy="3688417"/>
          </a:xfrm>
          <a:prstGeom prst="rect">
            <a:avLst/>
          </a:prstGeom>
        </p:spPr>
      </p:pic>
      <p:sp>
        <p:nvSpPr>
          <p:cNvPr id="5" name="Title 3"/>
          <p:cNvSpPr>
            <a:spLocks noGrp="1"/>
          </p:cNvSpPr>
          <p:nvPr>
            <p:ph type="title"/>
          </p:nvPr>
        </p:nvSpPr>
        <p:spPr/>
        <p:txBody>
          <a:bodyPr/>
          <a:lstStyle/>
          <a:p>
            <a:r>
              <a:rPr lang="en-US" sz="2400" u="sng" dirty="0"/>
              <a:t>APT</a:t>
            </a:r>
            <a:r>
              <a:rPr lang="en-US" sz="2400" dirty="0"/>
              <a:t>: Final 10-year analysis</a:t>
            </a:r>
          </a:p>
        </p:txBody>
      </p:sp>
      <p:sp>
        <p:nvSpPr>
          <p:cNvPr id="6" name="TextBox 5"/>
          <p:cNvSpPr txBox="1"/>
          <p:nvPr/>
        </p:nvSpPr>
        <p:spPr>
          <a:xfrm>
            <a:off x="7562217" y="105844"/>
            <a:ext cx="1414170" cy="215444"/>
          </a:xfrm>
          <a:prstGeom prst="rect">
            <a:avLst/>
          </a:prstGeom>
          <a:noFill/>
        </p:spPr>
        <p:txBody>
          <a:bodyPr wrap="none" rtlCol="0">
            <a:spAutoFit/>
          </a:bodyPr>
          <a:lstStyle/>
          <a:p>
            <a:r>
              <a:rPr lang="en-US" sz="800" dirty="0" err="1"/>
              <a:t>Tolaney</a:t>
            </a:r>
            <a:r>
              <a:rPr lang="en-US" sz="800" dirty="0"/>
              <a:t> et al SABCS 2022</a:t>
            </a:r>
          </a:p>
        </p:txBody>
      </p:sp>
      <p:sp>
        <p:nvSpPr>
          <p:cNvPr id="9" name="Rectangle 8"/>
          <p:cNvSpPr/>
          <p:nvPr/>
        </p:nvSpPr>
        <p:spPr bwMode="auto">
          <a:xfrm>
            <a:off x="222100" y="1295692"/>
            <a:ext cx="2850457" cy="20985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253158" y="2583864"/>
            <a:ext cx="3720798" cy="32834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p:cNvSpPr/>
          <p:nvPr/>
        </p:nvSpPr>
        <p:spPr bwMode="auto">
          <a:xfrm>
            <a:off x="5101790" y="1326097"/>
            <a:ext cx="501620" cy="24701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p:cNvSpPr/>
          <p:nvPr/>
        </p:nvSpPr>
        <p:spPr bwMode="auto">
          <a:xfrm>
            <a:off x="7767682" y="1326096"/>
            <a:ext cx="501620" cy="355359"/>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5505000" y="2912212"/>
            <a:ext cx="462435" cy="49403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7767682" y="3371579"/>
            <a:ext cx="501620" cy="16034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TextBox 15"/>
          <p:cNvSpPr txBox="1"/>
          <p:nvPr/>
        </p:nvSpPr>
        <p:spPr>
          <a:xfrm>
            <a:off x="5408909" y="4749684"/>
            <a:ext cx="1906291" cy="307777"/>
          </a:xfrm>
          <a:prstGeom prst="rect">
            <a:avLst/>
          </a:prstGeom>
          <a:noFill/>
        </p:spPr>
        <p:txBody>
          <a:bodyPr wrap="none" rtlCol="0">
            <a:spAutoFit/>
          </a:bodyPr>
          <a:lstStyle/>
          <a:p>
            <a:r>
              <a:rPr lang="en-US" sz="1400" b="1" i="1" u="sng" dirty="0">
                <a:solidFill>
                  <a:srgbClr val="0070C0"/>
                </a:solidFill>
              </a:rPr>
              <a:t>Luminal B lower RFI</a:t>
            </a:r>
          </a:p>
        </p:txBody>
      </p:sp>
      <p:cxnSp>
        <p:nvCxnSpPr>
          <p:cNvPr id="18" name="Straight Arrow Connector 17"/>
          <p:cNvCxnSpPr/>
          <p:nvPr/>
        </p:nvCxnSpPr>
        <p:spPr bwMode="auto">
          <a:xfrm flipV="1">
            <a:off x="6904383" y="3781388"/>
            <a:ext cx="863299" cy="968296"/>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
        <p:nvSpPr>
          <p:cNvPr id="19" name="TextBox 18"/>
          <p:cNvSpPr txBox="1"/>
          <p:nvPr/>
        </p:nvSpPr>
        <p:spPr>
          <a:xfrm>
            <a:off x="7268928" y="1103331"/>
            <a:ext cx="1499128" cy="215444"/>
          </a:xfrm>
          <a:prstGeom prst="rect">
            <a:avLst/>
          </a:prstGeom>
          <a:noFill/>
        </p:spPr>
        <p:txBody>
          <a:bodyPr wrap="none" rtlCol="0">
            <a:spAutoFit/>
          </a:bodyPr>
          <a:lstStyle/>
          <a:p>
            <a:r>
              <a:rPr lang="en-US" sz="800" b="1" i="1" dirty="0">
                <a:solidFill>
                  <a:srgbClr val="0070C0"/>
                </a:solidFill>
              </a:rPr>
              <a:t>No difference by HR status</a:t>
            </a:r>
          </a:p>
        </p:txBody>
      </p:sp>
      <p:sp>
        <p:nvSpPr>
          <p:cNvPr id="20" name="TextBox 19"/>
          <p:cNvSpPr txBox="1"/>
          <p:nvPr/>
        </p:nvSpPr>
        <p:spPr>
          <a:xfrm>
            <a:off x="5234319" y="2712157"/>
            <a:ext cx="1130479" cy="200055"/>
          </a:xfrm>
          <a:prstGeom prst="rect">
            <a:avLst/>
          </a:prstGeom>
          <a:noFill/>
        </p:spPr>
        <p:txBody>
          <a:bodyPr wrap="square" rtlCol="0">
            <a:spAutoFit/>
          </a:bodyPr>
          <a:lstStyle/>
          <a:p>
            <a:r>
              <a:rPr lang="en-US" sz="700" b="1" i="1" dirty="0">
                <a:solidFill>
                  <a:srgbClr val="0070C0"/>
                </a:solidFill>
              </a:rPr>
              <a:t>~Similar by TIL level </a:t>
            </a:r>
          </a:p>
        </p:txBody>
      </p:sp>
    </p:spTree>
    <p:extLst>
      <p:ext uri="{BB962C8B-B14F-4D97-AF65-F5344CB8AC3E}">
        <p14:creationId xmlns:p14="http://schemas.microsoft.com/office/powerpoint/2010/main" val="600121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69117" y="1221971"/>
            <a:ext cx="3810000" cy="2502783"/>
          </a:xfrm>
          <a:prstGeom prst="rect">
            <a:avLst/>
          </a:prstGeom>
        </p:spPr>
      </p:pic>
      <p:pic>
        <p:nvPicPr>
          <p:cNvPr id="8" name="Content Placeholder 7"/>
          <p:cNvPicPr>
            <a:picLocks noGrp="1" noChangeAspect="1"/>
          </p:cNvPicPr>
          <p:nvPr>
            <p:ph sz="half" idx="2"/>
          </p:nvPr>
        </p:nvPicPr>
        <p:blipFill>
          <a:blip r:embed="rId3"/>
          <a:stretch>
            <a:fillRect/>
          </a:stretch>
        </p:blipFill>
        <p:spPr>
          <a:xfrm>
            <a:off x="4844157" y="0"/>
            <a:ext cx="4074491" cy="5048701"/>
          </a:xfrm>
          <a:prstGeom prst="rect">
            <a:avLst/>
          </a:prstGeom>
        </p:spPr>
      </p:pic>
      <p:sp>
        <p:nvSpPr>
          <p:cNvPr id="6" name="Title 3"/>
          <p:cNvSpPr>
            <a:spLocks noGrp="1"/>
          </p:cNvSpPr>
          <p:nvPr>
            <p:ph type="title"/>
          </p:nvPr>
        </p:nvSpPr>
        <p:spPr>
          <a:xfrm>
            <a:off x="901398" y="55458"/>
            <a:ext cx="3995625" cy="695496"/>
          </a:xfrm>
        </p:spPr>
        <p:txBody>
          <a:bodyPr/>
          <a:lstStyle/>
          <a:p>
            <a:r>
              <a:rPr lang="en-US" sz="2400" u="sng" dirty="0"/>
              <a:t>APT</a:t>
            </a:r>
            <a:r>
              <a:rPr lang="en-US" sz="2400" dirty="0"/>
              <a:t>: Final 10-year analysis</a:t>
            </a:r>
          </a:p>
        </p:txBody>
      </p:sp>
      <p:sp>
        <p:nvSpPr>
          <p:cNvPr id="7" name="TextBox 6"/>
          <p:cNvSpPr txBox="1"/>
          <p:nvPr/>
        </p:nvSpPr>
        <p:spPr>
          <a:xfrm>
            <a:off x="121341" y="3980327"/>
            <a:ext cx="1414170" cy="215444"/>
          </a:xfrm>
          <a:prstGeom prst="rect">
            <a:avLst/>
          </a:prstGeom>
          <a:noFill/>
        </p:spPr>
        <p:txBody>
          <a:bodyPr wrap="none" rtlCol="0">
            <a:spAutoFit/>
          </a:bodyPr>
          <a:lstStyle/>
          <a:p>
            <a:r>
              <a:rPr lang="en-US" sz="800" dirty="0" err="1"/>
              <a:t>Tolaney</a:t>
            </a:r>
            <a:r>
              <a:rPr lang="en-US" sz="800" dirty="0"/>
              <a:t> et al SABCS 2022</a:t>
            </a:r>
          </a:p>
        </p:txBody>
      </p:sp>
      <p:sp>
        <p:nvSpPr>
          <p:cNvPr id="9" name="Rectangle 8"/>
          <p:cNvSpPr/>
          <p:nvPr/>
        </p:nvSpPr>
        <p:spPr bwMode="auto">
          <a:xfrm>
            <a:off x="4897023" y="364027"/>
            <a:ext cx="4021625" cy="38692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1" name="Straight Connector 10"/>
          <p:cNvCxnSpPr/>
          <p:nvPr/>
        </p:nvCxnSpPr>
        <p:spPr bwMode="auto">
          <a:xfrm flipV="1">
            <a:off x="511371" y="1954476"/>
            <a:ext cx="1165751" cy="4333"/>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274984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39434" y="1546200"/>
            <a:ext cx="3261453" cy="1357345"/>
          </a:xfrm>
          <a:prstGeom prst="rect">
            <a:avLst/>
          </a:prstGeom>
        </p:spPr>
      </p:pic>
      <p:pic>
        <p:nvPicPr>
          <p:cNvPr id="6" name="Content Placeholder 5"/>
          <p:cNvPicPr>
            <a:picLocks noGrp="1" noChangeAspect="1"/>
          </p:cNvPicPr>
          <p:nvPr>
            <p:ph sz="half" idx="2"/>
          </p:nvPr>
        </p:nvPicPr>
        <p:blipFill>
          <a:blip r:embed="rId3"/>
          <a:stretch>
            <a:fillRect/>
          </a:stretch>
        </p:blipFill>
        <p:spPr>
          <a:xfrm>
            <a:off x="3652473" y="541706"/>
            <a:ext cx="5325444" cy="4324981"/>
          </a:xfrm>
          <a:prstGeom prst="rect">
            <a:avLst/>
          </a:prstGeom>
        </p:spPr>
      </p:pic>
      <p:sp>
        <p:nvSpPr>
          <p:cNvPr id="7" name="Rectangle 6"/>
          <p:cNvSpPr/>
          <p:nvPr/>
        </p:nvSpPr>
        <p:spPr bwMode="auto">
          <a:xfrm>
            <a:off x="239434" y="2504849"/>
            <a:ext cx="3261453" cy="39869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p:nvPr/>
        </p:nvSpPr>
        <p:spPr>
          <a:xfrm>
            <a:off x="4096156" y="991836"/>
            <a:ext cx="1928733" cy="215444"/>
          </a:xfrm>
          <a:prstGeom prst="rect">
            <a:avLst/>
          </a:prstGeom>
          <a:noFill/>
        </p:spPr>
        <p:txBody>
          <a:bodyPr wrap="none" rtlCol="0">
            <a:spAutoFit/>
          </a:bodyPr>
          <a:lstStyle/>
          <a:p>
            <a:r>
              <a:rPr lang="en-US" sz="800" b="1" i="1" dirty="0">
                <a:solidFill>
                  <a:srgbClr val="0070C0"/>
                </a:solidFill>
              </a:rPr>
              <a:t>10-yr </a:t>
            </a:r>
            <a:r>
              <a:rPr lang="en-US" sz="800" b="1" i="1" dirty="0" err="1">
                <a:solidFill>
                  <a:srgbClr val="0070C0"/>
                </a:solidFill>
              </a:rPr>
              <a:t>iDFS</a:t>
            </a:r>
            <a:r>
              <a:rPr lang="en-US" sz="800" b="1" i="1" dirty="0">
                <a:solidFill>
                  <a:srgbClr val="0070C0"/>
                </a:solidFill>
              </a:rPr>
              <a:t> using HER2DX cut off 50</a:t>
            </a:r>
          </a:p>
        </p:txBody>
      </p:sp>
      <p:sp>
        <p:nvSpPr>
          <p:cNvPr id="9" name="TextBox 8"/>
          <p:cNvSpPr txBox="1"/>
          <p:nvPr/>
        </p:nvSpPr>
        <p:spPr>
          <a:xfrm>
            <a:off x="6751337" y="974449"/>
            <a:ext cx="1859805" cy="215444"/>
          </a:xfrm>
          <a:prstGeom prst="rect">
            <a:avLst/>
          </a:prstGeom>
          <a:noFill/>
        </p:spPr>
        <p:txBody>
          <a:bodyPr wrap="none" rtlCol="0">
            <a:spAutoFit/>
          </a:bodyPr>
          <a:lstStyle/>
          <a:p>
            <a:r>
              <a:rPr lang="en-US" sz="800" b="1" dirty="0">
                <a:solidFill>
                  <a:srgbClr val="0070C0"/>
                </a:solidFill>
              </a:rPr>
              <a:t>10-yr RFI using HER2DX cut off 50</a:t>
            </a:r>
          </a:p>
        </p:txBody>
      </p:sp>
      <p:sp>
        <p:nvSpPr>
          <p:cNvPr id="10" name="TextBox 9"/>
          <p:cNvSpPr txBox="1"/>
          <p:nvPr/>
        </p:nvSpPr>
        <p:spPr>
          <a:xfrm>
            <a:off x="4070272" y="3009074"/>
            <a:ext cx="2191626" cy="200055"/>
          </a:xfrm>
          <a:prstGeom prst="rect">
            <a:avLst/>
          </a:prstGeom>
          <a:noFill/>
        </p:spPr>
        <p:txBody>
          <a:bodyPr wrap="none" rtlCol="0">
            <a:spAutoFit/>
          </a:bodyPr>
          <a:lstStyle/>
          <a:p>
            <a:r>
              <a:rPr lang="en-US" sz="700" b="1" i="1" dirty="0">
                <a:solidFill>
                  <a:srgbClr val="0070C0"/>
                </a:solidFill>
              </a:rPr>
              <a:t>10-yr </a:t>
            </a:r>
            <a:r>
              <a:rPr lang="en-US" sz="700" b="1" i="1" dirty="0" err="1">
                <a:solidFill>
                  <a:srgbClr val="0070C0"/>
                </a:solidFill>
              </a:rPr>
              <a:t>iDFS</a:t>
            </a:r>
            <a:r>
              <a:rPr lang="en-US" sz="700" b="1" i="1" dirty="0">
                <a:solidFill>
                  <a:srgbClr val="0070C0"/>
                </a:solidFill>
              </a:rPr>
              <a:t> probability using HER2DX cut off 32</a:t>
            </a:r>
          </a:p>
        </p:txBody>
      </p:sp>
      <p:sp>
        <p:nvSpPr>
          <p:cNvPr id="11" name="TextBox 10"/>
          <p:cNvSpPr txBox="1"/>
          <p:nvPr/>
        </p:nvSpPr>
        <p:spPr>
          <a:xfrm>
            <a:off x="6751337" y="2941056"/>
            <a:ext cx="2132315" cy="200055"/>
          </a:xfrm>
          <a:prstGeom prst="rect">
            <a:avLst/>
          </a:prstGeom>
          <a:noFill/>
        </p:spPr>
        <p:txBody>
          <a:bodyPr wrap="none" rtlCol="0">
            <a:spAutoFit/>
          </a:bodyPr>
          <a:lstStyle/>
          <a:p>
            <a:r>
              <a:rPr lang="en-US" sz="700" b="1" i="1" dirty="0">
                <a:solidFill>
                  <a:srgbClr val="0070C0"/>
                </a:solidFill>
              </a:rPr>
              <a:t>10-yr RFI probability using HER2DX cut off 32</a:t>
            </a:r>
          </a:p>
        </p:txBody>
      </p:sp>
      <p:sp>
        <p:nvSpPr>
          <p:cNvPr id="12" name="Rectangle 11"/>
          <p:cNvSpPr/>
          <p:nvPr/>
        </p:nvSpPr>
        <p:spPr bwMode="auto">
          <a:xfrm>
            <a:off x="5060523" y="1356498"/>
            <a:ext cx="549069" cy="379403"/>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p:cNvSpPr/>
          <p:nvPr/>
        </p:nvSpPr>
        <p:spPr bwMode="auto">
          <a:xfrm>
            <a:off x="5060523" y="3249131"/>
            <a:ext cx="514626" cy="38852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7681240" y="1351516"/>
            <a:ext cx="514626" cy="39869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7655306" y="3249131"/>
            <a:ext cx="514626" cy="36228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TextBox 16"/>
          <p:cNvSpPr txBox="1"/>
          <p:nvPr/>
        </p:nvSpPr>
        <p:spPr>
          <a:xfrm>
            <a:off x="121341" y="3980327"/>
            <a:ext cx="1414170" cy="215444"/>
          </a:xfrm>
          <a:prstGeom prst="rect">
            <a:avLst/>
          </a:prstGeom>
          <a:noFill/>
        </p:spPr>
        <p:txBody>
          <a:bodyPr wrap="none" rtlCol="0">
            <a:spAutoFit/>
          </a:bodyPr>
          <a:lstStyle/>
          <a:p>
            <a:r>
              <a:rPr lang="en-US" sz="800" dirty="0" err="1"/>
              <a:t>Tolaney</a:t>
            </a:r>
            <a:r>
              <a:rPr lang="en-US" sz="800" dirty="0"/>
              <a:t> et al SABCS 2022</a:t>
            </a:r>
          </a:p>
        </p:txBody>
      </p:sp>
      <p:sp>
        <p:nvSpPr>
          <p:cNvPr id="18" name="Title 3"/>
          <p:cNvSpPr>
            <a:spLocks noGrp="1"/>
          </p:cNvSpPr>
          <p:nvPr>
            <p:ph type="title"/>
          </p:nvPr>
        </p:nvSpPr>
        <p:spPr>
          <a:xfrm>
            <a:off x="239434" y="56691"/>
            <a:ext cx="3995625" cy="695496"/>
          </a:xfrm>
        </p:spPr>
        <p:txBody>
          <a:bodyPr/>
          <a:lstStyle/>
          <a:p>
            <a:r>
              <a:rPr lang="en-US" sz="2400" u="sng" dirty="0"/>
              <a:t>APT</a:t>
            </a:r>
            <a:r>
              <a:rPr lang="en-US" sz="2400" dirty="0"/>
              <a:t>: Final 10-year analysis</a:t>
            </a:r>
          </a:p>
        </p:txBody>
      </p:sp>
      <p:sp>
        <p:nvSpPr>
          <p:cNvPr id="2" name="5-Point Star 1"/>
          <p:cNvSpPr/>
          <p:nvPr/>
        </p:nvSpPr>
        <p:spPr bwMode="auto">
          <a:xfrm>
            <a:off x="4425950" y="2768600"/>
            <a:ext cx="228600" cy="240474"/>
          </a:xfrm>
          <a:prstGeom prst="star5">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5-Point Star 15"/>
          <p:cNvSpPr/>
          <p:nvPr/>
        </p:nvSpPr>
        <p:spPr bwMode="auto">
          <a:xfrm>
            <a:off x="6799626" y="2680526"/>
            <a:ext cx="228600" cy="240474"/>
          </a:xfrm>
          <a:prstGeom prst="star5">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5-Point Star 18"/>
          <p:cNvSpPr/>
          <p:nvPr/>
        </p:nvSpPr>
        <p:spPr bwMode="auto">
          <a:xfrm>
            <a:off x="2351335" y="2755074"/>
            <a:ext cx="228600" cy="240474"/>
          </a:xfrm>
          <a:prstGeom prst="star5">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71531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39434" y="1546200"/>
            <a:ext cx="3261453" cy="1357345"/>
          </a:xfrm>
          <a:prstGeom prst="rect">
            <a:avLst/>
          </a:prstGeom>
        </p:spPr>
      </p:pic>
      <p:pic>
        <p:nvPicPr>
          <p:cNvPr id="6" name="Content Placeholder 5"/>
          <p:cNvPicPr>
            <a:picLocks noGrp="1" noChangeAspect="1"/>
          </p:cNvPicPr>
          <p:nvPr>
            <p:ph sz="half" idx="2"/>
          </p:nvPr>
        </p:nvPicPr>
        <p:blipFill>
          <a:blip r:embed="rId3"/>
          <a:stretch>
            <a:fillRect/>
          </a:stretch>
        </p:blipFill>
        <p:spPr>
          <a:xfrm>
            <a:off x="4004742" y="771390"/>
            <a:ext cx="5325444" cy="4324981"/>
          </a:xfrm>
          <a:prstGeom prst="rect">
            <a:avLst/>
          </a:prstGeom>
        </p:spPr>
      </p:pic>
      <p:sp>
        <p:nvSpPr>
          <p:cNvPr id="7" name="Rectangle 6"/>
          <p:cNvSpPr/>
          <p:nvPr/>
        </p:nvSpPr>
        <p:spPr bwMode="auto">
          <a:xfrm>
            <a:off x="239434" y="2504849"/>
            <a:ext cx="3261453" cy="39869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p:nvPr/>
        </p:nvSpPr>
        <p:spPr>
          <a:xfrm>
            <a:off x="5200181" y="1120684"/>
            <a:ext cx="736099" cy="230832"/>
          </a:xfrm>
          <a:prstGeom prst="rect">
            <a:avLst/>
          </a:prstGeom>
          <a:noFill/>
        </p:spPr>
        <p:txBody>
          <a:bodyPr wrap="none" rtlCol="0">
            <a:spAutoFit/>
          </a:bodyPr>
          <a:lstStyle/>
          <a:p>
            <a:r>
              <a:rPr lang="en-US" sz="900" i="1" dirty="0">
                <a:solidFill>
                  <a:srgbClr val="0070C0"/>
                </a:solidFill>
              </a:rPr>
              <a:t>10-yr </a:t>
            </a:r>
            <a:r>
              <a:rPr lang="en-US" sz="900" i="1" dirty="0" err="1">
                <a:solidFill>
                  <a:srgbClr val="0070C0"/>
                </a:solidFill>
              </a:rPr>
              <a:t>iDFS</a:t>
            </a:r>
            <a:endParaRPr lang="en-US" sz="900" i="1" dirty="0">
              <a:solidFill>
                <a:srgbClr val="0070C0"/>
              </a:solidFill>
            </a:endParaRPr>
          </a:p>
        </p:txBody>
      </p:sp>
      <p:sp>
        <p:nvSpPr>
          <p:cNvPr id="9" name="TextBox 8"/>
          <p:cNvSpPr txBox="1"/>
          <p:nvPr/>
        </p:nvSpPr>
        <p:spPr>
          <a:xfrm>
            <a:off x="7830737" y="1102901"/>
            <a:ext cx="665567" cy="230832"/>
          </a:xfrm>
          <a:prstGeom prst="rect">
            <a:avLst/>
          </a:prstGeom>
          <a:noFill/>
        </p:spPr>
        <p:txBody>
          <a:bodyPr wrap="none" rtlCol="0">
            <a:spAutoFit/>
          </a:bodyPr>
          <a:lstStyle/>
          <a:p>
            <a:r>
              <a:rPr lang="en-US" sz="900" dirty="0">
                <a:solidFill>
                  <a:srgbClr val="0070C0"/>
                </a:solidFill>
              </a:rPr>
              <a:t>10-yr RFI</a:t>
            </a:r>
          </a:p>
        </p:txBody>
      </p:sp>
      <p:sp>
        <p:nvSpPr>
          <p:cNvPr id="10" name="TextBox 9"/>
          <p:cNvSpPr txBox="1"/>
          <p:nvPr/>
        </p:nvSpPr>
        <p:spPr>
          <a:xfrm>
            <a:off x="4488070" y="3268746"/>
            <a:ext cx="2068195" cy="200055"/>
          </a:xfrm>
          <a:prstGeom prst="rect">
            <a:avLst/>
          </a:prstGeom>
          <a:noFill/>
        </p:spPr>
        <p:txBody>
          <a:bodyPr wrap="none" rtlCol="0">
            <a:spAutoFit/>
          </a:bodyPr>
          <a:lstStyle/>
          <a:p>
            <a:r>
              <a:rPr lang="en-US" sz="700" i="1" dirty="0">
                <a:solidFill>
                  <a:srgbClr val="0070C0"/>
                </a:solidFill>
              </a:rPr>
              <a:t>10-yr </a:t>
            </a:r>
            <a:r>
              <a:rPr lang="en-US" sz="700" i="1" dirty="0" err="1">
                <a:solidFill>
                  <a:srgbClr val="0070C0"/>
                </a:solidFill>
              </a:rPr>
              <a:t>iDFS</a:t>
            </a:r>
            <a:r>
              <a:rPr lang="en-US" sz="700" i="1" dirty="0">
                <a:solidFill>
                  <a:srgbClr val="0070C0"/>
                </a:solidFill>
              </a:rPr>
              <a:t> probability using HER2DX cut off 32</a:t>
            </a:r>
          </a:p>
        </p:txBody>
      </p:sp>
      <p:sp>
        <p:nvSpPr>
          <p:cNvPr id="11" name="TextBox 10"/>
          <p:cNvSpPr txBox="1"/>
          <p:nvPr/>
        </p:nvSpPr>
        <p:spPr>
          <a:xfrm>
            <a:off x="7167218" y="3258577"/>
            <a:ext cx="2040943" cy="200055"/>
          </a:xfrm>
          <a:prstGeom prst="rect">
            <a:avLst/>
          </a:prstGeom>
          <a:noFill/>
        </p:spPr>
        <p:txBody>
          <a:bodyPr wrap="none" rtlCol="0">
            <a:spAutoFit/>
          </a:bodyPr>
          <a:lstStyle/>
          <a:p>
            <a:r>
              <a:rPr lang="en-US" sz="700" i="1" dirty="0">
                <a:solidFill>
                  <a:srgbClr val="0070C0"/>
                </a:solidFill>
              </a:rPr>
              <a:t>10-yr RFI probability using HER2DX cut off 32</a:t>
            </a:r>
          </a:p>
        </p:txBody>
      </p:sp>
      <p:sp>
        <p:nvSpPr>
          <p:cNvPr id="12" name="Rectangle 11"/>
          <p:cNvSpPr/>
          <p:nvPr/>
        </p:nvSpPr>
        <p:spPr bwMode="auto">
          <a:xfrm>
            <a:off x="5392322" y="1578961"/>
            <a:ext cx="549069" cy="379403"/>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p:cNvSpPr/>
          <p:nvPr/>
        </p:nvSpPr>
        <p:spPr bwMode="auto">
          <a:xfrm>
            <a:off x="5426765" y="3468800"/>
            <a:ext cx="514626" cy="38852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8033026" y="1578962"/>
            <a:ext cx="514626" cy="39869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8012450" y="3458632"/>
            <a:ext cx="514626" cy="36228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16" name="Picture 15"/>
          <p:cNvPicPr>
            <a:picLocks noChangeAspect="1"/>
          </p:cNvPicPr>
          <p:nvPr/>
        </p:nvPicPr>
        <p:blipFill>
          <a:blip r:embed="rId4"/>
          <a:stretch>
            <a:fillRect/>
          </a:stretch>
        </p:blipFill>
        <p:spPr>
          <a:xfrm>
            <a:off x="1225545" y="1466886"/>
            <a:ext cx="6525050" cy="2286966"/>
          </a:xfrm>
          <a:prstGeom prst="rect">
            <a:avLst/>
          </a:prstGeom>
        </p:spPr>
      </p:pic>
      <p:sp>
        <p:nvSpPr>
          <p:cNvPr id="17" name="TextBox 16"/>
          <p:cNvSpPr txBox="1"/>
          <p:nvPr/>
        </p:nvSpPr>
        <p:spPr>
          <a:xfrm>
            <a:off x="121341" y="3980327"/>
            <a:ext cx="1414170" cy="215444"/>
          </a:xfrm>
          <a:prstGeom prst="rect">
            <a:avLst/>
          </a:prstGeom>
          <a:noFill/>
        </p:spPr>
        <p:txBody>
          <a:bodyPr wrap="none" rtlCol="0">
            <a:spAutoFit/>
          </a:bodyPr>
          <a:lstStyle/>
          <a:p>
            <a:r>
              <a:rPr lang="en-US" sz="800" dirty="0" err="1"/>
              <a:t>Tolaney</a:t>
            </a:r>
            <a:r>
              <a:rPr lang="en-US" sz="800" dirty="0"/>
              <a:t> et al SABCS 2022</a:t>
            </a:r>
          </a:p>
        </p:txBody>
      </p:sp>
      <p:sp>
        <p:nvSpPr>
          <p:cNvPr id="18" name="Title 3"/>
          <p:cNvSpPr>
            <a:spLocks noGrp="1"/>
          </p:cNvSpPr>
          <p:nvPr>
            <p:ph type="title"/>
          </p:nvPr>
        </p:nvSpPr>
        <p:spPr>
          <a:xfrm>
            <a:off x="239434" y="56691"/>
            <a:ext cx="3995625" cy="695496"/>
          </a:xfrm>
        </p:spPr>
        <p:txBody>
          <a:bodyPr/>
          <a:lstStyle/>
          <a:p>
            <a:r>
              <a:rPr lang="en-US" sz="2400" u="sng" dirty="0"/>
              <a:t>APT</a:t>
            </a:r>
            <a:r>
              <a:rPr lang="en-US" sz="2400" dirty="0"/>
              <a:t>: Final 10-year analysis</a:t>
            </a:r>
          </a:p>
        </p:txBody>
      </p:sp>
    </p:spTree>
    <p:extLst>
      <p:ext uri="{BB962C8B-B14F-4D97-AF65-F5344CB8AC3E}">
        <p14:creationId xmlns:p14="http://schemas.microsoft.com/office/powerpoint/2010/main" val="678866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4671" y="270475"/>
            <a:ext cx="9261009" cy="695496"/>
          </a:xfrm>
        </p:spPr>
        <p:txBody>
          <a:bodyPr/>
          <a:lstStyle/>
          <a:p>
            <a:r>
              <a:rPr lang="en-US" sz="2400" b="1" u="sng" dirty="0"/>
              <a:t>ATEMPT/TBCRC 033</a:t>
            </a:r>
            <a:r>
              <a:rPr lang="en-US" sz="2400" dirty="0"/>
              <a:t>: </a:t>
            </a:r>
            <a:br>
              <a:rPr lang="en-US" sz="2400" dirty="0"/>
            </a:br>
            <a:r>
              <a:rPr lang="en-US" sz="2000" dirty="0"/>
              <a:t>Phase II Trial of Adjuvant T-DM1 vs TH for Stage I HER2+ Breast Cancer</a:t>
            </a:r>
          </a:p>
        </p:txBody>
      </p:sp>
      <p:pic>
        <p:nvPicPr>
          <p:cNvPr id="6" name="Picture 5"/>
          <p:cNvPicPr>
            <a:picLocks noChangeAspect="1"/>
          </p:cNvPicPr>
          <p:nvPr/>
        </p:nvPicPr>
        <p:blipFill>
          <a:blip r:embed="rId2"/>
          <a:stretch>
            <a:fillRect/>
          </a:stretch>
        </p:blipFill>
        <p:spPr>
          <a:xfrm>
            <a:off x="1231712" y="1378100"/>
            <a:ext cx="6501565" cy="2640094"/>
          </a:xfrm>
          <a:prstGeom prst="rect">
            <a:avLst/>
          </a:prstGeom>
        </p:spPr>
      </p:pic>
      <p:sp>
        <p:nvSpPr>
          <p:cNvPr id="7" name="TextBox 6"/>
          <p:cNvSpPr txBox="1"/>
          <p:nvPr/>
        </p:nvSpPr>
        <p:spPr>
          <a:xfrm>
            <a:off x="5928432" y="1928474"/>
            <a:ext cx="490840" cy="215444"/>
          </a:xfrm>
          <a:prstGeom prst="rect">
            <a:avLst/>
          </a:prstGeom>
          <a:solidFill>
            <a:schemeClr val="accent2">
              <a:lumMod val="20000"/>
              <a:lumOff val="80000"/>
            </a:schemeClr>
          </a:solidFill>
        </p:spPr>
        <p:txBody>
          <a:bodyPr wrap="none" rtlCol="0">
            <a:spAutoFit/>
          </a:bodyPr>
          <a:lstStyle/>
          <a:p>
            <a:r>
              <a:rPr lang="en-US" sz="800" b="1" dirty="0"/>
              <a:t>N=375</a:t>
            </a:r>
          </a:p>
        </p:txBody>
      </p:sp>
      <p:sp>
        <p:nvSpPr>
          <p:cNvPr id="8" name="TextBox 7"/>
          <p:cNvSpPr txBox="1"/>
          <p:nvPr/>
        </p:nvSpPr>
        <p:spPr>
          <a:xfrm>
            <a:off x="5963101" y="2817942"/>
            <a:ext cx="490840" cy="215444"/>
          </a:xfrm>
          <a:prstGeom prst="rect">
            <a:avLst/>
          </a:prstGeom>
          <a:solidFill>
            <a:schemeClr val="accent1"/>
          </a:solidFill>
        </p:spPr>
        <p:txBody>
          <a:bodyPr wrap="none" rtlCol="0">
            <a:spAutoFit/>
          </a:bodyPr>
          <a:lstStyle/>
          <a:p>
            <a:r>
              <a:rPr lang="en-US" sz="800" b="1" dirty="0"/>
              <a:t>N=125</a:t>
            </a:r>
          </a:p>
        </p:txBody>
      </p:sp>
    </p:spTree>
    <p:extLst>
      <p:ext uri="{BB962C8B-B14F-4D97-AF65-F5344CB8AC3E}">
        <p14:creationId xmlns:p14="http://schemas.microsoft.com/office/powerpoint/2010/main" val="344706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8" name="Picture 7" descr="Logo&#10;&#10;Description automatically generated">
            <a:extLst>
              <a:ext uri="{FF2B5EF4-FFF2-40B4-BE49-F238E27FC236}">
                <a16:creationId xmlns:a16="http://schemas.microsoft.com/office/drawing/2014/main" id="{34342718-6CFA-4C5A-8DCA-E3300A8441D7}"/>
              </a:ext>
            </a:extLst>
          </p:cNvPr>
          <p:cNvPicPr>
            <a:picLocks noChangeAspect="1"/>
          </p:cNvPicPr>
          <p:nvPr/>
        </p:nvPicPr>
        <p:blipFill>
          <a:blip r:embed="rId2"/>
          <a:stretch>
            <a:fillRect/>
          </a:stretch>
        </p:blipFill>
        <p:spPr>
          <a:xfrm>
            <a:off x="3280112" y="1296203"/>
            <a:ext cx="2583776" cy="1337306"/>
          </a:xfrm>
          <a:prstGeom prst="rect">
            <a:avLst/>
          </a:prstGeom>
        </p:spPr>
      </p:pic>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3"/>
          <a:stretch>
            <a:fillRect/>
          </a:stretch>
        </p:blipFill>
        <p:spPr>
          <a:xfrm>
            <a:off x="3092519" y="2464328"/>
            <a:ext cx="3010566" cy="749591"/>
          </a:xfrm>
          <a:prstGeom prst="rect">
            <a:avLst/>
          </a:prstGeom>
        </p:spPr>
      </p:pic>
      <p:pic>
        <p:nvPicPr>
          <p:cNvPr id="2" name="Picture 4">
            <a:extLst>
              <a:ext uri="{FF2B5EF4-FFF2-40B4-BE49-F238E27FC236}">
                <a16:creationId xmlns:a16="http://schemas.microsoft.com/office/drawing/2014/main" id="{7905E14C-6E21-EAC5-3A26-D2C1545819AD}"/>
              </a:ext>
            </a:extLst>
          </p:cNvPr>
          <p:cNvPicPr>
            <a:picLocks noChangeAspect="1"/>
          </p:cNvPicPr>
          <p:nvPr/>
        </p:nvPicPr>
        <p:blipFill>
          <a:blip r:embed="rId4"/>
          <a:stretch>
            <a:fillRect/>
          </a:stretch>
        </p:blipFill>
        <p:spPr>
          <a:xfrm>
            <a:off x="3226227" y="466855"/>
            <a:ext cx="2743221" cy="1371600"/>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D7A0578F-2087-DF1C-9634-581F0673A936}"/>
              </a:ext>
            </a:extLst>
          </p:cNvPr>
          <p:cNvPicPr>
            <a:picLocks noChangeAspect="1"/>
          </p:cNvPicPr>
          <p:nvPr/>
        </p:nvPicPr>
        <p:blipFill>
          <a:blip r:embed="rId5"/>
          <a:stretch>
            <a:fillRect/>
          </a:stretch>
        </p:blipFill>
        <p:spPr>
          <a:xfrm>
            <a:off x="3226227" y="3271289"/>
            <a:ext cx="2743221" cy="768267"/>
          </a:xfrm>
          <a:prstGeom prst="rect">
            <a:avLst/>
          </a:prstGeom>
        </p:spPr>
      </p:pic>
    </p:spTree>
    <p:extLst>
      <p:ext uri="{BB962C8B-B14F-4D97-AF65-F5344CB8AC3E}">
        <p14:creationId xmlns:p14="http://schemas.microsoft.com/office/powerpoint/2010/main" val="2841701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4671" y="270475"/>
            <a:ext cx="9261009" cy="695496"/>
          </a:xfrm>
        </p:spPr>
        <p:txBody>
          <a:bodyPr/>
          <a:lstStyle/>
          <a:p>
            <a:r>
              <a:rPr lang="en-US" sz="2400" b="1" u="sng" dirty="0"/>
              <a:t>ATEMPT/TBCRC 033</a:t>
            </a:r>
            <a:r>
              <a:rPr lang="en-US" sz="2400" dirty="0"/>
              <a:t>: </a:t>
            </a:r>
            <a:br>
              <a:rPr lang="en-US" sz="2400" dirty="0"/>
            </a:br>
            <a:r>
              <a:rPr lang="en-US" sz="2000" dirty="0"/>
              <a:t>Phase II Trial of Adjuvant T-DM1 vs TH for Stage I HER2+ Breast Cancer</a:t>
            </a:r>
          </a:p>
        </p:txBody>
      </p:sp>
      <p:pic>
        <p:nvPicPr>
          <p:cNvPr id="6" name="Picture 5"/>
          <p:cNvPicPr>
            <a:picLocks noChangeAspect="1"/>
          </p:cNvPicPr>
          <p:nvPr/>
        </p:nvPicPr>
        <p:blipFill>
          <a:blip r:embed="rId2"/>
          <a:stretch>
            <a:fillRect/>
          </a:stretch>
        </p:blipFill>
        <p:spPr>
          <a:xfrm>
            <a:off x="1133061" y="1238318"/>
            <a:ext cx="7089913" cy="2852582"/>
          </a:xfrm>
          <a:prstGeom prst="rect">
            <a:avLst/>
          </a:prstGeom>
        </p:spPr>
      </p:pic>
    </p:spTree>
    <p:extLst>
      <p:ext uri="{BB962C8B-B14F-4D97-AF65-F5344CB8AC3E}">
        <p14:creationId xmlns:p14="http://schemas.microsoft.com/office/powerpoint/2010/main" val="22323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4671" y="270475"/>
            <a:ext cx="9261009" cy="695496"/>
          </a:xfrm>
        </p:spPr>
        <p:txBody>
          <a:bodyPr/>
          <a:lstStyle/>
          <a:p>
            <a:r>
              <a:rPr lang="en-US" sz="2400" b="1" u="sng" dirty="0"/>
              <a:t>ATEMPT/TBCRC 033</a:t>
            </a:r>
            <a:r>
              <a:rPr lang="en-US" sz="2400" dirty="0"/>
              <a:t>: </a:t>
            </a:r>
            <a:br>
              <a:rPr lang="en-US" sz="2400" dirty="0"/>
            </a:br>
            <a:r>
              <a:rPr lang="en-US" sz="2000" dirty="0"/>
              <a:t>Phase II Trial of Adjuvant T-DM1 vs TH for Stage I HER2+ Breast Cancer</a:t>
            </a:r>
          </a:p>
        </p:txBody>
      </p:sp>
      <p:pic>
        <p:nvPicPr>
          <p:cNvPr id="2" name="Picture 1"/>
          <p:cNvPicPr>
            <a:picLocks noChangeAspect="1"/>
          </p:cNvPicPr>
          <p:nvPr/>
        </p:nvPicPr>
        <p:blipFill>
          <a:blip r:embed="rId2"/>
          <a:stretch>
            <a:fillRect/>
          </a:stretch>
        </p:blipFill>
        <p:spPr>
          <a:xfrm>
            <a:off x="824741" y="1151822"/>
            <a:ext cx="7404859" cy="3305849"/>
          </a:xfrm>
          <a:prstGeom prst="rect">
            <a:avLst/>
          </a:prstGeom>
        </p:spPr>
      </p:pic>
    </p:spTree>
    <p:extLst>
      <p:ext uri="{BB962C8B-B14F-4D97-AF65-F5344CB8AC3E}">
        <p14:creationId xmlns:p14="http://schemas.microsoft.com/office/powerpoint/2010/main" val="193180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800" dirty="0"/>
              <a:t>Median 5.8 year follow-up </a:t>
            </a:r>
          </a:p>
          <a:p>
            <a:pPr lvl="1"/>
            <a:r>
              <a:rPr lang="en-US" sz="1000" dirty="0"/>
              <a:t>n=383 T-DM1 treated</a:t>
            </a:r>
            <a:endParaRPr lang="en-US" sz="1800" dirty="0"/>
          </a:p>
          <a:p>
            <a:endParaRPr lang="en-US" sz="1000" dirty="0"/>
          </a:p>
          <a:p>
            <a:r>
              <a:rPr lang="en-US" sz="1800" dirty="0"/>
              <a:t>11 </a:t>
            </a:r>
            <a:r>
              <a:rPr lang="en-US" sz="1800" i="1" dirty="0" err="1"/>
              <a:t>i</a:t>
            </a:r>
            <a:r>
              <a:rPr lang="en-US" sz="1800" dirty="0" err="1"/>
              <a:t>DFS</a:t>
            </a:r>
            <a:r>
              <a:rPr lang="en-US" sz="1800" dirty="0"/>
              <a:t> events (3 distant) in T-DM1 treated patients</a:t>
            </a:r>
            <a:endParaRPr lang="en-US" sz="1800" dirty="0">
              <a:sym typeface="Wingdings" panose="05000000000000000000" pitchFamily="2" charset="2"/>
            </a:endParaRPr>
          </a:p>
          <a:p>
            <a:pPr lvl="1"/>
            <a:r>
              <a:rPr lang="en-US" sz="1200" dirty="0">
                <a:sym typeface="Wingdings" panose="05000000000000000000" pitchFamily="2" charset="2"/>
              </a:rPr>
              <a:t>5-yr </a:t>
            </a:r>
            <a:r>
              <a:rPr lang="en-US" sz="1200" i="1" dirty="0" err="1">
                <a:sym typeface="Wingdings" panose="05000000000000000000" pitchFamily="2" charset="2"/>
              </a:rPr>
              <a:t>i</a:t>
            </a:r>
            <a:r>
              <a:rPr lang="en-US" sz="1200" dirty="0" err="1">
                <a:sym typeface="Wingdings" panose="05000000000000000000" pitchFamily="2" charset="2"/>
              </a:rPr>
              <a:t>DFS</a:t>
            </a:r>
            <a:r>
              <a:rPr lang="en-US" sz="1200" dirty="0">
                <a:sym typeface="Wingdings" panose="05000000000000000000" pitchFamily="2" charset="2"/>
              </a:rPr>
              <a:t> 97.0% (95% CI, 95.2-98.7)</a:t>
            </a:r>
            <a:endParaRPr lang="en-US" sz="1800" dirty="0">
              <a:sym typeface="Wingdings" panose="05000000000000000000" pitchFamily="2" charset="2"/>
            </a:endParaRPr>
          </a:p>
          <a:p>
            <a:endParaRPr lang="en-US" sz="1000" dirty="0">
              <a:sym typeface="Wingdings" panose="05000000000000000000" pitchFamily="2" charset="2"/>
            </a:endParaRPr>
          </a:p>
          <a:p>
            <a:r>
              <a:rPr lang="en-US" sz="1800" dirty="0">
                <a:sym typeface="Wingdings" panose="05000000000000000000" pitchFamily="2" charset="2"/>
              </a:rPr>
              <a:t>Study not powered to evaluate TH efficacy:</a:t>
            </a:r>
          </a:p>
          <a:p>
            <a:pPr lvl="1"/>
            <a:r>
              <a:rPr lang="en-US" sz="1200" dirty="0">
                <a:sym typeface="Wingdings" panose="05000000000000000000" pitchFamily="2" charset="2"/>
              </a:rPr>
              <a:t>5-yr </a:t>
            </a:r>
            <a:r>
              <a:rPr lang="en-US" sz="1200" i="1" dirty="0" err="1">
                <a:sym typeface="Wingdings" panose="05000000000000000000" pitchFamily="2" charset="2"/>
              </a:rPr>
              <a:t>i</a:t>
            </a:r>
            <a:r>
              <a:rPr lang="en-US" sz="1200" dirty="0" err="1">
                <a:sym typeface="Wingdings" panose="05000000000000000000" pitchFamily="2" charset="2"/>
              </a:rPr>
              <a:t>DFS</a:t>
            </a:r>
            <a:r>
              <a:rPr lang="en-US" sz="1200" dirty="0">
                <a:sym typeface="Wingdings" panose="05000000000000000000" pitchFamily="2" charset="2"/>
              </a:rPr>
              <a:t> 91.3% (9 events, 2 distant)</a:t>
            </a:r>
          </a:p>
          <a:p>
            <a:pPr lvl="1"/>
            <a:r>
              <a:rPr lang="en-US" sz="1200" dirty="0">
                <a:sym typeface="Wingdings" panose="05000000000000000000" pitchFamily="2" charset="2"/>
              </a:rPr>
              <a:t>5-yr RFI 93.2%</a:t>
            </a:r>
          </a:p>
          <a:p>
            <a:pPr lvl="1"/>
            <a:r>
              <a:rPr lang="en-US" sz="1200" dirty="0">
                <a:sym typeface="Wingdings" panose="05000000000000000000" pitchFamily="2" charset="2"/>
              </a:rPr>
              <a:t>5-yr OS 97.9%</a:t>
            </a:r>
          </a:p>
        </p:txBody>
      </p:sp>
      <p:pic>
        <p:nvPicPr>
          <p:cNvPr id="5" name="Content Placeholder 4"/>
          <p:cNvPicPr>
            <a:picLocks noGrp="1" noChangeAspect="1"/>
          </p:cNvPicPr>
          <p:nvPr>
            <p:ph sz="half" idx="2"/>
          </p:nvPr>
        </p:nvPicPr>
        <p:blipFill>
          <a:blip r:embed="rId2"/>
          <a:stretch>
            <a:fillRect/>
          </a:stretch>
        </p:blipFill>
        <p:spPr>
          <a:xfrm>
            <a:off x="4901358" y="948588"/>
            <a:ext cx="3722964" cy="3476033"/>
          </a:xfrm>
          <a:prstGeom prst="rect">
            <a:avLst/>
          </a:prstGeom>
        </p:spPr>
      </p:pic>
      <p:sp>
        <p:nvSpPr>
          <p:cNvPr id="6" name="Title 3"/>
          <p:cNvSpPr>
            <a:spLocks noGrp="1"/>
          </p:cNvSpPr>
          <p:nvPr>
            <p:ph type="title"/>
          </p:nvPr>
        </p:nvSpPr>
        <p:spPr>
          <a:xfrm>
            <a:off x="-34671" y="179468"/>
            <a:ext cx="9261009" cy="695496"/>
          </a:xfrm>
        </p:spPr>
        <p:txBody>
          <a:bodyPr/>
          <a:lstStyle/>
          <a:p>
            <a:r>
              <a:rPr lang="en-US" sz="2400" b="1" u="sng" dirty="0"/>
              <a:t>ATEMPT/TBCRC 033</a:t>
            </a:r>
            <a:r>
              <a:rPr lang="en-US" sz="2400" dirty="0"/>
              <a:t>: </a:t>
            </a:r>
            <a:br>
              <a:rPr lang="en-US" sz="2400" dirty="0"/>
            </a:br>
            <a:r>
              <a:rPr lang="en-US" sz="2000" dirty="0"/>
              <a:t>5-year results and correlative analyses </a:t>
            </a:r>
          </a:p>
        </p:txBody>
      </p:sp>
      <p:sp>
        <p:nvSpPr>
          <p:cNvPr id="9" name="Rectangle 8"/>
          <p:cNvSpPr/>
          <p:nvPr/>
        </p:nvSpPr>
        <p:spPr bwMode="auto">
          <a:xfrm>
            <a:off x="7068182" y="1490775"/>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5253105" y="3116616"/>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7068182" y="3116616"/>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p:cNvSpPr/>
          <p:nvPr/>
        </p:nvSpPr>
        <p:spPr bwMode="auto">
          <a:xfrm>
            <a:off x="5253105" y="1495831"/>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TextBox 12"/>
          <p:cNvSpPr txBox="1"/>
          <p:nvPr/>
        </p:nvSpPr>
        <p:spPr>
          <a:xfrm>
            <a:off x="7562217" y="105844"/>
            <a:ext cx="1483098" cy="215444"/>
          </a:xfrm>
          <a:prstGeom prst="rect">
            <a:avLst/>
          </a:prstGeom>
          <a:noFill/>
        </p:spPr>
        <p:txBody>
          <a:bodyPr wrap="none" rtlCol="0">
            <a:spAutoFit/>
          </a:bodyPr>
          <a:lstStyle/>
          <a:p>
            <a:r>
              <a:rPr lang="en-US" sz="800" dirty="0"/>
              <a:t>Tarantino et al SABCS 2022</a:t>
            </a:r>
          </a:p>
        </p:txBody>
      </p:sp>
    </p:spTree>
    <p:extLst>
      <p:ext uri="{BB962C8B-B14F-4D97-AF65-F5344CB8AC3E}">
        <p14:creationId xmlns:p14="http://schemas.microsoft.com/office/powerpoint/2010/main" val="2376400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800" dirty="0"/>
              <a:t>Median 5.8 year follow-up </a:t>
            </a:r>
          </a:p>
          <a:p>
            <a:pPr lvl="1"/>
            <a:r>
              <a:rPr lang="en-US" sz="1000" dirty="0"/>
              <a:t>n=383 T-DM1 treated</a:t>
            </a:r>
            <a:endParaRPr lang="en-US" sz="1800" dirty="0"/>
          </a:p>
          <a:p>
            <a:endParaRPr lang="en-US" sz="1000" dirty="0"/>
          </a:p>
          <a:p>
            <a:r>
              <a:rPr lang="en-US" sz="1800" dirty="0"/>
              <a:t>11 </a:t>
            </a:r>
            <a:r>
              <a:rPr lang="en-US" sz="1800" i="1" dirty="0" err="1"/>
              <a:t>i</a:t>
            </a:r>
            <a:r>
              <a:rPr lang="en-US" sz="1800" dirty="0" err="1"/>
              <a:t>DFS</a:t>
            </a:r>
            <a:r>
              <a:rPr lang="en-US" sz="1800" dirty="0"/>
              <a:t> events (3 distant) in T-DM1 treated patients</a:t>
            </a:r>
            <a:endParaRPr lang="en-US" sz="1800" dirty="0">
              <a:sym typeface="Wingdings" panose="05000000000000000000" pitchFamily="2" charset="2"/>
            </a:endParaRPr>
          </a:p>
          <a:p>
            <a:pPr lvl="1"/>
            <a:r>
              <a:rPr lang="en-US" sz="1200" dirty="0">
                <a:sym typeface="Wingdings" panose="05000000000000000000" pitchFamily="2" charset="2"/>
              </a:rPr>
              <a:t>5-yr </a:t>
            </a:r>
            <a:r>
              <a:rPr lang="en-US" sz="1200" i="1" dirty="0" err="1">
                <a:sym typeface="Wingdings" panose="05000000000000000000" pitchFamily="2" charset="2"/>
              </a:rPr>
              <a:t>i</a:t>
            </a:r>
            <a:r>
              <a:rPr lang="en-US" sz="1200" dirty="0" err="1">
                <a:sym typeface="Wingdings" panose="05000000000000000000" pitchFamily="2" charset="2"/>
              </a:rPr>
              <a:t>DFS</a:t>
            </a:r>
            <a:r>
              <a:rPr lang="en-US" sz="1200" dirty="0">
                <a:sym typeface="Wingdings" panose="05000000000000000000" pitchFamily="2" charset="2"/>
              </a:rPr>
              <a:t> 97.0% (95% CI, 95.2-98.7)</a:t>
            </a:r>
            <a:endParaRPr lang="en-US" sz="1800" dirty="0">
              <a:sym typeface="Wingdings" panose="05000000000000000000" pitchFamily="2" charset="2"/>
            </a:endParaRPr>
          </a:p>
          <a:p>
            <a:endParaRPr lang="en-US" sz="1000" dirty="0">
              <a:sym typeface="Wingdings" panose="05000000000000000000" pitchFamily="2" charset="2"/>
            </a:endParaRPr>
          </a:p>
          <a:p>
            <a:r>
              <a:rPr lang="en-US" sz="1800" dirty="0">
                <a:sym typeface="Wingdings" panose="05000000000000000000" pitchFamily="2" charset="2"/>
              </a:rPr>
              <a:t>Study not powered to evaluate TH efficacy:</a:t>
            </a:r>
          </a:p>
          <a:p>
            <a:pPr lvl="1"/>
            <a:r>
              <a:rPr lang="en-US" sz="1200" dirty="0">
                <a:sym typeface="Wingdings" panose="05000000000000000000" pitchFamily="2" charset="2"/>
              </a:rPr>
              <a:t>5-yr </a:t>
            </a:r>
            <a:r>
              <a:rPr lang="en-US" sz="1200" i="1" dirty="0" err="1">
                <a:sym typeface="Wingdings" panose="05000000000000000000" pitchFamily="2" charset="2"/>
              </a:rPr>
              <a:t>i</a:t>
            </a:r>
            <a:r>
              <a:rPr lang="en-US" sz="1200" dirty="0" err="1">
                <a:sym typeface="Wingdings" panose="05000000000000000000" pitchFamily="2" charset="2"/>
              </a:rPr>
              <a:t>DFS</a:t>
            </a:r>
            <a:r>
              <a:rPr lang="en-US" sz="1200" dirty="0">
                <a:sym typeface="Wingdings" panose="05000000000000000000" pitchFamily="2" charset="2"/>
              </a:rPr>
              <a:t> 91.3% (9 events, 2 distant)</a:t>
            </a:r>
          </a:p>
          <a:p>
            <a:pPr lvl="1"/>
            <a:r>
              <a:rPr lang="en-US" sz="1200" dirty="0">
                <a:sym typeface="Wingdings" panose="05000000000000000000" pitchFamily="2" charset="2"/>
              </a:rPr>
              <a:t>5-yr RFI 93.2%</a:t>
            </a:r>
          </a:p>
          <a:p>
            <a:pPr lvl="1"/>
            <a:r>
              <a:rPr lang="en-US" sz="1200" dirty="0">
                <a:sym typeface="Wingdings" panose="05000000000000000000" pitchFamily="2" charset="2"/>
              </a:rPr>
              <a:t>5-yr OS 97.9%</a:t>
            </a:r>
          </a:p>
        </p:txBody>
      </p:sp>
      <p:pic>
        <p:nvPicPr>
          <p:cNvPr id="5" name="Content Placeholder 4"/>
          <p:cNvPicPr>
            <a:picLocks noGrp="1" noChangeAspect="1"/>
          </p:cNvPicPr>
          <p:nvPr>
            <p:ph sz="half" idx="2"/>
          </p:nvPr>
        </p:nvPicPr>
        <p:blipFill>
          <a:blip r:embed="rId2"/>
          <a:stretch>
            <a:fillRect/>
          </a:stretch>
        </p:blipFill>
        <p:spPr>
          <a:xfrm>
            <a:off x="4901358" y="948588"/>
            <a:ext cx="3722964" cy="3476033"/>
          </a:xfrm>
          <a:prstGeom prst="rect">
            <a:avLst/>
          </a:prstGeom>
        </p:spPr>
      </p:pic>
      <p:sp>
        <p:nvSpPr>
          <p:cNvPr id="6" name="Title 3"/>
          <p:cNvSpPr>
            <a:spLocks noGrp="1"/>
          </p:cNvSpPr>
          <p:nvPr>
            <p:ph type="title"/>
          </p:nvPr>
        </p:nvSpPr>
        <p:spPr>
          <a:xfrm>
            <a:off x="-34671" y="179468"/>
            <a:ext cx="9261009" cy="695496"/>
          </a:xfrm>
        </p:spPr>
        <p:txBody>
          <a:bodyPr/>
          <a:lstStyle/>
          <a:p>
            <a:r>
              <a:rPr lang="en-US" sz="2400" b="1" u="sng" dirty="0"/>
              <a:t>ATEMPT/TBCRC 033</a:t>
            </a:r>
            <a:r>
              <a:rPr lang="en-US" sz="2400" dirty="0"/>
              <a:t>: </a:t>
            </a:r>
            <a:br>
              <a:rPr lang="en-US" sz="2400" dirty="0"/>
            </a:br>
            <a:r>
              <a:rPr lang="en-US" sz="2000" dirty="0"/>
              <a:t>5-year results and correlative analyses </a:t>
            </a:r>
          </a:p>
        </p:txBody>
      </p:sp>
      <p:sp>
        <p:nvSpPr>
          <p:cNvPr id="9" name="Rectangle 8"/>
          <p:cNvSpPr/>
          <p:nvPr/>
        </p:nvSpPr>
        <p:spPr bwMode="auto">
          <a:xfrm>
            <a:off x="7068182" y="1490775"/>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5253105" y="3116616"/>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7068182" y="3116616"/>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p:cNvSpPr/>
          <p:nvPr/>
        </p:nvSpPr>
        <p:spPr bwMode="auto">
          <a:xfrm>
            <a:off x="5253105" y="1495831"/>
            <a:ext cx="1165752" cy="15601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13" name="Content Placeholder 2"/>
          <p:cNvPicPr>
            <a:picLocks noChangeAspect="1"/>
          </p:cNvPicPr>
          <p:nvPr/>
        </p:nvPicPr>
        <p:blipFill>
          <a:blip r:embed="rId3"/>
          <a:stretch>
            <a:fillRect/>
          </a:stretch>
        </p:blipFill>
        <p:spPr bwMode="auto">
          <a:xfrm>
            <a:off x="4814322" y="2276167"/>
            <a:ext cx="3810000" cy="1143000"/>
          </a:xfrm>
          <a:prstGeom prst="rect">
            <a:avLst/>
          </a:prstGeom>
          <a:noFill/>
          <a:ln w="38100">
            <a:solidFill>
              <a:srgbClr val="00B050"/>
            </a:solid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13440" y="874964"/>
            <a:ext cx="3898897" cy="4049106"/>
          </a:xfrm>
          <a:prstGeom prst="rect">
            <a:avLst/>
          </a:prstGeom>
        </p:spPr>
      </p:pic>
      <p:sp>
        <p:nvSpPr>
          <p:cNvPr id="14" name="Rectangle 13"/>
          <p:cNvSpPr/>
          <p:nvPr/>
        </p:nvSpPr>
        <p:spPr bwMode="auto">
          <a:xfrm>
            <a:off x="361138" y="4594769"/>
            <a:ext cx="1034297" cy="284920"/>
          </a:xfrm>
          <a:prstGeom prst="rect">
            <a:avLst/>
          </a:prstGeom>
          <a:noFill/>
          <a:ln w="2857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298300" y="2799537"/>
            <a:ext cx="1100025" cy="862783"/>
          </a:xfrm>
          <a:prstGeom prst="rect">
            <a:avLst/>
          </a:prstGeom>
          <a:noFill/>
          <a:ln w="2857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Rectangle 15"/>
          <p:cNvSpPr/>
          <p:nvPr/>
        </p:nvSpPr>
        <p:spPr bwMode="auto">
          <a:xfrm>
            <a:off x="361138" y="1807413"/>
            <a:ext cx="1037187" cy="600603"/>
          </a:xfrm>
          <a:prstGeom prst="rect">
            <a:avLst/>
          </a:prstGeom>
          <a:noFill/>
          <a:ln w="2857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p:cNvSpPr/>
          <p:nvPr/>
        </p:nvSpPr>
        <p:spPr bwMode="auto">
          <a:xfrm>
            <a:off x="1266870" y="885076"/>
            <a:ext cx="1165752" cy="156012"/>
          </a:xfrm>
          <a:prstGeom prst="rect">
            <a:avLst/>
          </a:prstGeom>
          <a:noFill/>
          <a:ln w="2857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TextBox 17"/>
          <p:cNvSpPr txBox="1"/>
          <p:nvPr/>
        </p:nvSpPr>
        <p:spPr>
          <a:xfrm>
            <a:off x="7562217" y="105844"/>
            <a:ext cx="1483098" cy="215444"/>
          </a:xfrm>
          <a:prstGeom prst="rect">
            <a:avLst/>
          </a:prstGeom>
          <a:noFill/>
        </p:spPr>
        <p:txBody>
          <a:bodyPr wrap="none" rtlCol="0">
            <a:spAutoFit/>
          </a:bodyPr>
          <a:lstStyle/>
          <a:p>
            <a:r>
              <a:rPr lang="en-US" sz="800" dirty="0"/>
              <a:t>Tarantino et al SABCS 2022</a:t>
            </a:r>
          </a:p>
        </p:txBody>
      </p:sp>
    </p:spTree>
    <p:extLst>
      <p:ext uri="{BB962C8B-B14F-4D97-AF65-F5344CB8AC3E}">
        <p14:creationId xmlns:p14="http://schemas.microsoft.com/office/powerpoint/2010/main" val="2394784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4671" y="179468"/>
            <a:ext cx="9261009" cy="695496"/>
          </a:xfrm>
        </p:spPr>
        <p:txBody>
          <a:bodyPr/>
          <a:lstStyle/>
          <a:p>
            <a:r>
              <a:rPr lang="en-US" sz="2400" b="1" u="sng" dirty="0"/>
              <a:t>ATEMPT/TBCRC 033</a:t>
            </a:r>
            <a:r>
              <a:rPr lang="en-US" sz="2400" dirty="0"/>
              <a:t>: </a:t>
            </a:r>
            <a:br>
              <a:rPr lang="en-US" sz="2400" dirty="0"/>
            </a:br>
            <a:r>
              <a:rPr lang="en-US" sz="2000" dirty="0"/>
              <a:t>5-year results and correlative analyses</a:t>
            </a:r>
          </a:p>
        </p:txBody>
      </p:sp>
      <p:pic>
        <p:nvPicPr>
          <p:cNvPr id="10" name="Content Placeholder 5"/>
          <p:cNvPicPr>
            <a:picLocks noGrp="1" noChangeAspect="1"/>
          </p:cNvPicPr>
          <p:nvPr>
            <p:ph sz="half" idx="1"/>
          </p:nvPr>
        </p:nvPicPr>
        <p:blipFill>
          <a:blip r:embed="rId2"/>
          <a:stretch>
            <a:fillRect/>
          </a:stretch>
        </p:blipFill>
        <p:spPr>
          <a:xfrm>
            <a:off x="664749" y="1116965"/>
            <a:ext cx="3600749" cy="2936875"/>
          </a:xfrm>
          <a:prstGeom prst="rect">
            <a:avLst/>
          </a:prstGeom>
        </p:spPr>
      </p:pic>
      <p:pic>
        <p:nvPicPr>
          <p:cNvPr id="11" name="Content Placeholder 7"/>
          <p:cNvPicPr>
            <a:picLocks noGrp="1" noChangeAspect="1"/>
          </p:cNvPicPr>
          <p:nvPr>
            <p:ph sz="half" idx="2"/>
          </p:nvPr>
        </p:nvPicPr>
        <p:blipFill>
          <a:blip r:embed="rId3"/>
          <a:stretch>
            <a:fillRect/>
          </a:stretch>
        </p:blipFill>
        <p:spPr>
          <a:xfrm>
            <a:off x="4716137" y="1000592"/>
            <a:ext cx="4208854" cy="3774608"/>
          </a:xfrm>
          <a:prstGeom prst="rect">
            <a:avLst/>
          </a:prstGeom>
        </p:spPr>
      </p:pic>
      <p:sp>
        <p:nvSpPr>
          <p:cNvPr id="12" name="TextBox 11"/>
          <p:cNvSpPr txBox="1"/>
          <p:nvPr/>
        </p:nvSpPr>
        <p:spPr>
          <a:xfrm>
            <a:off x="7562217" y="105844"/>
            <a:ext cx="1483098" cy="215444"/>
          </a:xfrm>
          <a:prstGeom prst="rect">
            <a:avLst/>
          </a:prstGeom>
          <a:noFill/>
        </p:spPr>
        <p:txBody>
          <a:bodyPr wrap="none" rtlCol="0">
            <a:spAutoFit/>
          </a:bodyPr>
          <a:lstStyle/>
          <a:p>
            <a:r>
              <a:rPr lang="en-US" sz="800" dirty="0"/>
              <a:t>Tarantino et al SABCS 2022</a:t>
            </a:r>
          </a:p>
        </p:txBody>
      </p:sp>
      <p:sp>
        <p:nvSpPr>
          <p:cNvPr id="2" name="TextBox 1"/>
          <p:cNvSpPr txBox="1"/>
          <p:nvPr/>
        </p:nvSpPr>
        <p:spPr>
          <a:xfrm>
            <a:off x="5441950" y="2834388"/>
            <a:ext cx="535724" cy="276999"/>
          </a:xfrm>
          <a:prstGeom prst="rect">
            <a:avLst/>
          </a:prstGeom>
          <a:noFill/>
        </p:spPr>
        <p:txBody>
          <a:bodyPr wrap="none" rtlCol="0">
            <a:spAutoFit/>
          </a:bodyPr>
          <a:lstStyle/>
          <a:p>
            <a:r>
              <a:rPr lang="en-US" sz="1200" b="1" i="1" dirty="0" err="1">
                <a:solidFill>
                  <a:srgbClr val="0070C0"/>
                </a:solidFill>
              </a:rPr>
              <a:t>i</a:t>
            </a:r>
            <a:r>
              <a:rPr lang="en-US" sz="1200" b="1" dirty="0" err="1">
                <a:solidFill>
                  <a:srgbClr val="0070C0"/>
                </a:solidFill>
              </a:rPr>
              <a:t>DFS</a:t>
            </a:r>
            <a:endParaRPr lang="en-US" sz="1200" b="1" dirty="0">
              <a:solidFill>
                <a:srgbClr val="0070C0"/>
              </a:solidFill>
            </a:endParaRPr>
          </a:p>
        </p:txBody>
      </p:sp>
      <p:sp>
        <p:nvSpPr>
          <p:cNvPr id="8" name="TextBox 7"/>
          <p:cNvSpPr txBox="1"/>
          <p:nvPr/>
        </p:nvSpPr>
        <p:spPr>
          <a:xfrm>
            <a:off x="7678841" y="2835742"/>
            <a:ext cx="433132" cy="276999"/>
          </a:xfrm>
          <a:prstGeom prst="rect">
            <a:avLst/>
          </a:prstGeom>
          <a:noFill/>
        </p:spPr>
        <p:txBody>
          <a:bodyPr wrap="none" rtlCol="0">
            <a:spAutoFit/>
          </a:bodyPr>
          <a:lstStyle/>
          <a:p>
            <a:r>
              <a:rPr lang="en-US" sz="1200" b="1" dirty="0">
                <a:solidFill>
                  <a:srgbClr val="0070C0"/>
                </a:solidFill>
              </a:rPr>
              <a:t>RFI</a:t>
            </a:r>
          </a:p>
        </p:txBody>
      </p:sp>
    </p:spTree>
    <p:extLst>
      <p:ext uri="{BB962C8B-B14F-4D97-AF65-F5344CB8AC3E}">
        <p14:creationId xmlns:p14="http://schemas.microsoft.com/office/powerpoint/2010/main" val="2501738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a:blip r:embed="rId2"/>
          <a:stretch>
            <a:fillRect/>
          </a:stretch>
        </p:blipFill>
        <p:spPr>
          <a:xfrm>
            <a:off x="790289" y="1117600"/>
            <a:ext cx="3601022" cy="2936875"/>
          </a:xfrm>
          <a:prstGeom prst="rect">
            <a:avLst/>
          </a:prstGeom>
        </p:spPr>
      </p:pic>
      <p:pic>
        <p:nvPicPr>
          <p:cNvPr id="9" name="Content Placeholder 5"/>
          <p:cNvPicPr>
            <a:picLocks noGrp="1" noChangeAspect="1"/>
          </p:cNvPicPr>
          <p:nvPr>
            <p:ph sz="half" idx="2"/>
          </p:nvPr>
        </p:nvPicPr>
        <p:blipFill>
          <a:blip r:embed="rId3"/>
          <a:stretch>
            <a:fillRect/>
          </a:stretch>
        </p:blipFill>
        <p:spPr>
          <a:xfrm>
            <a:off x="4793293" y="1014074"/>
            <a:ext cx="3896307" cy="3397581"/>
          </a:xfrm>
          <a:prstGeom prst="rect">
            <a:avLst/>
          </a:prstGeom>
        </p:spPr>
      </p:pic>
      <p:sp>
        <p:nvSpPr>
          <p:cNvPr id="12" name="Title 3"/>
          <p:cNvSpPr>
            <a:spLocks noGrp="1"/>
          </p:cNvSpPr>
          <p:nvPr>
            <p:ph type="title"/>
          </p:nvPr>
        </p:nvSpPr>
        <p:spPr>
          <a:xfrm>
            <a:off x="-34671" y="179468"/>
            <a:ext cx="9261009" cy="695496"/>
          </a:xfrm>
        </p:spPr>
        <p:txBody>
          <a:bodyPr/>
          <a:lstStyle/>
          <a:p>
            <a:r>
              <a:rPr lang="en-US" sz="2400" b="1" u="sng" dirty="0"/>
              <a:t>ATEMPT/TBCRC 033</a:t>
            </a:r>
            <a:r>
              <a:rPr lang="en-US" sz="2400" dirty="0"/>
              <a:t>: </a:t>
            </a:r>
            <a:br>
              <a:rPr lang="en-US" sz="2400" dirty="0"/>
            </a:br>
            <a:r>
              <a:rPr lang="en-US" sz="2000" dirty="0"/>
              <a:t>5-year results and correlative analyses</a:t>
            </a:r>
          </a:p>
        </p:txBody>
      </p:sp>
      <p:sp>
        <p:nvSpPr>
          <p:cNvPr id="13" name="TextBox 12"/>
          <p:cNvSpPr txBox="1"/>
          <p:nvPr/>
        </p:nvSpPr>
        <p:spPr>
          <a:xfrm>
            <a:off x="1884060" y="4521425"/>
            <a:ext cx="5678157" cy="246221"/>
          </a:xfrm>
          <a:prstGeom prst="rect">
            <a:avLst/>
          </a:prstGeom>
          <a:noFill/>
        </p:spPr>
        <p:txBody>
          <a:bodyPr wrap="none" rtlCol="0">
            <a:spAutoFit/>
          </a:bodyPr>
          <a:lstStyle/>
          <a:p>
            <a:r>
              <a:rPr lang="en-US" sz="1000" b="1" i="1" dirty="0">
                <a:solidFill>
                  <a:srgbClr val="C00000"/>
                </a:solidFill>
              </a:rPr>
              <a:t>No genes were significantly associated with thrombocytopenia or bleeding in this analysis</a:t>
            </a:r>
          </a:p>
        </p:txBody>
      </p:sp>
      <p:sp>
        <p:nvSpPr>
          <p:cNvPr id="14" name="TextBox 13"/>
          <p:cNvSpPr txBox="1"/>
          <p:nvPr/>
        </p:nvSpPr>
        <p:spPr>
          <a:xfrm>
            <a:off x="7562217" y="105844"/>
            <a:ext cx="1483098" cy="215444"/>
          </a:xfrm>
          <a:prstGeom prst="rect">
            <a:avLst/>
          </a:prstGeom>
          <a:noFill/>
        </p:spPr>
        <p:txBody>
          <a:bodyPr wrap="none" rtlCol="0">
            <a:spAutoFit/>
          </a:bodyPr>
          <a:lstStyle/>
          <a:p>
            <a:r>
              <a:rPr lang="en-US" sz="800" dirty="0"/>
              <a:t>Tarantino et al SABCS 2022</a:t>
            </a:r>
          </a:p>
        </p:txBody>
      </p:sp>
    </p:spTree>
    <p:extLst>
      <p:ext uri="{BB962C8B-B14F-4D97-AF65-F5344CB8AC3E}">
        <p14:creationId xmlns:p14="http://schemas.microsoft.com/office/powerpoint/2010/main" val="3603575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a:blip r:embed="rId2"/>
          <a:stretch>
            <a:fillRect/>
          </a:stretch>
        </p:blipFill>
        <p:spPr>
          <a:xfrm>
            <a:off x="790289" y="1117600"/>
            <a:ext cx="3601022" cy="2936875"/>
          </a:xfrm>
          <a:prstGeom prst="rect">
            <a:avLst/>
          </a:prstGeom>
        </p:spPr>
      </p:pic>
      <p:pic>
        <p:nvPicPr>
          <p:cNvPr id="9" name="Content Placeholder 5"/>
          <p:cNvPicPr>
            <a:picLocks noGrp="1" noChangeAspect="1"/>
          </p:cNvPicPr>
          <p:nvPr>
            <p:ph sz="half" idx="2"/>
          </p:nvPr>
        </p:nvPicPr>
        <p:blipFill>
          <a:blip r:embed="rId3"/>
          <a:stretch>
            <a:fillRect/>
          </a:stretch>
        </p:blipFill>
        <p:spPr>
          <a:xfrm>
            <a:off x="4793293" y="1014074"/>
            <a:ext cx="3896307" cy="3397581"/>
          </a:xfrm>
          <a:prstGeom prst="rect">
            <a:avLst/>
          </a:prstGeom>
        </p:spPr>
      </p:pic>
      <p:sp>
        <p:nvSpPr>
          <p:cNvPr id="12" name="Title 3"/>
          <p:cNvSpPr>
            <a:spLocks noGrp="1"/>
          </p:cNvSpPr>
          <p:nvPr>
            <p:ph type="title"/>
          </p:nvPr>
        </p:nvSpPr>
        <p:spPr>
          <a:xfrm>
            <a:off x="-34671" y="179468"/>
            <a:ext cx="9261009" cy="695496"/>
          </a:xfrm>
        </p:spPr>
        <p:txBody>
          <a:bodyPr/>
          <a:lstStyle/>
          <a:p>
            <a:r>
              <a:rPr lang="en-US" sz="2400" b="1" u="sng" dirty="0"/>
              <a:t>ATEMPT/TBCRC 033</a:t>
            </a:r>
            <a:r>
              <a:rPr lang="en-US" sz="2400" dirty="0"/>
              <a:t>: </a:t>
            </a:r>
            <a:br>
              <a:rPr lang="en-US" sz="2400" dirty="0"/>
            </a:br>
            <a:r>
              <a:rPr lang="en-US" sz="2000" dirty="0"/>
              <a:t>5-year results and correlative analyses</a:t>
            </a:r>
          </a:p>
        </p:txBody>
      </p:sp>
      <p:sp>
        <p:nvSpPr>
          <p:cNvPr id="13" name="TextBox 12"/>
          <p:cNvSpPr txBox="1"/>
          <p:nvPr/>
        </p:nvSpPr>
        <p:spPr>
          <a:xfrm>
            <a:off x="1884060" y="4521425"/>
            <a:ext cx="5678157" cy="246221"/>
          </a:xfrm>
          <a:prstGeom prst="rect">
            <a:avLst/>
          </a:prstGeom>
          <a:noFill/>
        </p:spPr>
        <p:txBody>
          <a:bodyPr wrap="none" rtlCol="0">
            <a:spAutoFit/>
          </a:bodyPr>
          <a:lstStyle/>
          <a:p>
            <a:r>
              <a:rPr lang="en-US" sz="1000" b="1" i="1" dirty="0">
                <a:solidFill>
                  <a:srgbClr val="C00000"/>
                </a:solidFill>
              </a:rPr>
              <a:t>No genes were significantly associated with thrombocytopenia or bleeding in this analysis</a:t>
            </a:r>
          </a:p>
        </p:txBody>
      </p:sp>
      <p:sp>
        <p:nvSpPr>
          <p:cNvPr id="14" name="TextBox 13"/>
          <p:cNvSpPr txBox="1"/>
          <p:nvPr/>
        </p:nvSpPr>
        <p:spPr>
          <a:xfrm>
            <a:off x="7562217" y="105844"/>
            <a:ext cx="1483098" cy="215444"/>
          </a:xfrm>
          <a:prstGeom prst="rect">
            <a:avLst/>
          </a:prstGeom>
          <a:noFill/>
        </p:spPr>
        <p:txBody>
          <a:bodyPr wrap="none" rtlCol="0">
            <a:spAutoFit/>
          </a:bodyPr>
          <a:lstStyle/>
          <a:p>
            <a:r>
              <a:rPr lang="en-US" sz="800" dirty="0"/>
              <a:t>Tarantino et al SABCS 2022</a:t>
            </a:r>
          </a:p>
        </p:txBody>
      </p:sp>
      <p:pic>
        <p:nvPicPr>
          <p:cNvPr id="2" name="Picture 1"/>
          <p:cNvPicPr>
            <a:picLocks noChangeAspect="1"/>
          </p:cNvPicPr>
          <p:nvPr/>
        </p:nvPicPr>
        <p:blipFill>
          <a:blip r:embed="rId4"/>
          <a:stretch>
            <a:fillRect/>
          </a:stretch>
        </p:blipFill>
        <p:spPr>
          <a:xfrm>
            <a:off x="1295762" y="1180146"/>
            <a:ext cx="6799250" cy="2787603"/>
          </a:xfrm>
          <a:prstGeom prst="rect">
            <a:avLst/>
          </a:prstGeom>
          <a:ln w="38100">
            <a:solidFill>
              <a:srgbClr val="FFC82C"/>
            </a:solidFill>
          </a:ln>
        </p:spPr>
      </p:pic>
    </p:spTree>
    <p:extLst>
      <p:ext uri="{BB962C8B-B14F-4D97-AF65-F5344CB8AC3E}">
        <p14:creationId xmlns:p14="http://schemas.microsoft.com/office/powerpoint/2010/main" val="39239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523" y="1043425"/>
            <a:ext cx="7036880" cy="3251257"/>
          </a:xfrm>
          <a:prstGeom prst="rect">
            <a:avLst/>
          </a:prstGeom>
        </p:spPr>
      </p:pic>
      <p:pic>
        <p:nvPicPr>
          <p:cNvPr id="6" name="Picture 5"/>
          <p:cNvPicPr>
            <a:picLocks noChangeAspect="1"/>
          </p:cNvPicPr>
          <p:nvPr/>
        </p:nvPicPr>
        <p:blipFill>
          <a:blip r:embed="rId3"/>
          <a:stretch>
            <a:fillRect/>
          </a:stretch>
        </p:blipFill>
        <p:spPr>
          <a:xfrm>
            <a:off x="0" y="27548"/>
            <a:ext cx="1734225" cy="485853"/>
          </a:xfrm>
          <a:prstGeom prst="rect">
            <a:avLst/>
          </a:prstGeom>
        </p:spPr>
      </p:pic>
      <p:sp>
        <p:nvSpPr>
          <p:cNvPr id="7" name="Title 3"/>
          <p:cNvSpPr>
            <a:spLocks noGrp="1"/>
          </p:cNvSpPr>
          <p:nvPr>
            <p:ph type="title"/>
          </p:nvPr>
        </p:nvSpPr>
        <p:spPr>
          <a:xfrm>
            <a:off x="-34671" y="270475"/>
            <a:ext cx="9261009" cy="695496"/>
          </a:xfrm>
        </p:spPr>
        <p:txBody>
          <a:bodyPr/>
          <a:lstStyle/>
          <a:p>
            <a:r>
              <a:rPr lang="en-US" sz="2400" b="1" u="sng" dirty="0"/>
              <a:t>ATEMPT 2.0</a:t>
            </a:r>
            <a:r>
              <a:rPr lang="en-US" sz="2400" dirty="0"/>
              <a:t>: </a:t>
            </a:r>
            <a:br>
              <a:rPr lang="en-US" sz="2400" dirty="0"/>
            </a:br>
            <a:r>
              <a:rPr lang="en-US" sz="2000" dirty="0"/>
              <a:t>Phase II Trial of Adjuvant T-DM1 vs TH for Stage I HER2+ Breast Cancer</a:t>
            </a:r>
          </a:p>
        </p:txBody>
      </p:sp>
    </p:spTree>
    <p:extLst>
      <p:ext uri="{BB962C8B-B14F-4D97-AF65-F5344CB8AC3E}">
        <p14:creationId xmlns:p14="http://schemas.microsoft.com/office/powerpoint/2010/main" val="1507459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480014"/>
            <a:ext cx="9144000" cy="1006507"/>
          </a:xfrm>
        </p:spPr>
        <p:txBody>
          <a:bodyPr/>
          <a:lstStyle/>
          <a:p>
            <a:r>
              <a:rPr lang="en-US" sz="3200" dirty="0"/>
              <a:t>Image-adaptive strategies to assess </a:t>
            </a:r>
            <a:br>
              <a:rPr lang="en-US" sz="3200" dirty="0"/>
            </a:br>
            <a:r>
              <a:rPr lang="en-US" sz="3200" dirty="0" err="1"/>
              <a:t>neoadjuvant</a:t>
            </a:r>
            <a:r>
              <a:rPr lang="en-US" sz="3200" dirty="0"/>
              <a:t> therapy response … </a:t>
            </a:r>
            <a:br>
              <a:rPr lang="en-US" dirty="0"/>
            </a:br>
            <a:endParaRPr lang="en-US" dirty="0"/>
          </a:p>
        </p:txBody>
      </p:sp>
    </p:spTree>
    <p:extLst>
      <p:ext uri="{BB962C8B-B14F-4D97-AF65-F5344CB8AC3E}">
        <p14:creationId xmlns:p14="http://schemas.microsoft.com/office/powerpoint/2010/main" val="271828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480014"/>
            <a:ext cx="9144000" cy="1006507"/>
          </a:xfrm>
        </p:spPr>
        <p:txBody>
          <a:bodyPr/>
          <a:lstStyle/>
          <a:p>
            <a:r>
              <a:rPr lang="en-US" sz="3200" dirty="0"/>
              <a:t>Image-adaptive strategies to assess </a:t>
            </a:r>
            <a:br>
              <a:rPr lang="en-US" sz="3200" dirty="0"/>
            </a:br>
            <a:r>
              <a:rPr lang="en-US" sz="3200" dirty="0" err="1"/>
              <a:t>neoadjuvant</a:t>
            </a:r>
            <a:r>
              <a:rPr lang="en-US" sz="3200" dirty="0"/>
              <a:t> therapy response … </a:t>
            </a:r>
            <a:br>
              <a:rPr lang="en-US" dirty="0"/>
            </a:br>
            <a:r>
              <a:rPr lang="en-US" sz="4000" b="1" i="1" u="sng" dirty="0"/>
              <a:t>and</a:t>
            </a:r>
            <a:r>
              <a:rPr lang="en-US" sz="4000" b="1" i="1" dirty="0"/>
              <a:t> determine therapy duration</a:t>
            </a:r>
            <a:r>
              <a:rPr lang="en-US" sz="4000" b="1" dirty="0"/>
              <a:t>?</a:t>
            </a:r>
          </a:p>
        </p:txBody>
      </p:sp>
    </p:spTree>
    <p:extLst>
      <p:ext uri="{BB962C8B-B14F-4D97-AF65-F5344CB8AC3E}">
        <p14:creationId xmlns:p14="http://schemas.microsoft.com/office/powerpoint/2010/main" val="1345715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26ABA-DA87-6797-15D7-679D802BC2A6}"/>
              </a:ext>
            </a:extLst>
          </p:cNvPr>
          <p:cNvPicPr>
            <a:picLocks noChangeAspect="1"/>
          </p:cNvPicPr>
          <p:nvPr/>
        </p:nvPicPr>
        <p:blipFill>
          <a:blip r:embed="rId2"/>
          <a:stretch>
            <a:fillRect/>
          </a:stretch>
        </p:blipFill>
        <p:spPr>
          <a:xfrm>
            <a:off x="0" y="6908"/>
            <a:ext cx="9144000" cy="4288285"/>
          </a:xfrm>
          <a:prstGeom prst="rect">
            <a:avLst/>
          </a:prstGeom>
        </p:spPr>
      </p:pic>
    </p:spTree>
    <p:extLst>
      <p:ext uri="{BB962C8B-B14F-4D97-AF65-F5344CB8AC3E}">
        <p14:creationId xmlns:p14="http://schemas.microsoft.com/office/powerpoint/2010/main" val="3569337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2075" y="815414"/>
            <a:ext cx="8219849" cy="2936240"/>
          </a:xfrm>
        </p:spPr>
        <p:txBody>
          <a:bodyPr/>
          <a:lstStyle/>
          <a:p>
            <a:r>
              <a:rPr lang="en-US" sz="1200" dirty="0"/>
              <a:t>Dual anti-HER-2 </a:t>
            </a:r>
            <a:r>
              <a:rPr lang="en-US" sz="1200" dirty="0" err="1"/>
              <a:t>mAb</a:t>
            </a:r>
            <a:r>
              <a:rPr lang="en-US" sz="1200" dirty="0"/>
              <a:t> plus chemotherapy improves </a:t>
            </a:r>
            <a:r>
              <a:rPr lang="en-US" sz="1200" dirty="0" err="1"/>
              <a:t>pCR</a:t>
            </a:r>
            <a:r>
              <a:rPr lang="en-US" sz="1200" dirty="0"/>
              <a:t> rates and survival in operable HER2+ breast cancer, but combinations regimens are associated with toxicity.</a:t>
            </a:r>
          </a:p>
          <a:p>
            <a:endParaRPr lang="en-US" sz="1200" dirty="0"/>
          </a:p>
          <a:p>
            <a:r>
              <a:rPr lang="en-US" sz="1200" dirty="0" err="1"/>
              <a:t>PHERGain</a:t>
            </a:r>
            <a:r>
              <a:rPr lang="en-US" sz="1200" dirty="0"/>
              <a:t> randomized (4:1) Stage I-III HER2+ BC patients to HP +/- ET or SOC TCHP, with incorporation of PET as an early measure of treatment response	</a:t>
            </a:r>
          </a:p>
          <a:p>
            <a:pPr lvl="1"/>
            <a:r>
              <a:rPr lang="en-US" sz="1000" b="1" dirty="0">
                <a:solidFill>
                  <a:srgbClr val="C00000"/>
                </a:solidFill>
              </a:rPr>
              <a:t>~40% of patients treated with chemo-free regimen [HP ± ET] and were early PET-responders post 2 cycles achieved a </a:t>
            </a:r>
            <a:r>
              <a:rPr lang="en-US" sz="1000" b="1" dirty="0" err="1">
                <a:solidFill>
                  <a:srgbClr val="C00000"/>
                </a:solidFill>
              </a:rPr>
              <a:t>pCR</a:t>
            </a:r>
            <a:endParaRPr lang="en-US" sz="1000" b="1" dirty="0">
              <a:solidFill>
                <a:srgbClr val="C00000"/>
              </a:solidFill>
            </a:endParaRPr>
          </a:p>
          <a:p>
            <a:pPr lvl="1"/>
            <a:r>
              <a:rPr lang="en-US" sz="1000" dirty="0"/>
              <a:t>PET identifies patients who are more likely to achieve a </a:t>
            </a:r>
            <a:r>
              <a:rPr lang="en-US" sz="1000" dirty="0" err="1"/>
              <a:t>pCR</a:t>
            </a:r>
            <a:r>
              <a:rPr lang="en-US" sz="1000" dirty="0"/>
              <a:t> with HP-based therapy</a:t>
            </a:r>
          </a:p>
        </p:txBody>
      </p:sp>
      <p:sp>
        <p:nvSpPr>
          <p:cNvPr id="4" name="Title 3"/>
          <p:cNvSpPr>
            <a:spLocks noGrp="1"/>
          </p:cNvSpPr>
          <p:nvPr>
            <p:ph type="title"/>
          </p:nvPr>
        </p:nvSpPr>
        <p:spPr>
          <a:xfrm>
            <a:off x="0" y="0"/>
            <a:ext cx="9144000" cy="695496"/>
          </a:xfrm>
        </p:spPr>
        <p:txBody>
          <a:bodyPr/>
          <a:lstStyle/>
          <a:p>
            <a:r>
              <a:rPr lang="en-US" sz="3200" b="1" dirty="0" err="1"/>
              <a:t>PHERGain</a:t>
            </a:r>
            <a:r>
              <a:rPr lang="en-US" sz="3200" b="1" dirty="0"/>
              <a:t>:</a:t>
            </a:r>
            <a:br>
              <a:rPr lang="en-US" sz="3200" b="1" dirty="0"/>
            </a:br>
            <a:r>
              <a:rPr lang="en-US" sz="1400" dirty="0"/>
              <a:t>Chemo De-Escalation using PET response-adapted strategy </a:t>
            </a:r>
          </a:p>
        </p:txBody>
      </p:sp>
      <p:pic>
        <p:nvPicPr>
          <p:cNvPr id="5" name="Picture 4"/>
          <p:cNvPicPr>
            <a:picLocks noChangeAspect="1"/>
          </p:cNvPicPr>
          <p:nvPr/>
        </p:nvPicPr>
        <p:blipFill>
          <a:blip r:embed="rId2"/>
          <a:stretch>
            <a:fillRect/>
          </a:stretch>
        </p:blipFill>
        <p:spPr>
          <a:xfrm>
            <a:off x="5532748" y="2657742"/>
            <a:ext cx="3611252" cy="1790809"/>
          </a:xfrm>
          <a:prstGeom prst="rect">
            <a:avLst/>
          </a:prstGeom>
        </p:spPr>
      </p:pic>
      <p:pic>
        <p:nvPicPr>
          <p:cNvPr id="8" name="Picture 7"/>
          <p:cNvPicPr>
            <a:picLocks noChangeAspect="1"/>
          </p:cNvPicPr>
          <p:nvPr/>
        </p:nvPicPr>
        <p:blipFill>
          <a:blip r:embed="rId3"/>
          <a:stretch>
            <a:fillRect/>
          </a:stretch>
        </p:blipFill>
        <p:spPr>
          <a:xfrm>
            <a:off x="196095" y="2415566"/>
            <a:ext cx="5114428" cy="2032985"/>
          </a:xfrm>
          <a:prstGeom prst="rect">
            <a:avLst/>
          </a:prstGeom>
        </p:spPr>
      </p:pic>
      <p:sp>
        <p:nvSpPr>
          <p:cNvPr id="10" name="TextBox 9"/>
          <p:cNvSpPr txBox="1"/>
          <p:nvPr/>
        </p:nvSpPr>
        <p:spPr>
          <a:xfrm>
            <a:off x="7562217" y="105844"/>
            <a:ext cx="1292341" cy="215444"/>
          </a:xfrm>
          <a:prstGeom prst="rect">
            <a:avLst/>
          </a:prstGeom>
          <a:noFill/>
        </p:spPr>
        <p:txBody>
          <a:bodyPr wrap="none" rtlCol="0">
            <a:spAutoFit/>
          </a:bodyPr>
          <a:lstStyle/>
          <a:p>
            <a:r>
              <a:rPr lang="en-US" sz="800" dirty="0"/>
              <a:t>Cortes et al ASCO 2020</a:t>
            </a:r>
          </a:p>
        </p:txBody>
      </p:sp>
      <p:sp>
        <p:nvSpPr>
          <p:cNvPr id="3" name="Oval 2"/>
          <p:cNvSpPr/>
          <p:nvPr/>
        </p:nvSpPr>
        <p:spPr bwMode="auto">
          <a:xfrm>
            <a:off x="6381750" y="3751654"/>
            <a:ext cx="488950" cy="293296"/>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9965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5048701" y="4450658"/>
            <a:ext cx="173346" cy="6500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Content Placeholder 1"/>
          <p:cNvSpPr>
            <a:spLocks noGrp="1"/>
          </p:cNvSpPr>
          <p:nvPr>
            <p:ph sz="half" idx="1"/>
          </p:nvPr>
        </p:nvSpPr>
        <p:spPr/>
        <p:txBody>
          <a:bodyPr/>
          <a:lstStyle/>
          <a:p>
            <a:endParaRPr lang="en-US" dirty="0"/>
          </a:p>
          <a:p>
            <a:endParaRPr lang="en-US" dirty="0"/>
          </a:p>
        </p:txBody>
      </p:sp>
      <p:pic>
        <p:nvPicPr>
          <p:cNvPr id="6" name="Content Placeholder 5"/>
          <p:cNvPicPr>
            <a:picLocks noGrp="1" noChangeAspect="1"/>
          </p:cNvPicPr>
          <p:nvPr>
            <p:ph sz="half" idx="2"/>
          </p:nvPr>
        </p:nvPicPr>
        <p:blipFill>
          <a:blip r:embed="rId2"/>
          <a:stretch>
            <a:fillRect/>
          </a:stretch>
        </p:blipFill>
        <p:spPr>
          <a:xfrm>
            <a:off x="203543" y="1233380"/>
            <a:ext cx="6111921" cy="1959291"/>
          </a:xfrm>
          <a:prstGeom prst="rect">
            <a:avLst/>
          </a:prstGeom>
        </p:spPr>
      </p:pic>
      <p:pic>
        <p:nvPicPr>
          <p:cNvPr id="5" name="Picture 4"/>
          <p:cNvPicPr>
            <a:picLocks noChangeAspect="1"/>
          </p:cNvPicPr>
          <p:nvPr/>
        </p:nvPicPr>
        <p:blipFill>
          <a:blip r:embed="rId3"/>
          <a:stretch>
            <a:fillRect/>
          </a:stretch>
        </p:blipFill>
        <p:spPr>
          <a:xfrm>
            <a:off x="6434091" y="1355951"/>
            <a:ext cx="2519529" cy="2355049"/>
          </a:xfrm>
          <a:prstGeom prst="rect">
            <a:avLst/>
          </a:prstGeom>
        </p:spPr>
      </p:pic>
      <p:sp>
        <p:nvSpPr>
          <p:cNvPr id="7" name="Title 3"/>
          <p:cNvSpPr>
            <a:spLocks noGrp="1"/>
          </p:cNvSpPr>
          <p:nvPr>
            <p:ph type="title"/>
          </p:nvPr>
        </p:nvSpPr>
        <p:spPr>
          <a:xfrm>
            <a:off x="0" y="127465"/>
            <a:ext cx="9144000" cy="695496"/>
          </a:xfrm>
        </p:spPr>
        <p:txBody>
          <a:bodyPr/>
          <a:lstStyle/>
          <a:p>
            <a:r>
              <a:rPr lang="en-US" sz="2800" b="1" u="sng" dirty="0"/>
              <a:t>TRAIN 3 (BOOG 2018-01):</a:t>
            </a:r>
            <a:br>
              <a:rPr lang="en-US" dirty="0"/>
            </a:br>
            <a:r>
              <a:rPr lang="en-US" sz="1600" dirty="0"/>
              <a:t>A phase II image-guided approach to optimize chemotherapy duration</a:t>
            </a:r>
            <a:endParaRPr lang="en-US" sz="1800" dirty="0"/>
          </a:p>
        </p:txBody>
      </p:sp>
      <p:sp>
        <p:nvSpPr>
          <p:cNvPr id="8" name="TextBox 7"/>
          <p:cNvSpPr txBox="1"/>
          <p:nvPr/>
        </p:nvSpPr>
        <p:spPr>
          <a:xfrm>
            <a:off x="7276196" y="105844"/>
            <a:ext cx="1757212" cy="215444"/>
          </a:xfrm>
          <a:prstGeom prst="rect">
            <a:avLst/>
          </a:prstGeom>
          <a:noFill/>
        </p:spPr>
        <p:txBody>
          <a:bodyPr wrap="none" rtlCol="0">
            <a:spAutoFit/>
          </a:bodyPr>
          <a:lstStyle/>
          <a:p>
            <a:r>
              <a:rPr lang="en-US" sz="800" dirty="0"/>
              <a:t>Van </a:t>
            </a:r>
            <a:r>
              <a:rPr lang="en-US" sz="800" dirty="0" err="1"/>
              <a:t>Ramshorst</a:t>
            </a:r>
            <a:r>
              <a:rPr lang="en-US" sz="800" dirty="0"/>
              <a:t> et al SABCS 2022</a:t>
            </a:r>
          </a:p>
        </p:txBody>
      </p:sp>
      <p:pic>
        <p:nvPicPr>
          <p:cNvPr id="9" name="Picture 8"/>
          <p:cNvPicPr>
            <a:picLocks noChangeAspect="1"/>
          </p:cNvPicPr>
          <p:nvPr/>
        </p:nvPicPr>
        <p:blipFill>
          <a:blip r:embed="rId4"/>
          <a:stretch>
            <a:fillRect/>
          </a:stretch>
        </p:blipFill>
        <p:spPr>
          <a:xfrm>
            <a:off x="2624091" y="3308451"/>
            <a:ext cx="3594695" cy="1711759"/>
          </a:xfrm>
          <a:prstGeom prst="rect">
            <a:avLst/>
          </a:prstGeom>
        </p:spPr>
      </p:pic>
      <p:cxnSp>
        <p:nvCxnSpPr>
          <p:cNvPr id="11" name="Straight Connector 10"/>
          <p:cNvCxnSpPr/>
          <p:nvPr/>
        </p:nvCxnSpPr>
        <p:spPr bwMode="auto">
          <a:xfrm>
            <a:off x="5383963" y="3807110"/>
            <a:ext cx="141673" cy="650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5573073" y="3839613"/>
            <a:ext cx="60671" cy="346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5941433" y="4303314"/>
            <a:ext cx="108341" cy="117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H="1">
            <a:off x="4767014" y="4190639"/>
            <a:ext cx="117009" cy="303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5048701" y="4264311"/>
            <a:ext cx="82340" cy="910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4051962" y="4606669"/>
            <a:ext cx="65005" cy="910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flipV="1">
            <a:off x="3410582" y="4667340"/>
            <a:ext cx="30336" cy="953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2834207" y="3956622"/>
            <a:ext cx="47670" cy="9721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3882949" y="4088834"/>
            <a:ext cx="134343" cy="457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116967" y="3856947"/>
            <a:ext cx="104007" cy="476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3150563" y="3839612"/>
            <a:ext cx="43337" cy="650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3410582" y="3872115"/>
            <a:ext cx="30336" cy="5850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Rectangle 42"/>
          <p:cNvSpPr/>
          <p:nvPr/>
        </p:nvSpPr>
        <p:spPr bwMode="auto">
          <a:xfrm>
            <a:off x="203543" y="2946882"/>
            <a:ext cx="6111921" cy="208015"/>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p:cNvSpPr/>
          <p:nvPr/>
        </p:nvSpPr>
        <p:spPr bwMode="auto">
          <a:xfrm>
            <a:off x="7118350" y="3238501"/>
            <a:ext cx="1098550" cy="22225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01108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u="sng" dirty="0"/>
              <a:t>TRAIN 3 (BOOG 2018-01):</a:t>
            </a:r>
            <a:br>
              <a:rPr lang="en-US" dirty="0"/>
            </a:br>
            <a:r>
              <a:rPr lang="en-US" sz="1600" dirty="0"/>
              <a:t>A phase II image-guided approach to optimize chemotherapy duration</a:t>
            </a:r>
            <a:endParaRPr lang="en-US" sz="1800" dirty="0"/>
          </a:p>
        </p:txBody>
      </p:sp>
      <p:sp>
        <p:nvSpPr>
          <p:cNvPr id="5" name="TextBox 4"/>
          <p:cNvSpPr txBox="1"/>
          <p:nvPr/>
        </p:nvSpPr>
        <p:spPr>
          <a:xfrm>
            <a:off x="7276196" y="105844"/>
            <a:ext cx="1757212" cy="215444"/>
          </a:xfrm>
          <a:prstGeom prst="rect">
            <a:avLst/>
          </a:prstGeom>
          <a:noFill/>
        </p:spPr>
        <p:txBody>
          <a:bodyPr wrap="none" rtlCol="0">
            <a:spAutoFit/>
          </a:bodyPr>
          <a:lstStyle/>
          <a:p>
            <a:r>
              <a:rPr lang="en-US" sz="800" dirty="0"/>
              <a:t>Van </a:t>
            </a:r>
            <a:r>
              <a:rPr lang="en-US" sz="800" dirty="0" err="1"/>
              <a:t>Ramshorst</a:t>
            </a:r>
            <a:r>
              <a:rPr lang="en-US" sz="800" dirty="0"/>
              <a:t> et al SABCS 2022</a:t>
            </a:r>
          </a:p>
        </p:txBody>
      </p:sp>
      <p:pic>
        <p:nvPicPr>
          <p:cNvPr id="6" name="Picture 5"/>
          <p:cNvPicPr>
            <a:picLocks noChangeAspect="1"/>
          </p:cNvPicPr>
          <p:nvPr/>
        </p:nvPicPr>
        <p:blipFill>
          <a:blip r:embed="rId2"/>
          <a:stretch>
            <a:fillRect/>
          </a:stretch>
        </p:blipFill>
        <p:spPr>
          <a:xfrm>
            <a:off x="512816" y="928932"/>
            <a:ext cx="4665895" cy="3176558"/>
          </a:xfrm>
          <a:prstGeom prst="rect">
            <a:avLst/>
          </a:prstGeom>
        </p:spPr>
      </p:pic>
      <p:pic>
        <p:nvPicPr>
          <p:cNvPr id="7" name="Picture 6"/>
          <p:cNvPicPr>
            <a:picLocks noChangeAspect="1"/>
          </p:cNvPicPr>
          <p:nvPr/>
        </p:nvPicPr>
        <p:blipFill>
          <a:blip r:embed="rId3"/>
          <a:stretch>
            <a:fillRect/>
          </a:stretch>
        </p:blipFill>
        <p:spPr>
          <a:xfrm>
            <a:off x="5764523" y="1262308"/>
            <a:ext cx="1511673" cy="732529"/>
          </a:xfrm>
          <a:prstGeom prst="rect">
            <a:avLst/>
          </a:prstGeom>
        </p:spPr>
      </p:pic>
      <p:pic>
        <p:nvPicPr>
          <p:cNvPr id="8" name="Picture 7"/>
          <p:cNvPicPr>
            <a:picLocks noChangeAspect="1"/>
          </p:cNvPicPr>
          <p:nvPr/>
        </p:nvPicPr>
        <p:blipFill>
          <a:blip r:embed="rId4"/>
          <a:stretch>
            <a:fillRect/>
          </a:stretch>
        </p:blipFill>
        <p:spPr>
          <a:xfrm>
            <a:off x="5430378" y="2284896"/>
            <a:ext cx="3430701" cy="1411707"/>
          </a:xfrm>
          <a:prstGeom prst="rect">
            <a:avLst/>
          </a:prstGeom>
        </p:spPr>
      </p:pic>
      <p:pic>
        <p:nvPicPr>
          <p:cNvPr id="9" name="Picture 8"/>
          <p:cNvPicPr>
            <a:picLocks noChangeAspect="1"/>
          </p:cNvPicPr>
          <p:nvPr/>
        </p:nvPicPr>
        <p:blipFill>
          <a:blip r:embed="rId5"/>
          <a:stretch>
            <a:fillRect/>
          </a:stretch>
        </p:blipFill>
        <p:spPr>
          <a:xfrm>
            <a:off x="643243" y="2517211"/>
            <a:ext cx="4483046" cy="1588279"/>
          </a:xfrm>
          <a:prstGeom prst="rect">
            <a:avLst/>
          </a:prstGeom>
        </p:spPr>
      </p:pic>
      <p:sp>
        <p:nvSpPr>
          <p:cNvPr id="10" name="TextBox 9"/>
          <p:cNvSpPr txBox="1"/>
          <p:nvPr/>
        </p:nvSpPr>
        <p:spPr>
          <a:xfrm>
            <a:off x="1113748" y="2972796"/>
            <a:ext cx="716863" cy="307777"/>
          </a:xfrm>
          <a:prstGeom prst="rect">
            <a:avLst/>
          </a:prstGeom>
          <a:noFill/>
        </p:spPr>
        <p:txBody>
          <a:bodyPr wrap="none" rtlCol="0">
            <a:spAutoFit/>
          </a:bodyPr>
          <a:lstStyle/>
          <a:p>
            <a:r>
              <a:rPr lang="en-US" sz="700" b="1" dirty="0" err="1">
                <a:solidFill>
                  <a:srgbClr val="003767"/>
                </a:solidFill>
              </a:rPr>
              <a:t>pCR</a:t>
            </a:r>
            <a:r>
              <a:rPr lang="en-US" sz="700" b="1" dirty="0">
                <a:solidFill>
                  <a:srgbClr val="003767"/>
                </a:solidFill>
              </a:rPr>
              <a:t> 88%</a:t>
            </a:r>
          </a:p>
          <a:p>
            <a:r>
              <a:rPr lang="en-US" sz="700" b="1" dirty="0">
                <a:solidFill>
                  <a:srgbClr val="003767"/>
                </a:solidFill>
              </a:rPr>
              <a:t>No </a:t>
            </a:r>
            <a:r>
              <a:rPr lang="en-US" sz="700" b="1" dirty="0" err="1">
                <a:solidFill>
                  <a:srgbClr val="003767"/>
                </a:solidFill>
              </a:rPr>
              <a:t>pCR</a:t>
            </a:r>
            <a:r>
              <a:rPr lang="en-US" sz="700" b="1" dirty="0">
                <a:solidFill>
                  <a:srgbClr val="003767"/>
                </a:solidFill>
              </a:rPr>
              <a:t> 12%</a:t>
            </a:r>
          </a:p>
        </p:txBody>
      </p:sp>
      <p:sp>
        <p:nvSpPr>
          <p:cNvPr id="11" name="TextBox 10"/>
          <p:cNvSpPr txBox="1"/>
          <p:nvPr/>
        </p:nvSpPr>
        <p:spPr>
          <a:xfrm>
            <a:off x="3047278" y="3003573"/>
            <a:ext cx="716863" cy="307777"/>
          </a:xfrm>
          <a:prstGeom prst="rect">
            <a:avLst/>
          </a:prstGeom>
          <a:noFill/>
        </p:spPr>
        <p:txBody>
          <a:bodyPr wrap="none" rtlCol="0">
            <a:spAutoFit/>
          </a:bodyPr>
          <a:lstStyle/>
          <a:p>
            <a:r>
              <a:rPr lang="en-US" sz="700" b="1" dirty="0" err="1">
                <a:solidFill>
                  <a:srgbClr val="C00000"/>
                </a:solidFill>
              </a:rPr>
              <a:t>pCR</a:t>
            </a:r>
            <a:r>
              <a:rPr lang="en-US" sz="700" b="1" dirty="0">
                <a:solidFill>
                  <a:srgbClr val="C00000"/>
                </a:solidFill>
              </a:rPr>
              <a:t> 57%</a:t>
            </a:r>
          </a:p>
          <a:p>
            <a:r>
              <a:rPr lang="en-US" sz="700" b="1" dirty="0">
                <a:solidFill>
                  <a:srgbClr val="C00000"/>
                </a:solidFill>
              </a:rPr>
              <a:t>No </a:t>
            </a:r>
            <a:r>
              <a:rPr lang="en-US" sz="700" b="1" dirty="0" err="1">
                <a:solidFill>
                  <a:srgbClr val="C00000"/>
                </a:solidFill>
              </a:rPr>
              <a:t>pCR</a:t>
            </a:r>
            <a:r>
              <a:rPr lang="en-US" sz="700" b="1" dirty="0">
                <a:solidFill>
                  <a:srgbClr val="C00000"/>
                </a:solidFill>
              </a:rPr>
              <a:t> 43%</a:t>
            </a:r>
          </a:p>
        </p:txBody>
      </p:sp>
      <p:pic>
        <p:nvPicPr>
          <p:cNvPr id="12" name="Picture 11"/>
          <p:cNvPicPr>
            <a:picLocks noChangeAspect="1"/>
          </p:cNvPicPr>
          <p:nvPr/>
        </p:nvPicPr>
        <p:blipFill>
          <a:blip r:embed="rId6"/>
          <a:stretch>
            <a:fillRect/>
          </a:stretch>
        </p:blipFill>
        <p:spPr>
          <a:xfrm>
            <a:off x="0" y="4165506"/>
            <a:ext cx="6291218" cy="245803"/>
          </a:xfrm>
          <a:prstGeom prst="rect">
            <a:avLst/>
          </a:prstGeom>
        </p:spPr>
      </p:pic>
      <p:sp>
        <p:nvSpPr>
          <p:cNvPr id="13" name="TextBox 12"/>
          <p:cNvSpPr txBox="1"/>
          <p:nvPr/>
        </p:nvSpPr>
        <p:spPr>
          <a:xfrm>
            <a:off x="136754" y="1628573"/>
            <a:ext cx="500458" cy="276999"/>
          </a:xfrm>
          <a:prstGeom prst="rect">
            <a:avLst/>
          </a:prstGeom>
          <a:noFill/>
        </p:spPr>
        <p:txBody>
          <a:bodyPr wrap="none" rtlCol="0">
            <a:spAutoFit/>
          </a:bodyPr>
          <a:lstStyle/>
          <a:p>
            <a:r>
              <a:rPr lang="en-US" sz="1200" b="1" dirty="0" err="1">
                <a:solidFill>
                  <a:srgbClr val="C00000"/>
                </a:solidFill>
              </a:rPr>
              <a:t>pCR</a:t>
            </a:r>
            <a:endParaRPr lang="en-US" sz="1200" b="1" dirty="0">
              <a:solidFill>
                <a:srgbClr val="C00000"/>
              </a:solidFill>
            </a:endParaRPr>
          </a:p>
        </p:txBody>
      </p:sp>
      <p:sp>
        <p:nvSpPr>
          <p:cNvPr id="14" name="TextBox 13"/>
          <p:cNvSpPr txBox="1"/>
          <p:nvPr/>
        </p:nvSpPr>
        <p:spPr>
          <a:xfrm>
            <a:off x="158395" y="2935676"/>
            <a:ext cx="465192" cy="276999"/>
          </a:xfrm>
          <a:prstGeom prst="rect">
            <a:avLst/>
          </a:prstGeom>
          <a:noFill/>
        </p:spPr>
        <p:txBody>
          <a:bodyPr wrap="none" rtlCol="0">
            <a:spAutoFit/>
          </a:bodyPr>
          <a:lstStyle/>
          <a:p>
            <a:r>
              <a:rPr lang="en-US" sz="1200" b="1" dirty="0" err="1">
                <a:solidFill>
                  <a:srgbClr val="C00000"/>
                </a:solidFill>
              </a:rPr>
              <a:t>rCR</a:t>
            </a:r>
            <a:endParaRPr lang="en-US" sz="1200" b="1" dirty="0">
              <a:solidFill>
                <a:srgbClr val="C00000"/>
              </a:solidFill>
            </a:endParaRPr>
          </a:p>
        </p:txBody>
      </p:sp>
      <p:sp>
        <p:nvSpPr>
          <p:cNvPr id="15" name="Rectangle 14"/>
          <p:cNvSpPr/>
          <p:nvPr/>
        </p:nvSpPr>
        <p:spPr bwMode="auto">
          <a:xfrm>
            <a:off x="1313096" y="1695209"/>
            <a:ext cx="390028" cy="13792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Rectangle 15"/>
          <p:cNvSpPr/>
          <p:nvPr/>
        </p:nvSpPr>
        <p:spPr bwMode="auto">
          <a:xfrm>
            <a:off x="3210695" y="1838941"/>
            <a:ext cx="390028" cy="13792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p:cNvSpPr/>
          <p:nvPr/>
        </p:nvSpPr>
        <p:spPr bwMode="auto">
          <a:xfrm>
            <a:off x="1270481" y="2146972"/>
            <a:ext cx="497647" cy="15041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ectangle 17"/>
          <p:cNvSpPr/>
          <p:nvPr/>
        </p:nvSpPr>
        <p:spPr bwMode="auto">
          <a:xfrm>
            <a:off x="3156885" y="2143233"/>
            <a:ext cx="497647" cy="15041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20" name="Straight Connector 19"/>
          <p:cNvCxnSpPr/>
          <p:nvPr/>
        </p:nvCxnSpPr>
        <p:spPr bwMode="auto">
          <a:xfrm>
            <a:off x="1698790" y="2465847"/>
            <a:ext cx="888398" cy="0"/>
          </a:xfrm>
          <a:prstGeom prst="line">
            <a:avLst/>
          </a:prstGeom>
          <a:solidFill>
            <a:schemeClr val="accent1"/>
          </a:solidFill>
          <a:ln w="28575" cap="flat" cmpd="sng" algn="ctr">
            <a:solidFill>
              <a:srgbClr val="002E51"/>
            </a:solidFill>
            <a:prstDash val="solid"/>
            <a:round/>
            <a:headEnd type="none" w="med" len="med"/>
            <a:tailEnd type="none" w="med" len="med"/>
          </a:ln>
          <a:effectLst/>
        </p:spPr>
      </p:cxnSp>
      <p:cxnSp>
        <p:nvCxnSpPr>
          <p:cNvPr id="21" name="Straight Connector 20"/>
          <p:cNvCxnSpPr/>
          <p:nvPr/>
        </p:nvCxnSpPr>
        <p:spPr bwMode="auto">
          <a:xfrm flipV="1">
            <a:off x="3449585" y="2470181"/>
            <a:ext cx="1174419" cy="5056"/>
          </a:xfrm>
          <a:prstGeom prst="line">
            <a:avLst/>
          </a:prstGeom>
          <a:solidFill>
            <a:schemeClr val="accent1"/>
          </a:solidFill>
          <a:ln w="28575" cap="flat" cmpd="sng" algn="ctr">
            <a:solidFill>
              <a:srgbClr val="002E51"/>
            </a:solidFill>
            <a:prstDash val="solid"/>
            <a:round/>
            <a:headEnd type="none" w="med" len="med"/>
            <a:tailEnd type="none" w="med" len="med"/>
          </a:ln>
          <a:effectLst/>
        </p:spPr>
      </p:cxnSp>
    </p:spTree>
    <p:extLst>
      <p:ext uri="{BB962C8B-B14F-4D97-AF65-F5344CB8AC3E}">
        <p14:creationId xmlns:p14="http://schemas.microsoft.com/office/powerpoint/2010/main" val="517375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3942" y="1690381"/>
            <a:ext cx="8290271" cy="2651759"/>
          </a:xfrm>
        </p:spPr>
        <p:txBody>
          <a:bodyPr/>
          <a:lstStyle/>
          <a:p>
            <a:r>
              <a:rPr lang="en-US" sz="2800" b="1" u="sng" dirty="0">
                <a:solidFill>
                  <a:schemeClr val="accent6">
                    <a:lumMod val="75000"/>
                  </a:schemeClr>
                </a:solidFill>
              </a:rPr>
              <a:t>SABCS 2022 Updates</a:t>
            </a:r>
            <a:r>
              <a:rPr lang="en-US" sz="2800" b="1" dirty="0">
                <a:solidFill>
                  <a:schemeClr val="accent6">
                    <a:lumMod val="75000"/>
                  </a:schemeClr>
                </a:solidFill>
              </a:rPr>
              <a:t>:</a:t>
            </a:r>
          </a:p>
          <a:p>
            <a:r>
              <a:rPr lang="en-US" sz="2800" dirty="0">
                <a:solidFill>
                  <a:schemeClr val="accent6">
                    <a:lumMod val="75000"/>
                  </a:schemeClr>
                </a:solidFill>
              </a:rPr>
              <a:t>Metastatic HER2+ Breast Cancer Abstracts</a:t>
            </a:r>
          </a:p>
        </p:txBody>
      </p:sp>
    </p:spTree>
    <p:extLst>
      <p:ext uri="{BB962C8B-B14F-4D97-AF65-F5344CB8AC3E}">
        <p14:creationId xmlns:p14="http://schemas.microsoft.com/office/powerpoint/2010/main" val="2546181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dirty="0">
                <a:solidFill>
                  <a:schemeClr val="accent6">
                    <a:lumMod val="75000"/>
                  </a:schemeClr>
                </a:solidFill>
              </a:rPr>
              <a:t>DESTINY</a:t>
            </a:r>
            <a:r>
              <a:rPr lang="en-US" sz="2400" b="1" u="sng" kern="0" dirty="0">
                <a:solidFill>
                  <a:schemeClr val="accent6">
                    <a:lumMod val="75000"/>
                  </a:schemeClr>
                </a:solidFill>
              </a:rPr>
              <a:t>-Breast02</a:t>
            </a:r>
            <a:r>
              <a:rPr lang="en-US" sz="2400" kern="0" dirty="0">
                <a:solidFill>
                  <a:schemeClr val="accent6">
                    <a:lumMod val="75000"/>
                  </a:schemeClr>
                </a:solidFill>
              </a:rPr>
              <a:t>: </a:t>
            </a:r>
            <a:br>
              <a:rPr lang="en-US" sz="2400" kern="0" dirty="0">
                <a:solidFill>
                  <a:schemeClr val="accent6">
                    <a:lumMod val="75000"/>
                  </a:schemeClr>
                </a:solidFill>
              </a:rPr>
            </a:br>
            <a:r>
              <a:rPr lang="en-US" sz="2000" dirty="0">
                <a:solidFill>
                  <a:schemeClr val="accent6">
                    <a:lumMod val="75000"/>
                  </a:schemeClr>
                </a:solidFill>
              </a:rPr>
              <a:t>Updated Analysis</a:t>
            </a:r>
            <a:br>
              <a:rPr lang="en-US" sz="20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11" name="TextBox 10"/>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pic>
        <p:nvPicPr>
          <p:cNvPr id="2" name="Picture 1"/>
          <p:cNvPicPr>
            <a:picLocks noChangeAspect="1"/>
          </p:cNvPicPr>
          <p:nvPr/>
        </p:nvPicPr>
        <p:blipFill>
          <a:blip r:embed="rId2"/>
          <a:stretch>
            <a:fillRect/>
          </a:stretch>
        </p:blipFill>
        <p:spPr>
          <a:xfrm>
            <a:off x="1018904" y="1078150"/>
            <a:ext cx="7106192" cy="3108327"/>
          </a:xfrm>
          <a:prstGeom prst="rect">
            <a:avLst/>
          </a:prstGeom>
        </p:spPr>
      </p:pic>
      <p:pic>
        <p:nvPicPr>
          <p:cNvPr id="12" name="Picture 11"/>
          <p:cNvPicPr>
            <a:picLocks noChangeAspect="1"/>
          </p:cNvPicPr>
          <p:nvPr/>
        </p:nvPicPr>
        <p:blipFill>
          <a:blip r:embed="rId3"/>
          <a:stretch>
            <a:fillRect/>
          </a:stretch>
        </p:blipFill>
        <p:spPr>
          <a:xfrm>
            <a:off x="190551" y="67074"/>
            <a:ext cx="2709225" cy="821323"/>
          </a:xfrm>
          <a:prstGeom prst="rect">
            <a:avLst/>
          </a:prstGeom>
        </p:spPr>
      </p:pic>
    </p:spTree>
    <p:extLst>
      <p:ext uri="{BB962C8B-B14F-4D97-AF65-F5344CB8AC3E}">
        <p14:creationId xmlns:p14="http://schemas.microsoft.com/office/powerpoint/2010/main" val="922421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dirty="0">
                <a:solidFill>
                  <a:schemeClr val="accent6">
                    <a:lumMod val="75000"/>
                  </a:schemeClr>
                </a:solidFill>
              </a:rPr>
              <a:t>DESTINY</a:t>
            </a:r>
            <a:r>
              <a:rPr lang="en-US" sz="2400" b="1" u="sng" kern="0" dirty="0">
                <a:solidFill>
                  <a:schemeClr val="accent6">
                    <a:lumMod val="75000"/>
                  </a:schemeClr>
                </a:solidFill>
              </a:rPr>
              <a:t>-Breast02</a:t>
            </a:r>
            <a:br>
              <a:rPr lang="en-US" sz="2400" kern="0" dirty="0">
                <a:solidFill>
                  <a:schemeClr val="accent6">
                    <a:lumMod val="75000"/>
                  </a:schemeClr>
                </a:solidFill>
              </a:rPr>
            </a:br>
            <a:endParaRPr lang="en-US" sz="2000" kern="0" dirty="0"/>
          </a:p>
        </p:txBody>
      </p:sp>
      <p:sp>
        <p:nvSpPr>
          <p:cNvPr id="11" name="TextBox 10"/>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pic>
        <p:nvPicPr>
          <p:cNvPr id="6" name="Picture 5"/>
          <p:cNvPicPr>
            <a:picLocks noChangeAspect="1"/>
          </p:cNvPicPr>
          <p:nvPr/>
        </p:nvPicPr>
        <p:blipFill>
          <a:blip r:embed="rId2"/>
          <a:stretch>
            <a:fillRect/>
          </a:stretch>
        </p:blipFill>
        <p:spPr>
          <a:xfrm>
            <a:off x="47669" y="722005"/>
            <a:ext cx="4836165" cy="2432891"/>
          </a:xfrm>
          <a:prstGeom prst="rect">
            <a:avLst/>
          </a:prstGeom>
        </p:spPr>
      </p:pic>
      <p:pic>
        <p:nvPicPr>
          <p:cNvPr id="4" name="Picture 3"/>
          <p:cNvPicPr>
            <a:picLocks noChangeAspect="1"/>
          </p:cNvPicPr>
          <p:nvPr/>
        </p:nvPicPr>
        <p:blipFill>
          <a:blip r:embed="rId3"/>
          <a:stretch>
            <a:fillRect/>
          </a:stretch>
        </p:blipFill>
        <p:spPr>
          <a:xfrm>
            <a:off x="4302136" y="2306979"/>
            <a:ext cx="4841864" cy="1978999"/>
          </a:xfrm>
          <a:prstGeom prst="rect">
            <a:avLst/>
          </a:prstGeom>
        </p:spPr>
      </p:pic>
      <p:sp>
        <p:nvSpPr>
          <p:cNvPr id="7" name="Rectangle 6"/>
          <p:cNvSpPr/>
          <p:nvPr/>
        </p:nvSpPr>
        <p:spPr bwMode="auto">
          <a:xfrm>
            <a:off x="99674" y="2080151"/>
            <a:ext cx="4285979" cy="502703"/>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4473049" y="3193900"/>
            <a:ext cx="4285979" cy="51570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Oval 7"/>
          <p:cNvSpPr/>
          <p:nvPr/>
        </p:nvSpPr>
        <p:spPr bwMode="auto">
          <a:xfrm>
            <a:off x="2357505" y="1928474"/>
            <a:ext cx="511371" cy="15167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Oval 11"/>
          <p:cNvSpPr/>
          <p:nvPr/>
        </p:nvSpPr>
        <p:spPr bwMode="auto">
          <a:xfrm>
            <a:off x="3790765" y="1936178"/>
            <a:ext cx="511371" cy="15167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756042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dirty="0">
                <a:solidFill>
                  <a:schemeClr val="accent6">
                    <a:lumMod val="75000"/>
                  </a:schemeClr>
                </a:solidFill>
              </a:rPr>
              <a:t>DESTINY</a:t>
            </a:r>
            <a:r>
              <a:rPr lang="en-US" sz="2400" b="1" u="sng" kern="0" dirty="0">
                <a:solidFill>
                  <a:schemeClr val="accent6">
                    <a:lumMod val="75000"/>
                  </a:schemeClr>
                </a:solidFill>
              </a:rPr>
              <a:t>-Breast02</a:t>
            </a:r>
            <a:r>
              <a:rPr lang="en-US" sz="2400" kern="0" dirty="0">
                <a:solidFill>
                  <a:schemeClr val="accent6">
                    <a:lumMod val="75000"/>
                  </a:schemeClr>
                </a:solidFill>
              </a:rPr>
              <a:t>: </a:t>
            </a:r>
            <a:br>
              <a:rPr lang="en-US" sz="2400" kern="0" dirty="0">
                <a:solidFill>
                  <a:schemeClr val="accent6">
                    <a:lumMod val="75000"/>
                  </a:schemeClr>
                </a:solidFill>
              </a:rPr>
            </a:br>
            <a:r>
              <a:rPr lang="en-US" sz="2000" dirty="0">
                <a:solidFill>
                  <a:schemeClr val="accent6">
                    <a:lumMod val="75000"/>
                  </a:schemeClr>
                </a:solidFill>
              </a:rPr>
              <a:t>PFS by BICR</a:t>
            </a:r>
            <a:br>
              <a:rPr lang="en-US" sz="20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11" name="TextBox 10"/>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pic>
        <p:nvPicPr>
          <p:cNvPr id="3" name="Picture 2"/>
          <p:cNvPicPr>
            <a:picLocks noChangeAspect="1"/>
          </p:cNvPicPr>
          <p:nvPr/>
        </p:nvPicPr>
        <p:blipFill>
          <a:blip r:embed="rId2"/>
          <a:stretch>
            <a:fillRect/>
          </a:stretch>
        </p:blipFill>
        <p:spPr>
          <a:xfrm>
            <a:off x="1898295" y="1243758"/>
            <a:ext cx="5663922" cy="2882748"/>
          </a:xfrm>
          <a:prstGeom prst="rect">
            <a:avLst/>
          </a:prstGeom>
        </p:spPr>
      </p:pic>
      <p:pic>
        <p:nvPicPr>
          <p:cNvPr id="4" name="Picture 3"/>
          <p:cNvPicPr>
            <a:picLocks noChangeAspect="1"/>
          </p:cNvPicPr>
          <p:nvPr/>
        </p:nvPicPr>
        <p:blipFill>
          <a:blip r:embed="rId3"/>
          <a:stretch>
            <a:fillRect/>
          </a:stretch>
        </p:blipFill>
        <p:spPr>
          <a:xfrm>
            <a:off x="77498" y="4085163"/>
            <a:ext cx="5824137" cy="214605"/>
          </a:xfrm>
          <a:prstGeom prst="rect">
            <a:avLst/>
          </a:prstGeom>
        </p:spPr>
      </p:pic>
      <p:sp>
        <p:nvSpPr>
          <p:cNvPr id="6" name="Rectangle 5"/>
          <p:cNvSpPr/>
          <p:nvPr/>
        </p:nvSpPr>
        <p:spPr bwMode="auto">
          <a:xfrm>
            <a:off x="6067109" y="1204755"/>
            <a:ext cx="1495108" cy="75838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Box 8"/>
          <p:cNvSpPr txBox="1"/>
          <p:nvPr/>
        </p:nvSpPr>
        <p:spPr>
          <a:xfrm>
            <a:off x="4022603" y="2018730"/>
            <a:ext cx="623889" cy="246221"/>
          </a:xfrm>
          <a:prstGeom prst="rect">
            <a:avLst/>
          </a:prstGeom>
          <a:noFill/>
        </p:spPr>
        <p:txBody>
          <a:bodyPr wrap="none" rtlCol="0">
            <a:spAutoFit/>
          </a:bodyPr>
          <a:lstStyle/>
          <a:p>
            <a:r>
              <a:rPr lang="en-US" sz="1000" b="1" dirty="0">
                <a:solidFill>
                  <a:srgbClr val="C00000"/>
                </a:solidFill>
              </a:rPr>
              <a:t>∆35.1%</a:t>
            </a:r>
          </a:p>
        </p:txBody>
      </p:sp>
      <p:sp>
        <p:nvSpPr>
          <p:cNvPr id="10" name="TextBox 9"/>
          <p:cNvSpPr txBox="1"/>
          <p:nvPr/>
        </p:nvSpPr>
        <p:spPr>
          <a:xfrm>
            <a:off x="5901635" y="2365653"/>
            <a:ext cx="623889" cy="246221"/>
          </a:xfrm>
          <a:prstGeom prst="rect">
            <a:avLst/>
          </a:prstGeom>
          <a:noFill/>
        </p:spPr>
        <p:txBody>
          <a:bodyPr wrap="none" rtlCol="0">
            <a:spAutoFit/>
          </a:bodyPr>
          <a:lstStyle/>
          <a:p>
            <a:r>
              <a:rPr lang="en-US" sz="1000" b="1" dirty="0">
                <a:solidFill>
                  <a:srgbClr val="C00000"/>
                </a:solidFill>
              </a:rPr>
              <a:t>∆28.3%</a:t>
            </a:r>
          </a:p>
        </p:txBody>
      </p:sp>
      <p:sp>
        <p:nvSpPr>
          <p:cNvPr id="13" name="TextBox 12"/>
          <p:cNvSpPr txBox="1"/>
          <p:nvPr/>
        </p:nvSpPr>
        <p:spPr>
          <a:xfrm>
            <a:off x="7779877" y="1460838"/>
            <a:ext cx="886781" cy="246221"/>
          </a:xfrm>
          <a:prstGeom prst="rect">
            <a:avLst/>
          </a:prstGeom>
          <a:noFill/>
        </p:spPr>
        <p:txBody>
          <a:bodyPr wrap="none" rtlCol="0">
            <a:spAutoFit/>
          </a:bodyPr>
          <a:lstStyle/>
          <a:p>
            <a:r>
              <a:rPr lang="en-US" sz="1000" b="1" dirty="0">
                <a:solidFill>
                  <a:srgbClr val="C00000"/>
                </a:solidFill>
              </a:rPr>
              <a:t>∆ 10.9 </a:t>
            </a:r>
            <a:r>
              <a:rPr lang="en-US" sz="1000" b="1" dirty="0" err="1">
                <a:solidFill>
                  <a:srgbClr val="C00000"/>
                </a:solidFill>
              </a:rPr>
              <a:t>mths</a:t>
            </a:r>
            <a:endParaRPr lang="en-US" sz="1000" b="1" dirty="0">
              <a:solidFill>
                <a:srgbClr val="C00000"/>
              </a:solidFill>
            </a:endParaRPr>
          </a:p>
        </p:txBody>
      </p:sp>
    </p:spTree>
    <p:extLst>
      <p:ext uri="{BB962C8B-B14F-4D97-AF65-F5344CB8AC3E}">
        <p14:creationId xmlns:p14="http://schemas.microsoft.com/office/powerpoint/2010/main" val="2666541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dirty="0">
                <a:solidFill>
                  <a:schemeClr val="accent6">
                    <a:lumMod val="75000"/>
                  </a:schemeClr>
                </a:solidFill>
              </a:rPr>
              <a:t>DESTINY</a:t>
            </a:r>
            <a:r>
              <a:rPr lang="en-US" sz="2400" b="1" u="sng" kern="0" dirty="0">
                <a:solidFill>
                  <a:schemeClr val="accent6">
                    <a:lumMod val="75000"/>
                  </a:schemeClr>
                </a:solidFill>
              </a:rPr>
              <a:t>-Breast02</a:t>
            </a:r>
            <a:r>
              <a:rPr lang="en-US" sz="2400" kern="0" dirty="0">
                <a:solidFill>
                  <a:schemeClr val="accent6">
                    <a:lumMod val="75000"/>
                  </a:schemeClr>
                </a:solidFill>
              </a:rPr>
              <a:t>: </a:t>
            </a:r>
            <a:br>
              <a:rPr lang="en-US" sz="2400" kern="0" dirty="0">
                <a:solidFill>
                  <a:schemeClr val="accent6">
                    <a:lumMod val="75000"/>
                  </a:schemeClr>
                </a:solidFill>
              </a:rPr>
            </a:br>
            <a:r>
              <a:rPr lang="en-US" sz="2000" dirty="0">
                <a:solidFill>
                  <a:schemeClr val="accent6">
                    <a:lumMod val="75000"/>
                  </a:schemeClr>
                </a:solidFill>
              </a:rPr>
              <a:t>Key Secondary Endpoint: OS</a:t>
            </a:r>
            <a:r>
              <a:rPr lang="en-US" sz="1800" kern="0" dirty="0">
                <a:solidFill>
                  <a:schemeClr val="accent6">
                    <a:lumMod val="75000"/>
                  </a:schemeClr>
                </a:solidFill>
              </a:rPr>
              <a:t> </a:t>
            </a:r>
            <a:endParaRPr lang="en-US" sz="2000" kern="0" dirty="0"/>
          </a:p>
        </p:txBody>
      </p:sp>
      <p:sp>
        <p:nvSpPr>
          <p:cNvPr id="11" name="TextBox 10"/>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sp>
        <p:nvSpPr>
          <p:cNvPr id="13" name="TextBox 12"/>
          <p:cNvSpPr txBox="1"/>
          <p:nvPr/>
        </p:nvSpPr>
        <p:spPr>
          <a:xfrm>
            <a:off x="7705005" y="2977898"/>
            <a:ext cx="922047" cy="246221"/>
          </a:xfrm>
          <a:prstGeom prst="rect">
            <a:avLst/>
          </a:prstGeom>
          <a:noFill/>
        </p:spPr>
        <p:txBody>
          <a:bodyPr wrap="none" rtlCol="0">
            <a:spAutoFit/>
          </a:bodyPr>
          <a:lstStyle/>
          <a:p>
            <a:r>
              <a:rPr lang="en-US" sz="1000" b="1" dirty="0">
                <a:solidFill>
                  <a:srgbClr val="C00000"/>
                </a:solidFill>
              </a:rPr>
              <a:t>∆ 12.7 </a:t>
            </a:r>
            <a:r>
              <a:rPr lang="en-US" sz="1000" b="1" dirty="0" err="1">
                <a:solidFill>
                  <a:srgbClr val="C00000"/>
                </a:solidFill>
              </a:rPr>
              <a:t>mths</a:t>
            </a:r>
            <a:endParaRPr lang="en-US" sz="1000" b="1" dirty="0">
              <a:solidFill>
                <a:srgbClr val="C00000"/>
              </a:solidFill>
            </a:endParaRPr>
          </a:p>
        </p:txBody>
      </p:sp>
      <p:pic>
        <p:nvPicPr>
          <p:cNvPr id="2" name="Picture 1"/>
          <p:cNvPicPr>
            <a:picLocks noChangeAspect="1"/>
          </p:cNvPicPr>
          <p:nvPr/>
        </p:nvPicPr>
        <p:blipFill>
          <a:blip r:embed="rId2"/>
          <a:stretch>
            <a:fillRect/>
          </a:stretch>
        </p:blipFill>
        <p:spPr>
          <a:xfrm>
            <a:off x="1632420" y="1164823"/>
            <a:ext cx="6111267" cy="3105726"/>
          </a:xfrm>
          <a:prstGeom prst="rect">
            <a:avLst/>
          </a:prstGeom>
        </p:spPr>
      </p:pic>
      <p:sp>
        <p:nvSpPr>
          <p:cNvPr id="7" name="Rectangle 6"/>
          <p:cNvSpPr/>
          <p:nvPr/>
        </p:nvSpPr>
        <p:spPr bwMode="auto">
          <a:xfrm>
            <a:off x="6047409" y="2774122"/>
            <a:ext cx="1616765" cy="65377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TextBox 9"/>
          <p:cNvSpPr txBox="1"/>
          <p:nvPr/>
        </p:nvSpPr>
        <p:spPr>
          <a:xfrm>
            <a:off x="4010991" y="1416583"/>
            <a:ext cx="623889" cy="246221"/>
          </a:xfrm>
          <a:prstGeom prst="rect">
            <a:avLst/>
          </a:prstGeom>
          <a:noFill/>
        </p:spPr>
        <p:txBody>
          <a:bodyPr wrap="none" rtlCol="0">
            <a:spAutoFit/>
          </a:bodyPr>
          <a:lstStyle/>
          <a:p>
            <a:r>
              <a:rPr lang="en-US" sz="1000" b="1" dirty="0">
                <a:solidFill>
                  <a:srgbClr val="C00000"/>
                </a:solidFill>
              </a:rPr>
              <a:t>∆14.7%</a:t>
            </a:r>
          </a:p>
        </p:txBody>
      </p:sp>
      <p:sp>
        <p:nvSpPr>
          <p:cNvPr id="14" name="TextBox 13"/>
          <p:cNvSpPr txBox="1"/>
          <p:nvPr/>
        </p:nvSpPr>
        <p:spPr>
          <a:xfrm>
            <a:off x="5828748" y="1887036"/>
            <a:ext cx="623889" cy="246221"/>
          </a:xfrm>
          <a:prstGeom prst="rect">
            <a:avLst/>
          </a:prstGeom>
          <a:noFill/>
        </p:spPr>
        <p:txBody>
          <a:bodyPr wrap="none" rtlCol="0">
            <a:spAutoFit/>
          </a:bodyPr>
          <a:lstStyle/>
          <a:p>
            <a:r>
              <a:rPr lang="en-US" sz="1000" b="1" dirty="0">
                <a:solidFill>
                  <a:srgbClr val="C00000"/>
                </a:solidFill>
              </a:rPr>
              <a:t>∆11.6%</a:t>
            </a:r>
          </a:p>
        </p:txBody>
      </p:sp>
      <p:pic>
        <p:nvPicPr>
          <p:cNvPr id="8" name="Picture 7"/>
          <p:cNvPicPr>
            <a:picLocks noChangeAspect="1"/>
          </p:cNvPicPr>
          <p:nvPr/>
        </p:nvPicPr>
        <p:blipFill>
          <a:blip r:embed="rId3"/>
          <a:stretch>
            <a:fillRect/>
          </a:stretch>
        </p:blipFill>
        <p:spPr>
          <a:xfrm>
            <a:off x="5828748" y="956083"/>
            <a:ext cx="3192359" cy="349051"/>
          </a:xfrm>
          <a:prstGeom prst="rect">
            <a:avLst/>
          </a:prstGeom>
          <a:ln>
            <a:solidFill>
              <a:srgbClr val="C00000"/>
            </a:solidFill>
          </a:ln>
        </p:spPr>
      </p:pic>
    </p:spTree>
    <p:extLst>
      <p:ext uri="{BB962C8B-B14F-4D97-AF65-F5344CB8AC3E}">
        <p14:creationId xmlns:p14="http://schemas.microsoft.com/office/powerpoint/2010/main" val="3258736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786067" y="1076753"/>
            <a:ext cx="7459190" cy="3148013"/>
          </a:xfrm>
          <a:prstGeom prst="rect">
            <a:avLst/>
          </a:prstGeom>
        </p:spPr>
      </p:pic>
      <p:sp>
        <p:nvSpPr>
          <p:cNvPr id="4" name="Title 3"/>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DESTINY-Breast02</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Secondary &amp; Exploratory Efficacy Endpoints</a:t>
            </a:r>
            <a:r>
              <a:rPr lang="en-US" sz="1800" kern="0" dirty="0">
                <a:solidFill>
                  <a:schemeClr val="accent6">
                    <a:lumMod val="75000"/>
                  </a:schemeClr>
                </a:solidFill>
              </a:rPr>
              <a:t> </a:t>
            </a:r>
            <a:endParaRPr lang="en-US" sz="2000" kern="0" dirty="0"/>
          </a:p>
        </p:txBody>
      </p:sp>
      <p:sp>
        <p:nvSpPr>
          <p:cNvPr id="5" name="TextBox 4"/>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sp>
        <p:nvSpPr>
          <p:cNvPr id="6" name="Rectangle 5"/>
          <p:cNvSpPr/>
          <p:nvPr/>
        </p:nvSpPr>
        <p:spPr bwMode="auto">
          <a:xfrm>
            <a:off x="4099632" y="1469107"/>
            <a:ext cx="3900285" cy="37702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bwMode="auto">
          <a:xfrm>
            <a:off x="4169693" y="2103856"/>
            <a:ext cx="3900285" cy="153975"/>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p:cNvSpPr/>
          <p:nvPr/>
        </p:nvSpPr>
        <p:spPr bwMode="auto">
          <a:xfrm>
            <a:off x="4099632" y="2787197"/>
            <a:ext cx="3900285" cy="67972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9" name="Picture 8"/>
          <p:cNvPicPr>
            <a:picLocks noChangeAspect="1"/>
          </p:cNvPicPr>
          <p:nvPr/>
        </p:nvPicPr>
        <p:blipFill>
          <a:blip r:embed="rId3"/>
          <a:stretch>
            <a:fillRect/>
          </a:stretch>
        </p:blipFill>
        <p:spPr>
          <a:xfrm>
            <a:off x="4369858" y="3639272"/>
            <a:ext cx="3192359" cy="349051"/>
          </a:xfrm>
          <a:prstGeom prst="rect">
            <a:avLst/>
          </a:prstGeom>
          <a:ln>
            <a:solidFill>
              <a:srgbClr val="C00000"/>
            </a:solidFill>
          </a:ln>
        </p:spPr>
      </p:pic>
    </p:spTree>
    <p:extLst>
      <p:ext uri="{BB962C8B-B14F-4D97-AF65-F5344CB8AC3E}">
        <p14:creationId xmlns:p14="http://schemas.microsoft.com/office/powerpoint/2010/main" val="3929785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852287" y="2065808"/>
            <a:ext cx="6226370" cy="2173485"/>
          </a:xfrm>
          <a:prstGeom prst="rect">
            <a:avLst/>
          </a:prstGeom>
        </p:spPr>
      </p:pic>
      <p:pic>
        <p:nvPicPr>
          <p:cNvPr id="3" name="Picture 2"/>
          <p:cNvPicPr>
            <a:picLocks noChangeAspect="1"/>
          </p:cNvPicPr>
          <p:nvPr/>
        </p:nvPicPr>
        <p:blipFill>
          <a:blip r:embed="rId3"/>
          <a:stretch>
            <a:fillRect/>
          </a:stretch>
        </p:blipFill>
        <p:spPr>
          <a:xfrm>
            <a:off x="333690" y="1021087"/>
            <a:ext cx="2999969" cy="1295845"/>
          </a:xfrm>
          <a:prstGeom prst="rect">
            <a:avLst/>
          </a:prstGeom>
          <a:ln w="28575">
            <a:solidFill>
              <a:srgbClr val="C00000"/>
            </a:solidFill>
          </a:ln>
        </p:spPr>
      </p:pic>
      <p:sp>
        <p:nvSpPr>
          <p:cNvPr id="4" name="TextBox 3"/>
          <p:cNvSpPr txBox="1"/>
          <p:nvPr/>
        </p:nvSpPr>
        <p:spPr>
          <a:xfrm>
            <a:off x="7562217" y="105844"/>
            <a:ext cx="1265090" cy="215444"/>
          </a:xfrm>
          <a:prstGeom prst="rect">
            <a:avLst/>
          </a:prstGeom>
          <a:noFill/>
        </p:spPr>
        <p:txBody>
          <a:bodyPr wrap="none" rtlCol="0">
            <a:spAutoFit/>
          </a:bodyPr>
          <a:lstStyle/>
          <a:p>
            <a:r>
              <a:rPr lang="en-US" sz="800" dirty="0" err="1"/>
              <a:t>Krop</a:t>
            </a:r>
            <a:r>
              <a:rPr lang="en-US" sz="800" dirty="0"/>
              <a:t> et al SABCS 2022</a:t>
            </a:r>
          </a:p>
        </p:txBody>
      </p:sp>
      <p:sp>
        <p:nvSpPr>
          <p:cNvPr id="5" name="Title 3"/>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DESTINY-Breast02</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TEAEs &amp; Drug-Related ILD/LV dysfunction</a:t>
            </a:r>
            <a:endParaRPr lang="en-US" sz="2000" kern="0" dirty="0"/>
          </a:p>
        </p:txBody>
      </p:sp>
      <p:cxnSp>
        <p:nvCxnSpPr>
          <p:cNvPr id="8" name="Straight Connector 7"/>
          <p:cNvCxnSpPr/>
          <p:nvPr/>
        </p:nvCxnSpPr>
        <p:spPr bwMode="auto">
          <a:xfrm>
            <a:off x="6409129" y="3075321"/>
            <a:ext cx="637046"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a:off x="3514973" y="3678420"/>
            <a:ext cx="1234368"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2" name="Straight Connector 11"/>
          <p:cNvCxnSpPr/>
          <p:nvPr/>
        </p:nvCxnSpPr>
        <p:spPr bwMode="auto">
          <a:xfrm>
            <a:off x="3514973" y="4043169"/>
            <a:ext cx="1087024"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4" name="Rectangle 13"/>
          <p:cNvSpPr/>
          <p:nvPr/>
        </p:nvSpPr>
        <p:spPr bwMode="auto">
          <a:xfrm>
            <a:off x="7414535" y="2316932"/>
            <a:ext cx="762723" cy="54170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2745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1309087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0" y="270757"/>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dirty="0">
                <a:solidFill>
                  <a:schemeClr val="accent6">
                    <a:lumMod val="75000"/>
                  </a:schemeClr>
                </a:solidFill>
              </a:rPr>
              <a:t>DESTINY</a:t>
            </a:r>
            <a:r>
              <a:rPr lang="en-US" sz="2400" b="1" u="sng" kern="0" dirty="0">
                <a:solidFill>
                  <a:schemeClr val="accent6">
                    <a:lumMod val="75000"/>
                  </a:schemeClr>
                </a:solidFill>
              </a:rPr>
              <a:t>-Breast03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dirty="0">
                <a:solidFill>
                  <a:schemeClr val="accent6">
                    <a:lumMod val="75000"/>
                  </a:schemeClr>
                </a:solidFill>
              </a:rPr>
              <a:t>Updated Analysis</a:t>
            </a:r>
            <a:br>
              <a:rPr lang="en-US" sz="18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11" name="TextBox 10"/>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2" name="Picture 1"/>
          <p:cNvPicPr>
            <a:picLocks noChangeAspect="1"/>
          </p:cNvPicPr>
          <p:nvPr/>
        </p:nvPicPr>
        <p:blipFill>
          <a:blip r:embed="rId2"/>
          <a:stretch>
            <a:fillRect/>
          </a:stretch>
        </p:blipFill>
        <p:spPr>
          <a:xfrm>
            <a:off x="875528" y="1193761"/>
            <a:ext cx="7180056" cy="2970485"/>
          </a:xfrm>
          <a:prstGeom prst="rect">
            <a:avLst/>
          </a:prstGeom>
        </p:spPr>
      </p:pic>
      <p:pic>
        <p:nvPicPr>
          <p:cNvPr id="6" name="Picture 5"/>
          <p:cNvPicPr>
            <a:picLocks noChangeAspect="1"/>
          </p:cNvPicPr>
          <p:nvPr/>
        </p:nvPicPr>
        <p:blipFill>
          <a:blip r:embed="rId3"/>
          <a:stretch>
            <a:fillRect/>
          </a:stretch>
        </p:blipFill>
        <p:spPr>
          <a:xfrm>
            <a:off x="242555" y="67074"/>
            <a:ext cx="2709225" cy="821323"/>
          </a:xfrm>
          <a:prstGeom prst="rect">
            <a:avLst/>
          </a:prstGeom>
        </p:spPr>
      </p:pic>
    </p:spTree>
    <p:extLst>
      <p:ext uri="{BB962C8B-B14F-4D97-AF65-F5344CB8AC3E}">
        <p14:creationId xmlns:p14="http://schemas.microsoft.com/office/powerpoint/2010/main" val="2280626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140454" y="1112351"/>
            <a:ext cx="6863092" cy="3148013"/>
          </a:xfrm>
          <a:prstGeom prst="rect">
            <a:avLst/>
          </a:prstGeom>
        </p:spPr>
      </p:pic>
      <p:sp>
        <p:nvSpPr>
          <p:cNvPr id="4" name="Title 3"/>
          <p:cNvSpPr txBox="1">
            <a:spLocks/>
          </p:cNvSpPr>
          <p:nvPr/>
        </p:nvSpPr>
        <p:spPr>
          <a:xfrm>
            <a:off x="-95340" y="212403"/>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DESTINY-Breast03</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Updated Primary Endpoint: PFS by BICR</a:t>
            </a:r>
            <a:br>
              <a:rPr lang="en-US" sz="20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5" name="TextBox 4"/>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
        <p:nvSpPr>
          <p:cNvPr id="6" name="TextBox 5"/>
          <p:cNvSpPr txBox="1"/>
          <p:nvPr/>
        </p:nvSpPr>
        <p:spPr>
          <a:xfrm>
            <a:off x="3506898" y="1828049"/>
            <a:ext cx="623889" cy="246221"/>
          </a:xfrm>
          <a:prstGeom prst="rect">
            <a:avLst/>
          </a:prstGeom>
          <a:noFill/>
        </p:spPr>
        <p:txBody>
          <a:bodyPr wrap="none" rtlCol="0">
            <a:spAutoFit/>
          </a:bodyPr>
          <a:lstStyle/>
          <a:p>
            <a:r>
              <a:rPr lang="en-US" sz="1000" b="1" dirty="0">
                <a:solidFill>
                  <a:srgbClr val="C00000"/>
                </a:solidFill>
              </a:rPr>
              <a:t>∆41.3%</a:t>
            </a:r>
          </a:p>
        </p:txBody>
      </p:sp>
      <p:sp>
        <p:nvSpPr>
          <p:cNvPr id="7" name="TextBox 6"/>
          <p:cNvSpPr txBox="1"/>
          <p:nvPr/>
        </p:nvSpPr>
        <p:spPr>
          <a:xfrm>
            <a:off x="4767990" y="2213744"/>
            <a:ext cx="623889" cy="246221"/>
          </a:xfrm>
          <a:prstGeom prst="rect">
            <a:avLst/>
          </a:prstGeom>
          <a:noFill/>
        </p:spPr>
        <p:txBody>
          <a:bodyPr wrap="none" rtlCol="0">
            <a:spAutoFit/>
          </a:bodyPr>
          <a:lstStyle/>
          <a:p>
            <a:r>
              <a:rPr lang="en-US" sz="1000" b="1" dirty="0">
                <a:solidFill>
                  <a:srgbClr val="C00000"/>
                </a:solidFill>
              </a:rPr>
              <a:t>∆27.3%</a:t>
            </a:r>
          </a:p>
        </p:txBody>
      </p:sp>
      <p:sp>
        <p:nvSpPr>
          <p:cNvPr id="8" name="TextBox 7"/>
          <p:cNvSpPr txBox="1"/>
          <p:nvPr/>
        </p:nvSpPr>
        <p:spPr>
          <a:xfrm>
            <a:off x="8109956" y="1325469"/>
            <a:ext cx="861133" cy="861774"/>
          </a:xfrm>
          <a:prstGeom prst="rect">
            <a:avLst/>
          </a:prstGeom>
          <a:noFill/>
        </p:spPr>
        <p:txBody>
          <a:bodyPr wrap="none" rtlCol="0">
            <a:spAutoFit/>
          </a:bodyPr>
          <a:lstStyle/>
          <a:p>
            <a:r>
              <a:rPr lang="en-US" sz="1000" b="1" dirty="0">
                <a:solidFill>
                  <a:srgbClr val="C00000"/>
                </a:solidFill>
              </a:rPr>
              <a:t>∆ 22 </a:t>
            </a:r>
            <a:r>
              <a:rPr lang="en-US" sz="1000" b="1" dirty="0" err="1">
                <a:solidFill>
                  <a:srgbClr val="C00000"/>
                </a:solidFill>
              </a:rPr>
              <a:t>mths</a:t>
            </a:r>
            <a:endParaRPr lang="en-US" sz="1000" b="1" dirty="0">
              <a:solidFill>
                <a:srgbClr val="C00000"/>
              </a:solidFill>
            </a:endParaRPr>
          </a:p>
          <a:p>
            <a:endParaRPr lang="en-US" sz="1000" b="1" dirty="0">
              <a:solidFill>
                <a:srgbClr val="C00000"/>
              </a:solidFill>
            </a:endParaRPr>
          </a:p>
          <a:p>
            <a:pPr algn="ctr"/>
            <a:r>
              <a:rPr lang="en-US" sz="1000" b="1" dirty="0">
                <a:solidFill>
                  <a:srgbClr val="002060"/>
                </a:solidFill>
              </a:rPr>
              <a:t>EMILIA, </a:t>
            </a:r>
          </a:p>
          <a:p>
            <a:pPr algn="ctr"/>
            <a:r>
              <a:rPr lang="en-US" sz="1000" b="1" dirty="0">
                <a:solidFill>
                  <a:srgbClr val="002060"/>
                </a:solidFill>
              </a:rPr>
              <a:t>T-DM1 PFS</a:t>
            </a:r>
          </a:p>
          <a:p>
            <a:pPr algn="ctr"/>
            <a:r>
              <a:rPr lang="en-US" sz="1000" b="1" dirty="0">
                <a:solidFill>
                  <a:srgbClr val="002060"/>
                </a:solidFill>
              </a:rPr>
              <a:t>9.6 </a:t>
            </a:r>
            <a:r>
              <a:rPr lang="en-US" sz="1000" b="1" dirty="0" err="1">
                <a:solidFill>
                  <a:srgbClr val="002060"/>
                </a:solidFill>
              </a:rPr>
              <a:t>mths</a:t>
            </a:r>
            <a:r>
              <a:rPr lang="en-US" sz="1000" b="1" dirty="0">
                <a:solidFill>
                  <a:srgbClr val="002060"/>
                </a:solidFill>
              </a:rPr>
              <a:t> </a:t>
            </a:r>
          </a:p>
        </p:txBody>
      </p:sp>
    </p:spTree>
    <p:extLst>
      <p:ext uri="{BB962C8B-B14F-4D97-AF65-F5344CB8AC3E}">
        <p14:creationId xmlns:p14="http://schemas.microsoft.com/office/powerpoint/2010/main" val="1042591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95340" y="212403"/>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DESTINY-Breast03</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Key Secondary Endpoint: OS</a:t>
            </a:r>
            <a:br>
              <a:rPr lang="en-US" sz="20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5" name="Picture 4"/>
          <p:cNvPicPr>
            <a:picLocks noChangeAspect="1"/>
          </p:cNvPicPr>
          <p:nvPr/>
        </p:nvPicPr>
        <p:blipFill>
          <a:blip r:embed="rId2"/>
          <a:stretch>
            <a:fillRect/>
          </a:stretch>
        </p:blipFill>
        <p:spPr>
          <a:xfrm>
            <a:off x="1244803" y="1110568"/>
            <a:ext cx="6607767" cy="3067070"/>
          </a:xfrm>
          <a:prstGeom prst="rect">
            <a:avLst/>
          </a:prstGeom>
        </p:spPr>
      </p:pic>
      <p:sp>
        <p:nvSpPr>
          <p:cNvPr id="6" name="TextBox 5"/>
          <p:cNvSpPr txBox="1"/>
          <p:nvPr/>
        </p:nvSpPr>
        <p:spPr>
          <a:xfrm>
            <a:off x="3285882" y="1455355"/>
            <a:ext cx="553357" cy="246221"/>
          </a:xfrm>
          <a:prstGeom prst="rect">
            <a:avLst/>
          </a:prstGeom>
          <a:noFill/>
        </p:spPr>
        <p:txBody>
          <a:bodyPr wrap="none" rtlCol="0">
            <a:spAutoFit/>
          </a:bodyPr>
          <a:lstStyle/>
          <a:p>
            <a:r>
              <a:rPr lang="en-US" sz="1000" b="1" dirty="0">
                <a:solidFill>
                  <a:srgbClr val="C00000"/>
                </a:solidFill>
              </a:rPr>
              <a:t>∆8.1%</a:t>
            </a:r>
          </a:p>
        </p:txBody>
      </p:sp>
      <p:sp>
        <p:nvSpPr>
          <p:cNvPr id="7" name="TextBox 6"/>
          <p:cNvSpPr txBox="1"/>
          <p:nvPr/>
        </p:nvSpPr>
        <p:spPr>
          <a:xfrm>
            <a:off x="4476660" y="1761969"/>
            <a:ext cx="553357" cy="246221"/>
          </a:xfrm>
          <a:prstGeom prst="rect">
            <a:avLst/>
          </a:prstGeom>
          <a:noFill/>
        </p:spPr>
        <p:txBody>
          <a:bodyPr wrap="none" rtlCol="0">
            <a:spAutoFit/>
          </a:bodyPr>
          <a:lstStyle/>
          <a:p>
            <a:r>
              <a:rPr lang="en-US" sz="1000" b="1" dirty="0">
                <a:solidFill>
                  <a:srgbClr val="C00000"/>
                </a:solidFill>
              </a:rPr>
              <a:t>∆7.5%</a:t>
            </a:r>
          </a:p>
        </p:txBody>
      </p:sp>
      <p:sp>
        <p:nvSpPr>
          <p:cNvPr id="8" name="Rectangle 7"/>
          <p:cNvSpPr/>
          <p:nvPr/>
        </p:nvSpPr>
        <p:spPr bwMode="auto">
          <a:xfrm>
            <a:off x="5599074" y="1578465"/>
            <a:ext cx="229684" cy="4843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p:cNvSpPr/>
          <p:nvPr/>
        </p:nvSpPr>
        <p:spPr bwMode="auto">
          <a:xfrm>
            <a:off x="5828758" y="2730500"/>
            <a:ext cx="1911892" cy="501650"/>
          </a:xfrm>
          <a:prstGeom prst="rect">
            <a:avLst/>
          </a:prstGeom>
          <a:noFill/>
          <a:ln w="38100" cap="flat" cmpd="sng" algn="ctr">
            <a:solidFill>
              <a:srgbClr val="C00000"/>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45549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95340" y="109436"/>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DESTINY-Breast03</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OS by Subgroups</a:t>
            </a:r>
            <a:br>
              <a:rPr lang="en-US" sz="2000" kern="0" dirty="0">
                <a:solidFill>
                  <a:schemeClr val="accent6">
                    <a:lumMod val="75000"/>
                  </a:schemeClr>
                </a:solidFill>
              </a:rPr>
            </a:br>
            <a:r>
              <a:rPr lang="en-US" sz="1800" kern="0" dirty="0">
                <a:solidFill>
                  <a:schemeClr val="accent6">
                    <a:lumMod val="75000"/>
                  </a:schemeClr>
                </a:solidFill>
              </a:rPr>
              <a:t> </a:t>
            </a:r>
            <a:endParaRPr lang="en-US" sz="2000" kern="0" dirty="0"/>
          </a:p>
        </p:txBody>
      </p:sp>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
        <p:nvSpPr>
          <p:cNvPr id="8" name="Rectangle 7"/>
          <p:cNvSpPr/>
          <p:nvPr/>
        </p:nvSpPr>
        <p:spPr bwMode="auto">
          <a:xfrm>
            <a:off x="5599074" y="1578465"/>
            <a:ext cx="229684" cy="4843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p:cNvPicPr>
            <a:picLocks noChangeAspect="1"/>
          </p:cNvPicPr>
          <p:nvPr/>
        </p:nvPicPr>
        <p:blipFill>
          <a:blip r:embed="rId2"/>
          <a:stretch>
            <a:fillRect/>
          </a:stretch>
        </p:blipFill>
        <p:spPr>
          <a:xfrm>
            <a:off x="1454221" y="1353115"/>
            <a:ext cx="6420752" cy="2946157"/>
          </a:xfrm>
          <a:prstGeom prst="rect">
            <a:avLst/>
          </a:prstGeom>
        </p:spPr>
      </p:pic>
      <p:sp>
        <p:nvSpPr>
          <p:cNvPr id="9" name="TextBox 8"/>
          <p:cNvSpPr txBox="1"/>
          <p:nvPr/>
        </p:nvSpPr>
        <p:spPr>
          <a:xfrm>
            <a:off x="2028123" y="977443"/>
            <a:ext cx="5477782" cy="276999"/>
          </a:xfrm>
          <a:prstGeom prst="rect">
            <a:avLst/>
          </a:prstGeom>
          <a:noFill/>
        </p:spPr>
        <p:txBody>
          <a:bodyPr wrap="none" rtlCol="0">
            <a:spAutoFit/>
          </a:bodyPr>
          <a:lstStyle/>
          <a:p>
            <a:r>
              <a:rPr lang="en-US" sz="1200" b="1" dirty="0">
                <a:solidFill>
                  <a:srgbClr val="C00000"/>
                </a:solidFill>
              </a:rPr>
              <a:t>Consistent OS benefit was observed across key pre-specified subgroups</a:t>
            </a:r>
          </a:p>
        </p:txBody>
      </p:sp>
    </p:spTree>
    <p:extLst>
      <p:ext uri="{BB962C8B-B14F-4D97-AF65-F5344CB8AC3E}">
        <p14:creationId xmlns:p14="http://schemas.microsoft.com/office/powerpoint/2010/main" val="4077780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95340" y="212403"/>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DESTINY-Breast03</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Confirmed ORR and Other Efficacy Endpoints</a:t>
            </a:r>
            <a:r>
              <a:rPr lang="en-US" sz="1800" kern="0" dirty="0">
                <a:solidFill>
                  <a:schemeClr val="accent6">
                    <a:lumMod val="75000"/>
                  </a:schemeClr>
                </a:solidFill>
              </a:rPr>
              <a:t> </a:t>
            </a:r>
            <a:endParaRPr lang="en-US" sz="2000" kern="0" dirty="0"/>
          </a:p>
        </p:txBody>
      </p:sp>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5" name="Picture 4"/>
          <p:cNvPicPr>
            <a:picLocks noChangeAspect="1"/>
          </p:cNvPicPr>
          <p:nvPr/>
        </p:nvPicPr>
        <p:blipFill>
          <a:blip r:embed="rId2"/>
          <a:stretch>
            <a:fillRect/>
          </a:stretch>
        </p:blipFill>
        <p:spPr>
          <a:xfrm>
            <a:off x="1243555" y="1101288"/>
            <a:ext cx="6637072" cy="3110260"/>
          </a:xfrm>
          <a:prstGeom prst="rect">
            <a:avLst/>
          </a:prstGeom>
        </p:spPr>
      </p:pic>
      <p:sp>
        <p:nvSpPr>
          <p:cNvPr id="6" name="Rectangle 5"/>
          <p:cNvSpPr/>
          <p:nvPr/>
        </p:nvSpPr>
        <p:spPr bwMode="auto">
          <a:xfrm>
            <a:off x="4430643" y="3024694"/>
            <a:ext cx="3449984" cy="18675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bwMode="auto">
          <a:xfrm>
            <a:off x="4430643" y="1614407"/>
            <a:ext cx="3449984" cy="315993"/>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4430643" y="2149633"/>
            <a:ext cx="3449984" cy="21367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TextBox 9"/>
          <p:cNvSpPr txBox="1"/>
          <p:nvPr/>
        </p:nvSpPr>
        <p:spPr>
          <a:xfrm>
            <a:off x="2566505" y="1284161"/>
            <a:ext cx="734496" cy="338554"/>
          </a:xfrm>
          <a:prstGeom prst="rect">
            <a:avLst/>
          </a:prstGeom>
          <a:noFill/>
        </p:spPr>
        <p:txBody>
          <a:bodyPr wrap="none" rtlCol="0">
            <a:spAutoFit/>
          </a:bodyPr>
          <a:lstStyle/>
          <a:p>
            <a:pPr algn="ctr"/>
            <a:r>
              <a:rPr lang="en-US" sz="800" b="1" dirty="0">
                <a:solidFill>
                  <a:srgbClr val="0070C0"/>
                </a:solidFill>
              </a:rPr>
              <a:t>ORR 78.5%</a:t>
            </a:r>
          </a:p>
          <a:p>
            <a:pPr algn="ctr"/>
            <a:r>
              <a:rPr lang="en-US" sz="800" b="1" dirty="0">
                <a:solidFill>
                  <a:srgbClr val="C00000"/>
                </a:solidFill>
              </a:rPr>
              <a:t>CR 21.1%</a:t>
            </a:r>
          </a:p>
        </p:txBody>
      </p:sp>
      <p:sp>
        <p:nvSpPr>
          <p:cNvPr id="11" name="TextBox 10"/>
          <p:cNvSpPr txBox="1"/>
          <p:nvPr/>
        </p:nvSpPr>
        <p:spPr>
          <a:xfrm>
            <a:off x="2608470" y="2666282"/>
            <a:ext cx="734496" cy="338554"/>
          </a:xfrm>
          <a:prstGeom prst="rect">
            <a:avLst/>
          </a:prstGeom>
          <a:noFill/>
        </p:spPr>
        <p:txBody>
          <a:bodyPr wrap="none" rtlCol="0">
            <a:spAutoFit/>
          </a:bodyPr>
          <a:lstStyle/>
          <a:p>
            <a:pPr algn="ctr"/>
            <a:r>
              <a:rPr lang="en-US" sz="800" b="1" dirty="0">
                <a:solidFill>
                  <a:srgbClr val="0070C0"/>
                </a:solidFill>
              </a:rPr>
              <a:t>ORR 35.0%</a:t>
            </a:r>
          </a:p>
          <a:p>
            <a:pPr algn="ctr"/>
            <a:r>
              <a:rPr lang="en-US" sz="800" b="1" dirty="0">
                <a:solidFill>
                  <a:srgbClr val="0070C0"/>
                </a:solidFill>
              </a:rPr>
              <a:t>CR 9.5%</a:t>
            </a:r>
          </a:p>
        </p:txBody>
      </p:sp>
    </p:spTree>
    <p:extLst>
      <p:ext uri="{BB962C8B-B14F-4D97-AF65-F5344CB8AC3E}">
        <p14:creationId xmlns:p14="http://schemas.microsoft.com/office/powerpoint/2010/main" val="4118400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95340" y="212403"/>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DESTINY-Breast03</a:t>
            </a:r>
            <a:r>
              <a:rPr lang="en-US" sz="2400" kern="0" dirty="0">
                <a:solidFill>
                  <a:schemeClr val="accent6">
                    <a:lumMod val="75000"/>
                  </a:schemeClr>
                </a:solidFill>
              </a:rPr>
              <a:t>: </a:t>
            </a:r>
            <a:br>
              <a:rPr lang="en-US" sz="2400" kern="0" dirty="0">
                <a:solidFill>
                  <a:schemeClr val="accent6">
                    <a:lumMod val="75000"/>
                  </a:schemeClr>
                </a:solidFill>
              </a:rPr>
            </a:br>
            <a:r>
              <a:rPr lang="en-US" sz="2000" kern="0" dirty="0">
                <a:solidFill>
                  <a:schemeClr val="accent6">
                    <a:lumMod val="75000"/>
                  </a:schemeClr>
                </a:solidFill>
              </a:rPr>
              <a:t>TEAEs &amp; Adjudicated Drug-Related ILD/Pneumonitis</a:t>
            </a:r>
            <a:endParaRPr lang="en-US" sz="2000" kern="0" dirty="0"/>
          </a:p>
        </p:txBody>
      </p:sp>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2" name="Picture 1"/>
          <p:cNvPicPr>
            <a:picLocks noChangeAspect="1"/>
          </p:cNvPicPr>
          <p:nvPr/>
        </p:nvPicPr>
        <p:blipFill>
          <a:blip r:embed="rId2"/>
          <a:stretch>
            <a:fillRect/>
          </a:stretch>
        </p:blipFill>
        <p:spPr>
          <a:xfrm>
            <a:off x="0" y="1776796"/>
            <a:ext cx="5116482" cy="2064014"/>
          </a:xfrm>
          <a:prstGeom prst="rect">
            <a:avLst/>
          </a:prstGeom>
        </p:spPr>
      </p:pic>
      <p:pic>
        <p:nvPicPr>
          <p:cNvPr id="8" name="Picture 7"/>
          <p:cNvPicPr>
            <a:picLocks noChangeAspect="1"/>
          </p:cNvPicPr>
          <p:nvPr/>
        </p:nvPicPr>
        <p:blipFill>
          <a:blip r:embed="rId3"/>
          <a:stretch>
            <a:fillRect/>
          </a:stretch>
        </p:blipFill>
        <p:spPr>
          <a:xfrm>
            <a:off x="39003" y="3799350"/>
            <a:ext cx="4186305" cy="219839"/>
          </a:xfrm>
          <a:prstGeom prst="rect">
            <a:avLst/>
          </a:prstGeom>
        </p:spPr>
      </p:pic>
      <p:sp>
        <p:nvSpPr>
          <p:cNvPr id="12" name="TextBox 11"/>
          <p:cNvSpPr txBox="1"/>
          <p:nvPr/>
        </p:nvSpPr>
        <p:spPr>
          <a:xfrm>
            <a:off x="147826" y="1157790"/>
            <a:ext cx="6172972" cy="307777"/>
          </a:xfrm>
          <a:prstGeom prst="rect">
            <a:avLst/>
          </a:prstGeom>
          <a:noFill/>
        </p:spPr>
        <p:txBody>
          <a:bodyPr wrap="none" rtlCol="0">
            <a:spAutoFit/>
          </a:bodyPr>
          <a:lstStyle/>
          <a:p>
            <a:r>
              <a:rPr lang="en-US" sz="1400" b="1" dirty="0">
                <a:solidFill>
                  <a:srgbClr val="C00000"/>
                </a:solidFill>
              </a:rPr>
              <a:t>Similar rates of grade ≥3 TEAEs with T-</a:t>
            </a:r>
            <a:r>
              <a:rPr lang="en-US" sz="1400" b="1" dirty="0" err="1">
                <a:solidFill>
                  <a:srgbClr val="C00000"/>
                </a:solidFill>
              </a:rPr>
              <a:t>DXd</a:t>
            </a:r>
            <a:r>
              <a:rPr lang="en-US" sz="1400" b="1" dirty="0">
                <a:solidFill>
                  <a:srgbClr val="C00000"/>
                </a:solidFill>
              </a:rPr>
              <a:t> (56.4%) and T-DM1 (51.7%)</a:t>
            </a:r>
          </a:p>
        </p:txBody>
      </p:sp>
      <p:pic>
        <p:nvPicPr>
          <p:cNvPr id="13" name="Picture 12"/>
          <p:cNvPicPr>
            <a:picLocks noChangeAspect="1"/>
          </p:cNvPicPr>
          <p:nvPr/>
        </p:nvPicPr>
        <p:blipFill>
          <a:blip r:embed="rId4"/>
          <a:stretch>
            <a:fillRect/>
          </a:stretch>
        </p:blipFill>
        <p:spPr>
          <a:xfrm>
            <a:off x="5642412" y="2083418"/>
            <a:ext cx="2899212" cy="1792007"/>
          </a:xfrm>
          <a:prstGeom prst="rect">
            <a:avLst/>
          </a:prstGeom>
          <a:ln w="28575">
            <a:solidFill>
              <a:srgbClr val="003767"/>
            </a:solidFill>
          </a:ln>
        </p:spPr>
      </p:pic>
      <p:cxnSp>
        <p:nvCxnSpPr>
          <p:cNvPr id="6" name="Straight Connector 5"/>
          <p:cNvCxnSpPr/>
          <p:nvPr/>
        </p:nvCxnSpPr>
        <p:spPr bwMode="auto">
          <a:xfrm>
            <a:off x="3257550" y="3124200"/>
            <a:ext cx="1301750"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a:off x="476250" y="3257550"/>
            <a:ext cx="1244600"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3706593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431" y="757262"/>
            <a:ext cx="1734225" cy="485853"/>
          </a:xfrm>
          <a:prstGeom prst="rect">
            <a:avLst/>
          </a:prstGeom>
        </p:spPr>
      </p:pic>
      <p:sp>
        <p:nvSpPr>
          <p:cNvPr id="5" name="Title 3"/>
          <p:cNvSpPr txBox="1">
            <a:spLocks/>
          </p:cNvSpPr>
          <p:nvPr/>
        </p:nvSpPr>
        <p:spPr>
          <a:xfrm>
            <a:off x="260019" y="496936"/>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DESTINY-Breast09</a:t>
            </a:r>
            <a:r>
              <a:rPr lang="en-US" sz="2400" kern="0" dirty="0">
                <a:solidFill>
                  <a:schemeClr val="accent6">
                    <a:lumMod val="75000"/>
                  </a:schemeClr>
                </a:solidFill>
              </a:rPr>
              <a:t> </a:t>
            </a:r>
            <a:br>
              <a:rPr lang="en-US" sz="2400" kern="0" dirty="0">
                <a:solidFill>
                  <a:schemeClr val="accent6">
                    <a:lumMod val="75000"/>
                  </a:schemeClr>
                </a:solidFill>
              </a:rPr>
            </a:br>
            <a:r>
              <a:rPr lang="en-US" sz="2400" kern="0" dirty="0">
                <a:solidFill>
                  <a:schemeClr val="accent6">
                    <a:lumMod val="75000"/>
                  </a:schemeClr>
                </a:solidFill>
              </a:rPr>
              <a:t> </a:t>
            </a:r>
            <a:endParaRPr lang="en-US" sz="2000" kern="0" dirty="0"/>
          </a:p>
        </p:txBody>
      </p:sp>
      <p:pic>
        <p:nvPicPr>
          <p:cNvPr id="6" name="Picture 5"/>
          <p:cNvPicPr>
            <a:picLocks noChangeAspect="1"/>
          </p:cNvPicPr>
          <p:nvPr/>
        </p:nvPicPr>
        <p:blipFill>
          <a:blip r:embed="rId3"/>
          <a:stretch>
            <a:fillRect/>
          </a:stretch>
        </p:blipFill>
        <p:spPr>
          <a:xfrm>
            <a:off x="1371830" y="1423085"/>
            <a:ext cx="6400339" cy="2602502"/>
          </a:xfrm>
          <a:prstGeom prst="rect">
            <a:avLst/>
          </a:prstGeom>
        </p:spPr>
      </p:pic>
      <p:sp>
        <p:nvSpPr>
          <p:cNvPr id="7" name="TextBox 6"/>
          <p:cNvSpPr txBox="1"/>
          <p:nvPr/>
        </p:nvSpPr>
        <p:spPr>
          <a:xfrm>
            <a:off x="5529736" y="3989334"/>
            <a:ext cx="1845377" cy="276999"/>
          </a:xfrm>
          <a:prstGeom prst="rect">
            <a:avLst/>
          </a:prstGeom>
          <a:noFill/>
        </p:spPr>
        <p:txBody>
          <a:bodyPr wrap="none" rtlCol="0">
            <a:spAutoFit/>
          </a:bodyPr>
          <a:lstStyle/>
          <a:p>
            <a:r>
              <a:rPr lang="en-US" sz="1200" b="1" dirty="0">
                <a:solidFill>
                  <a:srgbClr val="002060"/>
                </a:solidFill>
              </a:rPr>
              <a:t>Primary endpoint: PFS</a:t>
            </a:r>
          </a:p>
        </p:txBody>
      </p:sp>
      <p:pic>
        <p:nvPicPr>
          <p:cNvPr id="9" name="Picture 8"/>
          <p:cNvPicPr>
            <a:picLocks noChangeAspect="1"/>
          </p:cNvPicPr>
          <p:nvPr/>
        </p:nvPicPr>
        <p:blipFill>
          <a:blip r:embed="rId4"/>
          <a:stretch>
            <a:fillRect/>
          </a:stretch>
        </p:blipFill>
        <p:spPr>
          <a:xfrm>
            <a:off x="0" y="0"/>
            <a:ext cx="2227625" cy="675322"/>
          </a:xfrm>
          <a:prstGeom prst="rect">
            <a:avLst/>
          </a:prstGeom>
        </p:spPr>
      </p:pic>
    </p:spTree>
    <p:extLst>
      <p:ext uri="{BB962C8B-B14F-4D97-AF65-F5344CB8AC3E}">
        <p14:creationId xmlns:p14="http://schemas.microsoft.com/office/powerpoint/2010/main" val="1648896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1614488"/>
            <a:ext cx="7886700" cy="993775"/>
          </a:xfrm>
        </p:spPr>
        <p:txBody>
          <a:bodyPr/>
          <a:lstStyle/>
          <a:p>
            <a:r>
              <a:rPr lang="en-US" dirty="0">
                <a:solidFill>
                  <a:srgbClr val="002060"/>
                </a:solidFill>
              </a:rPr>
              <a:t>What about T-</a:t>
            </a:r>
            <a:r>
              <a:rPr lang="en-US" dirty="0" err="1">
                <a:solidFill>
                  <a:srgbClr val="002060"/>
                </a:solidFill>
              </a:rPr>
              <a:t>DXd</a:t>
            </a:r>
            <a:r>
              <a:rPr lang="en-US" dirty="0">
                <a:solidFill>
                  <a:srgbClr val="002060"/>
                </a:solidFill>
              </a:rPr>
              <a:t> combinations?</a:t>
            </a:r>
          </a:p>
        </p:txBody>
      </p:sp>
    </p:spTree>
    <p:extLst>
      <p:ext uri="{BB962C8B-B14F-4D97-AF65-F5344CB8AC3E}">
        <p14:creationId xmlns:p14="http://schemas.microsoft.com/office/powerpoint/2010/main" val="1144668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2004" y="242775"/>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DESTINY-Breast07</a:t>
            </a:r>
            <a:br>
              <a:rPr lang="en-US" sz="2400" kern="0" dirty="0">
                <a:solidFill>
                  <a:schemeClr val="accent6">
                    <a:lumMod val="75000"/>
                  </a:schemeClr>
                </a:solidFill>
              </a:rPr>
            </a:br>
            <a:endParaRPr lang="en-US" sz="2000" kern="0" dirty="0"/>
          </a:p>
        </p:txBody>
      </p:sp>
      <p:sp>
        <p:nvSpPr>
          <p:cNvPr id="11" name="TextBox 10"/>
          <p:cNvSpPr txBox="1"/>
          <p:nvPr/>
        </p:nvSpPr>
        <p:spPr>
          <a:xfrm>
            <a:off x="7562217" y="105844"/>
            <a:ext cx="1452642" cy="215444"/>
          </a:xfrm>
          <a:prstGeom prst="rect">
            <a:avLst/>
          </a:prstGeom>
          <a:noFill/>
        </p:spPr>
        <p:txBody>
          <a:bodyPr wrap="none" rtlCol="0">
            <a:spAutoFit/>
          </a:bodyPr>
          <a:lstStyle/>
          <a:p>
            <a:r>
              <a:rPr lang="en-US" sz="800" dirty="0"/>
              <a:t>Hamilton et al SABCS 2022</a:t>
            </a:r>
          </a:p>
        </p:txBody>
      </p:sp>
      <p:sp>
        <p:nvSpPr>
          <p:cNvPr id="12" name="TextBox 11"/>
          <p:cNvSpPr txBox="1"/>
          <p:nvPr/>
        </p:nvSpPr>
        <p:spPr>
          <a:xfrm>
            <a:off x="995574" y="918097"/>
            <a:ext cx="7634975" cy="461665"/>
          </a:xfrm>
          <a:prstGeom prst="rect">
            <a:avLst/>
          </a:prstGeom>
          <a:noFill/>
        </p:spPr>
        <p:txBody>
          <a:bodyPr wrap="none" rtlCol="0">
            <a:spAutoFit/>
          </a:bodyPr>
          <a:lstStyle/>
          <a:p>
            <a:pPr algn="ctr"/>
            <a:r>
              <a:rPr lang="en-US" sz="1200" b="1" dirty="0">
                <a:solidFill>
                  <a:srgbClr val="002060"/>
                </a:solidFill>
              </a:rPr>
              <a:t>Preclinical data suggest T-</a:t>
            </a:r>
            <a:r>
              <a:rPr lang="en-US" sz="1200" b="1" dirty="0" err="1">
                <a:solidFill>
                  <a:srgbClr val="002060"/>
                </a:solidFill>
              </a:rPr>
              <a:t>DXd</a:t>
            </a:r>
            <a:r>
              <a:rPr lang="en-US" sz="1200" b="1" dirty="0">
                <a:solidFill>
                  <a:srgbClr val="002060"/>
                </a:solidFill>
              </a:rPr>
              <a:t> combined with other anticancer therapy may lead to improved efficacy</a:t>
            </a:r>
          </a:p>
          <a:p>
            <a:pPr algn="ctr"/>
            <a:r>
              <a:rPr lang="en-US" sz="1200" b="1" dirty="0" err="1">
                <a:solidFill>
                  <a:srgbClr val="002060"/>
                </a:solidFill>
              </a:rPr>
              <a:t>Pertuzumab</a:t>
            </a:r>
            <a:r>
              <a:rPr lang="en-US" sz="1200" b="1" dirty="0">
                <a:solidFill>
                  <a:srgbClr val="002060"/>
                </a:solidFill>
              </a:rPr>
              <a:t> may induce greater T-</a:t>
            </a:r>
            <a:r>
              <a:rPr lang="en-US" sz="1200" b="1" dirty="0" err="1">
                <a:solidFill>
                  <a:srgbClr val="002060"/>
                </a:solidFill>
              </a:rPr>
              <a:t>DXd</a:t>
            </a:r>
            <a:r>
              <a:rPr lang="en-US" sz="1200" b="1" dirty="0">
                <a:solidFill>
                  <a:srgbClr val="002060"/>
                </a:solidFill>
              </a:rPr>
              <a:t> internalization and mediate HER2-driven signaling inhibition</a:t>
            </a:r>
          </a:p>
        </p:txBody>
      </p:sp>
      <p:sp>
        <p:nvSpPr>
          <p:cNvPr id="18" name="Rectangle 17"/>
          <p:cNvSpPr/>
          <p:nvPr/>
        </p:nvSpPr>
        <p:spPr bwMode="auto">
          <a:xfrm>
            <a:off x="3887283" y="3873780"/>
            <a:ext cx="2431228" cy="1488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p:cNvPicPr>
            <a:picLocks noChangeAspect="1"/>
          </p:cNvPicPr>
          <p:nvPr/>
        </p:nvPicPr>
        <p:blipFill>
          <a:blip r:embed="rId2"/>
          <a:stretch>
            <a:fillRect/>
          </a:stretch>
        </p:blipFill>
        <p:spPr>
          <a:xfrm>
            <a:off x="1649772" y="1529967"/>
            <a:ext cx="2824134" cy="3140961"/>
          </a:xfrm>
          <a:prstGeom prst="rect">
            <a:avLst/>
          </a:prstGeom>
        </p:spPr>
      </p:pic>
      <p:pic>
        <p:nvPicPr>
          <p:cNvPr id="5" name="Picture 4"/>
          <p:cNvPicPr>
            <a:picLocks noChangeAspect="1"/>
          </p:cNvPicPr>
          <p:nvPr/>
        </p:nvPicPr>
        <p:blipFill>
          <a:blip r:embed="rId3"/>
          <a:stretch>
            <a:fillRect/>
          </a:stretch>
        </p:blipFill>
        <p:spPr>
          <a:xfrm>
            <a:off x="4929892" y="1506809"/>
            <a:ext cx="2924582" cy="3164119"/>
          </a:xfrm>
          <a:prstGeom prst="rect">
            <a:avLst/>
          </a:prstGeom>
        </p:spPr>
      </p:pic>
      <p:pic>
        <p:nvPicPr>
          <p:cNvPr id="20" name="Picture 19"/>
          <p:cNvPicPr>
            <a:picLocks noChangeAspect="1"/>
          </p:cNvPicPr>
          <p:nvPr/>
        </p:nvPicPr>
        <p:blipFill>
          <a:blip r:embed="rId4"/>
          <a:stretch>
            <a:fillRect/>
          </a:stretch>
        </p:blipFill>
        <p:spPr>
          <a:xfrm>
            <a:off x="156011" y="105844"/>
            <a:ext cx="2227625" cy="675322"/>
          </a:xfrm>
          <a:prstGeom prst="rect">
            <a:avLst/>
          </a:prstGeom>
        </p:spPr>
      </p:pic>
    </p:spTree>
    <p:extLst>
      <p:ext uri="{BB962C8B-B14F-4D97-AF65-F5344CB8AC3E}">
        <p14:creationId xmlns:p14="http://schemas.microsoft.com/office/powerpoint/2010/main" val="973488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2004" y="242775"/>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DESTINY-Breast07</a:t>
            </a:r>
            <a:br>
              <a:rPr lang="en-US" sz="2400" kern="0" dirty="0">
                <a:solidFill>
                  <a:schemeClr val="accent6">
                    <a:lumMod val="75000"/>
                  </a:schemeClr>
                </a:solidFill>
              </a:rPr>
            </a:br>
            <a:endParaRPr lang="en-US" sz="2000" kern="0" dirty="0"/>
          </a:p>
        </p:txBody>
      </p:sp>
      <p:pic>
        <p:nvPicPr>
          <p:cNvPr id="7" name="Content Placeholder 6"/>
          <p:cNvPicPr>
            <a:picLocks noGrp="1" noChangeAspect="1"/>
          </p:cNvPicPr>
          <p:nvPr>
            <p:ph idx="1"/>
          </p:nvPr>
        </p:nvPicPr>
        <p:blipFill>
          <a:blip r:embed="rId2"/>
          <a:stretch>
            <a:fillRect/>
          </a:stretch>
        </p:blipFill>
        <p:spPr>
          <a:xfrm>
            <a:off x="1494522" y="1602437"/>
            <a:ext cx="5838080" cy="2420202"/>
          </a:xfrm>
          <a:prstGeom prst="rect">
            <a:avLst/>
          </a:prstGeom>
        </p:spPr>
      </p:pic>
      <p:sp>
        <p:nvSpPr>
          <p:cNvPr id="8" name="Rectangle 7"/>
          <p:cNvSpPr/>
          <p:nvPr/>
        </p:nvSpPr>
        <p:spPr bwMode="auto">
          <a:xfrm>
            <a:off x="1488350" y="3639772"/>
            <a:ext cx="2925212" cy="404024"/>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p:cNvSpPr txBox="1"/>
          <p:nvPr/>
        </p:nvSpPr>
        <p:spPr>
          <a:xfrm>
            <a:off x="1525445" y="3705242"/>
            <a:ext cx="2569934" cy="338554"/>
          </a:xfrm>
          <a:prstGeom prst="rect">
            <a:avLst/>
          </a:prstGeom>
          <a:noFill/>
        </p:spPr>
        <p:txBody>
          <a:bodyPr wrap="none" rtlCol="0">
            <a:spAutoFit/>
          </a:bodyPr>
          <a:lstStyle/>
          <a:p>
            <a:r>
              <a:rPr lang="en-US" sz="800" b="1" dirty="0">
                <a:solidFill>
                  <a:srgbClr val="002060"/>
                </a:solidFill>
              </a:rPr>
              <a:t>Primary endpoint: AEs, serious AEs</a:t>
            </a:r>
          </a:p>
          <a:p>
            <a:r>
              <a:rPr lang="en-US" sz="800" b="1" dirty="0">
                <a:solidFill>
                  <a:srgbClr val="002060"/>
                </a:solidFill>
              </a:rPr>
              <a:t>Secondary endpoints: ORR, PFS, PFS2, </a:t>
            </a:r>
            <a:r>
              <a:rPr lang="en-US" sz="800" b="1" dirty="0" err="1">
                <a:solidFill>
                  <a:srgbClr val="002060"/>
                </a:solidFill>
              </a:rPr>
              <a:t>DoR</a:t>
            </a:r>
            <a:r>
              <a:rPr lang="en-US" sz="800" b="1" dirty="0">
                <a:solidFill>
                  <a:srgbClr val="002060"/>
                </a:solidFill>
              </a:rPr>
              <a:t>, OS</a:t>
            </a:r>
          </a:p>
        </p:txBody>
      </p:sp>
      <p:pic>
        <p:nvPicPr>
          <p:cNvPr id="10" name="Picture 9"/>
          <p:cNvPicPr>
            <a:picLocks noChangeAspect="1"/>
          </p:cNvPicPr>
          <p:nvPr/>
        </p:nvPicPr>
        <p:blipFill>
          <a:blip r:embed="rId3"/>
          <a:stretch>
            <a:fillRect/>
          </a:stretch>
        </p:blipFill>
        <p:spPr>
          <a:xfrm>
            <a:off x="0" y="0"/>
            <a:ext cx="2227625" cy="675322"/>
          </a:xfrm>
          <a:prstGeom prst="rect">
            <a:avLst/>
          </a:prstGeom>
        </p:spPr>
      </p:pic>
      <p:sp>
        <p:nvSpPr>
          <p:cNvPr id="11" name="TextBox 10"/>
          <p:cNvSpPr txBox="1"/>
          <p:nvPr/>
        </p:nvSpPr>
        <p:spPr>
          <a:xfrm>
            <a:off x="7562217" y="105844"/>
            <a:ext cx="1452642" cy="215444"/>
          </a:xfrm>
          <a:prstGeom prst="rect">
            <a:avLst/>
          </a:prstGeom>
          <a:noFill/>
        </p:spPr>
        <p:txBody>
          <a:bodyPr wrap="none" rtlCol="0">
            <a:spAutoFit/>
          </a:bodyPr>
          <a:lstStyle/>
          <a:p>
            <a:r>
              <a:rPr lang="en-US" sz="800" dirty="0"/>
              <a:t>Hamilton et al SABCS 2022</a:t>
            </a:r>
          </a:p>
        </p:txBody>
      </p:sp>
      <p:sp>
        <p:nvSpPr>
          <p:cNvPr id="13" name="Rectangle 12"/>
          <p:cNvSpPr/>
          <p:nvPr/>
        </p:nvSpPr>
        <p:spPr bwMode="auto">
          <a:xfrm>
            <a:off x="4923025" y="1984309"/>
            <a:ext cx="2262165" cy="31635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4095378" y="3444748"/>
            <a:ext cx="480955" cy="173867"/>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4611804" y="3447316"/>
            <a:ext cx="233215" cy="173867"/>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Rectangle 15"/>
          <p:cNvSpPr/>
          <p:nvPr/>
        </p:nvSpPr>
        <p:spPr bwMode="auto">
          <a:xfrm>
            <a:off x="4957728" y="3133448"/>
            <a:ext cx="2262165" cy="31635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p:cNvSpPr/>
          <p:nvPr/>
        </p:nvSpPr>
        <p:spPr bwMode="auto">
          <a:xfrm>
            <a:off x="7224228" y="3120447"/>
            <a:ext cx="88640" cy="8392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ectangle 17"/>
          <p:cNvSpPr/>
          <p:nvPr/>
        </p:nvSpPr>
        <p:spPr bwMode="auto">
          <a:xfrm>
            <a:off x="4845019" y="3873780"/>
            <a:ext cx="2431228" cy="1488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Rectangle 18"/>
          <p:cNvSpPr/>
          <p:nvPr/>
        </p:nvSpPr>
        <p:spPr bwMode="auto">
          <a:xfrm>
            <a:off x="4877305" y="3076388"/>
            <a:ext cx="45719" cy="797392"/>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TextBox 20"/>
          <p:cNvSpPr txBox="1"/>
          <p:nvPr/>
        </p:nvSpPr>
        <p:spPr>
          <a:xfrm>
            <a:off x="1288767" y="716796"/>
            <a:ext cx="7833298" cy="461665"/>
          </a:xfrm>
          <a:prstGeom prst="rect">
            <a:avLst/>
          </a:prstGeom>
          <a:noFill/>
        </p:spPr>
        <p:txBody>
          <a:bodyPr wrap="none" rtlCol="0">
            <a:spAutoFit/>
          </a:bodyPr>
          <a:lstStyle/>
          <a:p>
            <a:endParaRPr lang="en-US" sz="1200" dirty="0"/>
          </a:p>
          <a:p>
            <a:r>
              <a:rPr lang="en-US" sz="1200" b="1" u="sng" dirty="0">
                <a:solidFill>
                  <a:srgbClr val="002060"/>
                </a:solidFill>
              </a:rPr>
              <a:t>SABCS 2022</a:t>
            </a:r>
            <a:r>
              <a:rPr lang="en-US" sz="1200" b="1" dirty="0">
                <a:solidFill>
                  <a:srgbClr val="002060"/>
                </a:solidFill>
              </a:rPr>
              <a:t>: Prelim data from phase I/II DB-07 dose expansion for 1</a:t>
            </a:r>
            <a:r>
              <a:rPr lang="en-US" sz="1200" b="1" baseline="30000" dirty="0">
                <a:solidFill>
                  <a:srgbClr val="002060"/>
                </a:solidFill>
              </a:rPr>
              <a:t>st</a:t>
            </a:r>
            <a:r>
              <a:rPr lang="en-US" sz="1200" b="1" dirty="0">
                <a:solidFill>
                  <a:srgbClr val="002060"/>
                </a:solidFill>
              </a:rPr>
              <a:t> line T-</a:t>
            </a:r>
            <a:r>
              <a:rPr lang="en-US" sz="1200" b="1" dirty="0" err="1">
                <a:solidFill>
                  <a:srgbClr val="002060"/>
                </a:solidFill>
              </a:rPr>
              <a:t>DXd</a:t>
            </a:r>
            <a:r>
              <a:rPr lang="en-US" sz="1200" b="1" dirty="0">
                <a:solidFill>
                  <a:srgbClr val="002060"/>
                </a:solidFill>
              </a:rPr>
              <a:t> vs T-</a:t>
            </a:r>
            <a:r>
              <a:rPr lang="en-US" sz="1200" b="1" dirty="0" err="1">
                <a:solidFill>
                  <a:srgbClr val="002060"/>
                </a:solidFill>
              </a:rPr>
              <a:t>DXd</a:t>
            </a:r>
            <a:r>
              <a:rPr lang="en-US" sz="1200" b="1" dirty="0">
                <a:solidFill>
                  <a:srgbClr val="002060"/>
                </a:solidFill>
              </a:rPr>
              <a:t> + </a:t>
            </a:r>
            <a:r>
              <a:rPr lang="en-US" sz="1200" b="1" dirty="0" err="1">
                <a:solidFill>
                  <a:srgbClr val="002060"/>
                </a:solidFill>
              </a:rPr>
              <a:t>Pertuzumab</a:t>
            </a:r>
            <a:endParaRPr lang="en-US" sz="1200" b="1" dirty="0">
              <a:solidFill>
                <a:srgbClr val="002060"/>
              </a:solidFill>
            </a:endParaRPr>
          </a:p>
        </p:txBody>
      </p:sp>
    </p:spTree>
    <p:extLst>
      <p:ext uri="{BB962C8B-B14F-4D97-AF65-F5344CB8AC3E}">
        <p14:creationId xmlns:p14="http://schemas.microsoft.com/office/powerpoint/2010/main" val="257811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368D-8449-4B29-BA7F-C1707D14018D}"/>
              </a:ext>
            </a:extLst>
          </p:cNvPr>
          <p:cNvPicPr>
            <a:picLocks noChangeAspect="1"/>
          </p:cNvPicPr>
          <p:nvPr/>
        </p:nvPicPr>
        <p:blipFill>
          <a:blip r:embed="rId2"/>
          <a:stretch>
            <a:fillRect/>
          </a:stretch>
        </p:blipFill>
        <p:spPr>
          <a:xfrm>
            <a:off x="5705859" y="135926"/>
            <a:ext cx="3304142" cy="4637324"/>
          </a:xfrm>
          <a:prstGeom prst="roundRect">
            <a:avLst/>
          </a:prstGeom>
        </p:spPr>
      </p:pic>
      <p:pic>
        <p:nvPicPr>
          <p:cNvPr id="5" name="Picture 4">
            <a:extLst>
              <a:ext uri="{FF2B5EF4-FFF2-40B4-BE49-F238E27FC236}">
                <a16:creationId xmlns:a16="http://schemas.microsoft.com/office/drawing/2014/main" id="{CE9DDA49-3AC3-445C-9C29-5EE8B9AB4BC1}"/>
              </a:ext>
            </a:extLst>
          </p:cNvPr>
          <p:cNvPicPr>
            <a:picLocks noChangeAspect="1"/>
          </p:cNvPicPr>
          <p:nvPr/>
        </p:nvPicPr>
        <p:blipFill>
          <a:blip r:embed="rId3"/>
          <a:stretch>
            <a:fillRect/>
          </a:stretch>
        </p:blipFill>
        <p:spPr>
          <a:xfrm>
            <a:off x="533731" y="1562188"/>
            <a:ext cx="1492211" cy="2089925"/>
          </a:xfrm>
          <a:prstGeom prst="roundRect">
            <a:avLst/>
          </a:prstGeom>
        </p:spPr>
      </p:pic>
      <p:sp>
        <p:nvSpPr>
          <p:cNvPr id="9" name="TextBox 8">
            <a:extLst>
              <a:ext uri="{FF2B5EF4-FFF2-40B4-BE49-F238E27FC236}">
                <a16:creationId xmlns:a16="http://schemas.microsoft.com/office/drawing/2014/main" id="{9B669317-4829-4154-92D6-1D79E7563F82}"/>
              </a:ext>
            </a:extLst>
          </p:cNvPr>
          <p:cNvSpPr txBox="1"/>
          <p:nvPr/>
        </p:nvSpPr>
        <p:spPr>
          <a:xfrm>
            <a:off x="479746" y="396484"/>
            <a:ext cx="3351926" cy="122341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dirty="0" err="1">
                <a:ln>
                  <a:noFill/>
                </a:ln>
                <a:solidFill>
                  <a:prstClr val="black"/>
                </a:solidFill>
                <a:effectLst/>
                <a:uLnTx/>
                <a:uFillTx/>
                <a:latin typeface="Montserrat-Light"/>
                <a:ea typeface="ＭＳ Ｐゴシック" charset="0"/>
                <a:cs typeface="+mn-cs"/>
              </a:rPr>
              <a:t>OncLive</a:t>
            </a:r>
            <a:r>
              <a:rPr kumimoji="0" lang="en-US" sz="2175" b="0" i="0" u="none" strike="noStrike" kern="1200" cap="none" spc="0" normalizeH="0" baseline="30000" noProof="0" dirty="0">
                <a:ln>
                  <a:noFill/>
                </a:ln>
                <a:solidFill>
                  <a:prstClr val="black"/>
                </a:solidFill>
                <a:effectLst/>
                <a:uLnTx/>
                <a:uFillTx/>
                <a:latin typeface="Montserrat-Light"/>
                <a:ea typeface="ＭＳ Ｐゴシック" charset="0"/>
                <a:cs typeface="+mn-cs"/>
              </a:rPr>
              <a:t>®</a:t>
            </a:r>
            <a:r>
              <a:rPr kumimoji="0" lang="en-US" sz="675" b="0" i="0" u="none" strike="noStrike" kern="1200" cap="none" spc="0" normalizeH="0" baseline="0" noProof="0" dirty="0">
                <a:ln>
                  <a:noFill/>
                </a:ln>
                <a:solidFill>
                  <a:prstClr val="black"/>
                </a:solidFill>
                <a:effectLst/>
                <a:uLnTx/>
                <a:uFillTx/>
                <a:latin typeface="Montserrat-Light"/>
                <a:ea typeface="ＭＳ Ｐゴシック" charset="0"/>
                <a:cs typeface="+mn-cs"/>
              </a:rPr>
              <a:t> </a:t>
            </a:r>
            <a:r>
              <a:rPr kumimoji="0" lang="en-US" sz="2175" b="0" i="0" u="none" strike="noStrike" kern="1200" cap="none" spc="0" normalizeH="0" baseline="0" noProof="0" dirty="0">
                <a:ln>
                  <a:noFill/>
                </a:ln>
                <a:solidFill>
                  <a:prstClr val="black"/>
                </a:solidFill>
                <a:effectLst/>
                <a:uLnTx/>
                <a:uFillTx/>
                <a:latin typeface="Montserrat-Light"/>
                <a:ea typeface="ＭＳ Ｐゴシック" charset="0"/>
                <a:cs typeface="+mn-cs"/>
              </a:rPr>
              <a:t>is launching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dirty="0">
                <a:ln>
                  <a:noFill/>
                </a:ln>
                <a:solidFill>
                  <a:prstClr val="black"/>
                </a:solidFill>
                <a:effectLst/>
                <a:uLnTx/>
                <a:uFillTx/>
                <a:latin typeface="Montserrat-Light"/>
                <a:ea typeface="ＭＳ Ｐゴシック" charset="0"/>
                <a:cs typeface="+mn-cs"/>
              </a:rPr>
              <a:t>a new app called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30052"/>
                </a:solidFill>
                <a:effectLst/>
                <a:uLnTx/>
                <a:uFillTx/>
                <a:latin typeface="Montserrat ExtraBold" panose="020B0604020202020204" pitchFamily="2" charset="0"/>
                <a:ea typeface="ＭＳ Ｐゴシック" charset="0"/>
                <a:cs typeface="Arial" panose="020B0604020202020204" pitchFamily="34" charset="0"/>
              </a:rPr>
              <a:t>Meet MY MSL</a:t>
            </a:r>
            <a:r>
              <a:rPr kumimoji="0" lang="en-US" sz="2775" b="0" i="0" u="none" strike="noStrike" kern="1200" cap="none" spc="0" normalizeH="0" baseline="0" noProof="0" dirty="0">
                <a:ln>
                  <a:noFill/>
                </a:ln>
                <a:solidFill>
                  <a:prstClr val="black"/>
                </a:solidFill>
                <a:effectLst/>
                <a:uLnTx/>
                <a:uFillTx/>
                <a:latin typeface="Montserrat-Light"/>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1" name="TextBox 10">
            <a:extLst>
              <a:ext uri="{FF2B5EF4-FFF2-40B4-BE49-F238E27FC236}">
                <a16:creationId xmlns:a16="http://schemas.microsoft.com/office/drawing/2014/main" id="{50257C22-4DE2-4731-80D1-D1A54FD0B8C8}"/>
              </a:ext>
            </a:extLst>
          </p:cNvPr>
          <p:cNvSpPr txBox="1"/>
          <p:nvPr/>
        </p:nvSpPr>
        <p:spPr>
          <a:xfrm>
            <a:off x="479746" y="3712997"/>
            <a:ext cx="5126198"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has been created to provide oncologists the opportunity to initiate direct contact with the Medical Science Liaison (MSL) in their area of expertise. It has never been easier to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meet</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locate</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and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contact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the MSL you need.</a:t>
            </a:r>
            <a:endParaRPr kumimoji="0" lang="en-US" sz="1200" b="0" i="0" u="none" strike="noStrike" kern="1200" cap="none" spc="0" normalizeH="0" baseline="0" noProof="0">
              <a:ln>
                <a:noFill/>
              </a:ln>
              <a:solidFill>
                <a:prstClr val="black"/>
              </a:solidFill>
              <a:effectLst/>
              <a:uLnTx/>
              <a:uFillTx/>
              <a:latin typeface="Montserrat Light" panose="020B0604020202020204" pitchFamily="2"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53D9178C-FE65-4792-A0E9-DFA068DB2C1A}"/>
              </a:ext>
            </a:extLst>
          </p:cNvPr>
          <p:cNvSpPr txBox="1"/>
          <p:nvPr/>
        </p:nvSpPr>
        <p:spPr>
          <a:xfrm>
            <a:off x="2286524" y="4813499"/>
            <a:ext cx="4570952"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30052"/>
                </a:solidFill>
                <a:effectLst/>
                <a:uLnTx/>
                <a:uFillTx/>
                <a:latin typeface="Montserrat-Bold"/>
                <a:ea typeface="ＭＳ Ｐゴシック" charset="0"/>
                <a:cs typeface="+mn-cs"/>
              </a:rPr>
              <a:t>Find any MSL from any company for any tumor</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19" name="TextBox 18">
            <a:extLst>
              <a:ext uri="{FF2B5EF4-FFF2-40B4-BE49-F238E27FC236}">
                <a16:creationId xmlns:a16="http://schemas.microsoft.com/office/drawing/2014/main" id="{D799A0F3-8818-4CD4-BBAC-BFA26EC6FC4F}"/>
              </a:ext>
            </a:extLst>
          </p:cNvPr>
          <p:cNvSpPr txBox="1"/>
          <p:nvPr/>
        </p:nvSpPr>
        <p:spPr>
          <a:xfrm>
            <a:off x="2107734" y="2290800"/>
            <a:ext cx="3560374" cy="8771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Visit </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hlinkClick r:id="rId4"/>
              </a:rPr>
              <a:t>https://cloud.email.onclive.com/referrals</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 to be one of the first health care professionals to gain access to </a:t>
            </a:r>
            <a:r>
              <a:rPr kumimoji="0" lang="en-US" sz="135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997671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2004" y="242775"/>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DESTINY-Breast07</a:t>
            </a:r>
            <a:br>
              <a:rPr lang="en-US" sz="2400" kern="0" dirty="0">
                <a:solidFill>
                  <a:schemeClr val="accent6">
                    <a:lumMod val="75000"/>
                  </a:schemeClr>
                </a:solidFill>
              </a:rPr>
            </a:br>
            <a:endParaRPr lang="en-US" sz="2000" kern="0" dirty="0"/>
          </a:p>
        </p:txBody>
      </p:sp>
      <p:sp>
        <p:nvSpPr>
          <p:cNvPr id="11" name="TextBox 10"/>
          <p:cNvSpPr txBox="1"/>
          <p:nvPr/>
        </p:nvSpPr>
        <p:spPr>
          <a:xfrm>
            <a:off x="7562217" y="105844"/>
            <a:ext cx="1452642" cy="215444"/>
          </a:xfrm>
          <a:prstGeom prst="rect">
            <a:avLst/>
          </a:prstGeom>
          <a:noFill/>
        </p:spPr>
        <p:txBody>
          <a:bodyPr wrap="none" rtlCol="0">
            <a:spAutoFit/>
          </a:bodyPr>
          <a:lstStyle/>
          <a:p>
            <a:r>
              <a:rPr lang="en-US" sz="800" dirty="0"/>
              <a:t>Hamilton et al SABCS 2022</a:t>
            </a:r>
          </a:p>
        </p:txBody>
      </p:sp>
      <p:sp>
        <p:nvSpPr>
          <p:cNvPr id="12" name="TextBox 11"/>
          <p:cNvSpPr txBox="1"/>
          <p:nvPr/>
        </p:nvSpPr>
        <p:spPr>
          <a:xfrm>
            <a:off x="1288767" y="622271"/>
            <a:ext cx="7129580" cy="461665"/>
          </a:xfrm>
          <a:prstGeom prst="rect">
            <a:avLst/>
          </a:prstGeom>
          <a:noFill/>
        </p:spPr>
        <p:txBody>
          <a:bodyPr wrap="none" rtlCol="0">
            <a:spAutoFit/>
          </a:bodyPr>
          <a:lstStyle/>
          <a:p>
            <a:endParaRPr lang="en-US" sz="1200" dirty="0"/>
          </a:p>
          <a:p>
            <a:r>
              <a:rPr lang="en-US" sz="1200" b="1" u="sng" dirty="0">
                <a:solidFill>
                  <a:srgbClr val="002060"/>
                </a:solidFill>
              </a:rPr>
              <a:t>SABCS 2022</a:t>
            </a:r>
            <a:r>
              <a:rPr lang="en-US" sz="1200" b="1" dirty="0">
                <a:solidFill>
                  <a:srgbClr val="002060"/>
                </a:solidFill>
              </a:rPr>
              <a:t>: Prelim data from DB-07 dose expansion for 1</a:t>
            </a:r>
            <a:r>
              <a:rPr lang="en-US" sz="1200" b="1" baseline="30000" dirty="0">
                <a:solidFill>
                  <a:srgbClr val="002060"/>
                </a:solidFill>
              </a:rPr>
              <a:t>st</a:t>
            </a:r>
            <a:r>
              <a:rPr lang="en-US" sz="1200" b="1" dirty="0">
                <a:solidFill>
                  <a:srgbClr val="002060"/>
                </a:solidFill>
              </a:rPr>
              <a:t> line T-</a:t>
            </a:r>
            <a:r>
              <a:rPr lang="en-US" sz="1200" b="1" dirty="0" err="1">
                <a:solidFill>
                  <a:srgbClr val="002060"/>
                </a:solidFill>
              </a:rPr>
              <a:t>DXd</a:t>
            </a:r>
            <a:r>
              <a:rPr lang="en-US" sz="1200" b="1" dirty="0">
                <a:solidFill>
                  <a:srgbClr val="002060"/>
                </a:solidFill>
              </a:rPr>
              <a:t> vs T-</a:t>
            </a:r>
            <a:r>
              <a:rPr lang="en-US" sz="1200" b="1" dirty="0" err="1">
                <a:solidFill>
                  <a:srgbClr val="002060"/>
                </a:solidFill>
              </a:rPr>
              <a:t>DXd</a:t>
            </a:r>
            <a:r>
              <a:rPr lang="en-US" sz="1200" b="1" dirty="0">
                <a:solidFill>
                  <a:srgbClr val="002060"/>
                </a:solidFill>
              </a:rPr>
              <a:t> + </a:t>
            </a:r>
            <a:r>
              <a:rPr lang="en-US" sz="1200" b="1" dirty="0" err="1">
                <a:solidFill>
                  <a:srgbClr val="002060"/>
                </a:solidFill>
              </a:rPr>
              <a:t>Pertuzumab</a:t>
            </a:r>
            <a:endParaRPr lang="en-US" sz="1200" b="1" dirty="0">
              <a:solidFill>
                <a:srgbClr val="002060"/>
              </a:solidFill>
            </a:endParaRPr>
          </a:p>
        </p:txBody>
      </p:sp>
      <p:sp>
        <p:nvSpPr>
          <p:cNvPr id="17" name="Rectangle 16"/>
          <p:cNvSpPr/>
          <p:nvPr/>
        </p:nvSpPr>
        <p:spPr bwMode="auto">
          <a:xfrm>
            <a:off x="6266492" y="3120447"/>
            <a:ext cx="88640" cy="8392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ectangle 17"/>
          <p:cNvSpPr/>
          <p:nvPr/>
        </p:nvSpPr>
        <p:spPr bwMode="auto">
          <a:xfrm>
            <a:off x="3887283" y="3873780"/>
            <a:ext cx="2431228" cy="1488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9" name="Picture 8"/>
          <p:cNvPicPr>
            <a:picLocks noChangeAspect="1"/>
          </p:cNvPicPr>
          <p:nvPr/>
        </p:nvPicPr>
        <p:blipFill>
          <a:blip r:embed="rId2"/>
          <a:stretch>
            <a:fillRect/>
          </a:stretch>
        </p:blipFill>
        <p:spPr>
          <a:xfrm>
            <a:off x="1013599" y="1287761"/>
            <a:ext cx="3449851" cy="3744273"/>
          </a:xfrm>
          <a:prstGeom prst="rect">
            <a:avLst/>
          </a:prstGeom>
        </p:spPr>
      </p:pic>
      <p:sp>
        <p:nvSpPr>
          <p:cNvPr id="25" name="Rectangle 24"/>
          <p:cNvSpPr/>
          <p:nvPr/>
        </p:nvSpPr>
        <p:spPr bwMode="auto">
          <a:xfrm>
            <a:off x="1495782" y="3376868"/>
            <a:ext cx="1902472" cy="59342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p:cNvPicPr>
            <a:picLocks noChangeAspect="1"/>
          </p:cNvPicPr>
          <p:nvPr/>
        </p:nvPicPr>
        <p:blipFill>
          <a:blip r:embed="rId3"/>
          <a:stretch>
            <a:fillRect/>
          </a:stretch>
        </p:blipFill>
        <p:spPr>
          <a:xfrm>
            <a:off x="4736470" y="1287761"/>
            <a:ext cx="3462054" cy="3750559"/>
          </a:xfrm>
          <a:prstGeom prst="rect">
            <a:avLst/>
          </a:prstGeom>
        </p:spPr>
      </p:pic>
      <p:sp>
        <p:nvSpPr>
          <p:cNvPr id="16" name="Rectangle 15"/>
          <p:cNvSpPr/>
          <p:nvPr/>
        </p:nvSpPr>
        <p:spPr bwMode="auto">
          <a:xfrm>
            <a:off x="5388418" y="3329303"/>
            <a:ext cx="1756147" cy="54447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p:cNvSpPr/>
          <p:nvPr/>
        </p:nvSpPr>
        <p:spPr bwMode="auto">
          <a:xfrm>
            <a:off x="1643126" y="1287761"/>
            <a:ext cx="2028148" cy="27302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Rectangle 18"/>
          <p:cNvSpPr/>
          <p:nvPr/>
        </p:nvSpPr>
        <p:spPr bwMode="auto">
          <a:xfrm>
            <a:off x="5388418" y="1324742"/>
            <a:ext cx="2028148" cy="27302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9110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2004" y="242775"/>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DESTINY-Breast07</a:t>
            </a:r>
            <a:br>
              <a:rPr lang="en-US" sz="2400" kern="0" dirty="0">
                <a:solidFill>
                  <a:schemeClr val="accent6">
                    <a:lumMod val="75000"/>
                  </a:schemeClr>
                </a:solidFill>
              </a:rPr>
            </a:br>
            <a:endParaRPr lang="en-US" sz="2000" kern="0" dirty="0"/>
          </a:p>
        </p:txBody>
      </p:sp>
      <p:sp>
        <p:nvSpPr>
          <p:cNvPr id="11" name="TextBox 10"/>
          <p:cNvSpPr txBox="1"/>
          <p:nvPr/>
        </p:nvSpPr>
        <p:spPr>
          <a:xfrm>
            <a:off x="7562217" y="105844"/>
            <a:ext cx="1452642" cy="215444"/>
          </a:xfrm>
          <a:prstGeom prst="rect">
            <a:avLst/>
          </a:prstGeom>
          <a:noFill/>
        </p:spPr>
        <p:txBody>
          <a:bodyPr wrap="none" rtlCol="0">
            <a:spAutoFit/>
          </a:bodyPr>
          <a:lstStyle/>
          <a:p>
            <a:r>
              <a:rPr lang="en-US" sz="800" dirty="0"/>
              <a:t>Hamilton et al SABCS 2022</a:t>
            </a:r>
          </a:p>
        </p:txBody>
      </p:sp>
      <p:sp>
        <p:nvSpPr>
          <p:cNvPr id="12" name="TextBox 11"/>
          <p:cNvSpPr txBox="1"/>
          <p:nvPr/>
        </p:nvSpPr>
        <p:spPr>
          <a:xfrm>
            <a:off x="1288767" y="622271"/>
            <a:ext cx="7129580" cy="461665"/>
          </a:xfrm>
          <a:prstGeom prst="rect">
            <a:avLst/>
          </a:prstGeom>
          <a:noFill/>
        </p:spPr>
        <p:txBody>
          <a:bodyPr wrap="none" rtlCol="0">
            <a:spAutoFit/>
          </a:bodyPr>
          <a:lstStyle/>
          <a:p>
            <a:endParaRPr lang="en-US" sz="1200" dirty="0"/>
          </a:p>
          <a:p>
            <a:r>
              <a:rPr lang="en-US" sz="1200" b="1" u="sng" dirty="0">
                <a:solidFill>
                  <a:srgbClr val="002060"/>
                </a:solidFill>
              </a:rPr>
              <a:t>SABCS 2022</a:t>
            </a:r>
            <a:r>
              <a:rPr lang="en-US" sz="1200" b="1" dirty="0">
                <a:solidFill>
                  <a:srgbClr val="002060"/>
                </a:solidFill>
              </a:rPr>
              <a:t>: Prelim data from DB-07 dose expansion for 1</a:t>
            </a:r>
            <a:r>
              <a:rPr lang="en-US" sz="1200" b="1" baseline="30000" dirty="0">
                <a:solidFill>
                  <a:srgbClr val="002060"/>
                </a:solidFill>
              </a:rPr>
              <a:t>st</a:t>
            </a:r>
            <a:r>
              <a:rPr lang="en-US" sz="1200" b="1" dirty="0">
                <a:solidFill>
                  <a:srgbClr val="002060"/>
                </a:solidFill>
              </a:rPr>
              <a:t> line T-</a:t>
            </a:r>
            <a:r>
              <a:rPr lang="en-US" sz="1200" b="1" dirty="0" err="1">
                <a:solidFill>
                  <a:srgbClr val="002060"/>
                </a:solidFill>
              </a:rPr>
              <a:t>DXd</a:t>
            </a:r>
            <a:r>
              <a:rPr lang="en-US" sz="1200" b="1" dirty="0">
                <a:solidFill>
                  <a:srgbClr val="002060"/>
                </a:solidFill>
              </a:rPr>
              <a:t> vs T-</a:t>
            </a:r>
            <a:r>
              <a:rPr lang="en-US" sz="1200" b="1" dirty="0" err="1">
                <a:solidFill>
                  <a:srgbClr val="002060"/>
                </a:solidFill>
              </a:rPr>
              <a:t>DXd</a:t>
            </a:r>
            <a:r>
              <a:rPr lang="en-US" sz="1200" b="1" dirty="0">
                <a:solidFill>
                  <a:srgbClr val="002060"/>
                </a:solidFill>
              </a:rPr>
              <a:t> + </a:t>
            </a:r>
            <a:r>
              <a:rPr lang="en-US" sz="1200" b="1" dirty="0" err="1">
                <a:solidFill>
                  <a:srgbClr val="002060"/>
                </a:solidFill>
              </a:rPr>
              <a:t>Pertuzumab</a:t>
            </a:r>
            <a:endParaRPr lang="en-US" sz="1200" b="1" dirty="0">
              <a:solidFill>
                <a:srgbClr val="002060"/>
              </a:solidFill>
            </a:endParaRPr>
          </a:p>
        </p:txBody>
      </p:sp>
      <p:sp>
        <p:nvSpPr>
          <p:cNvPr id="17" name="Rectangle 16"/>
          <p:cNvSpPr/>
          <p:nvPr/>
        </p:nvSpPr>
        <p:spPr bwMode="auto">
          <a:xfrm>
            <a:off x="6266492" y="3120447"/>
            <a:ext cx="88640" cy="8392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ectangle 17"/>
          <p:cNvSpPr/>
          <p:nvPr/>
        </p:nvSpPr>
        <p:spPr bwMode="auto">
          <a:xfrm>
            <a:off x="3887283" y="3873780"/>
            <a:ext cx="2431228" cy="1488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0" name="Picture 19"/>
          <p:cNvPicPr>
            <a:picLocks noChangeAspect="1"/>
          </p:cNvPicPr>
          <p:nvPr/>
        </p:nvPicPr>
        <p:blipFill>
          <a:blip r:embed="rId2"/>
          <a:stretch>
            <a:fillRect/>
          </a:stretch>
        </p:blipFill>
        <p:spPr>
          <a:xfrm>
            <a:off x="2868780" y="1249282"/>
            <a:ext cx="3922917" cy="3004409"/>
          </a:xfrm>
          <a:prstGeom prst="rect">
            <a:avLst/>
          </a:prstGeom>
        </p:spPr>
      </p:pic>
      <p:pic>
        <p:nvPicPr>
          <p:cNvPr id="3" name="Picture 2"/>
          <p:cNvPicPr>
            <a:picLocks noChangeAspect="1"/>
          </p:cNvPicPr>
          <p:nvPr/>
        </p:nvPicPr>
        <p:blipFill>
          <a:blip r:embed="rId3"/>
          <a:stretch>
            <a:fillRect/>
          </a:stretch>
        </p:blipFill>
        <p:spPr>
          <a:xfrm>
            <a:off x="2917792" y="4253691"/>
            <a:ext cx="3873905" cy="560153"/>
          </a:xfrm>
          <a:prstGeom prst="rect">
            <a:avLst/>
          </a:prstGeom>
        </p:spPr>
      </p:pic>
      <p:sp>
        <p:nvSpPr>
          <p:cNvPr id="5" name="Rectangle 4"/>
          <p:cNvSpPr/>
          <p:nvPr/>
        </p:nvSpPr>
        <p:spPr bwMode="auto">
          <a:xfrm>
            <a:off x="2893706" y="2403061"/>
            <a:ext cx="3873905" cy="12810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Rectangle 20"/>
          <p:cNvSpPr/>
          <p:nvPr/>
        </p:nvSpPr>
        <p:spPr bwMode="auto">
          <a:xfrm>
            <a:off x="2893285" y="2852366"/>
            <a:ext cx="3873905" cy="12810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2" name="Rectangle 21"/>
          <p:cNvSpPr/>
          <p:nvPr/>
        </p:nvSpPr>
        <p:spPr bwMode="auto">
          <a:xfrm>
            <a:off x="2917791" y="3211522"/>
            <a:ext cx="3849399" cy="128104"/>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Rectangle 22"/>
          <p:cNvSpPr/>
          <p:nvPr/>
        </p:nvSpPr>
        <p:spPr bwMode="auto">
          <a:xfrm>
            <a:off x="2905537" y="3692901"/>
            <a:ext cx="3849399" cy="44134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21688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T-DM1</a:t>
            </a:r>
            <a:r>
              <a:rPr lang="en-US" sz="1800" kern="0" dirty="0"/>
              <a:t>Cancer</a:t>
            </a:r>
            <a:endParaRPr lang="en-US" sz="2000" kern="0" dirty="0"/>
          </a:p>
        </p:txBody>
      </p:sp>
      <p:pic>
        <p:nvPicPr>
          <p:cNvPr id="6" name="Picture 5"/>
          <p:cNvPicPr>
            <a:picLocks noChangeAspect="1"/>
          </p:cNvPicPr>
          <p:nvPr/>
        </p:nvPicPr>
        <p:blipFill>
          <a:blip r:embed="rId3"/>
          <a:stretch>
            <a:fillRect/>
          </a:stretch>
        </p:blipFill>
        <p:spPr>
          <a:xfrm>
            <a:off x="4706342" y="1321462"/>
            <a:ext cx="2106375" cy="1746750"/>
          </a:xfrm>
          <a:prstGeom prst="rect">
            <a:avLst/>
          </a:prstGeom>
        </p:spPr>
      </p:pic>
      <p:pic>
        <p:nvPicPr>
          <p:cNvPr id="7" name="Picture 6"/>
          <p:cNvPicPr>
            <a:picLocks noChangeAspect="1"/>
          </p:cNvPicPr>
          <p:nvPr/>
        </p:nvPicPr>
        <p:blipFill>
          <a:blip r:embed="rId4"/>
          <a:stretch>
            <a:fillRect/>
          </a:stretch>
        </p:blipFill>
        <p:spPr>
          <a:xfrm>
            <a:off x="5179260" y="3160223"/>
            <a:ext cx="3156374" cy="1090807"/>
          </a:xfrm>
          <a:prstGeom prst="rect">
            <a:avLst/>
          </a:prstGeom>
        </p:spPr>
      </p:pic>
      <p:pic>
        <p:nvPicPr>
          <p:cNvPr id="8" name="Picture 7"/>
          <p:cNvPicPr>
            <a:picLocks noChangeAspect="1"/>
          </p:cNvPicPr>
          <p:nvPr/>
        </p:nvPicPr>
        <p:blipFill>
          <a:blip r:embed="rId5"/>
          <a:stretch>
            <a:fillRect/>
          </a:stretch>
        </p:blipFill>
        <p:spPr>
          <a:xfrm>
            <a:off x="6812717" y="1567619"/>
            <a:ext cx="2227881" cy="1592604"/>
          </a:xfrm>
          <a:prstGeom prst="rect">
            <a:avLst/>
          </a:prstGeom>
        </p:spPr>
      </p:pic>
      <p:pic>
        <p:nvPicPr>
          <p:cNvPr id="9" name="Picture 8"/>
          <p:cNvPicPr>
            <a:picLocks noChangeAspect="1"/>
          </p:cNvPicPr>
          <p:nvPr/>
        </p:nvPicPr>
        <p:blipFill>
          <a:blip r:embed="rId6"/>
          <a:stretch>
            <a:fillRect/>
          </a:stretch>
        </p:blipFill>
        <p:spPr>
          <a:xfrm>
            <a:off x="356050" y="1693295"/>
            <a:ext cx="4215950" cy="1174396"/>
          </a:xfrm>
          <a:prstGeom prst="rect">
            <a:avLst/>
          </a:prstGeom>
        </p:spPr>
      </p:pic>
      <p:sp>
        <p:nvSpPr>
          <p:cNvPr id="10" name="TextBox 9"/>
          <p:cNvSpPr txBox="1"/>
          <p:nvPr/>
        </p:nvSpPr>
        <p:spPr>
          <a:xfrm>
            <a:off x="356050" y="3083845"/>
            <a:ext cx="4295022" cy="461665"/>
          </a:xfrm>
          <a:prstGeom prst="rect">
            <a:avLst/>
          </a:prstGeom>
          <a:noFill/>
        </p:spPr>
        <p:txBody>
          <a:bodyPr wrap="none" rtlCol="0">
            <a:spAutoFit/>
          </a:bodyPr>
          <a:lstStyle/>
          <a:p>
            <a:r>
              <a:rPr lang="en-US" sz="1200" dirty="0"/>
              <a:t>As of data cut off 7/11/2022, 7 patients enrolled with PD post</a:t>
            </a:r>
          </a:p>
          <a:p>
            <a:r>
              <a:rPr lang="en-US" sz="1200" dirty="0"/>
              <a:t>T-DM1 and response-evaluable.</a:t>
            </a:r>
          </a:p>
        </p:txBody>
      </p:sp>
      <p:sp>
        <p:nvSpPr>
          <p:cNvPr id="11" name="TextBox 10"/>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Tree>
    <p:extLst>
      <p:ext uri="{BB962C8B-B14F-4D97-AF65-F5344CB8AC3E}">
        <p14:creationId xmlns:p14="http://schemas.microsoft.com/office/powerpoint/2010/main" val="4226013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394" y="1236446"/>
            <a:ext cx="3958948" cy="2786454"/>
          </a:xfrm>
          <a:prstGeom prst="rect">
            <a:avLst/>
          </a:prstGeom>
        </p:spPr>
      </p:pic>
      <p:pic>
        <p:nvPicPr>
          <p:cNvPr id="4" name="Picture 3"/>
          <p:cNvPicPr>
            <a:picLocks noChangeAspect="1"/>
          </p:cNvPicPr>
          <p:nvPr/>
        </p:nvPicPr>
        <p:blipFill>
          <a:blip r:embed="rId3"/>
          <a:stretch>
            <a:fillRect/>
          </a:stretch>
        </p:blipFill>
        <p:spPr>
          <a:xfrm>
            <a:off x="4940585" y="1084768"/>
            <a:ext cx="3816369" cy="3707589"/>
          </a:xfrm>
          <a:prstGeom prst="rect">
            <a:avLst/>
          </a:prstGeom>
        </p:spPr>
      </p:pic>
      <p:sp>
        <p:nvSpPr>
          <p:cNvPr id="6" name="Title 3"/>
          <p:cNvSpPr txBox="1">
            <a:spLocks/>
          </p:cNvSpPr>
          <p:nvPr/>
        </p:nvSpPr>
        <p:spPr>
          <a:xfrm>
            <a:off x="-34671" y="270475"/>
            <a:ext cx="9261009"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a:t>
            </a:r>
            <a:r>
              <a:rPr lang="en-US" sz="1800" kern="0" dirty="0">
                <a:solidFill>
                  <a:srgbClr val="002060"/>
                </a:solidFill>
              </a:rPr>
              <a:t>T-DM1</a:t>
            </a:r>
            <a:endParaRPr lang="en-US" sz="2000" kern="0" dirty="0">
              <a:solidFill>
                <a:srgbClr val="002060"/>
              </a:solidFill>
            </a:endParaRPr>
          </a:p>
        </p:txBody>
      </p:sp>
      <p:sp>
        <p:nvSpPr>
          <p:cNvPr id="7" name="Rectangle 6"/>
          <p:cNvSpPr/>
          <p:nvPr/>
        </p:nvSpPr>
        <p:spPr bwMode="auto">
          <a:xfrm>
            <a:off x="4940585" y="3978290"/>
            <a:ext cx="3271680" cy="74105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
        <p:nvSpPr>
          <p:cNvPr id="2" name="Rectangle 1"/>
          <p:cNvSpPr/>
          <p:nvPr/>
        </p:nvSpPr>
        <p:spPr bwMode="auto">
          <a:xfrm>
            <a:off x="4940585" y="2629673"/>
            <a:ext cx="3758915" cy="22782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652925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65142"/>
            <a:ext cx="9261009"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T-DM1</a:t>
            </a:r>
            <a:r>
              <a:rPr lang="en-US" sz="1800" kern="0" dirty="0"/>
              <a:t>Cancer</a:t>
            </a:r>
            <a:endParaRPr lang="en-US" sz="2000" kern="0" dirty="0"/>
          </a:p>
        </p:txBody>
      </p:sp>
      <p:sp>
        <p:nvSpPr>
          <p:cNvPr id="8" name="TextBox 7"/>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12" name="Picture 11"/>
          <p:cNvPicPr>
            <a:picLocks noChangeAspect="1"/>
          </p:cNvPicPr>
          <p:nvPr/>
        </p:nvPicPr>
        <p:blipFill>
          <a:blip r:embed="rId2"/>
          <a:stretch>
            <a:fillRect/>
          </a:stretch>
        </p:blipFill>
        <p:spPr>
          <a:xfrm>
            <a:off x="554707" y="1239231"/>
            <a:ext cx="2649634" cy="2641819"/>
          </a:xfrm>
          <a:prstGeom prst="rect">
            <a:avLst/>
          </a:prstGeom>
        </p:spPr>
      </p:pic>
      <p:pic>
        <p:nvPicPr>
          <p:cNvPr id="13" name="Picture 12"/>
          <p:cNvPicPr>
            <a:picLocks noChangeAspect="1"/>
          </p:cNvPicPr>
          <p:nvPr/>
        </p:nvPicPr>
        <p:blipFill>
          <a:blip r:embed="rId3"/>
          <a:stretch>
            <a:fillRect/>
          </a:stretch>
        </p:blipFill>
        <p:spPr>
          <a:xfrm>
            <a:off x="3517806" y="1637926"/>
            <a:ext cx="2695247" cy="1183279"/>
          </a:xfrm>
          <a:prstGeom prst="rect">
            <a:avLst/>
          </a:prstGeom>
        </p:spPr>
      </p:pic>
      <p:sp>
        <p:nvSpPr>
          <p:cNvPr id="2" name="5-Point Star 1"/>
          <p:cNvSpPr/>
          <p:nvPr/>
        </p:nvSpPr>
        <p:spPr bwMode="auto">
          <a:xfrm>
            <a:off x="6286500" y="2597150"/>
            <a:ext cx="298450" cy="224055"/>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00499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65142"/>
            <a:ext cx="9261009"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T-DM1</a:t>
            </a:r>
            <a:r>
              <a:rPr lang="en-US" sz="1800" kern="0" dirty="0"/>
              <a:t>Cancer</a:t>
            </a:r>
            <a:endParaRPr lang="en-US" sz="2000" kern="0" dirty="0"/>
          </a:p>
        </p:txBody>
      </p:sp>
      <p:sp>
        <p:nvSpPr>
          <p:cNvPr id="8" name="TextBox 7"/>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pic>
        <p:nvPicPr>
          <p:cNvPr id="9" name="Content Placeholder 2"/>
          <p:cNvPicPr>
            <a:picLocks noGrp="1" noChangeAspect="1"/>
          </p:cNvPicPr>
          <p:nvPr>
            <p:ph idx="1"/>
          </p:nvPr>
        </p:nvPicPr>
        <p:blipFill>
          <a:blip r:embed="rId2"/>
          <a:stretch>
            <a:fillRect/>
          </a:stretch>
        </p:blipFill>
        <p:spPr>
          <a:xfrm>
            <a:off x="88199" y="1106405"/>
            <a:ext cx="3117173" cy="2466375"/>
          </a:xfrm>
          <a:prstGeom prst="rect">
            <a:avLst/>
          </a:prstGeom>
        </p:spPr>
      </p:pic>
      <p:pic>
        <p:nvPicPr>
          <p:cNvPr id="10" name="Picture 9"/>
          <p:cNvPicPr>
            <a:picLocks noChangeAspect="1"/>
          </p:cNvPicPr>
          <p:nvPr/>
        </p:nvPicPr>
        <p:blipFill>
          <a:blip r:embed="rId3"/>
          <a:stretch>
            <a:fillRect/>
          </a:stretch>
        </p:blipFill>
        <p:spPr>
          <a:xfrm>
            <a:off x="3139027" y="1183085"/>
            <a:ext cx="3098073" cy="2340339"/>
          </a:xfrm>
          <a:prstGeom prst="rect">
            <a:avLst/>
          </a:prstGeom>
        </p:spPr>
      </p:pic>
      <p:pic>
        <p:nvPicPr>
          <p:cNvPr id="11" name="Picture 10"/>
          <p:cNvPicPr>
            <a:picLocks noChangeAspect="1"/>
          </p:cNvPicPr>
          <p:nvPr/>
        </p:nvPicPr>
        <p:blipFill>
          <a:blip r:embed="rId4"/>
          <a:stretch>
            <a:fillRect/>
          </a:stretch>
        </p:blipFill>
        <p:spPr>
          <a:xfrm>
            <a:off x="6362008" y="1183085"/>
            <a:ext cx="2566289" cy="2449640"/>
          </a:xfrm>
          <a:prstGeom prst="rect">
            <a:avLst/>
          </a:prstGeom>
        </p:spPr>
      </p:pic>
    </p:spTree>
    <p:extLst>
      <p:ext uri="{BB962C8B-B14F-4D97-AF65-F5344CB8AC3E}">
        <p14:creationId xmlns:p14="http://schemas.microsoft.com/office/powerpoint/2010/main" val="2157171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
        <p:nvSpPr>
          <p:cNvPr id="6" name="Title 3"/>
          <p:cNvSpPr txBox="1">
            <a:spLocks/>
          </p:cNvSpPr>
          <p:nvPr/>
        </p:nvSpPr>
        <p:spPr>
          <a:xfrm>
            <a:off x="-34671" y="0"/>
            <a:ext cx="9261009"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T-DM1</a:t>
            </a:r>
            <a:r>
              <a:rPr lang="en-US" sz="1800" kern="0" dirty="0"/>
              <a:t>Cancer</a:t>
            </a:r>
            <a:endParaRPr lang="en-US" sz="2000" kern="0" dirty="0"/>
          </a:p>
        </p:txBody>
      </p:sp>
      <p:pic>
        <p:nvPicPr>
          <p:cNvPr id="10" name="Picture 9"/>
          <p:cNvPicPr>
            <a:picLocks noChangeAspect="1"/>
          </p:cNvPicPr>
          <p:nvPr/>
        </p:nvPicPr>
        <p:blipFill>
          <a:blip r:embed="rId2"/>
          <a:stretch>
            <a:fillRect/>
          </a:stretch>
        </p:blipFill>
        <p:spPr>
          <a:xfrm>
            <a:off x="432595" y="1542779"/>
            <a:ext cx="2756970" cy="1131346"/>
          </a:xfrm>
          <a:prstGeom prst="rect">
            <a:avLst/>
          </a:prstGeom>
        </p:spPr>
      </p:pic>
    </p:spTree>
    <p:extLst>
      <p:ext uri="{BB962C8B-B14F-4D97-AF65-F5344CB8AC3E}">
        <p14:creationId xmlns:p14="http://schemas.microsoft.com/office/powerpoint/2010/main" val="2175659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2217" y="105844"/>
            <a:ext cx="1366080" cy="215444"/>
          </a:xfrm>
          <a:prstGeom prst="rect">
            <a:avLst/>
          </a:prstGeom>
          <a:noFill/>
        </p:spPr>
        <p:txBody>
          <a:bodyPr wrap="none" rtlCol="0">
            <a:spAutoFit/>
          </a:bodyPr>
          <a:lstStyle/>
          <a:p>
            <a:r>
              <a:rPr lang="en-US" sz="800" dirty="0" err="1"/>
              <a:t>Hurvitz</a:t>
            </a:r>
            <a:r>
              <a:rPr lang="en-US" sz="800" dirty="0"/>
              <a:t> et al SABCS 2022</a:t>
            </a:r>
          </a:p>
        </p:txBody>
      </p:sp>
      <p:sp>
        <p:nvSpPr>
          <p:cNvPr id="6" name="Title 3"/>
          <p:cNvSpPr txBox="1">
            <a:spLocks/>
          </p:cNvSpPr>
          <p:nvPr/>
        </p:nvSpPr>
        <p:spPr>
          <a:xfrm>
            <a:off x="-34671" y="0"/>
            <a:ext cx="9261009"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ACE-Breast-03</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Efficacy and safety of ARX788 in HER2+ MBC previously treated with T-DM1</a:t>
            </a:r>
            <a:r>
              <a:rPr lang="en-US" sz="1800" kern="0" dirty="0"/>
              <a:t>Cancer</a:t>
            </a:r>
            <a:endParaRPr lang="en-US" sz="2000" kern="0" dirty="0"/>
          </a:p>
        </p:txBody>
      </p:sp>
      <p:pic>
        <p:nvPicPr>
          <p:cNvPr id="10" name="Picture 9"/>
          <p:cNvPicPr>
            <a:picLocks noChangeAspect="1"/>
          </p:cNvPicPr>
          <p:nvPr/>
        </p:nvPicPr>
        <p:blipFill>
          <a:blip r:embed="rId2"/>
          <a:stretch>
            <a:fillRect/>
          </a:stretch>
        </p:blipFill>
        <p:spPr>
          <a:xfrm>
            <a:off x="432595" y="1542779"/>
            <a:ext cx="2756970" cy="1131346"/>
          </a:xfrm>
          <a:prstGeom prst="rect">
            <a:avLst/>
          </a:prstGeom>
        </p:spPr>
      </p:pic>
      <p:pic>
        <p:nvPicPr>
          <p:cNvPr id="11" name="Picture 10"/>
          <p:cNvPicPr>
            <a:picLocks noChangeAspect="1"/>
          </p:cNvPicPr>
          <p:nvPr/>
        </p:nvPicPr>
        <p:blipFill>
          <a:blip r:embed="rId3"/>
          <a:stretch>
            <a:fillRect/>
          </a:stretch>
        </p:blipFill>
        <p:spPr>
          <a:xfrm>
            <a:off x="3557541" y="941000"/>
            <a:ext cx="5189154" cy="2230085"/>
          </a:xfrm>
          <a:prstGeom prst="rect">
            <a:avLst/>
          </a:prstGeom>
          <a:ln w="19050">
            <a:solidFill>
              <a:srgbClr val="C00000"/>
            </a:solidFill>
          </a:ln>
        </p:spPr>
      </p:pic>
      <p:pic>
        <p:nvPicPr>
          <p:cNvPr id="13" name="Picture 12"/>
          <p:cNvPicPr>
            <a:picLocks noChangeAspect="1"/>
          </p:cNvPicPr>
          <p:nvPr/>
        </p:nvPicPr>
        <p:blipFill>
          <a:blip r:embed="rId4"/>
          <a:stretch>
            <a:fillRect/>
          </a:stretch>
        </p:blipFill>
        <p:spPr>
          <a:xfrm>
            <a:off x="4861041" y="3321889"/>
            <a:ext cx="2921123" cy="1069225"/>
          </a:xfrm>
          <a:prstGeom prst="rect">
            <a:avLst/>
          </a:prstGeom>
        </p:spPr>
      </p:pic>
    </p:spTree>
    <p:extLst>
      <p:ext uri="{BB962C8B-B14F-4D97-AF65-F5344CB8AC3E}">
        <p14:creationId xmlns:p14="http://schemas.microsoft.com/office/powerpoint/2010/main" val="2747609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4840" y="393828"/>
            <a:ext cx="10515600" cy="1325563"/>
          </a:xfr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060"/>
                </a:solidFill>
                <a:latin typeface="Arial" panose="020B0604020202020204" pitchFamily="34" charset="0"/>
                <a:cs typeface="Arial" panose="020B0604020202020204" pitchFamily="34" charset="0"/>
              </a:rPr>
              <a:t>Recent CNS-specific outcomes from the metastatic setting…</a:t>
            </a:r>
          </a:p>
        </p:txBody>
      </p:sp>
      <p:sp>
        <p:nvSpPr>
          <p:cNvPr id="5" name="Content Placeholder 2"/>
          <p:cNvSpPr txBox="1">
            <a:spLocks/>
          </p:cNvSpPr>
          <p:nvPr/>
        </p:nvSpPr>
        <p:spPr bwMode="auto">
          <a:xfrm>
            <a:off x="689610" y="1332456"/>
            <a:ext cx="7886700" cy="326350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342900" indent="-342900" algn="l">
              <a:buFont typeface="Arial" panose="020B0604020202020204" pitchFamily="34" charset="0"/>
              <a:buChar char="•"/>
            </a:pPr>
            <a:r>
              <a:rPr lang="en-US" sz="2000" kern="0" dirty="0">
                <a:latin typeface="Arial" panose="020B0604020202020204" pitchFamily="34" charset="0"/>
                <a:cs typeface="Arial" panose="020B0604020202020204" pitchFamily="34" charset="0"/>
              </a:rPr>
              <a:t>HER2CLIMB trial: </a:t>
            </a:r>
            <a:r>
              <a:rPr lang="en-US" sz="2000" kern="0" dirty="0" err="1">
                <a:latin typeface="Arial" panose="020B0604020202020204" pitchFamily="34" charset="0"/>
                <a:cs typeface="Arial" panose="020B0604020202020204" pitchFamily="34" charset="0"/>
              </a:rPr>
              <a:t>tucatinib</a:t>
            </a:r>
            <a:r>
              <a:rPr lang="en-US" sz="2000" kern="0" dirty="0">
                <a:latin typeface="Arial" panose="020B0604020202020204" pitchFamily="34" charset="0"/>
                <a:cs typeface="Arial" panose="020B0604020202020204" pitchFamily="34" charset="0"/>
              </a:rPr>
              <a:t>, </a:t>
            </a:r>
            <a:r>
              <a:rPr lang="en-US" sz="2000" kern="0" dirty="0" err="1">
                <a:latin typeface="Arial" panose="020B0604020202020204" pitchFamily="34" charset="0"/>
                <a:cs typeface="Arial" panose="020B0604020202020204" pitchFamily="34" charset="0"/>
              </a:rPr>
              <a:t>capecitabine</a:t>
            </a:r>
            <a:r>
              <a:rPr lang="en-US" sz="2000" kern="0" dirty="0">
                <a:latin typeface="Arial" panose="020B0604020202020204" pitchFamily="34" charset="0"/>
                <a:cs typeface="Arial" panose="020B0604020202020204" pitchFamily="34" charset="0"/>
              </a:rPr>
              <a:t> plus </a:t>
            </a:r>
            <a:r>
              <a:rPr lang="en-US" sz="2000" kern="0" dirty="0" err="1">
                <a:latin typeface="Arial" panose="020B0604020202020204" pitchFamily="34" charset="0"/>
                <a:cs typeface="Arial" panose="020B0604020202020204" pitchFamily="34" charset="0"/>
              </a:rPr>
              <a:t>trastuzumab</a:t>
            </a:r>
            <a:endParaRPr lang="en-US" sz="2000" kern="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kern="0" dirty="0">
                <a:latin typeface="Arial" panose="020B0604020202020204" pitchFamily="34" charset="0"/>
                <a:cs typeface="Arial" panose="020B0604020202020204" pitchFamily="34" charset="0"/>
              </a:rPr>
              <a:t>NALA trial: </a:t>
            </a:r>
            <a:r>
              <a:rPr lang="en-US" sz="2000" kern="0" dirty="0" err="1">
                <a:latin typeface="Arial" panose="020B0604020202020204" pitchFamily="34" charset="0"/>
                <a:cs typeface="Arial" panose="020B0604020202020204" pitchFamily="34" charset="0"/>
              </a:rPr>
              <a:t>neratinib</a:t>
            </a:r>
            <a:r>
              <a:rPr lang="en-US" sz="2000" kern="0" dirty="0">
                <a:latin typeface="Arial" panose="020B0604020202020204" pitchFamily="34" charset="0"/>
                <a:cs typeface="Arial" panose="020B0604020202020204" pitchFamily="34" charset="0"/>
              </a:rPr>
              <a:t> plus </a:t>
            </a:r>
            <a:r>
              <a:rPr lang="en-US" sz="2000" kern="0" dirty="0" err="1">
                <a:latin typeface="Arial" panose="020B0604020202020204" pitchFamily="34" charset="0"/>
                <a:cs typeface="Arial" panose="020B0604020202020204" pitchFamily="34" charset="0"/>
              </a:rPr>
              <a:t>capecitabine</a:t>
            </a:r>
            <a:endParaRPr lang="en-US" sz="2000" kern="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kern="0" dirty="0" err="1">
                <a:latin typeface="Arial" panose="020B0604020202020204" pitchFamily="34" charset="0"/>
                <a:cs typeface="Arial" panose="020B0604020202020204" pitchFamily="34" charset="0"/>
              </a:rPr>
              <a:t>Trastuzumab-deruxtecan</a:t>
            </a:r>
            <a:r>
              <a:rPr lang="en-US" sz="2000" kern="0" dirty="0">
                <a:latin typeface="Arial" panose="020B0604020202020204" pitchFamily="34" charset="0"/>
                <a:cs typeface="Arial" panose="020B0604020202020204" pitchFamily="34" charset="0"/>
              </a:rPr>
              <a:t> trials – brain-specific trials</a:t>
            </a:r>
          </a:p>
          <a:p>
            <a:pPr lvl="1" algn="l"/>
            <a:r>
              <a:rPr lang="en-US" sz="1800" kern="0" dirty="0">
                <a:latin typeface="Arial" panose="020B0604020202020204" pitchFamily="34" charset="0"/>
                <a:cs typeface="Arial" panose="020B0604020202020204" pitchFamily="34" charset="0"/>
              </a:rPr>
              <a:t>DESTINY-Breast03</a:t>
            </a:r>
          </a:p>
          <a:p>
            <a:pPr lvl="1" algn="l"/>
            <a:r>
              <a:rPr lang="en-US" sz="1800" kern="0" dirty="0">
                <a:latin typeface="Arial" panose="020B0604020202020204" pitchFamily="34" charset="0"/>
                <a:cs typeface="Arial" panose="020B0604020202020204" pitchFamily="34" charset="0"/>
              </a:rPr>
              <a:t>TUXEDO</a:t>
            </a:r>
          </a:p>
          <a:p>
            <a:pPr lvl="1" algn="l"/>
            <a:r>
              <a:rPr lang="en-US" sz="1800" kern="0" dirty="0">
                <a:latin typeface="Arial" panose="020B0604020202020204" pitchFamily="34" charset="0"/>
                <a:cs typeface="Arial" panose="020B0604020202020204" pitchFamily="34" charset="0"/>
              </a:rPr>
              <a:t>DEBBRAH (also includes HER2-low cohorts)</a:t>
            </a:r>
          </a:p>
        </p:txBody>
      </p:sp>
    </p:spTree>
    <p:extLst>
      <p:ext uri="{BB962C8B-B14F-4D97-AF65-F5344CB8AC3E}">
        <p14:creationId xmlns:p14="http://schemas.microsoft.com/office/powerpoint/2010/main" val="274721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09" y="-44338"/>
            <a:ext cx="8864967" cy="994172"/>
          </a:xfrm>
        </p:spPr>
        <p:txBody>
          <a:bodyPr>
            <a:noAutofit/>
          </a:bodyPr>
          <a:lstStyle/>
          <a:p>
            <a:pPr algn="l"/>
            <a:r>
              <a:rPr lang="en-US" sz="2400" b="1" dirty="0">
                <a:solidFill>
                  <a:srgbClr val="002060"/>
                </a:solidFill>
                <a:latin typeface="Arial" panose="020B0604020202020204" pitchFamily="34" charset="0"/>
                <a:cs typeface="Arial" panose="020B0604020202020204" pitchFamily="34" charset="0"/>
              </a:rPr>
              <a:t>HER2CLIMB</a:t>
            </a:r>
            <a:r>
              <a:rPr lang="en-US" sz="24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Intracranial ORR in patients with active brain metastases and measurable baseline intracranial disease</a:t>
            </a:r>
          </a:p>
        </p:txBody>
      </p:sp>
      <p:pic>
        <p:nvPicPr>
          <p:cNvPr id="4" name="Picture 3"/>
          <p:cNvPicPr>
            <a:picLocks noChangeAspect="1"/>
          </p:cNvPicPr>
          <p:nvPr/>
        </p:nvPicPr>
        <p:blipFill>
          <a:blip r:embed="rId2"/>
          <a:stretch>
            <a:fillRect/>
          </a:stretch>
        </p:blipFill>
        <p:spPr>
          <a:xfrm>
            <a:off x="6674474" y="452748"/>
            <a:ext cx="2397174" cy="2494451"/>
          </a:xfrm>
          <a:prstGeom prst="rect">
            <a:avLst/>
          </a:prstGeom>
        </p:spPr>
      </p:pic>
      <p:pic>
        <p:nvPicPr>
          <p:cNvPr id="5" name="Picture 4"/>
          <p:cNvPicPr>
            <a:picLocks noChangeAspect="1"/>
          </p:cNvPicPr>
          <p:nvPr/>
        </p:nvPicPr>
        <p:blipFill>
          <a:blip r:embed="rId3"/>
          <a:stretch>
            <a:fillRect/>
          </a:stretch>
        </p:blipFill>
        <p:spPr>
          <a:xfrm>
            <a:off x="206681" y="702101"/>
            <a:ext cx="5693286" cy="2107484"/>
          </a:xfrm>
          <a:prstGeom prst="rect">
            <a:avLst/>
          </a:prstGeom>
        </p:spPr>
      </p:pic>
      <p:sp>
        <p:nvSpPr>
          <p:cNvPr id="6" name="Rectangle 5"/>
          <p:cNvSpPr/>
          <p:nvPr/>
        </p:nvSpPr>
        <p:spPr>
          <a:xfrm>
            <a:off x="5163283" y="3306091"/>
            <a:ext cx="609692" cy="128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44578" y="3788239"/>
            <a:ext cx="2008883" cy="323165"/>
          </a:xfrm>
          <a:prstGeom prst="rect">
            <a:avLst/>
          </a:prstGeom>
          <a:noFill/>
        </p:spPr>
        <p:txBody>
          <a:bodyPr wrap="none" rtlCol="0">
            <a:spAutoFit/>
          </a:bodyPr>
          <a:lstStyle/>
          <a:p>
            <a:r>
              <a:rPr lang="en-US" sz="500" i="1" dirty="0">
                <a:latin typeface="Arial" panose="020B0604020202020204" pitchFamily="34" charset="0"/>
                <a:cs typeface="Arial" panose="020B0604020202020204" pitchFamily="34" charset="0"/>
              </a:rPr>
              <a:t>Murthy et al 2019</a:t>
            </a:r>
          </a:p>
          <a:p>
            <a:r>
              <a:rPr lang="en-US" sz="500" i="1" dirty="0">
                <a:latin typeface="Arial" panose="020B0604020202020204" pitchFamily="34" charset="0"/>
                <a:cs typeface="Arial" panose="020B0604020202020204" pitchFamily="34" charset="0"/>
              </a:rPr>
              <a:t>Nancy Lin et al, ASCO 2020 Virtual Meeting Oral Abstract #1005</a:t>
            </a:r>
          </a:p>
          <a:p>
            <a:r>
              <a:rPr lang="en-US" sz="500" i="1" dirty="0">
                <a:latin typeface="Arial" panose="020B0604020202020204" pitchFamily="34" charset="0"/>
                <a:cs typeface="Arial" panose="020B0604020202020204" pitchFamily="34" charset="0"/>
              </a:rPr>
              <a:t>Lin et al JCO 2020</a:t>
            </a:r>
          </a:p>
        </p:txBody>
      </p:sp>
      <p:pic>
        <p:nvPicPr>
          <p:cNvPr id="8" name="Picture 7"/>
          <p:cNvPicPr>
            <a:picLocks noChangeAspect="1"/>
          </p:cNvPicPr>
          <p:nvPr/>
        </p:nvPicPr>
        <p:blipFill>
          <a:blip r:embed="rId4"/>
          <a:stretch>
            <a:fillRect/>
          </a:stretch>
        </p:blipFill>
        <p:spPr>
          <a:xfrm>
            <a:off x="3536474" y="2900210"/>
            <a:ext cx="4726985" cy="2099221"/>
          </a:xfrm>
          <a:prstGeom prst="rect">
            <a:avLst/>
          </a:prstGeom>
        </p:spPr>
      </p:pic>
      <p:sp>
        <p:nvSpPr>
          <p:cNvPr id="9" name="Rectangle 8"/>
          <p:cNvSpPr/>
          <p:nvPr/>
        </p:nvSpPr>
        <p:spPr>
          <a:xfrm>
            <a:off x="5352645" y="2785867"/>
            <a:ext cx="547322" cy="18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p:nvSpPr>
        <p:spPr>
          <a:xfrm>
            <a:off x="7331259" y="1395396"/>
            <a:ext cx="593481" cy="2571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04134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82078846-1EF2-29DE-C5D9-421895490835}"/>
              </a:ext>
            </a:extLst>
          </p:cNvPr>
          <p:cNvPicPr>
            <a:picLocks noChangeAspect="1"/>
          </p:cNvPicPr>
          <p:nvPr/>
        </p:nvPicPr>
        <p:blipFill>
          <a:blip r:embed="rId2"/>
          <a:stretch>
            <a:fillRect/>
          </a:stretch>
        </p:blipFill>
        <p:spPr>
          <a:xfrm>
            <a:off x="324" y="2267"/>
            <a:ext cx="9136139" cy="5141560"/>
          </a:xfrm>
          <a:prstGeom prst="rect">
            <a:avLst/>
          </a:prstGeom>
        </p:spPr>
      </p:pic>
    </p:spTree>
    <p:extLst>
      <p:ext uri="{BB962C8B-B14F-4D97-AF65-F5344CB8AC3E}">
        <p14:creationId xmlns:p14="http://schemas.microsoft.com/office/powerpoint/2010/main" val="4257151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6769" y="929471"/>
            <a:ext cx="7772400" cy="3147278"/>
          </a:xfrm>
        </p:spPr>
        <p:txBody>
          <a:bodyPr/>
          <a:lstStyle/>
          <a:p>
            <a:r>
              <a:rPr lang="en-US" sz="1800" u="sng" dirty="0"/>
              <a:t>Real-world clinical use of </a:t>
            </a:r>
            <a:r>
              <a:rPr lang="en-US" sz="1800" u="sng" dirty="0" err="1"/>
              <a:t>tucatinib</a:t>
            </a:r>
            <a:r>
              <a:rPr lang="en-US" sz="1800" u="sng" dirty="0"/>
              <a:t> (n=183 pts)</a:t>
            </a:r>
          </a:p>
        </p:txBody>
      </p:sp>
      <p:sp>
        <p:nvSpPr>
          <p:cNvPr id="3" name="Title 1"/>
          <p:cNvSpPr txBox="1">
            <a:spLocks/>
          </p:cNvSpPr>
          <p:nvPr/>
        </p:nvSpPr>
        <p:spPr>
          <a:xfrm>
            <a:off x="661723" y="156021"/>
            <a:ext cx="7886700" cy="994172"/>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a:solidFill>
                  <a:srgbClr val="002060"/>
                </a:solidFill>
                <a:latin typeface="Arial" panose="020B0604020202020204" pitchFamily="34" charset="0"/>
                <a:cs typeface="Arial" panose="020B0604020202020204" pitchFamily="34" charset="0"/>
              </a:rPr>
              <a:t>Patient Characteristics, Treatment Patterns &amp; Clinical Outcomes Associated with </a:t>
            </a:r>
            <a:r>
              <a:rPr lang="en-US" sz="2000" b="1" kern="0" dirty="0" err="1">
                <a:solidFill>
                  <a:srgbClr val="002060"/>
                </a:solidFill>
                <a:latin typeface="Arial" panose="020B0604020202020204" pitchFamily="34" charset="0"/>
                <a:cs typeface="Arial" panose="020B0604020202020204" pitchFamily="34" charset="0"/>
              </a:rPr>
              <a:t>Tucatinib</a:t>
            </a:r>
            <a:r>
              <a:rPr lang="en-US" sz="2000" b="1" kern="0" dirty="0">
                <a:solidFill>
                  <a:srgbClr val="002060"/>
                </a:solidFill>
                <a:latin typeface="Arial" panose="020B0604020202020204" pitchFamily="34" charset="0"/>
                <a:cs typeface="Arial" panose="020B0604020202020204" pitchFamily="34" charset="0"/>
              </a:rPr>
              <a:t> in HER2+ MBC</a:t>
            </a:r>
            <a:endParaRPr lang="en-US" sz="2000" b="1" kern="0" dirty="0">
              <a:latin typeface="Arial" panose="020B0604020202020204" pitchFamily="34" charset="0"/>
              <a:cs typeface="Arial" panose="020B0604020202020204" pitchFamily="34" charset="0"/>
            </a:endParaRPr>
          </a:p>
        </p:txBody>
      </p:sp>
      <p:sp>
        <p:nvSpPr>
          <p:cNvPr id="4" name="TextBox 3"/>
          <p:cNvSpPr txBox="1"/>
          <p:nvPr/>
        </p:nvSpPr>
        <p:spPr>
          <a:xfrm>
            <a:off x="7683344" y="48299"/>
            <a:ext cx="1460656" cy="215444"/>
          </a:xfrm>
          <a:prstGeom prst="rect">
            <a:avLst/>
          </a:prstGeom>
          <a:noFill/>
        </p:spPr>
        <p:txBody>
          <a:bodyPr wrap="none" rtlCol="0">
            <a:spAutoFit/>
          </a:bodyPr>
          <a:lstStyle/>
          <a:p>
            <a:r>
              <a:rPr lang="en-US" sz="800" dirty="0"/>
              <a:t>Kaufman et al SABCS 2022</a:t>
            </a:r>
          </a:p>
        </p:txBody>
      </p:sp>
      <p:pic>
        <p:nvPicPr>
          <p:cNvPr id="5" name="Picture 4">
            <a:extLst>
              <a:ext uri="{FF2B5EF4-FFF2-40B4-BE49-F238E27FC236}">
                <a16:creationId xmlns:a16="http://schemas.microsoft.com/office/drawing/2014/main" id="{6F7C67BF-F5E7-B00F-0D4E-7577DBEC5D3C}"/>
              </a:ext>
            </a:extLst>
          </p:cNvPr>
          <p:cNvPicPr>
            <a:picLocks noChangeAspect="1"/>
          </p:cNvPicPr>
          <p:nvPr/>
        </p:nvPicPr>
        <p:blipFill>
          <a:blip r:embed="rId2"/>
          <a:stretch>
            <a:fillRect/>
          </a:stretch>
        </p:blipFill>
        <p:spPr>
          <a:xfrm>
            <a:off x="2134563" y="1541783"/>
            <a:ext cx="4756567" cy="3194613"/>
          </a:xfrm>
          <a:prstGeom prst="rect">
            <a:avLst/>
          </a:prstGeom>
        </p:spPr>
      </p:pic>
      <p:sp>
        <p:nvSpPr>
          <p:cNvPr id="6" name="Rectangle 5"/>
          <p:cNvSpPr/>
          <p:nvPr/>
        </p:nvSpPr>
        <p:spPr bwMode="auto">
          <a:xfrm>
            <a:off x="4280452" y="1868557"/>
            <a:ext cx="1252331" cy="125895"/>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p:cNvSpPr/>
          <p:nvPr/>
        </p:nvSpPr>
        <p:spPr bwMode="auto">
          <a:xfrm>
            <a:off x="2186608" y="2258278"/>
            <a:ext cx="4644887" cy="226505"/>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2154442" y="3525079"/>
            <a:ext cx="4677054" cy="125895"/>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4280451" y="3979616"/>
            <a:ext cx="1252331" cy="17494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5-Point Star 6"/>
          <p:cNvSpPr/>
          <p:nvPr/>
        </p:nvSpPr>
        <p:spPr bwMode="auto">
          <a:xfrm>
            <a:off x="6947941" y="3525079"/>
            <a:ext cx="202367" cy="214967"/>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38434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8E1DCBB-C22E-E3DA-807A-009124B514AE}"/>
              </a:ext>
            </a:extLst>
          </p:cNvPr>
          <p:cNvPicPr>
            <a:picLocks noGrp="1" noChangeAspect="1"/>
          </p:cNvPicPr>
          <p:nvPr>
            <p:ph idx="1"/>
          </p:nvPr>
        </p:nvPicPr>
        <p:blipFill>
          <a:blip r:embed="rId2"/>
          <a:stretch>
            <a:fillRect/>
          </a:stretch>
        </p:blipFill>
        <p:spPr>
          <a:xfrm>
            <a:off x="2279679" y="1712188"/>
            <a:ext cx="4928451" cy="2942258"/>
          </a:xfrm>
          <a:prstGeom prst="rect">
            <a:avLst/>
          </a:prstGeom>
        </p:spPr>
      </p:pic>
      <p:sp>
        <p:nvSpPr>
          <p:cNvPr id="5" name="TextBox 4"/>
          <p:cNvSpPr txBox="1"/>
          <p:nvPr/>
        </p:nvSpPr>
        <p:spPr>
          <a:xfrm>
            <a:off x="7683344" y="48299"/>
            <a:ext cx="1460656" cy="215444"/>
          </a:xfrm>
          <a:prstGeom prst="rect">
            <a:avLst/>
          </a:prstGeom>
          <a:noFill/>
        </p:spPr>
        <p:txBody>
          <a:bodyPr wrap="none" rtlCol="0">
            <a:spAutoFit/>
          </a:bodyPr>
          <a:lstStyle/>
          <a:p>
            <a:r>
              <a:rPr lang="en-US" sz="800" dirty="0"/>
              <a:t>Kaufman et al SABCS 2022</a:t>
            </a:r>
          </a:p>
        </p:txBody>
      </p:sp>
      <p:sp>
        <p:nvSpPr>
          <p:cNvPr id="6" name="Title 1"/>
          <p:cNvSpPr txBox="1">
            <a:spLocks/>
          </p:cNvSpPr>
          <p:nvPr/>
        </p:nvSpPr>
        <p:spPr>
          <a:xfrm>
            <a:off x="714732" y="263743"/>
            <a:ext cx="7886700" cy="994172"/>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800" b="1" kern="0" dirty="0">
                <a:solidFill>
                  <a:srgbClr val="002060"/>
                </a:solidFill>
                <a:latin typeface="Arial" panose="020B0604020202020204" pitchFamily="34" charset="0"/>
                <a:cs typeface="Arial" panose="020B0604020202020204" pitchFamily="34" charset="0"/>
              </a:rPr>
              <a:t>Proportion of patients with and without brain metastases receiving </a:t>
            </a:r>
            <a:r>
              <a:rPr lang="en-US" sz="1800" b="1" kern="0" dirty="0" err="1">
                <a:solidFill>
                  <a:srgbClr val="002060"/>
                </a:solidFill>
                <a:latin typeface="Arial" panose="020B0604020202020204" pitchFamily="34" charset="0"/>
                <a:cs typeface="Arial" panose="020B0604020202020204" pitchFamily="34" charset="0"/>
              </a:rPr>
              <a:t>tucatinib</a:t>
            </a:r>
            <a:r>
              <a:rPr lang="en-US" sz="1800" b="1" kern="0" dirty="0">
                <a:solidFill>
                  <a:srgbClr val="002060"/>
                </a:solidFill>
                <a:latin typeface="Arial" panose="020B0604020202020204" pitchFamily="34" charset="0"/>
                <a:cs typeface="Arial" panose="020B0604020202020204" pitchFamily="34" charset="0"/>
              </a:rPr>
              <a:t> by line of therapy</a:t>
            </a:r>
            <a:endParaRPr lang="en-US" sz="1800" b="1" kern="0" dirty="0">
              <a:latin typeface="Arial" panose="020B0604020202020204" pitchFamily="34" charset="0"/>
              <a:cs typeface="Arial" panose="020B0604020202020204" pitchFamily="34" charset="0"/>
            </a:endParaRPr>
          </a:p>
        </p:txBody>
      </p:sp>
      <p:sp>
        <p:nvSpPr>
          <p:cNvPr id="2" name="Oval 1"/>
          <p:cNvSpPr/>
          <p:nvPr/>
        </p:nvSpPr>
        <p:spPr bwMode="auto">
          <a:xfrm rot="2662673">
            <a:off x="3145441" y="2216013"/>
            <a:ext cx="1777261" cy="2325766"/>
          </a:xfrm>
          <a:prstGeom prst="ellipse">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3"/>
          <p:cNvSpPr txBox="1"/>
          <p:nvPr/>
        </p:nvSpPr>
        <p:spPr>
          <a:xfrm>
            <a:off x="415670" y="1258081"/>
            <a:ext cx="8039830" cy="276999"/>
          </a:xfrm>
          <a:prstGeom prst="rect">
            <a:avLst/>
          </a:prstGeom>
          <a:noFill/>
        </p:spPr>
        <p:txBody>
          <a:bodyPr wrap="none" rtlCol="0">
            <a:spAutoFit/>
          </a:bodyPr>
          <a:lstStyle/>
          <a:p>
            <a:r>
              <a:rPr lang="en-US" sz="1200" b="1" i="1" dirty="0" err="1">
                <a:solidFill>
                  <a:srgbClr val="C00000"/>
                </a:solidFill>
              </a:rPr>
              <a:t>Tucatinib</a:t>
            </a:r>
            <a:r>
              <a:rPr lang="en-US" sz="1200" b="1" i="1" dirty="0">
                <a:solidFill>
                  <a:srgbClr val="C00000"/>
                </a:solidFill>
              </a:rPr>
              <a:t>-based regimen were more likely to be initiated earlier in those with brain metastases than without</a:t>
            </a:r>
          </a:p>
        </p:txBody>
      </p:sp>
    </p:spTree>
    <p:extLst>
      <p:ext uri="{BB962C8B-B14F-4D97-AF65-F5344CB8AC3E}">
        <p14:creationId xmlns:p14="http://schemas.microsoft.com/office/powerpoint/2010/main" val="3937981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4811" y="286229"/>
            <a:ext cx="7886700" cy="605687"/>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060"/>
                </a:solidFill>
                <a:latin typeface="Arial" panose="020B0604020202020204" pitchFamily="34" charset="0"/>
                <a:cs typeface="Arial" panose="020B0604020202020204" pitchFamily="34" charset="0"/>
              </a:rPr>
              <a:t>Treatment Patterns</a:t>
            </a:r>
            <a:endParaRPr lang="en-US" sz="2400" b="1" kern="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AE3E6D-4752-1A00-BF30-F75268FA7BCB}"/>
              </a:ext>
            </a:extLst>
          </p:cNvPr>
          <p:cNvSpPr txBox="1"/>
          <p:nvPr/>
        </p:nvSpPr>
        <p:spPr>
          <a:xfrm>
            <a:off x="821537" y="869430"/>
            <a:ext cx="7982262" cy="3308598"/>
          </a:xfrm>
          <a:prstGeom prst="rect">
            <a:avLst/>
          </a:prstGeom>
          <a:noFill/>
        </p:spPr>
        <p:txBody>
          <a:bodyPr wrap="square">
            <a:spAutoFit/>
          </a:bodyPr>
          <a:lstStyle/>
          <a:p>
            <a:pPr algn="l"/>
            <a:endParaRPr lang="en-US" sz="9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Most patients (n=135; 74%) received </a:t>
            </a:r>
            <a:r>
              <a:rPr lang="en-US" sz="1400" b="0" i="0" u="none" strike="noStrike" baseline="0" dirty="0" err="1">
                <a:solidFill>
                  <a:srgbClr val="000000"/>
                </a:solidFill>
                <a:latin typeface="Arial" panose="020B0604020202020204" pitchFamily="34" charset="0"/>
              </a:rPr>
              <a:t>tucatinib</a:t>
            </a:r>
            <a:r>
              <a:rPr lang="en-US" sz="1400" b="0" i="0" u="none" strike="noStrike" baseline="0" dirty="0">
                <a:solidFill>
                  <a:srgbClr val="000000"/>
                </a:solidFill>
                <a:latin typeface="Arial" panose="020B0604020202020204" pitchFamily="34" charset="0"/>
              </a:rPr>
              <a:t> </a:t>
            </a:r>
            <a:r>
              <a:rPr lang="en-US" sz="1400" dirty="0">
                <a:solidFill>
                  <a:srgbClr val="000000"/>
                </a:solidFill>
                <a:latin typeface="Arial" panose="020B0604020202020204" pitchFamily="34" charset="0"/>
              </a:rPr>
              <a:t>combined with </a:t>
            </a:r>
            <a:r>
              <a:rPr lang="en-US" sz="1400" b="0" i="0" u="none" strike="noStrike" baseline="0" dirty="0" err="1">
                <a:solidFill>
                  <a:srgbClr val="000000"/>
                </a:solidFill>
                <a:latin typeface="Arial" panose="020B0604020202020204" pitchFamily="34" charset="0"/>
              </a:rPr>
              <a:t>trastuzumab</a:t>
            </a:r>
            <a:r>
              <a:rPr lang="en-US" sz="1400" b="0" i="0" u="none" strike="noStrike" baseline="0" dirty="0">
                <a:solidFill>
                  <a:srgbClr val="000000"/>
                </a:solidFill>
                <a:latin typeface="Arial" panose="020B0604020202020204" pitchFamily="34" charset="0"/>
              </a:rPr>
              <a:t> + capecitabine. </a:t>
            </a:r>
          </a:p>
          <a:p>
            <a:pPr marL="742950" lvl="1" indent="-2857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7.4%</a:t>
            </a:r>
            <a:r>
              <a:rPr lang="en-US" sz="1200" b="0" i="0" u="none" strike="noStrike" dirty="0">
                <a:solidFill>
                  <a:srgbClr val="000000"/>
                </a:solidFill>
                <a:latin typeface="Arial" panose="020B0604020202020204" pitchFamily="34" charset="0"/>
              </a:rPr>
              <a:t> (n=10) of these patients</a:t>
            </a:r>
            <a:r>
              <a:rPr lang="en-US" sz="1200" b="0" i="0" u="none" strike="noStrike" baseline="0" dirty="0">
                <a:solidFill>
                  <a:srgbClr val="000000"/>
                </a:solidFill>
                <a:latin typeface="Arial" panose="020B0604020202020204" pitchFamily="34" charset="0"/>
              </a:rPr>
              <a:t> discontinued capecitabine ≥1 month prior to discontinuing </a:t>
            </a:r>
            <a:r>
              <a:rPr lang="en-US" sz="1200" b="0" i="0" u="none" strike="noStrike" baseline="0" dirty="0" err="1">
                <a:solidFill>
                  <a:srgbClr val="000000"/>
                </a:solidFill>
                <a:latin typeface="Arial" panose="020B0604020202020204" pitchFamily="34" charset="0"/>
              </a:rPr>
              <a:t>tucatinib</a:t>
            </a:r>
            <a:r>
              <a:rPr lang="en-US" sz="1200" b="0" i="0" u="none" strike="noStrike" baseline="0" dirty="0">
                <a:solidFill>
                  <a:srgbClr val="000000"/>
                </a:solidFill>
                <a:latin typeface="Arial" panose="020B0604020202020204" pitchFamily="34" charset="0"/>
              </a:rPr>
              <a:t>. </a:t>
            </a:r>
          </a:p>
          <a:p>
            <a:pPr marL="285750" indent="-285750">
              <a:buFont typeface="Arial" panose="020B0604020202020204" pitchFamily="34" charset="0"/>
              <a:buChar char="•"/>
            </a:pPr>
            <a:endParaRPr lang="en-US" sz="12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Of the 48 patients who did not receive tucatinib, trastuzumab, plus </a:t>
            </a:r>
            <a:r>
              <a:rPr lang="en-US" sz="1400" b="0" i="0" u="none" strike="noStrike" baseline="0" dirty="0" err="1">
                <a:solidFill>
                  <a:srgbClr val="000000"/>
                </a:solidFill>
                <a:latin typeface="Arial" panose="020B0604020202020204" pitchFamily="34" charset="0"/>
              </a:rPr>
              <a:t>capecitabine</a:t>
            </a:r>
            <a:r>
              <a:rPr lang="en-US" sz="1400" b="0" i="0" u="none" strike="noStrike" baseline="0" dirty="0">
                <a:solidFill>
                  <a:srgbClr val="000000"/>
                </a:solidFill>
                <a:latin typeface="Arial" panose="020B0604020202020204" pitchFamily="34" charset="0"/>
              </a:rPr>
              <a:t>:</a:t>
            </a:r>
          </a:p>
          <a:p>
            <a:pPr marL="742950" lvl="1" indent="-2857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20 (42%) received </a:t>
            </a:r>
            <a:r>
              <a:rPr lang="en-US" sz="1200" b="0" i="0" u="none" strike="noStrike" baseline="0" dirty="0" err="1">
                <a:solidFill>
                  <a:srgbClr val="000000"/>
                </a:solidFill>
                <a:latin typeface="Arial" panose="020B0604020202020204" pitchFamily="34" charset="0"/>
              </a:rPr>
              <a:t>tucatinib</a:t>
            </a:r>
            <a:r>
              <a:rPr lang="en-US" sz="1200" b="0" i="0" u="none" strike="noStrike" baseline="0" dirty="0">
                <a:solidFill>
                  <a:srgbClr val="000000"/>
                </a:solidFill>
                <a:latin typeface="Arial" panose="020B0604020202020204" pitchFamily="34" charset="0"/>
              </a:rPr>
              <a:t> +  </a:t>
            </a:r>
            <a:r>
              <a:rPr lang="en-US" sz="1200" b="0" i="0" u="none" strike="noStrike" baseline="0" dirty="0" err="1">
                <a:solidFill>
                  <a:srgbClr val="000000"/>
                </a:solidFill>
                <a:latin typeface="Arial" panose="020B0604020202020204" pitchFamily="34" charset="0"/>
              </a:rPr>
              <a:t>trastuzumab</a:t>
            </a:r>
            <a:endParaRPr lang="en-US" sz="1200" b="0" i="0" u="none" strike="noStrike" baseline="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14 (29%) received </a:t>
            </a:r>
            <a:r>
              <a:rPr lang="en-US" sz="1200" b="0" i="0" u="none" strike="noStrike" baseline="0" dirty="0" err="1">
                <a:solidFill>
                  <a:srgbClr val="000000"/>
                </a:solidFill>
                <a:latin typeface="Arial" panose="020B0604020202020204" pitchFamily="34" charset="0"/>
              </a:rPr>
              <a:t>tucatinib</a:t>
            </a:r>
            <a:r>
              <a:rPr lang="en-US" sz="1200" b="0" i="0" u="none" strike="noStrike" baseline="0" dirty="0">
                <a:solidFill>
                  <a:srgbClr val="000000"/>
                </a:solidFill>
                <a:latin typeface="Arial" panose="020B0604020202020204" pitchFamily="34" charset="0"/>
              </a:rPr>
              <a:t> + </a:t>
            </a:r>
            <a:r>
              <a:rPr lang="en-US" sz="1200" b="0" i="0" u="none" strike="noStrike" baseline="0" dirty="0" err="1">
                <a:solidFill>
                  <a:srgbClr val="000000"/>
                </a:solidFill>
                <a:latin typeface="Arial" panose="020B0604020202020204" pitchFamily="34" charset="0"/>
              </a:rPr>
              <a:t>capecitabine</a:t>
            </a:r>
            <a:endParaRPr lang="en-US" sz="1200" b="0" i="0" u="none" strike="noStrike" baseline="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7 (15%) </a:t>
            </a:r>
            <a:r>
              <a:rPr lang="en-US" sz="1200" b="0" i="0" u="none" strike="noStrike" baseline="0" dirty="0" err="1">
                <a:solidFill>
                  <a:srgbClr val="000000"/>
                </a:solidFill>
                <a:latin typeface="Arial" panose="020B0604020202020204" pitchFamily="34" charset="0"/>
              </a:rPr>
              <a:t>tucatinib</a:t>
            </a:r>
            <a:r>
              <a:rPr lang="en-US" sz="1200" b="0" i="0" u="none" strike="noStrike" baseline="0" dirty="0">
                <a:solidFill>
                  <a:srgbClr val="000000"/>
                </a:solidFill>
                <a:latin typeface="Arial" panose="020B0604020202020204" pitchFamily="34" charset="0"/>
              </a:rPr>
              <a:t> monotherapy</a:t>
            </a:r>
          </a:p>
          <a:p>
            <a:pPr marL="742950" lvl="1" indent="-2857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7 (15%) other </a:t>
            </a:r>
            <a:r>
              <a:rPr lang="en-US" sz="1200" b="0" i="0" u="none" strike="noStrike" baseline="0" dirty="0" err="1">
                <a:solidFill>
                  <a:srgbClr val="000000"/>
                </a:solidFill>
                <a:latin typeface="Arial" panose="020B0604020202020204" pitchFamily="34" charset="0"/>
              </a:rPr>
              <a:t>tucatinib</a:t>
            </a:r>
            <a:r>
              <a:rPr lang="en-US" sz="1200" b="0" i="0" u="none" strike="noStrike" baseline="0" dirty="0">
                <a:solidFill>
                  <a:srgbClr val="000000"/>
                </a:solidFill>
                <a:latin typeface="Arial" panose="020B0604020202020204" pitchFamily="34" charset="0"/>
              </a:rPr>
              <a:t> combinations</a:t>
            </a:r>
          </a:p>
          <a:p>
            <a:pPr marL="285750" indent="-285750">
              <a:buFont typeface="Arial" panose="020B0604020202020204" pitchFamily="34" charset="0"/>
              <a:buChar char="•"/>
            </a:pPr>
            <a:endParaRPr lang="en-US" sz="12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When </a:t>
            </a:r>
            <a:r>
              <a:rPr lang="en-US" sz="1400" b="0" i="0" u="none" strike="noStrike" baseline="0" dirty="0" err="1">
                <a:solidFill>
                  <a:srgbClr val="000000"/>
                </a:solidFill>
                <a:latin typeface="Arial" panose="020B0604020202020204" pitchFamily="34" charset="0"/>
              </a:rPr>
              <a:t>tucatinib</a:t>
            </a:r>
            <a:r>
              <a:rPr lang="en-US" sz="1400" b="0" i="0" u="none" strike="noStrike" baseline="0" dirty="0">
                <a:solidFill>
                  <a:srgbClr val="000000"/>
                </a:solidFill>
                <a:latin typeface="Arial" panose="020B0604020202020204" pitchFamily="34" charset="0"/>
              </a:rPr>
              <a:t>-based</a:t>
            </a:r>
            <a:r>
              <a:rPr lang="en-US" sz="1400" b="0" i="0" u="none" strike="noStrike" dirty="0">
                <a:solidFill>
                  <a:srgbClr val="000000"/>
                </a:solidFill>
                <a:latin typeface="Arial" panose="020B0604020202020204" pitchFamily="34" charset="0"/>
              </a:rPr>
              <a:t> regimen </a:t>
            </a:r>
            <a:r>
              <a:rPr lang="en-US" sz="1400" b="0" i="0" u="none" strike="noStrike" baseline="0" dirty="0">
                <a:solidFill>
                  <a:srgbClr val="000000"/>
                </a:solidFill>
                <a:latin typeface="Arial" panose="020B0604020202020204" pitchFamily="34" charset="0"/>
              </a:rPr>
              <a:t>given </a:t>
            </a:r>
            <a:r>
              <a:rPr lang="en-US" sz="1400" dirty="0">
                <a:solidFill>
                  <a:srgbClr val="000000"/>
                </a:solidFill>
                <a:latin typeface="Arial" panose="020B0604020202020204" pitchFamily="34" charset="0"/>
              </a:rPr>
              <a:t>in the 2</a:t>
            </a:r>
            <a:r>
              <a:rPr lang="en-US" sz="1400" baseline="30000" dirty="0">
                <a:solidFill>
                  <a:srgbClr val="000000"/>
                </a:solidFill>
                <a:latin typeface="Arial" panose="020B0604020202020204" pitchFamily="34" charset="0"/>
              </a:rPr>
              <a:t>nd</a:t>
            </a:r>
            <a:r>
              <a:rPr lang="en-US" sz="1400" dirty="0">
                <a:solidFill>
                  <a:srgbClr val="000000"/>
                </a:solidFill>
                <a:latin typeface="Arial" panose="020B0604020202020204" pitchFamily="34" charset="0"/>
              </a:rPr>
              <a:t> line setting:</a:t>
            </a:r>
          </a:p>
          <a:p>
            <a:pPr marL="742950" lvl="1" indent="-285750">
              <a:buFont typeface="Arial" panose="020B0604020202020204" pitchFamily="34" charset="0"/>
              <a:buChar char="•"/>
            </a:pPr>
            <a:r>
              <a:rPr lang="en-US" sz="1200" dirty="0">
                <a:solidFill>
                  <a:srgbClr val="000000"/>
                </a:solidFill>
                <a:latin typeface="Arial" panose="020B0604020202020204" pitchFamily="34" charset="0"/>
              </a:rPr>
              <a:t>M</a:t>
            </a:r>
            <a:r>
              <a:rPr lang="en-US" sz="1200" b="0" i="0" u="none" strike="noStrike" baseline="0" dirty="0">
                <a:solidFill>
                  <a:srgbClr val="000000"/>
                </a:solidFill>
                <a:latin typeface="Arial" panose="020B0604020202020204" pitchFamily="34" charset="0"/>
              </a:rPr>
              <a:t>ost common regimens pre-treatment were trastuzumab plus </a:t>
            </a:r>
            <a:r>
              <a:rPr lang="en-US" sz="1200" b="0" i="0" u="none" strike="noStrike" baseline="0" dirty="0" err="1">
                <a:solidFill>
                  <a:srgbClr val="000000"/>
                </a:solidFill>
                <a:latin typeface="Arial" panose="020B0604020202020204" pitchFamily="34" charset="0"/>
              </a:rPr>
              <a:t>pertuzumab</a:t>
            </a:r>
            <a:r>
              <a:rPr lang="en-US" sz="1200" b="0" i="0" u="none" strike="noStrike" baseline="0" dirty="0">
                <a:solidFill>
                  <a:srgbClr val="000000"/>
                </a:solidFill>
                <a:latin typeface="Arial" panose="020B0604020202020204" pitchFamily="34" charset="0"/>
              </a:rPr>
              <a:t>-based</a:t>
            </a:r>
          </a:p>
          <a:p>
            <a:pPr marL="742950" lvl="1" indent="-285750">
              <a:buFont typeface="Arial" panose="020B0604020202020204" pitchFamily="34" charset="0"/>
              <a:buChar char="•"/>
            </a:pPr>
            <a:r>
              <a:rPr lang="en-US" sz="1200" dirty="0">
                <a:solidFill>
                  <a:srgbClr val="000000"/>
                </a:solidFill>
                <a:latin typeface="Arial" panose="020B0604020202020204" pitchFamily="34" charset="0"/>
              </a:rPr>
              <a:t>M</a:t>
            </a:r>
            <a:r>
              <a:rPr lang="en-US" sz="1200" b="0" i="0" u="none" strike="noStrike" baseline="0" dirty="0">
                <a:solidFill>
                  <a:srgbClr val="000000"/>
                </a:solidFill>
                <a:latin typeface="Arial" panose="020B0604020202020204" pitchFamily="34" charset="0"/>
              </a:rPr>
              <a:t>ost common regimens post-treatment</a:t>
            </a:r>
            <a:r>
              <a:rPr lang="en-US" sz="1200" b="0" i="0" u="none" strike="noStrike" dirty="0">
                <a:solidFill>
                  <a:srgbClr val="000000"/>
                </a:solidFill>
                <a:latin typeface="Arial" panose="020B0604020202020204" pitchFamily="34" charset="0"/>
              </a:rPr>
              <a:t> were</a:t>
            </a:r>
            <a:r>
              <a:rPr lang="en-US" sz="1200" b="0" i="0" u="none" strike="noStrike" baseline="0" dirty="0">
                <a:solidFill>
                  <a:srgbClr val="000000"/>
                </a:solidFill>
                <a:latin typeface="Arial" panose="020B0604020202020204" pitchFamily="34" charset="0"/>
              </a:rPr>
              <a:t> </a:t>
            </a:r>
            <a:r>
              <a:rPr lang="en-US" sz="1200" b="0" i="0" u="none" strike="noStrike" baseline="0" dirty="0" err="1">
                <a:solidFill>
                  <a:srgbClr val="000000"/>
                </a:solidFill>
                <a:latin typeface="Arial" panose="020B0604020202020204" pitchFamily="34" charset="0"/>
              </a:rPr>
              <a:t>trastuzumab</a:t>
            </a:r>
            <a:r>
              <a:rPr lang="en-US" sz="1200" b="0" i="0" u="none" strike="noStrike" baseline="0" dirty="0">
                <a:solidFill>
                  <a:srgbClr val="000000"/>
                </a:solidFill>
                <a:latin typeface="Arial" panose="020B0604020202020204" pitchFamily="34" charset="0"/>
              </a:rPr>
              <a:t>-based and T-</a:t>
            </a:r>
            <a:r>
              <a:rPr lang="en-US" sz="1200" b="0" i="0" u="none" strike="noStrike" baseline="0" dirty="0" err="1">
                <a:solidFill>
                  <a:srgbClr val="000000"/>
                </a:solidFill>
                <a:latin typeface="Arial" panose="020B0604020202020204" pitchFamily="34" charset="0"/>
              </a:rPr>
              <a:t>DXd</a:t>
            </a:r>
            <a:r>
              <a:rPr lang="en-US" sz="1200" b="0" i="0" u="none" strike="noStrike" baseline="0" dirty="0">
                <a:solidFill>
                  <a:srgbClr val="000000"/>
                </a:solidFill>
                <a:latin typeface="Arial" panose="020B0604020202020204" pitchFamily="34" charset="0"/>
              </a:rPr>
              <a:t>.</a:t>
            </a:r>
          </a:p>
          <a:p>
            <a:pPr marL="285750" indent="-285750">
              <a:buFont typeface="Arial" panose="020B0604020202020204" pitchFamily="34" charset="0"/>
              <a:buChar char="•"/>
            </a:pPr>
            <a:endParaRPr lang="en-US" sz="12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When </a:t>
            </a:r>
            <a:r>
              <a:rPr lang="en-US" sz="1400" b="0" i="0" u="none" strike="noStrike" baseline="0" dirty="0" err="1">
                <a:solidFill>
                  <a:srgbClr val="000000"/>
                </a:solidFill>
                <a:latin typeface="Arial" panose="020B0604020202020204" pitchFamily="34" charset="0"/>
              </a:rPr>
              <a:t>tucatinib</a:t>
            </a:r>
            <a:r>
              <a:rPr lang="en-US" sz="1400" b="0" i="0" u="none" strike="noStrike" baseline="0" dirty="0">
                <a:solidFill>
                  <a:srgbClr val="000000"/>
                </a:solidFill>
                <a:latin typeface="Arial" panose="020B0604020202020204" pitchFamily="34" charset="0"/>
              </a:rPr>
              <a:t>-based given in the 3</a:t>
            </a:r>
            <a:r>
              <a:rPr lang="en-US" sz="1400" b="0" i="0" u="none" strike="noStrike" baseline="30000" dirty="0">
                <a:solidFill>
                  <a:srgbClr val="000000"/>
                </a:solidFill>
                <a:latin typeface="Arial" panose="020B0604020202020204" pitchFamily="34" charset="0"/>
              </a:rPr>
              <a:t>rd</a:t>
            </a:r>
            <a:r>
              <a:rPr lang="en-US" sz="1400" b="0" i="0" u="none" strike="noStrike" dirty="0">
                <a:solidFill>
                  <a:srgbClr val="000000"/>
                </a:solidFill>
                <a:latin typeface="Arial" panose="020B0604020202020204" pitchFamily="34" charset="0"/>
              </a:rPr>
              <a:t> line setting:</a:t>
            </a:r>
          </a:p>
          <a:p>
            <a:pPr marL="742950" lvl="1" indent="-285750">
              <a:buFont typeface="Arial" panose="020B0604020202020204" pitchFamily="34" charset="0"/>
              <a:buChar char="•"/>
            </a:pPr>
            <a:r>
              <a:rPr lang="en-US" sz="1200" baseline="0" dirty="0">
                <a:solidFill>
                  <a:srgbClr val="000000"/>
                </a:solidFill>
                <a:latin typeface="Arial" panose="020B0604020202020204" pitchFamily="34" charset="0"/>
              </a:rPr>
              <a:t>Most</a:t>
            </a:r>
            <a:r>
              <a:rPr lang="en-US" sz="1200" dirty="0">
                <a:solidFill>
                  <a:srgbClr val="000000"/>
                </a:solidFill>
                <a:latin typeface="Arial" panose="020B0604020202020204" pitchFamily="34" charset="0"/>
              </a:rPr>
              <a:t> common regimens pre-treatment were T-DM1</a:t>
            </a:r>
          </a:p>
          <a:p>
            <a:pPr marL="742950" lvl="1" indent="-285750">
              <a:buFont typeface="Arial" panose="020B0604020202020204" pitchFamily="34" charset="0"/>
              <a:buChar char="•"/>
            </a:pPr>
            <a:r>
              <a:rPr lang="en-US" sz="1200" dirty="0">
                <a:solidFill>
                  <a:srgbClr val="000000"/>
                </a:solidFill>
                <a:latin typeface="Arial" panose="020B0604020202020204" pitchFamily="34" charset="0"/>
              </a:rPr>
              <a:t>Most common regimens post-treatment were T-</a:t>
            </a:r>
            <a:r>
              <a:rPr lang="en-US" sz="1200" dirty="0" err="1">
                <a:solidFill>
                  <a:srgbClr val="000000"/>
                </a:solidFill>
                <a:latin typeface="Arial" panose="020B0604020202020204" pitchFamily="34" charset="0"/>
              </a:rPr>
              <a:t>DXd</a:t>
            </a:r>
            <a:r>
              <a:rPr lang="en-US" sz="1200" dirty="0">
                <a:solidFill>
                  <a:srgbClr val="000000"/>
                </a:solidFill>
                <a:latin typeface="Arial" panose="020B0604020202020204" pitchFamily="34" charset="0"/>
              </a:rPr>
              <a:t> </a:t>
            </a:r>
            <a:r>
              <a:rPr lang="en-US" sz="1200" b="0" i="0" u="none" strike="noStrike" baseline="0" dirty="0">
                <a:solidFill>
                  <a:srgbClr val="000000"/>
                </a:solidFill>
                <a:latin typeface="Arial" panose="020B0604020202020204" pitchFamily="34" charset="0"/>
              </a:rPr>
              <a:t> </a:t>
            </a:r>
          </a:p>
        </p:txBody>
      </p:sp>
      <p:sp>
        <p:nvSpPr>
          <p:cNvPr id="5" name="TextBox 4"/>
          <p:cNvSpPr txBox="1"/>
          <p:nvPr/>
        </p:nvSpPr>
        <p:spPr>
          <a:xfrm>
            <a:off x="7683344" y="48299"/>
            <a:ext cx="1460656" cy="215444"/>
          </a:xfrm>
          <a:prstGeom prst="rect">
            <a:avLst/>
          </a:prstGeom>
          <a:noFill/>
        </p:spPr>
        <p:txBody>
          <a:bodyPr wrap="none" rtlCol="0">
            <a:spAutoFit/>
          </a:bodyPr>
          <a:lstStyle/>
          <a:p>
            <a:r>
              <a:rPr lang="en-US" sz="800" dirty="0"/>
              <a:t>Kaufman et al SABCS 2022</a:t>
            </a:r>
          </a:p>
        </p:txBody>
      </p:sp>
    </p:spTree>
    <p:extLst>
      <p:ext uri="{BB962C8B-B14F-4D97-AF65-F5344CB8AC3E}">
        <p14:creationId xmlns:p14="http://schemas.microsoft.com/office/powerpoint/2010/main" val="1755354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C49A031-38BC-48B6-0236-1DE23A4E4B06}"/>
              </a:ext>
            </a:extLst>
          </p:cNvPr>
          <p:cNvPicPr>
            <a:picLocks noGrp="1" noChangeAspect="1"/>
          </p:cNvPicPr>
          <p:nvPr>
            <p:ph idx="1"/>
          </p:nvPr>
        </p:nvPicPr>
        <p:blipFill>
          <a:blip r:embed="rId2"/>
          <a:stretch>
            <a:fillRect/>
          </a:stretch>
        </p:blipFill>
        <p:spPr>
          <a:xfrm>
            <a:off x="2286001" y="861934"/>
            <a:ext cx="4475005" cy="4129566"/>
          </a:xfrm>
          <a:prstGeom prst="rect">
            <a:avLst/>
          </a:prstGeom>
        </p:spPr>
      </p:pic>
      <p:sp>
        <p:nvSpPr>
          <p:cNvPr id="4" name="Rectangle 3"/>
          <p:cNvSpPr/>
          <p:nvPr/>
        </p:nvSpPr>
        <p:spPr bwMode="auto">
          <a:xfrm>
            <a:off x="4523503" y="951875"/>
            <a:ext cx="1997218" cy="256193"/>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p:cNvSpPr/>
          <p:nvPr/>
        </p:nvSpPr>
        <p:spPr bwMode="auto">
          <a:xfrm>
            <a:off x="4474564" y="2288497"/>
            <a:ext cx="2053652" cy="252335"/>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p:cNvSpPr/>
          <p:nvPr/>
        </p:nvSpPr>
        <p:spPr bwMode="auto">
          <a:xfrm>
            <a:off x="4601979" y="3636251"/>
            <a:ext cx="1918741" cy="194872"/>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p:cNvSpPr txBox="1"/>
          <p:nvPr/>
        </p:nvSpPr>
        <p:spPr>
          <a:xfrm>
            <a:off x="1210866" y="1246044"/>
            <a:ext cx="833882" cy="477054"/>
          </a:xfrm>
          <a:prstGeom prst="rect">
            <a:avLst/>
          </a:prstGeom>
          <a:noFill/>
        </p:spPr>
        <p:txBody>
          <a:bodyPr wrap="none" rtlCol="0">
            <a:spAutoFit/>
          </a:bodyPr>
          <a:lstStyle/>
          <a:p>
            <a:pPr algn="ctr"/>
            <a:r>
              <a:rPr lang="en-US" sz="1400" b="1" dirty="0">
                <a:solidFill>
                  <a:srgbClr val="C00000"/>
                </a:solidFill>
              </a:rPr>
              <a:t>OS</a:t>
            </a:r>
          </a:p>
          <a:p>
            <a:pPr algn="ctr"/>
            <a:r>
              <a:rPr lang="en-US" sz="1100" b="1" i="1" dirty="0">
                <a:solidFill>
                  <a:srgbClr val="C00000"/>
                </a:solidFill>
              </a:rPr>
              <a:t>26.1 </a:t>
            </a:r>
            <a:r>
              <a:rPr lang="en-US" sz="1100" b="1" i="1" dirty="0" err="1">
                <a:solidFill>
                  <a:srgbClr val="C00000"/>
                </a:solidFill>
              </a:rPr>
              <a:t>mths</a:t>
            </a:r>
            <a:endParaRPr lang="en-US" sz="1100" b="1" i="1" dirty="0">
              <a:solidFill>
                <a:srgbClr val="C00000"/>
              </a:solidFill>
            </a:endParaRPr>
          </a:p>
        </p:txBody>
      </p:sp>
      <p:sp>
        <p:nvSpPr>
          <p:cNvPr id="8" name="TextBox 7"/>
          <p:cNvSpPr txBox="1"/>
          <p:nvPr/>
        </p:nvSpPr>
        <p:spPr>
          <a:xfrm>
            <a:off x="1026521" y="2548899"/>
            <a:ext cx="1202573" cy="646331"/>
          </a:xfrm>
          <a:prstGeom prst="rect">
            <a:avLst/>
          </a:prstGeom>
          <a:noFill/>
        </p:spPr>
        <p:txBody>
          <a:bodyPr wrap="none" rtlCol="0">
            <a:spAutoFit/>
          </a:bodyPr>
          <a:lstStyle/>
          <a:p>
            <a:pPr algn="ctr"/>
            <a:r>
              <a:rPr lang="en-US" sz="1400" b="1" dirty="0">
                <a:solidFill>
                  <a:srgbClr val="C00000"/>
                </a:solidFill>
              </a:rPr>
              <a:t>TTNT</a:t>
            </a:r>
          </a:p>
          <a:p>
            <a:pPr algn="ctr"/>
            <a:r>
              <a:rPr lang="en-US" sz="1100" b="1" i="1" dirty="0">
                <a:solidFill>
                  <a:srgbClr val="C00000"/>
                </a:solidFill>
              </a:rPr>
              <a:t>9.4 </a:t>
            </a:r>
            <a:r>
              <a:rPr lang="en-US" sz="1100" b="1" i="1" dirty="0" err="1">
                <a:solidFill>
                  <a:srgbClr val="C00000"/>
                </a:solidFill>
              </a:rPr>
              <a:t>mths</a:t>
            </a:r>
            <a:endParaRPr lang="en-US" sz="1100" b="1" i="1" dirty="0">
              <a:solidFill>
                <a:srgbClr val="C00000"/>
              </a:solidFill>
            </a:endParaRPr>
          </a:p>
          <a:p>
            <a:pPr algn="ctr"/>
            <a:r>
              <a:rPr lang="en-US" sz="1100" b="1" i="1" dirty="0">
                <a:solidFill>
                  <a:srgbClr val="C00000"/>
                </a:solidFill>
              </a:rPr>
              <a:t>(proxy for PFS)</a:t>
            </a:r>
          </a:p>
        </p:txBody>
      </p:sp>
      <p:sp>
        <p:nvSpPr>
          <p:cNvPr id="9" name="TextBox 8"/>
          <p:cNvSpPr txBox="1"/>
          <p:nvPr/>
        </p:nvSpPr>
        <p:spPr>
          <a:xfrm>
            <a:off x="1178721" y="3831123"/>
            <a:ext cx="808235" cy="492443"/>
          </a:xfrm>
          <a:prstGeom prst="rect">
            <a:avLst/>
          </a:prstGeom>
          <a:noFill/>
        </p:spPr>
        <p:txBody>
          <a:bodyPr wrap="none" rtlCol="0">
            <a:spAutoFit/>
          </a:bodyPr>
          <a:lstStyle/>
          <a:p>
            <a:pPr algn="ctr"/>
            <a:r>
              <a:rPr lang="en-US" sz="1400" b="1" dirty="0">
                <a:solidFill>
                  <a:srgbClr val="C00000"/>
                </a:solidFill>
              </a:rPr>
              <a:t>TTD</a:t>
            </a:r>
          </a:p>
          <a:p>
            <a:pPr algn="ctr"/>
            <a:r>
              <a:rPr lang="en-US" sz="1200" b="1" i="1" dirty="0">
                <a:solidFill>
                  <a:srgbClr val="C00000"/>
                </a:solidFill>
              </a:rPr>
              <a:t>8.1 </a:t>
            </a:r>
            <a:r>
              <a:rPr lang="en-US" sz="1200" b="1" i="1" dirty="0" err="1">
                <a:solidFill>
                  <a:srgbClr val="C00000"/>
                </a:solidFill>
              </a:rPr>
              <a:t>mths</a:t>
            </a:r>
            <a:endParaRPr lang="en-US" sz="1200" b="1" i="1" dirty="0">
              <a:solidFill>
                <a:srgbClr val="C00000"/>
              </a:solidFill>
            </a:endParaRPr>
          </a:p>
        </p:txBody>
      </p:sp>
      <p:sp>
        <p:nvSpPr>
          <p:cNvPr id="10" name="Title 1"/>
          <p:cNvSpPr txBox="1">
            <a:spLocks/>
          </p:cNvSpPr>
          <p:nvPr/>
        </p:nvSpPr>
        <p:spPr>
          <a:xfrm>
            <a:off x="594811" y="286229"/>
            <a:ext cx="7886700" cy="605687"/>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060"/>
                </a:solidFill>
                <a:latin typeface="Arial" panose="020B0604020202020204" pitchFamily="34" charset="0"/>
                <a:cs typeface="Arial" panose="020B0604020202020204" pitchFamily="34" charset="0"/>
              </a:rPr>
              <a:t>OS, TTNT, TTD among patients receiving </a:t>
            </a:r>
            <a:r>
              <a:rPr lang="en-US" sz="2400" b="1" kern="0" dirty="0" err="1">
                <a:solidFill>
                  <a:srgbClr val="002060"/>
                </a:solidFill>
                <a:latin typeface="Arial" panose="020B0604020202020204" pitchFamily="34" charset="0"/>
                <a:cs typeface="Arial" panose="020B0604020202020204" pitchFamily="34" charset="0"/>
              </a:rPr>
              <a:t>tucatinib</a:t>
            </a:r>
            <a:endParaRPr lang="en-US" sz="2400" b="1" kern="0" dirty="0">
              <a:latin typeface="Arial" panose="020B0604020202020204" pitchFamily="34" charset="0"/>
              <a:cs typeface="Arial" panose="020B0604020202020204" pitchFamily="34" charset="0"/>
            </a:endParaRPr>
          </a:p>
        </p:txBody>
      </p:sp>
      <p:sp>
        <p:nvSpPr>
          <p:cNvPr id="11" name="TextBox 10"/>
          <p:cNvSpPr txBox="1"/>
          <p:nvPr/>
        </p:nvSpPr>
        <p:spPr>
          <a:xfrm>
            <a:off x="7683344" y="48299"/>
            <a:ext cx="1460656" cy="215444"/>
          </a:xfrm>
          <a:prstGeom prst="rect">
            <a:avLst/>
          </a:prstGeom>
          <a:noFill/>
        </p:spPr>
        <p:txBody>
          <a:bodyPr wrap="none" rtlCol="0">
            <a:spAutoFit/>
          </a:bodyPr>
          <a:lstStyle/>
          <a:p>
            <a:r>
              <a:rPr lang="en-US" sz="800" dirty="0"/>
              <a:t>Kaufman et al SABCS 2022</a:t>
            </a:r>
          </a:p>
        </p:txBody>
      </p:sp>
      <p:sp>
        <p:nvSpPr>
          <p:cNvPr id="12" name="TextBox 11"/>
          <p:cNvSpPr txBox="1"/>
          <p:nvPr/>
        </p:nvSpPr>
        <p:spPr>
          <a:xfrm>
            <a:off x="6849172" y="994809"/>
            <a:ext cx="2159566" cy="507831"/>
          </a:xfrm>
          <a:prstGeom prst="rect">
            <a:avLst/>
          </a:prstGeom>
          <a:noFill/>
        </p:spPr>
        <p:txBody>
          <a:bodyPr wrap="none" rtlCol="0">
            <a:spAutoFit/>
          </a:bodyPr>
          <a:lstStyle/>
          <a:p>
            <a:pPr marL="171450" indent="-171450">
              <a:buFont typeface="Arial" panose="020B0604020202020204" pitchFamily="34" charset="0"/>
              <a:buChar char="•"/>
            </a:pPr>
            <a:r>
              <a:rPr lang="en-US" sz="900" b="1" dirty="0">
                <a:solidFill>
                  <a:srgbClr val="0070C0"/>
                </a:solidFill>
              </a:rPr>
              <a:t>6-mth survival 86.1% (81-91.6)</a:t>
            </a:r>
          </a:p>
          <a:p>
            <a:pPr marL="171450" indent="-171450">
              <a:buFont typeface="Arial" panose="020B0604020202020204" pitchFamily="34" charset="0"/>
              <a:buChar char="•"/>
            </a:pPr>
            <a:r>
              <a:rPr lang="en-US" sz="900" b="1" dirty="0">
                <a:solidFill>
                  <a:srgbClr val="0070C0"/>
                </a:solidFill>
              </a:rPr>
              <a:t>12-mth survival 74.2% (67.3-81.9)</a:t>
            </a:r>
          </a:p>
          <a:p>
            <a:pPr algn="ctr"/>
            <a:r>
              <a:rPr lang="en-US" sz="900" b="1" i="1" dirty="0">
                <a:solidFill>
                  <a:srgbClr val="0070C0"/>
                </a:solidFill>
              </a:rPr>
              <a:t> </a:t>
            </a:r>
          </a:p>
        </p:txBody>
      </p:sp>
      <p:sp>
        <p:nvSpPr>
          <p:cNvPr id="13" name="TextBox 12"/>
          <p:cNvSpPr txBox="1"/>
          <p:nvPr/>
        </p:nvSpPr>
        <p:spPr>
          <a:xfrm>
            <a:off x="6788257" y="2218831"/>
            <a:ext cx="2161312" cy="1077218"/>
          </a:xfrm>
          <a:prstGeom prst="rect">
            <a:avLst/>
          </a:prstGeom>
          <a:noFill/>
        </p:spPr>
        <p:txBody>
          <a:bodyPr wrap="square" rtlCol="0">
            <a:spAutoFit/>
          </a:bodyPr>
          <a:lstStyle/>
          <a:p>
            <a:r>
              <a:rPr lang="en-US" sz="800" b="1" u="sng" dirty="0">
                <a:solidFill>
                  <a:srgbClr val="C00000"/>
                </a:solidFill>
              </a:rPr>
              <a:t>In 2</a:t>
            </a:r>
            <a:r>
              <a:rPr lang="en-US" sz="800" b="1" u="sng" baseline="30000" dirty="0">
                <a:solidFill>
                  <a:srgbClr val="C00000"/>
                </a:solidFill>
              </a:rPr>
              <a:t>nd</a:t>
            </a:r>
            <a:r>
              <a:rPr lang="en-US" sz="800" b="1" u="sng" dirty="0">
                <a:solidFill>
                  <a:srgbClr val="C00000"/>
                </a:solidFill>
              </a:rPr>
              <a:t> &amp; 3</a:t>
            </a:r>
            <a:r>
              <a:rPr lang="en-US" sz="800" b="1" u="sng" baseline="30000" dirty="0">
                <a:solidFill>
                  <a:srgbClr val="C00000"/>
                </a:solidFill>
              </a:rPr>
              <a:t>rd</a:t>
            </a:r>
            <a:r>
              <a:rPr lang="en-US" sz="800" b="1" u="sng" dirty="0">
                <a:solidFill>
                  <a:srgbClr val="C00000"/>
                </a:solidFill>
              </a:rPr>
              <a:t> line setting, 12-mth survival:</a:t>
            </a:r>
          </a:p>
          <a:p>
            <a:pPr marL="171450" indent="-171450">
              <a:buFont typeface="Arial" panose="020B0604020202020204" pitchFamily="34" charset="0"/>
              <a:buChar char="•"/>
            </a:pPr>
            <a:endParaRPr lang="en-US" sz="800" b="1" dirty="0">
              <a:solidFill>
                <a:srgbClr val="C00000"/>
              </a:solidFill>
            </a:endParaRPr>
          </a:p>
          <a:p>
            <a:pPr marL="171450" indent="-171450">
              <a:buFont typeface="Arial" panose="020B0604020202020204" pitchFamily="34" charset="0"/>
              <a:buChar char="•"/>
            </a:pPr>
            <a:r>
              <a:rPr lang="en-US" sz="800" b="1" dirty="0">
                <a:solidFill>
                  <a:srgbClr val="C00000"/>
                </a:solidFill>
              </a:rPr>
              <a:t>84.1% (75.6-93.5) for any </a:t>
            </a:r>
            <a:r>
              <a:rPr lang="en-US" sz="800" b="1" dirty="0" err="1">
                <a:solidFill>
                  <a:srgbClr val="C00000"/>
                </a:solidFill>
              </a:rPr>
              <a:t>tucatinib</a:t>
            </a:r>
            <a:r>
              <a:rPr lang="en-US" sz="800" b="1" dirty="0">
                <a:solidFill>
                  <a:srgbClr val="C00000"/>
                </a:solidFill>
              </a:rPr>
              <a:t>-regimen</a:t>
            </a:r>
          </a:p>
          <a:p>
            <a:pPr marL="171450" indent="-171450">
              <a:buFont typeface="Arial" panose="020B0604020202020204" pitchFamily="34" charset="0"/>
              <a:buChar char="•"/>
            </a:pPr>
            <a:endParaRPr lang="en-US" sz="800" b="1" dirty="0">
              <a:solidFill>
                <a:srgbClr val="C00000"/>
              </a:solidFill>
            </a:endParaRPr>
          </a:p>
          <a:p>
            <a:pPr marL="171450" indent="-171450">
              <a:buFont typeface="Arial" panose="020B0604020202020204" pitchFamily="34" charset="0"/>
              <a:buChar char="•"/>
            </a:pPr>
            <a:r>
              <a:rPr lang="en-US" sz="800" b="1" dirty="0">
                <a:solidFill>
                  <a:srgbClr val="C00000"/>
                </a:solidFill>
              </a:rPr>
              <a:t>83.5% for FDA-labeled triplet</a:t>
            </a:r>
          </a:p>
          <a:p>
            <a:pPr algn="ctr"/>
            <a:endParaRPr lang="en-US" sz="800" b="1" dirty="0">
              <a:solidFill>
                <a:srgbClr val="C00000"/>
              </a:solidFill>
            </a:endParaRPr>
          </a:p>
          <a:p>
            <a:pPr algn="ctr"/>
            <a:r>
              <a:rPr lang="en-US" sz="800" b="1" i="1" dirty="0">
                <a:solidFill>
                  <a:srgbClr val="C00000"/>
                </a:solidFill>
              </a:rPr>
              <a:t> </a:t>
            </a:r>
          </a:p>
        </p:txBody>
      </p:sp>
    </p:spTree>
    <p:extLst>
      <p:ext uri="{BB962C8B-B14F-4D97-AF65-F5344CB8AC3E}">
        <p14:creationId xmlns:p14="http://schemas.microsoft.com/office/powerpoint/2010/main" val="434879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4811" y="286229"/>
            <a:ext cx="7886700" cy="605687"/>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060"/>
                </a:solidFill>
                <a:latin typeface="Arial" panose="020B0604020202020204" pitchFamily="34" charset="0"/>
                <a:cs typeface="Arial" panose="020B0604020202020204" pitchFamily="34" charset="0"/>
              </a:rPr>
              <a:t>Outcomes post T-</a:t>
            </a:r>
            <a:r>
              <a:rPr lang="en-US" sz="2400" b="1" kern="0" dirty="0" err="1">
                <a:solidFill>
                  <a:srgbClr val="002060"/>
                </a:solidFill>
                <a:latin typeface="Arial" panose="020B0604020202020204" pitchFamily="34" charset="0"/>
                <a:cs typeface="Arial" panose="020B0604020202020204" pitchFamily="34" charset="0"/>
              </a:rPr>
              <a:t>DXd</a:t>
            </a:r>
            <a:r>
              <a:rPr lang="en-US" sz="2400" b="1" kern="0" dirty="0">
                <a:solidFill>
                  <a:srgbClr val="002060"/>
                </a:solidFill>
                <a:latin typeface="Arial" panose="020B0604020202020204" pitchFamily="34" charset="0"/>
                <a:cs typeface="Arial" panose="020B0604020202020204" pitchFamily="34" charset="0"/>
              </a:rPr>
              <a:t> (n=29)</a:t>
            </a:r>
            <a:endParaRPr lang="en-US" sz="2400" b="1" kern="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21411944"/>
              </p:ext>
            </p:extLst>
          </p:nvPr>
        </p:nvGraphicFramePr>
        <p:xfrm>
          <a:off x="1006573" y="1164927"/>
          <a:ext cx="7063176" cy="2483562"/>
        </p:xfrm>
        <a:graphic>
          <a:graphicData uri="http://schemas.openxmlformats.org/drawingml/2006/table">
            <a:tbl>
              <a:tblPr firstRow="1" bandRow="1">
                <a:tableStyleId>{5C22544A-7EE6-4342-B048-85BDC9FD1C3A}</a:tableStyleId>
              </a:tblPr>
              <a:tblGrid>
                <a:gridCol w="2354392">
                  <a:extLst>
                    <a:ext uri="{9D8B030D-6E8A-4147-A177-3AD203B41FA5}">
                      <a16:colId xmlns:a16="http://schemas.microsoft.com/office/drawing/2014/main" val="2145241672"/>
                    </a:ext>
                  </a:extLst>
                </a:gridCol>
                <a:gridCol w="2354392">
                  <a:extLst>
                    <a:ext uri="{9D8B030D-6E8A-4147-A177-3AD203B41FA5}">
                      <a16:colId xmlns:a16="http://schemas.microsoft.com/office/drawing/2014/main" val="2130876718"/>
                    </a:ext>
                  </a:extLst>
                </a:gridCol>
                <a:gridCol w="2354392">
                  <a:extLst>
                    <a:ext uri="{9D8B030D-6E8A-4147-A177-3AD203B41FA5}">
                      <a16:colId xmlns:a16="http://schemas.microsoft.com/office/drawing/2014/main" val="2195835973"/>
                    </a:ext>
                  </a:extLst>
                </a:gridCol>
              </a:tblGrid>
              <a:tr h="413927">
                <a:tc>
                  <a:txBody>
                    <a:bodyPr/>
                    <a:lstStyle/>
                    <a:p>
                      <a:endParaRPr lang="en-US" dirty="0"/>
                    </a:p>
                  </a:txBody>
                  <a:tcPr>
                    <a:solidFill>
                      <a:srgbClr val="002060"/>
                    </a:solidFill>
                  </a:tcPr>
                </a:tc>
                <a:tc>
                  <a:txBody>
                    <a:bodyPr/>
                    <a:lstStyle/>
                    <a:p>
                      <a:endParaRPr lang="en-US" dirty="0"/>
                    </a:p>
                  </a:txBody>
                  <a:tcPr>
                    <a:solidFill>
                      <a:srgbClr val="002060"/>
                    </a:solidFill>
                  </a:tcPr>
                </a:tc>
                <a:tc>
                  <a:txBody>
                    <a:bodyPr/>
                    <a:lstStyle/>
                    <a:p>
                      <a:pPr algn="ctr"/>
                      <a:r>
                        <a:rPr lang="en-US" sz="1400" dirty="0"/>
                        <a:t>95% CI </a:t>
                      </a:r>
                    </a:p>
                  </a:txBody>
                  <a:tcPr>
                    <a:solidFill>
                      <a:srgbClr val="002060"/>
                    </a:solidFill>
                  </a:tcPr>
                </a:tc>
                <a:extLst>
                  <a:ext uri="{0D108BD9-81ED-4DB2-BD59-A6C34878D82A}">
                    <a16:rowId xmlns:a16="http://schemas.microsoft.com/office/drawing/2014/main" val="2706213705"/>
                  </a:ext>
                </a:extLst>
              </a:tr>
              <a:tr h="413927">
                <a:tc>
                  <a:txBody>
                    <a:bodyPr/>
                    <a:lstStyle/>
                    <a:p>
                      <a:r>
                        <a:rPr lang="en-US" sz="1600" b="1" dirty="0"/>
                        <a:t>Median OS</a:t>
                      </a:r>
                    </a:p>
                  </a:txBody>
                  <a:tcPr/>
                </a:tc>
                <a:tc>
                  <a:txBody>
                    <a:bodyPr/>
                    <a:lstStyle/>
                    <a:p>
                      <a:pPr algn="ctr"/>
                      <a:r>
                        <a:rPr lang="en-US" sz="1600" dirty="0"/>
                        <a:t>12.6 months</a:t>
                      </a:r>
                    </a:p>
                  </a:txBody>
                  <a:tcPr/>
                </a:tc>
                <a:tc>
                  <a:txBody>
                    <a:bodyPr/>
                    <a:lstStyle/>
                    <a:p>
                      <a:pPr algn="ctr"/>
                      <a:r>
                        <a:rPr lang="en-US" sz="1400" dirty="0"/>
                        <a:t>11.9 – NR</a:t>
                      </a:r>
                    </a:p>
                  </a:txBody>
                  <a:tcPr/>
                </a:tc>
                <a:extLst>
                  <a:ext uri="{0D108BD9-81ED-4DB2-BD59-A6C34878D82A}">
                    <a16:rowId xmlns:a16="http://schemas.microsoft.com/office/drawing/2014/main" val="3301250334"/>
                  </a:ext>
                </a:extLst>
              </a:tr>
              <a:tr h="413927">
                <a:tc>
                  <a:txBody>
                    <a:bodyPr/>
                    <a:lstStyle/>
                    <a:p>
                      <a:pPr algn="r"/>
                      <a:r>
                        <a:rPr lang="en-US" sz="1100" dirty="0"/>
                        <a:t>12-month</a:t>
                      </a:r>
                      <a:r>
                        <a:rPr lang="en-US" sz="1100" baseline="0" dirty="0"/>
                        <a:t> survival probability</a:t>
                      </a:r>
                      <a:endParaRPr lang="en-US" sz="1100" dirty="0"/>
                    </a:p>
                  </a:txBody>
                  <a:tcPr/>
                </a:tc>
                <a:tc>
                  <a:txBody>
                    <a:bodyPr/>
                    <a:lstStyle/>
                    <a:p>
                      <a:pPr algn="ctr"/>
                      <a:r>
                        <a:rPr lang="en-US" sz="1600" dirty="0"/>
                        <a:t>61.8%</a:t>
                      </a:r>
                    </a:p>
                  </a:txBody>
                  <a:tcPr/>
                </a:tc>
                <a:tc>
                  <a:txBody>
                    <a:bodyPr/>
                    <a:lstStyle/>
                    <a:p>
                      <a:pPr algn="ctr"/>
                      <a:r>
                        <a:rPr lang="en-US" sz="1400" dirty="0"/>
                        <a:t>43.2-88.5%</a:t>
                      </a:r>
                    </a:p>
                  </a:txBody>
                  <a:tcPr/>
                </a:tc>
                <a:extLst>
                  <a:ext uri="{0D108BD9-81ED-4DB2-BD59-A6C34878D82A}">
                    <a16:rowId xmlns:a16="http://schemas.microsoft.com/office/drawing/2014/main" val="2166596860"/>
                  </a:ext>
                </a:extLst>
              </a:tr>
              <a:tr h="413927">
                <a:tc>
                  <a:txBody>
                    <a:bodyPr/>
                    <a:lstStyle/>
                    <a:p>
                      <a:r>
                        <a:rPr lang="en-US" sz="1600" b="1" dirty="0"/>
                        <a:t>Median</a:t>
                      </a:r>
                      <a:r>
                        <a:rPr lang="en-US" sz="1600" b="1" baseline="0" dirty="0"/>
                        <a:t> TTNT</a:t>
                      </a:r>
                      <a:endParaRPr lang="en-US" sz="1600" b="1" dirty="0"/>
                    </a:p>
                  </a:txBody>
                  <a:tcPr/>
                </a:tc>
                <a:tc>
                  <a:txBody>
                    <a:bodyPr/>
                    <a:lstStyle/>
                    <a:p>
                      <a:pPr algn="ctr"/>
                      <a:r>
                        <a:rPr lang="en-US" sz="1600" dirty="0"/>
                        <a:t>8.1 months</a:t>
                      </a:r>
                    </a:p>
                  </a:txBody>
                  <a:tcPr/>
                </a:tc>
                <a:tc>
                  <a:txBody>
                    <a:bodyPr/>
                    <a:lstStyle/>
                    <a:p>
                      <a:pPr algn="ctr"/>
                      <a:r>
                        <a:rPr lang="en-US" sz="1400" dirty="0"/>
                        <a:t>4.0 - NR</a:t>
                      </a:r>
                    </a:p>
                  </a:txBody>
                  <a:tcPr/>
                </a:tc>
                <a:extLst>
                  <a:ext uri="{0D108BD9-81ED-4DB2-BD59-A6C34878D82A}">
                    <a16:rowId xmlns:a16="http://schemas.microsoft.com/office/drawing/2014/main" val="224640200"/>
                  </a:ext>
                </a:extLst>
              </a:tr>
              <a:tr h="413927">
                <a:tc>
                  <a:txBody>
                    <a:bodyPr/>
                    <a:lstStyle/>
                    <a:p>
                      <a:r>
                        <a:rPr lang="en-US" sz="1600" b="1" dirty="0"/>
                        <a:t>Median TTD</a:t>
                      </a:r>
                    </a:p>
                  </a:txBody>
                  <a:tcPr>
                    <a:solidFill>
                      <a:schemeClr val="accent6">
                        <a:lumMod val="20000"/>
                        <a:lumOff val="80000"/>
                      </a:schemeClr>
                    </a:solidFill>
                  </a:tcPr>
                </a:tc>
                <a:tc>
                  <a:txBody>
                    <a:bodyPr/>
                    <a:lstStyle/>
                    <a:p>
                      <a:pPr algn="ctr"/>
                      <a:r>
                        <a:rPr lang="en-US" sz="1600" dirty="0"/>
                        <a:t>8.1 months</a:t>
                      </a:r>
                    </a:p>
                  </a:txBody>
                  <a:tcPr>
                    <a:solidFill>
                      <a:schemeClr val="accent6">
                        <a:lumMod val="20000"/>
                        <a:lumOff val="80000"/>
                      </a:schemeClr>
                    </a:solidFill>
                  </a:tcPr>
                </a:tc>
                <a:tc>
                  <a:txBody>
                    <a:bodyPr/>
                    <a:lstStyle/>
                    <a:p>
                      <a:pPr algn="ctr"/>
                      <a:r>
                        <a:rPr lang="en-US" sz="1400" dirty="0"/>
                        <a:t>3.6 - 11.9</a:t>
                      </a:r>
                    </a:p>
                  </a:txBody>
                  <a:tcPr>
                    <a:solidFill>
                      <a:schemeClr val="accent6">
                        <a:lumMod val="20000"/>
                        <a:lumOff val="80000"/>
                      </a:schemeClr>
                    </a:solidFill>
                  </a:tcPr>
                </a:tc>
                <a:extLst>
                  <a:ext uri="{0D108BD9-81ED-4DB2-BD59-A6C34878D82A}">
                    <a16:rowId xmlns:a16="http://schemas.microsoft.com/office/drawing/2014/main" val="2422903628"/>
                  </a:ext>
                </a:extLst>
              </a:tr>
              <a:tr h="413927">
                <a:tc>
                  <a:txBody>
                    <a:bodyPr/>
                    <a:lstStyle/>
                    <a:p>
                      <a:pPr algn="r"/>
                      <a:r>
                        <a:rPr lang="en-US" sz="1100" b="0" dirty="0" err="1"/>
                        <a:t>Followup</a:t>
                      </a:r>
                      <a:r>
                        <a:rPr lang="en-US" sz="1100" b="0" dirty="0"/>
                        <a:t> ≥12 </a:t>
                      </a:r>
                      <a:r>
                        <a:rPr lang="en-US" sz="1100" b="0" dirty="0" err="1"/>
                        <a:t>mths</a:t>
                      </a:r>
                      <a:r>
                        <a:rPr lang="en-US" sz="1100" b="0" dirty="0"/>
                        <a:t> (n=16)</a:t>
                      </a:r>
                    </a:p>
                  </a:txBody>
                  <a:tcPr>
                    <a:solidFill>
                      <a:schemeClr val="accent6">
                        <a:lumMod val="20000"/>
                        <a:lumOff val="80000"/>
                      </a:schemeClr>
                    </a:solidFill>
                  </a:tcPr>
                </a:tc>
                <a:tc gridSpan="2">
                  <a:txBody>
                    <a:bodyPr/>
                    <a:lstStyle/>
                    <a:p>
                      <a:pPr algn="ctr"/>
                      <a:r>
                        <a:rPr lang="en-US" sz="1600" dirty="0"/>
                        <a:t>69%</a:t>
                      </a:r>
                      <a:r>
                        <a:rPr lang="en-US" sz="1600" baseline="0" dirty="0"/>
                        <a:t> persisted on </a:t>
                      </a:r>
                      <a:r>
                        <a:rPr lang="en-US" sz="1600" baseline="0" dirty="0" err="1"/>
                        <a:t>tucatinib</a:t>
                      </a:r>
                      <a:endParaRPr lang="en-US" sz="1600" dirty="0"/>
                    </a:p>
                  </a:txBody>
                  <a:tcPr>
                    <a:solidFill>
                      <a:schemeClr val="accent6">
                        <a:lumMod val="20000"/>
                        <a:lumOff val="80000"/>
                      </a:schemeClr>
                    </a:solidFill>
                  </a:tcPr>
                </a:tc>
                <a:tc hMerge="1">
                  <a:txBody>
                    <a:bodyPr/>
                    <a:lstStyle/>
                    <a:p>
                      <a:pPr algn="ctr"/>
                      <a:endParaRPr lang="en-US" sz="1600" dirty="0"/>
                    </a:p>
                  </a:txBody>
                  <a:tcPr/>
                </a:tc>
                <a:extLst>
                  <a:ext uri="{0D108BD9-81ED-4DB2-BD59-A6C34878D82A}">
                    <a16:rowId xmlns:a16="http://schemas.microsoft.com/office/drawing/2014/main" val="2313782078"/>
                  </a:ext>
                </a:extLst>
              </a:tr>
            </a:tbl>
          </a:graphicData>
        </a:graphic>
      </p:graphicFrame>
      <p:sp>
        <p:nvSpPr>
          <p:cNvPr id="6" name="TextBox 5"/>
          <p:cNvSpPr txBox="1"/>
          <p:nvPr/>
        </p:nvSpPr>
        <p:spPr>
          <a:xfrm>
            <a:off x="7683344" y="48299"/>
            <a:ext cx="1460656" cy="215444"/>
          </a:xfrm>
          <a:prstGeom prst="rect">
            <a:avLst/>
          </a:prstGeom>
          <a:noFill/>
        </p:spPr>
        <p:txBody>
          <a:bodyPr wrap="none" rtlCol="0">
            <a:spAutoFit/>
          </a:bodyPr>
          <a:lstStyle/>
          <a:p>
            <a:r>
              <a:rPr lang="en-US" sz="800" dirty="0"/>
              <a:t>Kaufman et al SABCS 2022</a:t>
            </a:r>
          </a:p>
        </p:txBody>
      </p:sp>
    </p:spTree>
    <p:extLst>
      <p:ext uri="{BB962C8B-B14F-4D97-AF65-F5344CB8AC3E}">
        <p14:creationId xmlns:p14="http://schemas.microsoft.com/office/powerpoint/2010/main" val="1881959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853" y="217940"/>
            <a:ext cx="6792698" cy="1354508"/>
          </a:xfrm>
          <a:prstGeom prst="rect">
            <a:avLst/>
          </a:prstGeom>
        </p:spPr>
      </p:pic>
      <p:pic>
        <p:nvPicPr>
          <p:cNvPr id="6" name="Picture 5"/>
          <p:cNvPicPr>
            <a:picLocks noChangeAspect="1"/>
          </p:cNvPicPr>
          <p:nvPr/>
        </p:nvPicPr>
        <p:blipFill>
          <a:blip r:embed="rId3"/>
          <a:stretch>
            <a:fillRect/>
          </a:stretch>
        </p:blipFill>
        <p:spPr>
          <a:xfrm>
            <a:off x="6955941" y="227364"/>
            <a:ext cx="1079928" cy="1213696"/>
          </a:xfrm>
          <a:prstGeom prst="rect">
            <a:avLst/>
          </a:prstGeom>
        </p:spPr>
      </p:pic>
      <p:pic>
        <p:nvPicPr>
          <p:cNvPr id="11" name="Picture 10"/>
          <p:cNvPicPr>
            <a:picLocks noChangeAspect="1"/>
          </p:cNvPicPr>
          <p:nvPr/>
        </p:nvPicPr>
        <p:blipFill>
          <a:blip r:embed="rId4"/>
          <a:stretch>
            <a:fillRect/>
          </a:stretch>
        </p:blipFill>
        <p:spPr>
          <a:xfrm>
            <a:off x="1269451" y="1703836"/>
            <a:ext cx="6315510" cy="2585372"/>
          </a:xfrm>
          <a:prstGeom prst="rect">
            <a:avLst/>
          </a:prstGeom>
        </p:spPr>
      </p:pic>
      <p:sp>
        <p:nvSpPr>
          <p:cNvPr id="12" name="TextBox 11"/>
          <p:cNvSpPr txBox="1"/>
          <p:nvPr/>
        </p:nvSpPr>
        <p:spPr>
          <a:xfrm>
            <a:off x="1536492" y="1765267"/>
            <a:ext cx="603050" cy="261610"/>
          </a:xfrm>
          <a:prstGeom prst="rect">
            <a:avLst/>
          </a:prstGeom>
          <a:noFill/>
        </p:spPr>
        <p:txBody>
          <a:bodyPr wrap="none" rtlCol="0">
            <a:spAutoFit/>
          </a:bodyPr>
          <a:lstStyle/>
          <a:p>
            <a:r>
              <a:rPr lang="en-US" sz="1050" b="1" dirty="0">
                <a:solidFill>
                  <a:srgbClr val="C00000"/>
                </a:solidFill>
              </a:rPr>
              <a:t>N = 70</a:t>
            </a:r>
          </a:p>
        </p:txBody>
      </p:sp>
      <p:sp>
        <p:nvSpPr>
          <p:cNvPr id="13" name="TextBox 12"/>
          <p:cNvSpPr txBox="1"/>
          <p:nvPr/>
        </p:nvSpPr>
        <p:spPr>
          <a:xfrm>
            <a:off x="3824156" y="2314906"/>
            <a:ext cx="603050" cy="261610"/>
          </a:xfrm>
          <a:prstGeom prst="rect">
            <a:avLst/>
          </a:prstGeom>
          <a:noFill/>
        </p:spPr>
        <p:txBody>
          <a:bodyPr wrap="none" rtlCol="0">
            <a:spAutoFit/>
          </a:bodyPr>
          <a:lstStyle/>
          <a:p>
            <a:r>
              <a:rPr lang="en-US" sz="1050" b="1" dirty="0">
                <a:solidFill>
                  <a:srgbClr val="C00000"/>
                </a:solidFill>
              </a:rPr>
              <a:t>N = 60</a:t>
            </a:r>
          </a:p>
        </p:txBody>
      </p:sp>
      <p:sp>
        <p:nvSpPr>
          <p:cNvPr id="14" name="TextBox 13"/>
          <p:cNvSpPr txBox="1"/>
          <p:nvPr/>
        </p:nvSpPr>
        <p:spPr>
          <a:xfrm>
            <a:off x="7936618" y="11920"/>
            <a:ext cx="1207382" cy="215444"/>
          </a:xfrm>
          <a:prstGeom prst="rect">
            <a:avLst/>
          </a:prstGeom>
          <a:noFill/>
        </p:spPr>
        <p:txBody>
          <a:bodyPr wrap="none" rtlCol="0">
            <a:spAutoFit/>
          </a:bodyPr>
          <a:lstStyle/>
          <a:p>
            <a:r>
              <a:rPr lang="en-US" sz="800" dirty="0" err="1"/>
              <a:t>Krop</a:t>
            </a:r>
            <a:r>
              <a:rPr lang="en-US" sz="800" dirty="0"/>
              <a:t> et al ASCO 2022</a:t>
            </a:r>
          </a:p>
        </p:txBody>
      </p:sp>
      <p:pic>
        <p:nvPicPr>
          <p:cNvPr id="15" name="Picture 14"/>
          <p:cNvPicPr>
            <a:picLocks noChangeAspect="1"/>
          </p:cNvPicPr>
          <p:nvPr/>
        </p:nvPicPr>
        <p:blipFill>
          <a:blip r:embed="rId5"/>
          <a:stretch>
            <a:fillRect/>
          </a:stretch>
        </p:blipFill>
        <p:spPr>
          <a:xfrm>
            <a:off x="0" y="11920"/>
            <a:ext cx="1734225" cy="485853"/>
          </a:xfrm>
          <a:prstGeom prst="rect">
            <a:avLst/>
          </a:prstGeom>
        </p:spPr>
      </p:pic>
      <p:sp>
        <p:nvSpPr>
          <p:cNvPr id="16" name="TextBox 15"/>
          <p:cNvSpPr txBox="1"/>
          <p:nvPr/>
        </p:nvSpPr>
        <p:spPr>
          <a:xfrm>
            <a:off x="1775985" y="42698"/>
            <a:ext cx="1864613" cy="369332"/>
          </a:xfrm>
          <a:prstGeom prst="rect">
            <a:avLst/>
          </a:prstGeom>
          <a:noFill/>
        </p:spPr>
        <p:txBody>
          <a:bodyPr wrap="none" rtlCol="0">
            <a:spAutoFit/>
          </a:bodyPr>
          <a:lstStyle/>
          <a:p>
            <a:r>
              <a:rPr lang="en-US" sz="1800" b="1" dirty="0">
                <a:solidFill>
                  <a:srgbClr val="002060"/>
                </a:solidFill>
              </a:rPr>
              <a:t>HER2CLIMB-04</a:t>
            </a:r>
          </a:p>
        </p:txBody>
      </p:sp>
    </p:spTree>
    <p:extLst>
      <p:ext uri="{BB962C8B-B14F-4D97-AF65-F5344CB8AC3E}">
        <p14:creationId xmlns:p14="http://schemas.microsoft.com/office/powerpoint/2010/main" val="2487032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281143" y="1405035"/>
            <a:ext cx="6371987" cy="1151189"/>
          </a:xfrm>
          <a:prstGeom prst="rect">
            <a:avLst/>
          </a:prstGeom>
        </p:spPr>
      </p:pic>
      <p:sp>
        <p:nvSpPr>
          <p:cNvPr id="4" name="Title 3"/>
          <p:cNvSpPr txBox="1">
            <a:spLocks/>
          </p:cNvSpPr>
          <p:nvPr/>
        </p:nvSpPr>
        <p:spPr>
          <a:xfrm>
            <a:off x="52004" y="105845"/>
            <a:ext cx="9144000" cy="66278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HER2CLIMB-05:</a:t>
            </a:r>
          </a:p>
          <a:p>
            <a:r>
              <a:rPr lang="en-US" sz="1800" b="1" kern="0" dirty="0">
                <a:solidFill>
                  <a:schemeClr val="accent6">
                    <a:lumMod val="75000"/>
                  </a:schemeClr>
                </a:solidFill>
              </a:rPr>
              <a:t>Phase 3 study of </a:t>
            </a:r>
            <a:r>
              <a:rPr lang="en-US" sz="1800" b="1" kern="0" dirty="0" err="1">
                <a:solidFill>
                  <a:schemeClr val="accent6">
                    <a:lumMod val="75000"/>
                  </a:schemeClr>
                </a:solidFill>
              </a:rPr>
              <a:t>tucatinib</a:t>
            </a:r>
            <a:r>
              <a:rPr lang="en-US" sz="1800" b="1" kern="0" dirty="0">
                <a:solidFill>
                  <a:schemeClr val="accent6">
                    <a:lumMod val="75000"/>
                  </a:schemeClr>
                </a:solidFill>
              </a:rPr>
              <a:t> or placebo combined with maintenance </a:t>
            </a:r>
            <a:r>
              <a:rPr lang="en-US" sz="1800" b="1" kern="0" dirty="0" err="1">
                <a:solidFill>
                  <a:schemeClr val="accent6">
                    <a:lumMod val="75000"/>
                  </a:schemeClr>
                </a:solidFill>
              </a:rPr>
              <a:t>trastuzumab</a:t>
            </a:r>
            <a:r>
              <a:rPr lang="en-US" sz="1800" b="1" kern="0" dirty="0">
                <a:solidFill>
                  <a:schemeClr val="accent6">
                    <a:lumMod val="75000"/>
                  </a:schemeClr>
                </a:solidFill>
              </a:rPr>
              <a:t>/</a:t>
            </a:r>
            <a:r>
              <a:rPr lang="en-US" sz="1800" b="1" kern="0" dirty="0" err="1">
                <a:solidFill>
                  <a:schemeClr val="accent6">
                    <a:lumMod val="75000"/>
                  </a:schemeClr>
                </a:solidFill>
              </a:rPr>
              <a:t>pertuzumab</a:t>
            </a:r>
            <a:r>
              <a:rPr lang="en-US" sz="1800" b="1" kern="0" dirty="0">
                <a:solidFill>
                  <a:schemeClr val="accent6">
                    <a:lumMod val="75000"/>
                  </a:schemeClr>
                </a:solidFill>
              </a:rPr>
              <a:t> in HER2+ MBC</a:t>
            </a:r>
          </a:p>
          <a:p>
            <a:r>
              <a:rPr lang="en-US" sz="1800" b="1" kern="0" dirty="0">
                <a:solidFill>
                  <a:schemeClr val="accent6">
                    <a:lumMod val="75000"/>
                  </a:schemeClr>
                </a:solidFill>
              </a:rPr>
              <a:t> </a:t>
            </a:r>
            <a:endParaRPr lang="en-US" sz="1800" kern="0" dirty="0"/>
          </a:p>
        </p:txBody>
      </p:sp>
      <p:pic>
        <p:nvPicPr>
          <p:cNvPr id="5" name="Picture 4"/>
          <p:cNvPicPr>
            <a:picLocks noChangeAspect="1"/>
          </p:cNvPicPr>
          <p:nvPr/>
        </p:nvPicPr>
        <p:blipFill>
          <a:blip r:embed="rId3"/>
          <a:stretch>
            <a:fillRect/>
          </a:stretch>
        </p:blipFill>
        <p:spPr>
          <a:xfrm>
            <a:off x="2126613" y="2615145"/>
            <a:ext cx="4994782" cy="1605466"/>
          </a:xfrm>
          <a:prstGeom prst="rect">
            <a:avLst/>
          </a:prstGeom>
        </p:spPr>
      </p:pic>
      <p:pic>
        <p:nvPicPr>
          <p:cNvPr id="6" name="Picture 5"/>
          <p:cNvPicPr>
            <a:picLocks noChangeAspect="1"/>
          </p:cNvPicPr>
          <p:nvPr/>
        </p:nvPicPr>
        <p:blipFill>
          <a:blip r:embed="rId4"/>
          <a:stretch>
            <a:fillRect/>
          </a:stretch>
        </p:blipFill>
        <p:spPr>
          <a:xfrm>
            <a:off x="0" y="-15182"/>
            <a:ext cx="1734225" cy="485853"/>
          </a:xfrm>
          <a:prstGeom prst="rect">
            <a:avLst/>
          </a:prstGeom>
        </p:spPr>
      </p:pic>
    </p:spTree>
    <p:extLst>
      <p:ext uri="{BB962C8B-B14F-4D97-AF65-F5344CB8AC3E}">
        <p14:creationId xmlns:p14="http://schemas.microsoft.com/office/powerpoint/2010/main" val="137283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2"/>
          <a:stretch>
            <a:fillRect/>
          </a:stretch>
        </p:blipFill>
        <p:spPr>
          <a:xfrm>
            <a:off x="645075" y="768627"/>
            <a:ext cx="7896097" cy="3387600"/>
          </a:xfrm>
          <a:prstGeom prst="rect">
            <a:avLst/>
          </a:prstGeom>
        </p:spPr>
      </p:pic>
      <p:pic>
        <p:nvPicPr>
          <p:cNvPr id="4" name="Picture 3"/>
          <p:cNvPicPr>
            <a:picLocks noChangeAspect="1"/>
          </p:cNvPicPr>
          <p:nvPr/>
        </p:nvPicPr>
        <p:blipFill>
          <a:blip r:embed="rId3"/>
          <a:stretch>
            <a:fillRect/>
          </a:stretch>
        </p:blipFill>
        <p:spPr>
          <a:xfrm>
            <a:off x="142644" y="157182"/>
            <a:ext cx="1734225" cy="485853"/>
          </a:xfrm>
          <a:prstGeom prst="rect">
            <a:avLst/>
          </a:prstGeom>
        </p:spPr>
      </p:pic>
      <p:sp>
        <p:nvSpPr>
          <p:cNvPr id="5" name="Title 3"/>
          <p:cNvSpPr txBox="1">
            <a:spLocks/>
          </p:cNvSpPr>
          <p:nvPr/>
        </p:nvSpPr>
        <p:spPr>
          <a:xfrm>
            <a:off x="52004" y="105845"/>
            <a:ext cx="9144000" cy="66278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BRIDGET/BRE21-516</a:t>
            </a:r>
          </a:p>
        </p:txBody>
      </p:sp>
    </p:spTree>
    <p:extLst>
      <p:ext uri="{BB962C8B-B14F-4D97-AF65-F5344CB8AC3E}">
        <p14:creationId xmlns:p14="http://schemas.microsoft.com/office/powerpoint/2010/main" val="4127923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550783" y="1229185"/>
            <a:ext cx="4464373" cy="2933731"/>
          </a:xfrm>
          <a:prstGeom prst="rect">
            <a:avLst/>
          </a:prstGeom>
          <a:ln>
            <a:solidFill>
              <a:srgbClr val="FFC000"/>
            </a:solidFill>
          </a:ln>
        </p:spPr>
      </p:pic>
      <p:pic>
        <p:nvPicPr>
          <p:cNvPr id="4" name="Picture 3"/>
          <p:cNvPicPr>
            <a:picLocks noChangeAspect="1"/>
          </p:cNvPicPr>
          <p:nvPr/>
        </p:nvPicPr>
        <p:blipFill>
          <a:blip r:embed="rId3"/>
          <a:stretch>
            <a:fillRect/>
          </a:stretch>
        </p:blipFill>
        <p:spPr>
          <a:xfrm>
            <a:off x="142644" y="157182"/>
            <a:ext cx="1734225" cy="485853"/>
          </a:xfrm>
          <a:prstGeom prst="rect">
            <a:avLst/>
          </a:prstGeom>
        </p:spPr>
      </p:pic>
      <p:sp>
        <p:nvSpPr>
          <p:cNvPr id="5" name="Title 3"/>
          <p:cNvSpPr txBox="1">
            <a:spLocks/>
          </p:cNvSpPr>
          <p:nvPr/>
        </p:nvSpPr>
        <p:spPr>
          <a:xfrm>
            <a:off x="52004" y="105845"/>
            <a:ext cx="9144000" cy="66278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accent6">
                    <a:lumMod val="75000"/>
                  </a:schemeClr>
                </a:solidFill>
              </a:rPr>
              <a:t>InTTercePT</a:t>
            </a:r>
            <a:r>
              <a:rPr lang="en-US" sz="2400" b="1" kern="0" dirty="0">
                <a:solidFill>
                  <a:schemeClr val="accent6">
                    <a:lumMod val="75000"/>
                  </a:schemeClr>
                </a:solidFill>
              </a:rPr>
              <a:t> (UCBG/GINECO)</a:t>
            </a:r>
          </a:p>
        </p:txBody>
      </p:sp>
      <p:pic>
        <p:nvPicPr>
          <p:cNvPr id="6" name="Picture 5"/>
          <p:cNvPicPr>
            <a:picLocks noChangeAspect="1"/>
          </p:cNvPicPr>
          <p:nvPr/>
        </p:nvPicPr>
        <p:blipFill>
          <a:blip r:embed="rId4"/>
          <a:stretch>
            <a:fillRect/>
          </a:stretch>
        </p:blipFill>
        <p:spPr>
          <a:xfrm>
            <a:off x="1801574" y="686998"/>
            <a:ext cx="5644859" cy="416595"/>
          </a:xfrm>
          <a:prstGeom prst="rect">
            <a:avLst/>
          </a:prstGeom>
        </p:spPr>
      </p:pic>
      <p:pic>
        <p:nvPicPr>
          <p:cNvPr id="7" name="Picture 6"/>
          <p:cNvPicPr>
            <a:picLocks noChangeAspect="1"/>
          </p:cNvPicPr>
          <p:nvPr/>
        </p:nvPicPr>
        <p:blipFill>
          <a:blip r:embed="rId5"/>
          <a:stretch>
            <a:fillRect/>
          </a:stretch>
        </p:blipFill>
        <p:spPr>
          <a:xfrm>
            <a:off x="5145376" y="2260805"/>
            <a:ext cx="3574554" cy="502535"/>
          </a:xfrm>
          <a:prstGeom prst="rect">
            <a:avLst/>
          </a:prstGeom>
          <a:ln>
            <a:solidFill>
              <a:srgbClr val="FFC000"/>
            </a:solidFill>
          </a:ln>
        </p:spPr>
      </p:pic>
    </p:spTree>
    <p:extLst>
      <p:ext uri="{BB962C8B-B14F-4D97-AF65-F5344CB8AC3E}">
        <p14:creationId xmlns:p14="http://schemas.microsoft.com/office/powerpoint/2010/main" val="954695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978221" y="1421437"/>
            <a:ext cx="5187558" cy="2663256"/>
          </a:xfrm>
          <a:prstGeom prst="rect">
            <a:avLst/>
          </a:prstGeom>
        </p:spPr>
      </p:pic>
      <p:sp>
        <p:nvSpPr>
          <p:cNvPr id="4" name="TextBox 3"/>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
        <p:nvSpPr>
          <p:cNvPr id="5" name="Title 3"/>
          <p:cNvSpPr txBox="1">
            <a:spLocks/>
          </p:cNvSpPr>
          <p:nvPr/>
        </p:nvSpPr>
        <p:spPr>
          <a:xfrm>
            <a:off x="0" y="-1397"/>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r>
              <a:rPr lang="en-US" sz="2400" kern="0" dirty="0">
                <a:solidFill>
                  <a:schemeClr val="accent6">
                    <a:lumMod val="75000"/>
                  </a:schemeClr>
                </a:solidFill>
              </a:rPr>
              <a:t>: </a:t>
            </a:r>
            <a:br>
              <a:rPr lang="en-US" sz="2400" kern="0" dirty="0">
                <a:solidFill>
                  <a:schemeClr val="accent6">
                    <a:lumMod val="75000"/>
                  </a:schemeClr>
                </a:solidFill>
              </a:rPr>
            </a:br>
            <a:r>
              <a:rPr lang="en-US" sz="1800" kern="0" dirty="0">
                <a:solidFill>
                  <a:schemeClr val="accent6">
                    <a:lumMod val="75000"/>
                  </a:schemeClr>
                </a:solidFill>
              </a:rPr>
              <a:t>Phase 1b trial of MEN1611 with </a:t>
            </a:r>
            <a:r>
              <a:rPr lang="en-US" sz="1800" kern="0" dirty="0" err="1">
                <a:solidFill>
                  <a:schemeClr val="accent6">
                    <a:lumMod val="75000"/>
                  </a:schemeClr>
                </a:solidFill>
              </a:rPr>
              <a:t>trastuzumab</a:t>
            </a:r>
            <a:r>
              <a:rPr lang="en-US" sz="1800" kern="0" dirty="0">
                <a:solidFill>
                  <a:schemeClr val="accent6">
                    <a:lumMod val="75000"/>
                  </a:schemeClr>
                </a:solidFill>
              </a:rPr>
              <a:t> +/- </a:t>
            </a:r>
            <a:r>
              <a:rPr lang="en-US" sz="1800" kern="0" dirty="0" err="1">
                <a:solidFill>
                  <a:schemeClr val="accent6">
                    <a:lumMod val="75000"/>
                  </a:schemeClr>
                </a:solidFill>
              </a:rPr>
              <a:t>fulvestrant</a:t>
            </a:r>
            <a:r>
              <a:rPr lang="en-US" sz="1800" kern="0" dirty="0">
                <a:solidFill>
                  <a:schemeClr val="accent6">
                    <a:lumMod val="75000"/>
                  </a:schemeClr>
                </a:solidFill>
              </a:rPr>
              <a:t> in </a:t>
            </a:r>
          </a:p>
          <a:p>
            <a:r>
              <a:rPr lang="en-US" sz="1800" kern="0" dirty="0">
                <a:solidFill>
                  <a:schemeClr val="accent6">
                    <a:lumMod val="75000"/>
                  </a:schemeClr>
                </a:solidFill>
              </a:rPr>
              <a:t>HER2+ PIK3CA mutated MBC</a:t>
            </a:r>
            <a:endParaRPr lang="en-US" sz="1600" kern="0" dirty="0"/>
          </a:p>
        </p:txBody>
      </p:sp>
      <p:pic>
        <p:nvPicPr>
          <p:cNvPr id="6" name="Picture 5"/>
          <p:cNvPicPr>
            <a:picLocks noChangeAspect="1"/>
          </p:cNvPicPr>
          <p:nvPr/>
        </p:nvPicPr>
        <p:blipFill>
          <a:blip r:embed="rId3"/>
          <a:stretch>
            <a:fillRect/>
          </a:stretch>
        </p:blipFill>
        <p:spPr>
          <a:xfrm>
            <a:off x="87447" y="4134233"/>
            <a:ext cx="5788982" cy="278094"/>
          </a:xfrm>
          <a:prstGeom prst="rect">
            <a:avLst/>
          </a:prstGeom>
        </p:spPr>
      </p:pic>
      <p:sp>
        <p:nvSpPr>
          <p:cNvPr id="7" name="TextBox 6"/>
          <p:cNvSpPr txBox="1"/>
          <p:nvPr/>
        </p:nvSpPr>
        <p:spPr>
          <a:xfrm>
            <a:off x="5213427" y="1937141"/>
            <a:ext cx="1326004" cy="230832"/>
          </a:xfrm>
          <a:prstGeom prst="rect">
            <a:avLst/>
          </a:prstGeom>
          <a:noFill/>
        </p:spPr>
        <p:txBody>
          <a:bodyPr wrap="none" rtlCol="0">
            <a:spAutoFit/>
          </a:bodyPr>
          <a:lstStyle/>
          <a:p>
            <a:r>
              <a:rPr lang="en-US" sz="900" b="1" dirty="0">
                <a:solidFill>
                  <a:srgbClr val="C00000"/>
                </a:solidFill>
              </a:rPr>
              <a:t>RP2D: 48 mg PO BID</a:t>
            </a:r>
          </a:p>
        </p:txBody>
      </p:sp>
      <p:sp>
        <p:nvSpPr>
          <p:cNvPr id="8" name="Rectangle 7"/>
          <p:cNvSpPr/>
          <p:nvPr/>
        </p:nvSpPr>
        <p:spPr bwMode="auto">
          <a:xfrm>
            <a:off x="183173" y="2027857"/>
            <a:ext cx="1795048" cy="1584915"/>
          </a:xfrm>
          <a:prstGeom prst="rect">
            <a:avLst/>
          </a:prstGeom>
          <a:solidFill>
            <a:srgbClr val="FFC82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914400" rtl="0" eaLnBrk="0" fontAlgn="base" latinLnBrk="0" hangingPunct="0">
              <a:lnSpc>
                <a:spcPct val="100000"/>
              </a:lnSpc>
              <a:spcBef>
                <a:spcPct val="0"/>
              </a:spcBef>
              <a:spcAft>
                <a:spcPct val="0"/>
              </a:spcAft>
              <a:buClrTx/>
              <a:buSzTx/>
              <a:buFontTx/>
              <a:buChar char="-"/>
              <a:tabLst/>
            </a:pPr>
            <a:endParaRPr kumimoji="0" lang="en-US" sz="8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171450" marR="0" indent="-171450" algn="l" defTabSz="914400" rtl="0" eaLnBrk="0" fontAlgn="base" latinLnBrk="0" hangingPunct="0">
              <a:lnSpc>
                <a:spcPct val="100000"/>
              </a:lnSpc>
              <a:spcBef>
                <a:spcPct val="0"/>
              </a:spcBef>
              <a:spcAft>
                <a:spcPct val="0"/>
              </a:spcAft>
              <a:buClrTx/>
              <a:buSzTx/>
              <a:buFontTx/>
              <a:buChar char="-"/>
              <a:tabLst/>
            </a:pPr>
            <a:r>
              <a:rPr kumimoji="0" lang="en-US" sz="9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HER2+/PIK3CA-mutated</a:t>
            </a:r>
            <a:r>
              <a:rPr kumimoji="0" lang="en-US" sz="900" b="1"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   </a:t>
            </a:r>
          </a:p>
          <a:p>
            <a:pPr marR="0" algn="l" defTabSz="914400" rtl="0" eaLnBrk="0" fontAlgn="base" latinLnBrk="0" hangingPunct="0">
              <a:lnSpc>
                <a:spcPct val="100000"/>
              </a:lnSpc>
              <a:spcBef>
                <a:spcPct val="0"/>
              </a:spcBef>
              <a:spcAft>
                <a:spcPct val="0"/>
              </a:spcAft>
              <a:buClrTx/>
              <a:buSzTx/>
              <a:tabLst/>
            </a:pPr>
            <a:r>
              <a:rPr lang="en-US" sz="900" b="1" dirty="0">
                <a:latin typeface="Arial" pitchFamily="-72" charset="0"/>
                <a:ea typeface="ＭＳ Ｐゴシック" pitchFamily="-72" charset="-128"/>
                <a:cs typeface="ＭＳ Ｐゴシック" pitchFamily="-72" charset="-128"/>
              </a:rPr>
              <a:t>      </a:t>
            </a:r>
            <a:r>
              <a:rPr kumimoji="0" lang="en-US" sz="900" b="1"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MBC (centrally confirmed     </a:t>
            </a:r>
          </a:p>
          <a:p>
            <a:pPr marR="0" algn="l" defTabSz="914400" rtl="0" eaLnBrk="0" fontAlgn="base" latinLnBrk="0" hangingPunct="0">
              <a:lnSpc>
                <a:spcPct val="100000"/>
              </a:lnSpc>
              <a:spcBef>
                <a:spcPct val="0"/>
              </a:spcBef>
              <a:spcAft>
                <a:spcPct val="0"/>
              </a:spcAft>
              <a:buClrTx/>
              <a:buSzTx/>
              <a:tabLst/>
            </a:pPr>
            <a:r>
              <a:rPr lang="en-US" sz="900" b="1" dirty="0">
                <a:latin typeface="Arial" pitchFamily="-72" charset="0"/>
                <a:ea typeface="ＭＳ Ｐゴシック" pitchFamily="-72" charset="-128"/>
                <a:cs typeface="ＭＳ Ｐゴシック" pitchFamily="-72" charset="-128"/>
              </a:rPr>
              <a:t>      </a:t>
            </a:r>
            <a:r>
              <a:rPr kumimoji="0" lang="en-US" sz="900" b="1"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PIK3CA mutation status)</a:t>
            </a:r>
          </a:p>
          <a:p>
            <a:pPr marL="171450" marR="0" indent="-171450" algn="l" defTabSz="914400" rtl="0" eaLnBrk="0" fontAlgn="base" latinLnBrk="0" hangingPunct="0">
              <a:lnSpc>
                <a:spcPct val="100000"/>
              </a:lnSpc>
              <a:spcBef>
                <a:spcPct val="0"/>
              </a:spcBef>
              <a:spcAft>
                <a:spcPct val="0"/>
              </a:spcAft>
              <a:buClrTx/>
              <a:buSzTx/>
              <a:buFontTx/>
              <a:buChar char="-"/>
              <a:tabLst/>
            </a:pPr>
            <a:endParaRPr lang="en-US" sz="900" b="1" baseline="0" dirty="0">
              <a:latin typeface="Arial" pitchFamily="-72" charset="0"/>
              <a:ea typeface="ＭＳ Ｐゴシック" pitchFamily="-72" charset="-128"/>
              <a:cs typeface="ＭＳ Ｐゴシック" pitchFamily="-72" charset="-128"/>
            </a:endParaRPr>
          </a:p>
          <a:p>
            <a:pPr marL="171450" marR="0" indent="-171450" algn="l" defTabSz="914400" rtl="0" eaLnBrk="0" fontAlgn="base" latinLnBrk="0" hangingPunct="0">
              <a:lnSpc>
                <a:spcPct val="100000"/>
              </a:lnSpc>
              <a:spcBef>
                <a:spcPct val="0"/>
              </a:spcBef>
              <a:spcAft>
                <a:spcPct val="0"/>
              </a:spcAft>
              <a:buClrTx/>
              <a:buSzTx/>
              <a:buFontTx/>
              <a:buChar char="-"/>
              <a:tabLst/>
            </a:pPr>
            <a:r>
              <a:rPr lang="en-US" sz="900" b="1" baseline="0" dirty="0">
                <a:latin typeface="Arial" pitchFamily="-72" charset="0"/>
                <a:ea typeface="ＭＳ Ｐゴシック" pitchFamily="-72" charset="-128"/>
                <a:cs typeface="ＭＳ Ｐゴシック" pitchFamily="-72" charset="-128"/>
              </a:rPr>
              <a:t>≥ 2</a:t>
            </a:r>
            <a:r>
              <a:rPr lang="en-US" sz="900" b="1" dirty="0">
                <a:latin typeface="Arial" pitchFamily="-72" charset="0"/>
                <a:ea typeface="ＭＳ Ｐゴシック" pitchFamily="-72" charset="-128"/>
                <a:cs typeface="ＭＳ Ｐゴシック" pitchFamily="-72" charset="-128"/>
              </a:rPr>
              <a:t> prior lines anti-HER2 based therapy in met setting</a:t>
            </a:r>
          </a:p>
          <a:p>
            <a:pPr marL="171450" marR="0" indent="-171450" algn="l" defTabSz="914400" rtl="0" eaLnBrk="0" fontAlgn="base" latinLnBrk="0" hangingPunct="0">
              <a:lnSpc>
                <a:spcPct val="100000"/>
              </a:lnSpc>
              <a:spcBef>
                <a:spcPct val="0"/>
              </a:spcBef>
              <a:spcAft>
                <a:spcPct val="0"/>
              </a:spcAft>
              <a:buClrTx/>
              <a:buSzTx/>
              <a:buFontTx/>
              <a:buChar char="-"/>
              <a:tabLst/>
            </a:pPr>
            <a:endParaRPr lang="en-US" sz="900" b="1" dirty="0">
              <a:latin typeface="Arial" pitchFamily="-72" charset="0"/>
              <a:ea typeface="ＭＳ Ｐゴシック" pitchFamily="-72" charset="-128"/>
              <a:cs typeface="ＭＳ Ｐゴシック" pitchFamily="-72" charset="-128"/>
            </a:endParaRPr>
          </a:p>
          <a:p>
            <a:pPr marL="171450" marR="0" indent="-171450" algn="l" defTabSz="914400" rtl="0" eaLnBrk="0" fontAlgn="base" latinLnBrk="0" hangingPunct="0">
              <a:lnSpc>
                <a:spcPct val="100000"/>
              </a:lnSpc>
              <a:spcBef>
                <a:spcPct val="0"/>
              </a:spcBef>
              <a:spcAft>
                <a:spcPct val="0"/>
              </a:spcAft>
              <a:buClrTx/>
              <a:buSzTx/>
              <a:buFontTx/>
              <a:buChar char="-"/>
              <a:tabLst/>
            </a:pPr>
            <a:r>
              <a:rPr lang="en-US" sz="900" b="1" dirty="0">
                <a:latin typeface="Arial" pitchFamily="-72" charset="0"/>
                <a:ea typeface="ＭＳ Ｐゴシック" pitchFamily="-72" charset="-128"/>
                <a:cs typeface="ＭＳ Ｐゴシック" pitchFamily="-72" charset="-128"/>
              </a:rPr>
              <a:t>ECOG PS ≤2</a:t>
            </a:r>
          </a:p>
          <a:p>
            <a:pPr marL="171450" marR="0" indent="-171450" algn="l" defTabSz="914400" rtl="0" eaLnBrk="0" fontAlgn="base" latinLnBrk="0" hangingPunct="0">
              <a:lnSpc>
                <a:spcPct val="100000"/>
              </a:lnSpc>
              <a:spcBef>
                <a:spcPct val="0"/>
              </a:spcBef>
              <a:spcAft>
                <a:spcPct val="0"/>
              </a:spcAft>
              <a:buClrTx/>
              <a:buSzTx/>
              <a:buFontTx/>
              <a:buChar char="-"/>
              <a:tabLst/>
            </a:pP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7058175" y="3002871"/>
            <a:ext cx="1828800" cy="1189233"/>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Primary</a:t>
            </a:r>
            <a:r>
              <a:rPr kumimoji="0" lang="en-US" sz="1000" b="0" i="0" u="none" strike="noStrike" cap="none" normalizeH="0" dirty="0">
                <a:ln>
                  <a:noFill/>
                </a:ln>
                <a:solidFill>
                  <a:schemeClr val="bg1"/>
                </a:solidFill>
                <a:effectLst/>
                <a:latin typeface="Arial" pitchFamily="-72" charset="0"/>
                <a:ea typeface="ＭＳ Ｐゴシック" pitchFamily="-72" charset="-128"/>
                <a:cs typeface="ＭＳ Ｐゴシック" pitchFamily="-72" charset="-128"/>
              </a:rPr>
              <a:t> Endpoint:</a:t>
            </a:r>
          </a:p>
          <a:p>
            <a:pPr marR="0" algn="l" defTabSz="914400" rtl="0" eaLnBrk="0" fontAlgn="base" latinLnBrk="0" hangingPunct="0">
              <a:lnSpc>
                <a:spcPct val="100000"/>
              </a:lnSpc>
              <a:spcBef>
                <a:spcPct val="0"/>
              </a:spcBef>
              <a:spcAft>
                <a:spcPct val="0"/>
              </a:spcAft>
              <a:buClrTx/>
              <a:buSzTx/>
              <a:tabLst/>
            </a:pPr>
            <a:r>
              <a:rPr lang="en-US" sz="1000" baseline="0" dirty="0">
                <a:solidFill>
                  <a:schemeClr val="bg1"/>
                </a:solidFill>
                <a:latin typeface="Arial" pitchFamily="-72" charset="0"/>
                <a:ea typeface="ＭＳ Ｐゴシック" pitchFamily="-72" charset="-128"/>
                <a:cs typeface="ＭＳ Ｐゴシック" pitchFamily="-72" charset="-128"/>
              </a:rPr>
              <a:t>MTD/RP2D</a:t>
            </a:r>
          </a:p>
          <a:p>
            <a:pPr marR="0" algn="l" defTabSz="914400" rtl="0" eaLnBrk="0" fontAlgn="base" latinLnBrk="0" hangingPunct="0">
              <a:lnSpc>
                <a:spcPct val="100000"/>
              </a:lnSpc>
              <a:spcBef>
                <a:spcPct val="0"/>
              </a:spcBef>
              <a:spcAft>
                <a:spcPct val="0"/>
              </a:spcAft>
              <a:buClrTx/>
              <a:buSzTx/>
              <a:tabLst/>
            </a:pPr>
            <a:endParaRPr kumimoji="0" lang="en-US" sz="1000" b="0" i="0" u="none" strike="noStrike" cap="none" normalizeH="0" dirty="0">
              <a:ln>
                <a:noFill/>
              </a:ln>
              <a:solidFill>
                <a:schemeClr val="bg1"/>
              </a:solidFill>
              <a:effectLst/>
              <a:latin typeface="Arial" pitchFamily="-72" charset="0"/>
              <a:ea typeface="ＭＳ Ｐゴシック" pitchFamily="-72" charset="-128"/>
              <a:cs typeface="ＭＳ Ｐゴシック" pitchFamily="-72" charset="-128"/>
            </a:endParaRPr>
          </a:p>
          <a:p>
            <a:pPr marR="0" algn="l" defTabSz="914400" rtl="0" eaLnBrk="0" fontAlgn="base" latinLnBrk="0" hangingPunct="0">
              <a:lnSpc>
                <a:spcPct val="100000"/>
              </a:lnSpc>
              <a:spcBef>
                <a:spcPct val="0"/>
              </a:spcBef>
              <a:spcAft>
                <a:spcPct val="0"/>
              </a:spcAft>
              <a:buClrTx/>
              <a:buSzTx/>
              <a:tabLst/>
            </a:pPr>
            <a:r>
              <a:rPr lang="en-US" sz="1000" baseline="0" dirty="0">
                <a:solidFill>
                  <a:schemeClr val="bg1"/>
                </a:solidFill>
                <a:latin typeface="Arial" pitchFamily="-72" charset="0"/>
                <a:ea typeface="ＭＳ Ｐゴシック" pitchFamily="-72" charset="-128"/>
                <a:cs typeface="ＭＳ Ｐゴシック" pitchFamily="-72" charset="-128"/>
              </a:rPr>
              <a:t>Secondary Endpoints:</a:t>
            </a:r>
          </a:p>
          <a:p>
            <a:pPr marR="0" algn="l" defTabSz="914400" rtl="0" eaLnBrk="0" fontAlgn="base" latinLnBrk="0" hangingPunct="0">
              <a:lnSpc>
                <a:spcPct val="100000"/>
              </a:lnSpc>
              <a:spcBef>
                <a:spcPct val="0"/>
              </a:spcBef>
              <a:spcAft>
                <a:spcPct val="0"/>
              </a:spcAft>
              <a:buClrTx/>
              <a:buSzTx/>
              <a:tabLst/>
            </a:pPr>
            <a:r>
              <a:rPr lang="en-US" sz="1000" baseline="0" dirty="0">
                <a:solidFill>
                  <a:schemeClr val="bg1"/>
                </a:solidFill>
                <a:latin typeface="Arial" pitchFamily="-72" charset="0"/>
                <a:ea typeface="ＭＳ Ｐゴシック" pitchFamily="-72" charset="-128"/>
                <a:cs typeface="ＭＳ Ｐゴシック" pitchFamily="-72" charset="-128"/>
              </a:rPr>
              <a:t>ORR,</a:t>
            </a:r>
            <a:r>
              <a:rPr lang="en-US" sz="1000" dirty="0">
                <a:solidFill>
                  <a:schemeClr val="bg1"/>
                </a:solidFill>
                <a:latin typeface="Arial" pitchFamily="-72" charset="0"/>
                <a:ea typeface="ＭＳ Ｐゴシック" pitchFamily="-72" charset="-128"/>
                <a:cs typeface="ＭＳ Ｐゴシック" pitchFamily="-72" charset="-128"/>
              </a:rPr>
              <a:t> DCR, </a:t>
            </a:r>
            <a:r>
              <a:rPr lang="en-US" sz="1000" dirty="0" err="1">
                <a:solidFill>
                  <a:schemeClr val="bg1"/>
                </a:solidFill>
                <a:latin typeface="Arial" pitchFamily="-72" charset="0"/>
                <a:ea typeface="ＭＳ Ｐゴシック" pitchFamily="-72" charset="-128"/>
                <a:cs typeface="ＭＳ Ｐゴシック" pitchFamily="-72" charset="-128"/>
              </a:rPr>
              <a:t>DoR</a:t>
            </a:r>
            <a:br>
              <a:rPr lang="en-US" sz="1000" dirty="0">
                <a:solidFill>
                  <a:schemeClr val="bg1"/>
                </a:solidFill>
                <a:latin typeface="Arial" pitchFamily="-72" charset="0"/>
                <a:ea typeface="ＭＳ Ｐゴシック" pitchFamily="-72" charset="-128"/>
                <a:cs typeface="ＭＳ Ｐゴシック" pitchFamily="-72" charset="-128"/>
              </a:rPr>
            </a:br>
            <a:r>
              <a:rPr lang="en-US" sz="1000" dirty="0">
                <a:solidFill>
                  <a:schemeClr val="bg1"/>
                </a:solidFill>
                <a:latin typeface="Arial" pitchFamily="-72" charset="0"/>
                <a:ea typeface="ＭＳ Ｐゴシック" pitchFamily="-72" charset="-128"/>
                <a:cs typeface="ＭＳ Ｐゴシック" pitchFamily="-72" charset="-128"/>
              </a:rPr>
              <a:t>PFS</a:t>
            </a:r>
          </a:p>
          <a:p>
            <a:pPr marR="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OS</a:t>
            </a:r>
          </a:p>
        </p:txBody>
      </p:sp>
      <p:sp>
        <p:nvSpPr>
          <p:cNvPr id="11" name="TextBox 10"/>
          <p:cNvSpPr txBox="1"/>
          <p:nvPr/>
        </p:nvSpPr>
        <p:spPr>
          <a:xfrm>
            <a:off x="183173" y="1127475"/>
            <a:ext cx="6248827" cy="246221"/>
          </a:xfrm>
          <a:prstGeom prst="rect">
            <a:avLst/>
          </a:prstGeom>
          <a:noFill/>
        </p:spPr>
        <p:txBody>
          <a:bodyPr wrap="none" rtlCol="0">
            <a:spAutoFit/>
          </a:bodyPr>
          <a:lstStyle/>
          <a:p>
            <a:r>
              <a:rPr lang="en-US" sz="800" dirty="0"/>
              <a:t> </a:t>
            </a:r>
            <a:r>
              <a:rPr lang="en-US" sz="900" b="1" u="sng" dirty="0">
                <a:solidFill>
                  <a:srgbClr val="C00000"/>
                </a:solidFill>
              </a:rPr>
              <a:t>MEN1611</a:t>
            </a:r>
            <a:r>
              <a:rPr lang="en-US" sz="900" b="1" dirty="0">
                <a:solidFill>
                  <a:srgbClr val="C00000"/>
                </a:solidFill>
              </a:rPr>
              <a:t>: oral PI3K inhibitor active on the p110α mutant and wild type, β and γ isoforms, while </a:t>
            </a:r>
            <a:r>
              <a:rPr lang="en-US" sz="1000" b="1" dirty="0">
                <a:solidFill>
                  <a:srgbClr val="C00000"/>
                </a:solidFill>
              </a:rPr>
              <a:t>sparing the δ</a:t>
            </a:r>
          </a:p>
        </p:txBody>
      </p:sp>
    </p:spTree>
    <p:extLst>
      <p:ext uri="{BB962C8B-B14F-4D97-AF65-F5344CB8AC3E}">
        <p14:creationId xmlns:p14="http://schemas.microsoft.com/office/powerpoint/2010/main" val="362273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1216416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51563" y="1035231"/>
            <a:ext cx="6336213" cy="3148013"/>
          </a:xfrm>
          <a:prstGeom prst="rect">
            <a:avLst/>
          </a:prstGeom>
        </p:spPr>
      </p:pic>
      <p:sp>
        <p:nvSpPr>
          <p:cNvPr id="4" name="Title 3"/>
          <p:cNvSpPr txBox="1">
            <a:spLocks/>
          </p:cNvSpPr>
          <p:nvPr/>
        </p:nvSpPr>
        <p:spPr>
          <a:xfrm>
            <a:off x="52004" y="10584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p>
          <a:p>
            <a:r>
              <a:rPr lang="en-US" sz="1800" kern="0" dirty="0">
                <a:solidFill>
                  <a:schemeClr val="accent6">
                    <a:lumMod val="75000"/>
                  </a:schemeClr>
                </a:solidFill>
              </a:rPr>
              <a:t>Patient Demographics</a:t>
            </a:r>
            <a:endParaRPr lang="en-US" sz="1800" kern="0" dirty="0"/>
          </a:p>
        </p:txBody>
      </p:sp>
      <p:sp>
        <p:nvSpPr>
          <p:cNvPr id="5" name="TextBox 4"/>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
        <p:nvSpPr>
          <p:cNvPr id="6" name="Rectangle 5"/>
          <p:cNvSpPr/>
          <p:nvPr/>
        </p:nvSpPr>
        <p:spPr bwMode="auto">
          <a:xfrm>
            <a:off x="6903503" y="1547113"/>
            <a:ext cx="775723" cy="18634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bwMode="auto">
          <a:xfrm>
            <a:off x="6929504" y="3315964"/>
            <a:ext cx="775723" cy="18634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670738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685800" y="1471428"/>
            <a:ext cx="7772400" cy="1894257"/>
          </a:xfrm>
          <a:prstGeom prst="rect">
            <a:avLst/>
          </a:prstGeom>
        </p:spPr>
      </p:pic>
      <p:sp>
        <p:nvSpPr>
          <p:cNvPr id="4" name="Rectangle 3"/>
          <p:cNvSpPr/>
          <p:nvPr/>
        </p:nvSpPr>
        <p:spPr bwMode="auto">
          <a:xfrm>
            <a:off x="2864542" y="2322836"/>
            <a:ext cx="1833134" cy="24268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p:cNvSpPr/>
          <p:nvPr/>
        </p:nvSpPr>
        <p:spPr bwMode="auto">
          <a:xfrm>
            <a:off x="6625066" y="2565520"/>
            <a:ext cx="1833134" cy="242684"/>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itle 3"/>
          <p:cNvSpPr txBox="1">
            <a:spLocks/>
          </p:cNvSpPr>
          <p:nvPr/>
        </p:nvSpPr>
        <p:spPr>
          <a:xfrm>
            <a:off x="52004" y="10584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p>
          <a:p>
            <a:r>
              <a:rPr lang="en-US" sz="1800" b="1" kern="0" dirty="0">
                <a:solidFill>
                  <a:schemeClr val="accent6">
                    <a:lumMod val="75000"/>
                  </a:schemeClr>
                </a:solidFill>
              </a:rPr>
              <a:t>Efficacy (n=41)</a:t>
            </a:r>
            <a:endParaRPr lang="en-US" sz="1800" kern="0" dirty="0"/>
          </a:p>
        </p:txBody>
      </p:sp>
      <p:sp>
        <p:nvSpPr>
          <p:cNvPr id="7" name="TextBox 6"/>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Tree>
    <p:extLst>
      <p:ext uri="{BB962C8B-B14F-4D97-AF65-F5344CB8AC3E}">
        <p14:creationId xmlns:p14="http://schemas.microsoft.com/office/powerpoint/2010/main" val="3471228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954" y="1054243"/>
            <a:ext cx="5141766" cy="1944784"/>
          </a:xfrm>
          <a:prstGeom prst="rect">
            <a:avLst/>
          </a:prstGeom>
        </p:spPr>
      </p:pic>
      <p:pic>
        <p:nvPicPr>
          <p:cNvPr id="5" name="Picture 4"/>
          <p:cNvPicPr>
            <a:picLocks noChangeAspect="1"/>
          </p:cNvPicPr>
          <p:nvPr/>
        </p:nvPicPr>
        <p:blipFill>
          <a:blip r:embed="rId3"/>
          <a:stretch>
            <a:fillRect/>
          </a:stretch>
        </p:blipFill>
        <p:spPr>
          <a:xfrm>
            <a:off x="4010904" y="2940918"/>
            <a:ext cx="5037757" cy="1994226"/>
          </a:xfrm>
          <a:prstGeom prst="rect">
            <a:avLst/>
          </a:prstGeom>
        </p:spPr>
      </p:pic>
      <p:sp>
        <p:nvSpPr>
          <p:cNvPr id="6" name="TextBox 5"/>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
        <p:nvSpPr>
          <p:cNvPr id="7" name="Title 3"/>
          <p:cNvSpPr txBox="1">
            <a:spLocks/>
          </p:cNvSpPr>
          <p:nvPr/>
        </p:nvSpPr>
        <p:spPr>
          <a:xfrm>
            <a:off x="52004" y="10584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p>
          <a:p>
            <a:r>
              <a:rPr lang="en-US" sz="1800" b="1" kern="0" dirty="0">
                <a:solidFill>
                  <a:schemeClr val="accent6">
                    <a:lumMod val="75000"/>
                  </a:schemeClr>
                </a:solidFill>
              </a:rPr>
              <a:t>Best Tumor Response</a:t>
            </a:r>
            <a:endParaRPr lang="en-US" sz="1800" kern="0" dirty="0"/>
          </a:p>
        </p:txBody>
      </p:sp>
    </p:spTree>
    <p:extLst>
      <p:ext uri="{BB962C8B-B14F-4D97-AF65-F5344CB8AC3E}">
        <p14:creationId xmlns:p14="http://schemas.microsoft.com/office/powerpoint/2010/main" val="9399640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
        <p:nvSpPr>
          <p:cNvPr id="7" name="Title 3"/>
          <p:cNvSpPr txBox="1">
            <a:spLocks/>
          </p:cNvSpPr>
          <p:nvPr/>
        </p:nvSpPr>
        <p:spPr>
          <a:xfrm>
            <a:off x="52004" y="10584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p>
          <a:p>
            <a:r>
              <a:rPr lang="en-US" sz="1800" kern="0" dirty="0">
                <a:solidFill>
                  <a:schemeClr val="accent6">
                    <a:lumMod val="75000"/>
                  </a:schemeClr>
                </a:solidFill>
                <a:effectLst>
                  <a:outerShdw blurRad="38100" dist="38100" dir="2700000" algn="tl">
                    <a:srgbClr val="000000">
                      <a:alpha val="43137"/>
                    </a:srgbClr>
                  </a:outerShdw>
                </a:effectLst>
              </a:rPr>
              <a:t>Time on Treatment &amp; Response</a:t>
            </a:r>
            <a:endParaRPr lang="en-US" sz="1800" kern="0"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2004" y="842039"/>
            <a:ext cx="5881746" cy="2191516"/>
          </a:xfrm>
          <a:prstGeom prst="rect">
            <a:avLst/>
          </a:prstGeom>
        </p:spPr>
      </p:pic>
      <p:pic>
        <p:nvPicPr>
          <p:cNvPr id="10" name="Picture 9"/>
          <p:cNvPicPr>
            <a:picLocks noChangeAspect="1"/>
          </p:cNvPicPr>
          <p:nvPr/>
        </p:nvPicPr>
        <p:blipFill>
          <a:blip r:embed="rId3"/>
          <a:stretch>
            <a:fillRect/>
          </a:stretch>
        </p:blipFill>
        <p:spPr>
          <a:xfrm>
            <a:off x="3230463" y="2950731"/>
            <a:ext cx="5845536" cy="2149197"/>
          </a:xfrm>
          <a:prstGeom prst="rect">
            <a:avLst/>
          </a:prstGeom>
        </p:spPr>
      </p:pic>
    </p:spTree>
    <p:extLst>
      <p:ext uri="{BB962C8B-B14F-4D97-AF65-F5344CB8AC3E}">
        <p14:creationId xmlns:p14="http://schemas.microsoft.com/office/powerpoint/2010/main" val="3295479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278346" y="823787"/>
            <a:ext cx="5093192" cy="4112240"/>
          </a:xfrm>
          <a:prstGeom prst="rect">
            <a:avLst/>
          </a:prstGeom>
        </p:spPr>
      </p:pic>
      <p:sp>
        <p:nvSpPr>
          <p:cNvPr id="5" name="Title 3"/>
          <p:cNvSpPr txBox="1">
            <a:spLocks/>
          </p:cNvSpPr>
          <p:nvPr/>
        </p:nvSpPr>
        <p:spPr>
          <a:xfrm>
            <a:off x="52004" y="10584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B-PRECISE-01</a:t>
            </a:r>
            <a:r>
              <a:rPr lang="en-US" sz="1800" b="1" kern="0" dirty="0">
                <a:solidFill>
                  <a:schemeClr val="accent6">
                    <a:lumMod val="75000"/>
                  </a:schemeClr>
                </a:solidFill>
              </a:rPr>
              <a:t>: </a:t>
            </a:r>
          </a:p>
          <a:p>
            <a:r>
              <a:rPr lang="en-US" sz="1800" b="1" kern="0" dirty="0">
                <a:solidFill>
                  <a:schemeClr val="accent6">
                    <a:lumMod val="75000"/>
                  </a:schemeClr>
                </a:solidFill>
              </a:rPr>
              <a:t>PFS</a:t>
            </a:r>
            <a:endParaRPr lang="en-US" sz="1800" kern="0" dirty="0"/>
          </a:p>
        </p:txBody>
      </p:sp>
      <p:sp>
        <p:nvSpPr>
          <p:cNvPr id="6" name="TextBox 5"/>
          <p:cNvSpPr txBox="1"/>
          <p:nvPr/>
        </p:nvSpPr>
        <p:spPr>
          <a:xfrm>
            <a:off x="7562217" y="105844"/>
            <a:ext cx="1361270" cy="215444"/>
          </a:xfrm>
          <a:prstGeom prst="rect">
            <a:avLst/>
          </a:prstGeom>
          <a:noFill/>
        </p:spPr>
        <p:txBody>
          <a:bodyPr wrap="none" rtlCol="0">
            <a:spAutoFit/>
          </a:bodyPr>
          <a:lstStyle/>
          <a:p>
            <a:r>
              <a:rPr lang="en-US" sz="800" dirty="0" err="1"/>
              <a:t>Piccart</a:t>
            </a:r>
            <a:r>
              <a:rPr lang="en-US" sz="800" dirty="0"/>
              <a:t> et al SABCS 2022</a:t>
            </a:r>
          </a:p>
        </p:txBody>
      </p:sp>
      <p:sp>
        <p:nvSpPr>
          <p:cNvPr id="7" name="Rectangle 6"/>
          <p:cNvSpPr/>
          <p:nvPr/>
        </p:nvSpPr>
        <p:spPr bwMode="auto">
          <a:xfrm>
            <a:off x="5295720" y="1464774"/>
            <a:ext cx="953403" cy="307689"/>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p:cNvSpPr/>
          <p:nvPr/>
        </p:nvSpPr>
        <p:spPr bwMode="auto">
          <a:xfrm>
            <a:off x="5400449" y="3610653"/>
            <a:ext cx="953403" cy="307689"/>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8772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DETECT V trial</a:t>
            </a:r>
            <a:r>
              <a:rPr lang="en-US" sz="2400" kern="0" dirty="0">
                <a:solidFill>
                  <a:schemeClr val="accent6">
                    <a:lumMod val="75000"/>
                  </a:schemeClr>
                </a:solidFill>
              </a:rPr>
              <a:t>: </a:t>
            </a:r>
            <a:br>
              <a:rPr lang="en-US" sz="2400" kern="0" dirty="0">
                <a:solidFill>
                  <a:schemeClr val="accent6">
                    <a:lumMod val="75000"/>
                  </a:schemeClr>
                </a:solidFill>
              </a:rPr>
            </a:br>
            <a:r>
              <a:rPr lang="en-US" sz="2400" kern="0" dirty="0">
                <a:solidFill>
                  <a:schemeClr val="accent6">
                    <a:lumMod val="75000"/>
                  </a:schemeClr>
                </a:solidFill>
              </a:rPr>
              <a:t>Interim results on chemotherapy omission in HR+/HER2+ MBC</a:t>
            </a:r>
            <a:endParaRPr lang="en-US" sz="2000" kern="0" dirty="0"/>
          </a:p>
        </p:txBody>
      </p:sp>
      <p:sp>
        <p:nvSpPr>
          <p:cNvPr id="11" name="TextBox 10"/>
          <p:cNvSpPr txBox="1"/>
          <p:nvPr/>
        </p:nvSpPr>
        <p:spPr>
          <a:xfrm>
            <a:off x="7562217" y="105844"/>
            <a:ext cx="1293944" cy="215444"/>
          </a:xfrm>
          <a:prstGeom prst="rect">
            <a:avLst/>
          </a:prstGeom>
          <a:noFill/>
        </p:spPr>
        <p:txBody>
          <a:bodyPr wrap="none" rtlCol="0">
            <a:spAutoFit/>
          </a:bodyPr>
          <a:lstStyle/>
          <a:p>
            <a:r>
              <a:rPr lang="en-US" sz="800" dirty="0" err="1"/>
              <a:t>Janni</a:t>
            </a:r>
            <a:r>
              <a:rPr lang="en-US" sz="800" dirty="0"/>
              <a:t> et al SABCS 2022</a:t>
            </a:r>
          </a:p>
        </p:txBody>
      </p:sp>
      <p:pic>
        <p:nvPicPr>
          <p:cNvPr id="2" name="Picture 1"/>
          <p:cNvPicPr>
            <a:picLocks noChangeAspect="1"/>
          </p:cNvPicPr>
          <p:nvPr/>
        </p:nvPicPr>
        <p:blipFill>
          <a:blip r:embed="rId2"/>
          <a:stretch>
            <a:fillRect/>
          </a:stretch>
        </p:blipFill>
        <p:spPr>
          <a:xfrm>
            <a:off x="1388648" y="1232452"/>
            <a:ext cx="6777867" cy="2259289"/>
          </a:xfrm>
          <a:prstGeom prst="rect">
            <a:avLst/>
          </a:prstGeom>
        </p:spPr>
      </p:pic>
      <p:pic>
        <p:nvPicPr>
          <p:cNvPr id="3" name="Picture 2"/>
          <p:cNvPicPr>
            <a:picLocks noChangeAspect="1"/>
          </p:cNvPicPr>
          <p:nvPr/>
        </p:nvPicPr>
        <p:blipFill>
          <a:blip r:embed="rId3"/>
          <a:stretch>
            <a:fillRect/>
          </a:stretch>
        </p:blipFill>
        <p:spPr>
          <a:xfrm>
            <a:off x="2665555" y="3553863"/>
            <a:ext cx="4454630" cy="1202960"/>
          </a:xfrm>
          <a:prstGeom prst="rect">
            <a:avLst/>
          </a:prstGeom>
        </p:spPr>
      </p:pic>
      <p:sp>
        <p:nvSpPr>
          <p:cNvPr id="4" name="Rectangle 3"/>
          <p:cNvSpPr/>
          <p:nvPr/>
        </p:nvSpPr>
        <p:spPr bwMode="auto">
          <a:xfrm>
            <a:off x="5586074" y="4372652"/>
            <a:ext cx="1425771" cy="338025"/>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3" name="Straight Arrow Connector 12"/>
          <p:cNvCxnSpPr/>
          <p:nvPr/>
        </p:nvCxnSpPr>
        <p:spPr bwMode="auto">
          <a:xfrm flipH="1">
            <a:off x="7078055" y="3848280"/>
            <a:ext cx="427826" cy="25072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15" name="TextBox 14"/>
          <p:cNvSpPr txBox="1"/>
          <p:nvPr/>
        </p:nvSpPr>
        <p:spPr>
          <a:xfrm>
            <a:off x="7173194" y="3519130"/>
            <a:ext cx="1789272" cy="338554"/>
          </a:xfrm>
          <a:prstGeom prst="rect">
            <a:avLst/>
          </a:prstGeom>
          <a:noFill/>
        </p:spPr>
        <p:txBody>
          <a:bodyPr wrap="none" rtlCol="0">
            <a:spAutoFit/>
          </a:bodyPr>
          <a:lstStyle/>
          <a:p>
            <a:pPr algn="ctr"/>
            <a:r>
              <a:rPr lang="en-US" sz="800" dirty="0">
                <a:solidFill>
                  <a:srgbClr val="0070C0"/>
                </a:solidFill>
              </a:rPr>
              <a:t>Added </a:t>
            </a:r>
            <a:r>
              <a:rPr lang="en-US" sz="800" dirty="0" err="1">
                <a:solidFill>
                  <a:srgbClr val="0070C0"/>
                </a:solidFill>
              </a:rPr>
              <a:t>ribociclib</a:t>
            </a:r>
            <a:r>
              <a:rPr lang="en-US" sz="800" dirty="0">
                <a:solidFill>
                  <a:srgbClr val="0070C0"/>
                </a:solidFill>
              </a:rPr>
              <a:t> to both </a:t>
            </a:r>
            <a:r>
              <a:rPr lang="en-US" sz="800" dirty="0" err="1">
                <a:solidFill>
                  <a:srgbClr val="0070C0"/>
                </a:solidFill>
              </a:rPr>
              <a:t>tx</a:t>
            </a:r>
            <a:r>
              <a:rPr lang="en-US" sz="800" dirty="0">
                <a:solidFill>
                  <a:srgbClr val="0070C0"/>
                </a:solidFill>
              </a:rPr>
              <a:t> arms</a:t>
            </a:r>
          </a:p>
          <a:p>
            <a:pPr algn="ctr"/>
            <a:r>
              <a:rPr lang="en-US" sz="800" dirty="0">
                <a:solidFill>
                  <a:srgbClr val="0070C0"/>
                </a:solidFill>
              </a:rPr>
              <a:t>after 124 pts had been randomized</a:t>
            </a:r>
          </a:p>
        </p:txBody>
      </p:sp>
      <p:sp>
        <p:nvSpPr>
          <p:cNvPr id="16" name="Oval 15"/>
          <p:cNvSpPr/>
          <p:nvPr/>
        </p:nvSpPr>
        <p:spPr bwMode="auto">
          <a:xfrm>
            <a:off x="4835443" y="2278165"/>
            <a:ext cx="465427" cy="28271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7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1:1</a:t>
            </a:r>
            <a:endParaRPr kumimoji="0" lang="en-US" sz="6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7" name="Straight Arrow Connector 16"/>
          <p:cNvCxnSpPr/>
          <p:nvPr/>
        </p:nvCxnSpPr>
        <p:spPr bwMode="auto">
          <a:xfrm flipH="1" flipV="1">
            <a:off x="7291968" y="2745273"/>
            <a:ext cx="371482" cy="777529"/>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21" name="TextBox 20"/>
          <p:cNvSpPr txBox="1"/>
          <p:nvPr/>
        </p:nvSpPr>
        <p:spPr>
          <a:xfrm>
            <a:off x="2612546" y="4756823"/>
            <a:ext cx="1370888" cy="230832"/>
          </a:xfrm>
          <a:prstGeom prst="rect">
            <a:avLst/>
          </a:prstGeom>
          <a:noFill/>
        </p:spPr>
        <p:txBody>
          <a:bodyPr wrap="none" rtlCol="0">
            <a:spAutoFit/>
          </a:bodyPr>
          <a:lstStyle/>
          <a:p>
            <a:pPr algn="ctr"/>
            <a:r>
              <a:rPr lang="en-US" sz="900" b="1" dirty="0">
                <a:solidFill>
                  <a:srgbClr val="002060"/>
                </a:solidFill>
              </a:rPr>
              <a:t>Data cut-off 6/21/2022</a:t>
            </a:r>
          </a:p>
        </p:txBody>
      </p:sp>
      <p:pic>
        <p:nvPicPr>
          <p:cNvPr id="22" name="Picture 21"/>
          <p:cNvPicPr>
            <a:picLocks noChangeAspect="1"/>
          </p:cNvPicPr>
          <p:nvPr/>
        </p:nvPicPr>
        <p:blipFill>
          <a:blip r:embed="rId4"/>
          <a:stretch>
            <a:fillRect/>
          </a:stretch>
        </p:blipFill>
        <p:spPr>
          <a:xfrm>
            <a:off x="34029" y="1787795"/>
            <a:ext cx="1499230" cy="1392727"/>
          </a:xfrm>
          <a:prstGeom prst="rect">
            <a:avLst/>
          </a:prstGeom>
        </p:spPr>
      </p:pic>
      <p:sp>
        <p:nvSpPr>
          <p:cNvPr id="23" name="Rectangle 22"/>
          <p:cNvSpPr/>
          <p:nvPr/>
        </p:nvSpPr>
        <p:spPr bwMode="auto">
          <a:xfrm>
            <a:off x="4036443" y="3653183"/>
            <a:ext cx="1304183" cy="12190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722203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436355" y="1108902"/>
            <a:ext cx="4375297" cy="3148013"/>
          </a:xfrm>
          <a:prstGeom prst="rect">
            <a:avLst/>
          </a:prstGeom>
        </p:spPr>
      </p:pic>
      <p:sp>
        <p:nvSpPr>
          <p:cNvPr id="4" name="Title 3"/>
          <p:cNvSpPr txBox="1">
            <a:spLocks/>
          </p:cNvSpPr>
          <p:nvPr/>
        </p:nvSpPr>
        <p:spPr>
          <a:xfrm>
            <a:off x="52004" y="-5496"/>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u="sng" kern="0" dirty="0">
                <a:solidFill>
                  <a:schemeClr val="accent6">
                    <a:lumMod val="75000"/>
                  </a:schemeClr>
                </a:solidFill>
              </a:rPr>
              <a:t>DETECT V trial</a:t>
            </a:r>
            <a:r>
              <a:rPr lang="en-US" sz="2400" kern="0" dirty="0">
                <a:solidFill>
                  <a:schemeClr val="accent6">
                    <a:lumMod val="75000"/>
                  </a:schemeClr>
                </a:solidFill>
              </a:rPr>
              <a:t>: </a:t>
            </a:r>
            <a:br>
              <a:rPr lang="en-US" sz="2400" kern="0" dirty="0">
                <a:solidFill>
                  <a:schemeClr val="accent6">
                    <a:lumMod val="75000"/>
                  </a:schemeClr>
                </a:solidFill>
              </a:rPr>
            </a:br>
            <a:r>
              <a:rPr lang="en-US" sz="2400" kern="0" dirty="0">
                <a:solidFill>
                  <a:schemeClr val="accent6">
                    <a:lumMod val="75000"/>
                  </a:schemeClr>
                </a:solidFill>
              </a:rPr>
              <a:t>Interim results on chemotherapy omission in HR+/HER2+ MBC</a:t>
            </a:r>
            <a:endParaRPr lang="en-US" sz="2000" kern="0" dirty="0"/>
          </a:p>
        </p:txBody>
      </p:sp>
      <p:sp>
        <p:nvSpPr>
          <p:cNvPr id="5" name="TextBox 4"/>
          <p:cNvSpPr txBox="1"/>
          <p:nvPr/>
        </p:nvSpPr>
        <p:spPr>
          <a:xfrm>
            <a:off x="7562217" y="105844"/>
            <a:ext cx="1293944" cy="215444"/>
          </a:xfrm>
          <a:prstGeom prst="rect">
            <a:avLst/>
          </a:prstGeom>
          <a:noFill/>
        </p:spPr>
        <p:txBody>
          <a:bodyPr wrap="none" rtlCol="0">
            <a:spAutoFit/>
          </a:bodyPr>
          <a:lstStyle/>
          <a:p>
            <a:r>
              <a:rPr lang="en-US" sz="800" dirty="0" err="1"/>
              <a:t>Janni</a:t>
            </a:r>
            <a:r>
              <a:rPr lang="en-US" sz="800" dirty="0"/>
              <a:t> et al SABCS 2022</a:t>
            </a:r>
          </a:p>
        </p:txBody>
      </p:sp>
      <p:sp>
        <p:nvSpPr>
          <p:cNvPr id="6" name="TextBox 5"/>
          <p:cNvSpPr txBox="1"/>
          <p:nvPr/>
        </p:nvSpPr>
        <p:spPr>
          <a:xfrm>
            <a:off x="242823" y="1161067"/>
            <a:ext cx="1819730" cy="1477328"/>
          </a:xfrm>
          <a:prstGeom prst="rect">
            <a:avLst/>
          </a:prstGeom>
          <a:noFill/>
        </p:spPr>
        <p:txBody>
          <a:bodyPr wrap="none" rtlCol="0">
            <a:spAutoFit/>
          </a:bodyPr>
          <a:lstStyle/>
          <a:p>
            <a:pPr algn="ctr"/>
            <a:r>
              <a:rPr lang="en-US" sz="900" b="1" dirty="0">
                <a:solidFill>
                  <a:srgbClr val="002060"/>
                </a:solidFill>
              </a:rPr>
              <a:t>Data cut-off 6/21/2022:</a:t>
            </a:r>
          </a:p>
          <a:p>
            <a:pPr algn="ctr"/>
            <a:endParaRPr lang="en-US" sz="900" b="1" dirty="0">
              <a:solidFill>
                <a:srgbClr val="002060"/>
              </a:solidFill>
            </a:endParaRPr>
          </a:p>
          <a:p>
            <a:pPr algn="ctr"/>
            <a:r>
              <a:rPr lang="en-US" sz="900" b="1" u="sng" dirty="0">
                <a:solidFill>
                  <a:srgbClr val="002060"/>
                </a:solidFill>
              </a:rPr>
              <a:t>153 pts </a:t>
            </a:r>
          </a:p>
          <a:p>
            <a:pPr algn="ctr"/>
            <a:r>
              <a:rPr lang="en-US" sz="900" b="1" dirty="0">
                <a:solidFill>
                  <a:srgbClr val="002060"/>
                </a:solidFill>
              </a:rPr>
              <a:t>120 pts randomized before </a:t>
            </a:r>
          </a:p>
          <a:p>
            <a:pPr algn="ctr"/>
            <a:r>
              <a:rPr lang="en-US" sz="900" b="1" dirty="0">
                <a:solidFill>
                  <a:srgbClr val="002060"/>
                </a:solidFill>
              </a:rPr>
              <a:t>&amp; 33 pts randomized</a:t>
            </a:r>
          </a:p>
          <a:p>
            <a:pPr algn="ctr"/>
            <a:r>
              <a:rPr lang="en-US" sz="900" b="1" dirty="0">
                <a:solidFill>
                  <a:srgbClr val="002060"/>
                </a:solidFill>
              </a:rPr>
              <a:t>after </a:t>
            </a:r>
            <a:r>
              <a:rPr lang="en-US" sz="900" b="1" dirty="0" err="1">
                <a:solidFill>
                  <a:srgbClr val="002060"/>
                </a:solidFill>
              </a:rPr>
              <a:t>ribo</a:t>
            </a:r>
            <a:r>
              <a:rPr lang="en-US" sz="900" b="1" dirty="0">
                <a:solidFill>
                  <a:srgbClr val="002060"/>
                </a:solidFill>
              </a:rPr>
              <a:t> addition</a:t>
            </a:r>
          </a:p>
          <a:p>
            <a:pPr algn="ctr"/>
            <a:endParaRPr lang="en-US" sz="900" b="1" dirty="0">
              <a:solidFill>
                <a:srgbClr val="002060"/>
              </a:solidFill>
            </a:endParaRPr>
          </a:p>
          <a:p>
            <a:pPr algn="ctr"/>
            <a:r>
              <a:rPr lang="en-US" sz="900" b="1" dirty="0">
                <a:solidFill>
                  <a:srgbClr val="002060"/>
                </a:solidFill>
              </a:rPr>
              <a:t>115 pts 1</a:t>
            </a:r>
            <a:r>
              <a:rPr lang="en-US" sz="900" b="1" baseline="30000" dirty="0">
                <a:solidFill>
                  <a:srgbClr val="002060"/>
                </a:solidFill>
              </a:rPr>
              <a:t>st</a:t>
            </a:r>
            <a:r>
              <a:rPr lang="en-US" sz="900" b="1" dirty="0">
                <a:solidFill>
                  <a:srgbClr val="002060"/>
                </a:solidFill>
              </a:rPr>
              <a:t> line</a:t>
            </a:r>
          </a:p>
          <a:p>
            <a:pPr algn="ctr"/>
            <a:r>
              <a:rPr lang="en-US" sz="900" b="1" dirty="0">
                <a:solidFill>
                  <a:srgbClr val="002060"/>
                </a:solidFill>
              </a:rPr>
              <a:t>77 chemo-free regimen</a:t>
            </a:r>
          </a:p>
          <a:p>
            <a:pPr algn="ctr"/>
            <a:r>
              <a:rPr lang="en-US" sz="900" b="1" dirty="0">
                <a:solidFill>
                  <a:srgbClr val="002060"/>
                </a:solidFill>
              </a:rPr>
              <a:t>76 chemo-containing regimen</a:t>
            </a:r>
          </a:p>
        </p:txBody>
      </p:sp>
    </p:spTree>
    <p:extLst>
      <p:ext uri="{BB962C8B-B14F-4D97-AF65-F5344CB8AC3E}">
        <p14:creationId xmlns:p14="http://schemas.microsoft.com/office/powerpoint/2010/main" val="3591356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6193" y="518181"/>
            <a:ext cx="8411613" cy="3885302"/>
          </a:xfrm>
        </p:spPr>
        <p:txBody>
          <a:bodyPr/>
          <a:lstStyle/>
          <a:p>
            <a:pPr marL="342900" indent="-342900" algn="l">
              <a:buFont typeface="Arial" panose="020B0604020202020204" pitchFamily="34" charset="0"/>
              <a:buChar char="•"/>
            </a:pPr>
            <a:r>
              <a:rPr lang="en-US" sz="1600" b="1" u="sng" dirty="0">
                <a:solidFill>
                  <a:srgbClr val="003767"/>
                </a:solidFill>
              </a:rPr>
              <a:t>Early-stage setting</a:t>
            </a:r>
            <a:r>
              <a:rPr lang="en-US" sz="1600" b="1" dirty="0">
                <a:solidFill>
                  <a:srgbClr val="003767"/>
                </a:solidFill>
              </a:rPr>
              <a:t>:</a:t>
            </a:r>
          </a:p>
          <a:p>
            <a:pPr marL="800100" lvl="1" indent="-342900" algn="l">
              <a:buFont typeface="Arial" panose="020B0604020202020204" pitchFamily="34" charset="0"/>
              <a:buChar char="•"/>
            </a:pPr>
            <a:r>
              <a:rPr lang="en-US" sz="1400" dirty="0">
                <a:solidFill>
                  <a:srgbClr val="003767"/>
                </a:solidFill>
              </a:rPr>
              <a:t>Excellent outcomes in those with small HER2+ tumors (Stage I)</a:t>
            </a:r>
          </a:p>
          <a:p>
            <a:pPr marL="1257300" lvl="2" indent="-342900" algn="l">
              <a:buFont typeface="Arial" panose="020B0604020202020204" pitchFamily="34" charset="0"/>
              <a:buChar char="•"/>
            </a:pPr>
            <a:r>
              <a:rPr lang="en-US" sz="1200" dirty="0">
                <a:solidFill>
                  <a:srgbClr val="003767"/>
                </a:solidFill>
              </a:rPr>
              <a:t>ATEMPT 2.0 aims to improve toxicity  from ATEMPT 1.0</a:t>
            </a:r>
          </a:p>
          <a:p>
            <a:pPr marL="800100" lvl="1" indent="-342900" algn="l">
              <a:buFont typeface="Arial" panose="020B0604020202020204" pitchFamily="34" charset="0"/>
              <a:buChar char="•"/>
            </a:pPr>
            <a:r>
              <a:rPr lang="en-US" sz="1400" dirty="0">
                <a:solidFill>
                  <a:srgbClr val="003767"/>
                </a:solidFill>
              </a:rPr>
              <a:t>The search for biomarkers for therapy selection is ongoing </a:t>
            </a:r>
          </a:p>
          <a:p>
            <a:pPr marL="1257300" lvl="2" indent="-342900" algn="l">
              <a:buFont typeface="Arial" panose="020B0604020202020204" pitchFamily="34" charset="0"/>
              <a:buChar char="•"/>
            </a:pPr>
            <a:r>
              <a:rPr lang="en-US" sz="1200" dirty="0">
                <a:solidFill>
                  <a:srgbClr val="003767"/>
                </a:solidFill>
              </a:rPr>
              <a:t>HER2DX analysis may be a future tool</a:t>
            </a:r>
          </a:p>
          <a:p>
            <a:pPr marL="1257300" lvl="2" indent="-342900" algn="l">
              <a:buFont typeface="Arial" panose="020B0604020202020204" pitchFamily="34" charset="0"/>
              <a:buChar char="•"/>
            </a:pPr>
            <a:r>
              <a:rPr lang="en-US" sz="1200" dirty="0">
                <a:solidFill>
                  <a:srgbClr val="003767"/>
                </a:solidFill>
              </a:rPr>
              <a:t>Image-adaptive measures may inform personalized therapy duration</a:t>
            </a:r>
          </a:p>
          <a:p>
            <a:pPr marL="800100" lvl="1" indent="-342900" algn="l">
              <a:buFont typeface="Arial" panose="020B0604020202020204" pitchFamily="34" charset="0"/>
              <a:buChar char="•"/>
            </a:pPr>
            <a:r>
              <a:rPr lang="en-US" sz="1400" dirty="0">
                <a:solidFill>
                  <a:srgbClr val="003767"/>
                </a:solidFill>
              </a:rPr>
              <a:t>CNS relapse remains a challenge!</a:t>
            </a:r>
            <a:endParaRPr lang="en-US" sz="1800" u="sng" dirty="0">
              <a:solidFill>
                <a:srgbClr val="003767"/>
              </a:solidFill>
            </a:endParaRPr>
          </a:p>
          <a:p>
            <a:pPr marL="342900" indent="-342900" algn="l">
              <a:buFont typeface="Arial" panose="020B0604020202020204" pitchFamily="34" charset="0"/>
              <a:buChar char="•"/>
            </a:pPr>
            <a:endParaRPr lang="en-US" sz="1100" u="sng" dirty="0">
              <a:solidFill>
                <a:srgbClr val="003767"/>
              </a:solidFill>
            </a:endParaRPr>
          </a:p>
          <a:p>
            <a:pPr marL="342900" indent="-342900" algn="l">
              <a:buFont typeface="Arial" panose="020B0604020202020204" pitchFamily="34" charset="0"/>
              <a:buChar char="•"/>
            </a:pPr>
            <a:r>
              <a:rPr lang="en-US" sz="1600" b="1" u="sng" dirty="0">
                <a:solidFill>
                  <a:srgbClr val="003767"/>
                </a:solidFill>
              </a:rPr>
              <a:t>Metastatic setting</a:t>
            </a:r>
            <a:r>
              <a:rPr lang="en-US" sz="1600" b="1" dirty="0">
                <a:solidFill>
                  <a:srgbClr val="003767"/>
                </a:solidFill>
              </a:rPr>
              <a:t>: </a:t>
            </a:r>
          </a:p>
          <a:p>
            <a:pPr marL="800100" lvl="1" indent="-342900" algn="l">
              <a:buFont typeface="Arial" panose="020B0604020202020204" pitchFamily="34" charset="0"/>
              <a:buChar char="•"/>
            </a:pPr>
            <a:r>
              <a:rPr lang="en-US" sz="1400" dirty="0">
                <a:solidFill>
                  <a:srgbClr val="003767"/>
                </a:solidFill>
              </a:rPr>
              <a:t>2</a:t>
            </a:r>
            <a:r>
              <a:rPr lang="en-US" sz="1400" baseline="30000" dirty="0">
                <a:solidFill>
                  <a:srgbClr val="003767"/>
                </a:solidFill>
              </a:rPr>
              <a:t>nd</a:t>
            </a:r>
            <a:r>
              <a:rPr lang="en-US" sz="1400" dirty="0">
                <a:solidFill>
                  <a:srgbClr val="003767"/>
                </a:solidFill>
              </a:rPr>
              <a:t> generation ADCs have altered the treatment landscape for HER2+ (and HER2-low) MBC, with combination strategies and newer ADC technologies under investigation</a:t>
            </a:r>
          </a:p>
          <a:p>
            <a:pPr marL="1257300" lvl="2" indent="-342900" algn="l">
              <a:buFont typeface="Arial" panose="020B0604020202020204" pitchFamily="34" charset="0"/>
              <a:buChar char="•"/>
            </a:pPr>
            <a:r>
              <a:rPr lang="en-US" sz="1200" dirty="0" err="1">
                <a:solidFill>
                  <a:srgbClr val="003767"/>
                </a:solidFill>
              </a:rPr>
              <a:t>TDXd</a:t>
            </a:r>
            <a:r>
              <a:rPr lang="en-US" sz="1200" dirty="0">
                <a:solidFill>
                  <a:srgbClr val="003767"/>
                </a:solidFill>
              </a:rPr>
              <a:t> yields longer survival than T-DM1 and is being investigated in the 1</a:t>
            </a:r>
            <a:r>
              <a:rPr lang="en-US" sz="1200" baseline="30000" dirty="0">
                <a:solidFill>
                  <a:srgbClr val="003767"/>
                </a:solidFill>
              </a:rPr>
              <a:t>st</a:t>
            </a:r>
            <a:r>
              <a:rPr lang="en-US" sz="1200" dirty="0">
                <a:solidFill>
                  <a:srgbClr val="003767"/>
                </a:solidFill>
              </a:rPr>
              <a:t> line and early disease settings</a:t>
            </a:r>
          </a:p>
          <a:p>
            <a:pPr marL="800100" lvl="1" indent="-342900" algn="l">
              <a:buFont typeface="Arial" panose="020B0604020202020204" pitchFamily="34" charset="0"/>
              <a:buChar char="•"/>
            </a:pPr>
            <a:r>
              <a:rPr lang="en-US" sz="1400" dirty="0">
                <a:solidFill>
                  <a:srgbClr val="003767"/>
                </a:solidFill>
              </a:rPr>
              <a:t>Additional trials of chemotherapy-free and mutation-specific agents are encouraging and may provide more selective treatment options</a:t>
            </a:r>
          </a:p>
        </p:txBody>
      </p:sp>
      <p:sp>
        <p:nvSpPr>
          <p:cNvPr id="3" name="Title 2"/>
          <p:cNvSpPr>
            <a:spLocks noGrp="1"/>
          </p:cNvSpPr>
          <p:nvPr>
            <p:ph type="title"/>
          </p:nvPr>
        </p:nvSpPr>
        <p:spPr>
          <a:xfrm>
            <a:off x="0" y="14928"/>
            <a:ext cx="9144000" cy="1006507"/>
          </a:xfrm>
        </p:spPr>
        <p:txBody>
          <a:bodyPr/>
          <a:lstStyle/>
          <a:p>
            <a:r>
              <a:rPr lang="en-US" sz="3200" b="1" dirty="0">
                <a:solidFill>
                  <a:srgbClr val="003767"/>
                </a:solidFill>
              </a:rPr>
              <a:t>Summary</a:t>
            </a:r>
            <a:endParaRPr lang="en-US" b="1" dirty="0">
              <a:solidFill>
                <a:srgbClr val="003767"/>
              </a:solidFill>
            </a:endParaRPr>
          </a:p>
        </p:txBody>
      </p:sp>
    </p:spTree>
    <p:extLst>
      <p:ext uri="{BB962C8B-B14F-4D97-AF65-F5344CB8AC3E}">
        <p14:creationId xmlns:p14="http://schemas.microsoft.com/office/powerpoint/2010/main" val="4281527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63" y="1631071"/>
            <a:ext cx="7886700" cy="993775"/>
          </a:xfrm>
        </p:spPr>
        <p:txBody>
          <a:bodyPr/>
          <a:lstStyle/>
          <a:p>
            <a:r>
              <a:rPr lang="en-US" sz="4000" b="1" dirty="0">
                <a:solidFill>
                  <a:srgbClr val="002060"/>
                </a:solidFill>
              </a:rPr>
              <a:t>Thank 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03639">
            <a:off x="6780976" y="2341703"/>
            <a:ext cx="1047087" cy="1256504"/>
          </a:xfrm>
          <a:prstGeom prst="rect">
            <a:avLst/>
          </a:prstGeom>
        </p:spPr>
      </p:pic>
    </p:spTree>
    <p:extLst>
      <p:ext uri="{BB962C8B-B14F-4D97-AF65-F5344CB8AC3E}">
        <p14:creationId xmlns:p14="http://schemas.microsoft.com/office/powerpoint/2010/main" val="311841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Katherine Clifton, MD</a:t>
            </a:r>
          </a:p>
          <a:p>
            <a:r>
              <a:rPr lang="en-US" dirty="0">
                <a:solidFill>
                  <a:srgbClr val="002E51"/>
                </a:solidFill>
              </a:rPr>
              <a:t>Assistant Professor</a:t>
            </a:r>
          </a:p>
          <a:p>
            <a:r>
              <a:rPr lang="en-US" dirty="0">
                <a:solidFill>
                  <a:srgbClr val="002E51"/>
                </a:solidFill>
              </a:rPr>
              <a:t>Washington University School of Medicine</a:t>
            </a:r>
          </a:p>
          <a:p>
            <a:r>
              <a:rPr lang="en-US" dirty="0">
                <a:solidFill>
                  <a:srgbClr val="002E51"/>
                </a:solidFill>
              </a:rPr>
              <a:t>Saint Louis, Missouri</a:t>
            </a:r>
          </a:p>
        </p:txBody>
      </p:sp>
      <p:sp>
        <p:nvSpPr>
          <p:cNvPr id="4" name="Title 3"/>
          <p:cNvSpPr>
            <a:spLocks noGrp="1"/>
          </p:cNvSpPr>
          <p:nvPr>
            <p:ph type="title"/>
          </p:nvPr>
        </p:nvSpPr>
        <p:spPr>
          <a:xfrm>
            <a:off x="0" y="127465"/>
            <a:ext cx="9144000" cy="786936"/>
          </a:xfrm>
        </p:spPr>
        <p:txBody>
          <a:bodyPr/>
          <a:lstStyle/>
          <a:p>
            <a:r>
              <a:rPr lang="en-US" dirty="0"/>
              <a:t>Role of CDK 4/6 Inhibitors in</a:t>
            </a:r>
            <a:br>
              <a:rPr lang="en-US" dirty="0"/>
            </a:br>
            <a:r>
              <a:rPr lang="en-US" dirty="0"/>
              <a:t>HR+/HER2- Management</a:t>
            </a:r>
            <a:endParaRPr lang="en-US" b="1" dirty="0">
              <a:solidFill>
                <a:srgbClr val="002E51"/>
              </a:solidFill>
            </a:endParaRPr>
          </a:p>
        </p:txBody>
      </p:sp>
      <p:pic>
        <p:nvPicPr>
          <p:cNvPr id="3" name="Picture 2" descr="Text&#10;&#10;Description automatically generated">
            <a:extLst>
              <a:ext uri="{FF2B5EF4-FFF2-40B4-BE49-F238E27FC236}">
                <a16:creationId xmlns:a16="http://schemas.microsoft.com/office/drawing/2014/main" id="{BC66361E-C39A-2585-4B17-26A5E39137D3}"/>
              </a:ext>
            </a:extLst>
          </p:cNvPr>
          <p:cNvPicPr>
            <a:picLocks noChangeAspect="1"/>
          </p:cNvPicPr>
          <p:nvPr/>
        </p:nvPicPr>
        <p:blipFill>
          <a:blip r:embed="rId4"/>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51269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b="1" dirty="0">
                <a:solidFill>
                  <a:srgbClr val="002E51"/>
                </a:solidFill>
                <a:cs typeface="Arial"/>
              </a:rPr>
              <a:t>Cynthia X. Ma</a:t>
            </a:r>
            <a:r>
              <a:rPr lang="en-US" sz="2800" b="1" dirty="0">
                <a:solidFill>
                  <a:srgbClr val="002E51"/>
                </a:solidFill>
                <a:cs typeface="Arial"/>
              </a:rPr>
              <a:t>, MD</a:t>
            </a:r>
            <a:r>
              <a:rPr lang="en-US" b="1" dirty="0">
                <a:solidFill>
                  <a:srgbClr val="002E51"/>
                </a:solidFill>
                <a:cs typeface="Arial"/>
              </a:rPr>
              <a:t>, PhD</a:t>
            </a:r>
            <a:endParaRPr lang="en-US" dirty="0"/>
          </a:p>
          <a:p>
            <a:pPr marL="0" indent="0" algn="ctr">
              <a:buNone/>
            </a:pPr>
            <a:r>
              <a:rPr lang="en-US" sz="2100" dirty="0">
                <a:solidFill>
                  <a:srgbClr val="002E51"/>
                </a:solidFill>
              </a:rPr>
              <a:t>Professor of Medicine</a:t>
            </a:r>
          </a:p>
          <a:p>
            <a:pPr marL="0" indent="0" algn="ctr">
              <a:buNone/>
            </a:pPr>
            <a:r>
              <a:rPr lang="en-US" sz="2100" dirty="0">
                <a:solidFill>
                  <a:srgbClr val="002E51"/>
                </a:solidFill>
                <a:cs typeface="Arial"/>
              </a:rPr>
              <a:t>Washington University School of Medicine</a:t>
            </a:r>
            <a:endParaRPr lang="en-US" dirty="0"/>
          </a:p>
          <a:p>
            <a:pPr marL="0" indent="0" algn="ctr">
              <a:buNone/>
            </a:pPr>
            <a:r>
              <a:rPr lang="en-US" sz="2100" dirty="0">
                <a:solidFill>
                  <a:srgbClr val="002E51"/>
                </a:solidFill>
              </a:rPr>
              <a:t>St. Louis, MO</a:t>
            </a:r>
            <a:endParaRPr lang="en-US" sz="2100" dirty="0"/>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lIns="91440" tIns="45720" rIns="91440" bIns="45720" anchor="t"/>
          <a:lstStyle/>
          <a:p>
            <a:r>
              <a:rPr lang="en-US" dirty="0"/>
              <a:t>Program Chairs</a:t>
            </a:r>
          </a:p>
        </p:txBody>
      </p:sp>
    </p:spTree>
    <p:extLst>
      <p:ext uri="{BB962C8B-B14F-4D97-AF65-F5344CB8AC3E}">
        <p14:creationId xmlns:p14="http://schemas.microsoft.com/office/powerpoint/2010/main" val="11388188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43164" y="826655"/>
            <a:ext cx="6400800" cy="2915920"/>
          </a:xfrm>
        </p:spPr>
        <p:txBody>
          <a:bodyPr/>
          <a:lstStyle/>
          <a:p>
            <a:pPr marL="342900" indent="-342900" algn="l">
              <a:buFont typeface="Arial" panose="020B0604020202020204" pitchFamily="34" charset="0"/>
              <a:buChar char="•"/>
            </a:pPr>
            <a:r>
              <a:rPr lang="en-US" dirty="0">
                <a:solidFill>
                  <a:srgbClr val="002E51"/>
                </a:solidFill>
              </a:rPr>
              <a:t>Metastatic Setting Updates</a:t>
            </a:r>
          </a:p>
          <a:p>
            <a:pPr marL="800100" lvl="1" indent="-342900" algn="l">
              <a:buFont typeface="Arial" panose="020B0604020202020204" pitchFamily="34" charset="0"/>
              <a:buChar char="•"/>
            </a:pPr>
            <a:r>
              <a:rPr lang="en-US" dirty="0">
                <a:solidFill>
                  <a:srgbClr val="002E51"/>
                </a:solidFill>
              </a:rPr>
              <a:t>PALOMA-2</a:t>
            </a:r>
          </a:p>
          <a:p>
            <a:pPr marL="800100" lvl="1" indent="-342900" algn="l">
              <a:buFont typeface="Arial" panose="020B0604020202020204" pitchFamily="34" charset="0"/>
              <a:buChar char="•"/>
            </a:pPr>
            <a:r>
              <a:rPr lang="en-US" dirty="0">
                <a:solidFill>
                  <a:srgbClr val="002E51"/>
                </a:solidFill>
              </a:rPr>
              <a:t>MONARCH-3</a:t>
            </a:r>
          </a:p>
          <a:p>
            <a:pPr marL="800100" lvl="1" indent="-342900" algn="l">
              <a:buFont typeface="Arial" panose="020B0604020202020204" pitchFamily="34" charset="0"/>
              <a:buChar char="•"/>
            </a:pPr>
            <a:r>
              <a:rPr lang="en-US" dirty="0">
                <a:solidFill>
                  <a:srgbClr val="002E51"/>
                </a:solidFill>
              </a:rPr>
              <a:t>MAINTAIN</a:t>
            </a:r>
          </a:p>
          <a:p>
            <a:pPr marL="800100" lvl="1" indent="-342900" algn="l">
              <a:buFont typeface="Arial" panose="020B0604020202020204" pitchFamily="34" charset="0"/>
              <a:buChar char="•"/>
            </a:pPr>
            <a:r>
              <a:rPr lang="en-US" dirty="0">
                <a:solidFill>
                  <a:srgbClr val="002E51"/>
                </a:solidFill>
              </a:rPr>
              <a:t>PACE</a:t>
            </a:r>
          </a:p>
          <a:p>
            <a:pPr marL="800100" lvl="1" indent="-342900" algn="l">
              <a:buFont typeface="Arial" panose="020B0604020202020204" pitchFamily="34" charset="0"/>
              <a:buChar char="•"/>
            </a:pPr>
            <a:r>
              <a:rPr lang="en-US" dirty="0">
                <a:solidFill>
                  <a:srgbClr val="002E51"/>
                </a:solidFill>
              </a:rPr>
              <a:t>RIGHT Choice</a:t>
            </a:r>
          </a:p>
          <a:p>
            <a:pPr marL="342900" indent="-342900" algn="l">
              <a:buFont typeface="Arial" panose="020B0604020202020204" pitchFamily="34" charset="0"/>
              <a:buChar char="•"/>
            </a:pPr>
            <a:r>
              <a:rPr lang="en-US" dirty="0">
                <a:solidFill>
                  <a:srgbClr val="002E51"/>
                </a:solidFill>
              </a:rPr>
              <a:t>Adjuvant Setting Updates</a:t>
            </a:r>
          </a:p>
          <a:p>
            <a:pPr marL="800100" lvl="1" indent="-342900" algn="l">
              <a:buFont typeface="Arial" panose="020B0604020202020204" pitchFamily="34" charset="0"/>
              <a:buChar char="•"/>
            </a:pPr>
            <a:r>
              <a:rPr lang="en-US" dirty="0" err="1">
                <a:solidFill>
                  <a:srgbClr val="002E51"/>
                </a:solidFill>
              </a:rPr>
              <a:t>MonarchE</a:t>
            </a:r>
            <a:r>
              <a:rPr lang="en-US" dirty="0">
                <a:solidFill>
                  <a:srgbClr val="002E51"/>
                </a:solidFill>
              </a:rPr>
              <a:t>	</a:t>
            </a:r>
          </a:p>
          <a:p>
            <a:pPr marL="342900" indent="-342900" algn="l">
              <a:buFont typeface="Arial" panose="020B0604020202020204" pitchFamily="34" charset="0"/>
              <a:buChar char="•"/>
            </a:pPr>
            <a:r>
              <a:rPr lang="en-US" dirty="0">
                <a:solidFill>
                  <a:srgbClr val="002E51"/>
                </a:solidFill>
              </a:rPr>
              <a:t>Case Based Discussion</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dirty="0"/>
              <a:t>Role of CDK4/6 Inhibitors</a:t>
            </a:r>
            <a:endParaRPr lang="en-US" b="1" dirty="0"/>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spTree>
    <p:extLst>
      <p:ext uri="{BB962C8B-B14F-4D97-AF65-F5344CB8AC3E}">
        <p14:creationId xmlns:p14="http://schemas.microsoft.com/office/powerpoint/2010/main" val="1350906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43164" y="934721"/>
            <a:ext cx="4946072" cy="2915920"/>
          </a:xfrm>
        </p:spPr>
        <p:txBody>
          <a:bodyPr/>
          <a:lstStyle/>
          <a:p>
            <a:pPr marL="342900" indent="-342900" algn="l">
              <a:buFont typeface="Arial" panose="020B0604020202020204" pitchFamily="34" charset="0"/>
              <a:buChar char="•"/>
            </a:pPr>
            <a:r>
              <a:rPr lang="en-US" dirty="0">
                <a:solidFill>
                  <a:srgbClr val="002E51"/>
                </a:solidFill>
              </a:rPr>
              <a:t>CDK4 and CDK6—control cell cycle progression from G1 to S phase by regulating </a:t>
            </a:r>
            <a:r>
              <a:rPr lang="en-US" dirty="0" err="1">
                <a:solidFill>
                  <a:srgbClr val="002E51"/>
                </a:solidFill>
              </a:rPr>
              <a:t>Rb</a:t>
            </a:r>
            <a:r>
              <a:rPr lang="en-US" dirty="0">
                <a:solidFill>
                  <a:srgbClr val="002E51"/>
                </a:solidFill>
              </a:rPr>
              <a:t> activity</a:t>
            </a:r>
          </a:p>
          <a:p>
            <a:pPr marL="342900" indent="-342900" algn="l">
              <a:buFont typeface="Arial" panose="020B0604020202020204" pitchFamily="34" charset="0"/>
              <a:buChar char="•"/>
            </a:pPr>
            <a:r>
              <a:rPr lang="en-US" dirty="0">
                <a:solidFill>
                  <a:srgbClr val="002E51"/>
                </a:solidFill>
              </a:rPr>
              <a:t>CDK inhibitors do not allow cyclin D-CDK 4/6 complex to phosphorylate </a:t>
            </a:r>
            <a:r>
              <a:rPr lang="en-US" dirty="0" err="1">
                <a:solidFill>
                  <a:srgbClr val="002E51"/>
                </a:solidFill>
              </a:rPr>
              <a:t>Rb</a:t>
            </a:r>
            <a:r>
              <a:rPr lang="en-US" dirty="0">
                <a:solidFill>
                  <a:srgbClr val="002E51"/>
                </a:solidFill>
              </a:rPr>
              <a:t> so cell can not proceed through cell cycle</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dirty="0"/>
              <a:t>Oral cyclin-dependent kinase inhibitors</a:t>
            </a:r>
            <a:endParaRPr lang="en-US" b="1" dirty="0"/>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7" name="Picture 6"/>
          <p:cNvPicPr>
            <a:picLocks noChangeAspect="1"/>
          </p:cNvPicPr>
          <p:nvPr/>
        </p:nvPicPr>
        <p:blipFill>
          <a:blip r:embed="rId4"/>
          <a:stretch>
            <a:fillRect/>
          </a:stretch>
        </p:blipFill>
        <p:spPr>
          <a:xfrm>
            <a:off x="5211313" y="851842"/>
            <a:ext cx="3346533" cy="3201998"/>
          </a:xfrm>
          <a:prstGeom prst="rect">
            <a:avLst/>
          </a:prstGeom>
        </p:spPr>
      </p:pic>
      <p:sp>
        <p:nvSpPr>
          <p:cNvPr id="8" name="TextBox 7"/>
          <p:cNvSpPr txBox="1"/>
          <p:nvPr/>
        </p:nvSpPr>
        <p:spPr>
          <a:xfrm>
            <a:off x="8028887" y="4053840"/>
            <a:ext cx="1176861" cy="307777"/>
          </a:xfrm>
          <a:prstGeom prst="rect">
            <a:avLst/>
          </a:prstGeom>
          <a:noFill/>
        </p:spPr>
        <p:txBody>
          <a:bodyPr wrap="none" rtlCol="0">
            <a:spAutoFit/>
          </a:bodyPr>
          <a:lstStyle/>
          <a:p>
            <a:r>
              <a:rPr lang="en-US" sz="1400" dirty="0" err="1"/>
              <a:t>Vidula</a:t>
            </a:r>
            <a:r>
              <a:rPr lang="en-US" sz="1400" dirty="0"/>
              <a:t>  2016</a:t>
            </a:r>
          </a:p>
        </p:txBody>
      </p:sp>
    </p:spTree>
    <p:extLst>
      <p:ext uri="{BB962C8B-B14F-4D97-AF65-F5344CB8AC3E}">
        <p14:creationId xmlns:p14="http://schemas.microsoft.com/office/powerpoint/2010/main" val="7471613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medchemexpress.com/product_pic/LEE011.gif"/>
          <p:cNvPicPr>
            <a:picLocks noChangeAspect="1" noChangeArrowheads="1"/>
          </p:cNvPicPr>
          <p:nvPr/>
        </p:nvPicPr>
        <p:blipFill rotWithShape="1">
          <a:blip r:embed="rId2">
            <a:extLst>
              <a:ext uri="{28A0092B-C50C-407E-A947-70E740481C1C}">
                <a14:useLocalDpi xmlns:a14="http://schemas.microsoft.com/office/drawing/2010/main" val="0"/>
              </a:ext>
            </a:extLst>
          </a:blip>
          <a:srcRect t="26123" b="18099"/>
          <a:stretch/>
        </p:blipFill>
        <p:spPr bwMode="auto">
          <a:xfrm>
            <a:off x="3276563" y="1746419"/>
            <a:ext cx="2581075" cy="14593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3 CDK4/6 Inhibitors in Clinical Use</a:t>
            </a:r>
            <a:endParaRPr lang="en-US" b="1" dirty="0">
              <a:solidFill>
                <a:srgbClr val="002E51"/>
              </a:solidFill>
            </a:endParaRPr>
          </a:p>
        </p:txBody>
      </p:sp>
      <p:pic>
        <p:nvPicPr>
          <p:cNvPr id="6" name="Picture 5" descr="Text&#10;&#10;Description automatically generated">
            <a:extLst>
              <a:ext uri="{FF2B5EF4-FFF2-40B4-BE49-F238E27FC236}">
                <a16:creationId xmlns:a16="http://schemas.microsoft.com/office/drawing/2014/main" id="{DC327C3A-D367-83F8-9B9B-6C5EBB0FBDD4}"/>
              </a:ext>
            </a:extLst>
          </p:cNvPr>
          <p:cNvPicPr>
            <a:picLocks noChangeAspect="1"/>
          </p:cNvPicPr>
          <p:nvPr/>
        </p:nvPicPr>
        <p:blipFill>
          <a:blip r:embed="rId3"/>
          <a:stretch>
            <a:fillRect/>
          </a:stretch>
        </p:blipFill>
        <p:spPr>
          <a:xfrm>
            <a:off x="7772400" y="4520232"/>
            <a:ext cx="979369" cy="500566"/>
          </a:xfrm>
          <a:prstGeom prst="rect">
            <a:avLst/>
          </a:prstGeom>
        </p:spPr>
      </p:pic>
      <p:sp>
        <p:nvSpPr>
          <p:cNvPr id="7" name="TextBox 6"/>
          <p:cNvSpPr txBox="1"/>
          <p:nvPr/>
        </p:nvSpPr>
        <p:spPr>
          <a:xfrm>
            <a:off x="129628" y="839265"/>
            <a:ext cx="2749847" cy="1508069"/>
          </a:xfrm>
          <a:prstGeom prst="rect">
            <a:avLst/>
          </a:prstGeom>
          <a:noFill/>
        </p:spPr>
        <p:txBody>
          <a:bodyPr wrap="square" lIns="91400" tIns="45702" rIns="91400" bIns="45702" rtlCol="0">
            <a:spAutoFit/>
          </a:bodyPr>
          <a:lstStyle/>
          <a:p>
            <a:pPr marL="457200" indent="-457200">
              <a:buAutoNum type="arabicParenBoth"/>
            </a:pPr>
            <a:r>
              <a:rPr lang="en-US" sz="2400" b="1" dirty="0" err="1"/>
              <a:t>Palbociclib</a:t>
            </a:r>
            <a:r>
              <a:rPr lang="en-US" sz="2400" b="1" dirty="0"/>
              <a:t> </a:t>
            </a:r>
          </a:p>
          <a:p>
            <a:r>
              <a:rPr lang="en-US" sz="2000" b="1" dirty="0"/>
              <a:t>(FDA Approved 2/2015)</a:t>
            </a:r>
          </a:p>
          <a:p>
            <a:pPr algn="ctr"/>
            <a:br>
              <a:rPr lang="en-US" sz="2400" b="1" dirty="0">
                <a:solidFill>
                  <a:srgbClr val="41365C"/>
                </a:solidFill>
              </a:rPr>
            </a:br>
            <a:endParaRPr lang="en-US" sz="2400" b="1" dirty="0">
              <a:solidFill>
                <a:prstClr val="black"/>
              </a:solidFill>
            </a:endParaRPr>
          </a:p>
        </p:txBody>
      </p:sp>
      <p:pic>
        <p:nvPicPr>
          <p:cNvPr id="8" name="Picture 7" descr="http://upload.wikimedia.org/wikipedia/commons/thumb/0/0f/Palbociclib.svg/512px-Palbociclib.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42" y="1917368"/>
            <a:ext cx="2391181" cy="11992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60029" y="839265"/>
            <a:ext cx="2831211" cy="1138737"/>
          </a:xfrm>
          <a:prstGeom prst="rect">
            <a:avLst/>
          </a:prstGeom>
          <a:noFill/>
        </p:spPr>
        <p:txBody>
          <a:bodyPr wrap="square" lIns="91400" tIns="45702" rIns="91400" bIns="45702" rtlCol="0">
            <a:spAutoFit/>
          </a:bodyPr>
          <a:lstStyle/>
          <a:p>
            <a:r>
              <a:rPr lang="en-US" sz="2400" b="1" dirty="0"/>
              <a:t>(2) </a:t>
            </a:r>
            <a:r>
              <a:rPr lang="en-US" sz="2400" b="1" dirty="0" err="1"/>
              <a:t>Ribociclib</a:t>
            </a:r>
            <a:r>
              <a:rPr lang="en-US" sz="2400" b="1" dirty="0"/>
              <a:t> </a:t>
            </a:r>
          </a:p>
          <a:p>
            <a:r>
              <a:rPr lang="en-US" sz="2000" b="1" dirty="0"/>
              <a:t>(FDA Approved 3/2017)</a:t>
            </a:r>
          </a:p>
          <a:p>
            <a:pPr algn="ctr"/>
            <a:endParaRPr lang="en-US" sz="2400" b="1" dirty="0">
              <a:solidFill>
                <a:srgbClr val="41365C"/>
              </a:solidFill>
            </a:endParaRPr>
          </a:p>
        </p:txBody>
      </p:sp>
      <p:sp>
        <p:nvSpPr>
          <p:cNvPr id="11" name="TextBox 10"/>
          <p:cNvSpPr txBox="1"/>
          <p:nvPr/>
        </p:nvSpPr>
        <p:spPr>
          <a:xfrm>
            <a:off x="6445632" y="839265"/>
            <a:ext cx="2831211" cy="1508069"/>
          </a:xfrm>
          <a:prstGeom prst="rect">
            <a:avLst/>
          </a:prstGeom>
          <a:noFill/>
        </p:spPr>
        <p:txBody>
          <a:bodyPr wrap="square" lIns="91400" tIns="45702" rIns="91400" bIns="45702" rtlCol="0">
            <a:spAutoFit/>
          </a:bodyPr>
          <a:lstStyle/>
          <a:p>
            <a:r>
              <a:rPr lang="en-US" sz="2400" b="1" dirty="0"/>
              <a:t>(3) </a:t>
            </a:r>
            <a:r>
              <a:rPr lang="en-US" sz="2400" b="1" dirty="0" err="1"/>
              <a:t>Abemaciclib</a:t>
            </a:r>
            <a:endParaRPr lang="en-US" sz="2400" b="1" dirty="0"/>
          </a:p>
          <a:p>
            <a:r>
              <a:rPr lang="en-US" sz="2000" b="1" dirty="0"/>
              <a:t>(FDA Approved 9/2017)</a:t>
            </a:r>
          </a:p>
          <a:p>
            <a:pPr algn="ctr"/>
            <a:br>
              <a:rPr lang="en-US" sz="2400" b="1" dirty="0">
                <a:solidFill>
                  <a:srgbClr val="41365C"/>
                </a:solidFill>
              </a:rPr>
            </a:br>
            <a:endParaRPr lang="en-US" sz="2400" b="1" dirty="0">
              <a:solidFill>
                <a:prstClr val="black"/>
              </a:solidFill>
            </a:endParaRPr>
          </a:p>
        </p:txBody>
      </p:sp>
      <p:pic>
        <p:nvPicPr>
          <p:cNvPr id="12" name="Picture 11"/>
          <p:cNvPicPr>
            <a:picLocks noChangeAspect="1"/>
          </p:cNvPicPr>
          <p:nvPr/>
        </p:nvPicPr>
        <p:blipFill>
          <a:blip r:embed="rId5"/>
          <a:stretch>
            <a:fillRect/>
          </a:stretch>
        </p:blipFill>
        <p:spPr>
          <a:xfrm>
            <a:off x="6255406" y="1971323"/>
            <a:ext cx="2852760" cy="1037422"/>
          </a:xfrm>
          <a:prstGeom prst="rect">
            <a:avLst/>
          </a:prstGeom>
        </p:spPr>
      </p:pic>
      <p:sp>
        <p:nvSpPr>
          <p:cNvPr id="13" name="TextBox 12"/>
          <p:cNvSpPr txBox="1"/>
          <p:nvPr/>
        </p:nvSpPr>
        <p:spPr>
          <a:xfrm>
            <a:off x="95477" y="3405034"/>
            <a:ext cx="9012689"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Similar PFS in 1</a:t>
            </a:r>
            <a:r>
              <a:rPr lang="en-US" sz="2000" baseline="30000" dirty="0"/>
              <a:t>st</a:t>
            </a:r>
            <a:r>
              <a:rPr lang="en-US" sz="2000" dirty="0"/>
              <a:t> and 2</a:t>
            </a:r>
            <a:r>
              <a:rPr lang="en-US" sz="2000" baseline="30000" dirty="0"/>
              <a:t>nd</a:t>
            </a:r>
            <a:r>
              <a:rPr lang="en-US" sz="2000" dirty="0"/>
              <a:t> line metastatic trials but emerging divergent outcomes in adjuvant setting and OS in metastatic trials</a:t>
            </a:r>
          </a:p>
        </p:txBody>
      </p:sp>
    </p:spTree>
    <p:extLst>
      <p:ext uri="{BB962C8B-B14F-4D97-AF65-F5344CB8AC3E}">
        <p14:creationId xmlns:p14="http://schemas.microsoft.com/office/powerpoint/2010/main" val="59489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9124" y="1117600"/>
            <a:ext cx="3810000" cy="2936240"/>
          </a:xfrm>
        </p:spPr>
        <p:txBody>
          <a:bodyPr/>
          <a:lstStyle/>
          <a:p>
            <a:pPr marL="800100" lvl="1" indent="-342900">
              <a:buFont typeface="Arial" panose="020B0604020202020204" pitchFamily="34" charset="0"/>
              <a:buChar char="•"/>
            </a:pPr>
            <a:r>
              <a:rPr lang="en-US" dirty="0">
                <a:solidFill>
                  <a:srgbClr val="002E51"/>
                </a:solidFill>
              </a:rPr>
              <a:t>PALOMA-2</a:t>
            </a:r>
          </a:p>
          <a:p>
            <a:pPr marL="800100" lvl="1" indent="-342900">
              <a:buFont typeface="Arial" panose="020B0604020202020204" pitchFamily="34" charset="0"/>
              <a:buChar char="•"/>
            </a:pPr>
            <a:r>
              <a:rPr lang="en-US" dirty="0">
                <a:solidFill>
                  <a:srgbClr val="002E51"/>
                </a:solidFill>
              </a:rPr>
              <a:t>MONARCH-3</a:t>
            </a:r>
          </a:p>
          <a:p>
            <a:pPr marL="800100" lvl="1" indent="-342900">
              <a:buFont typeface="Arial" panose="020B0604020202020204" pitchFamily="34" charset="0"/>
              <a:buChar char="•"/>
            </a:pPr>
            <a:r>
              <a:rPr lang="en-US" dirty="0">
                <a:solidFill>
                  <a:srgbClr val="002E51"/>
                </a:solidFill>
              </a:rPr>
              <a:t>MAINTAIN</a:t>
            </a:r>
          </a:p>
          <a:p>
            <a:pPr marL="800100" lvl="1" indent="-342900">
              <a:buFont typeface="Arial" panose="020B0604020202020204" pitchFamily="34" charset="0"/>
              <a:buChar char="•"/>
            </a:pPr>
            <a:r>
              <a:rPr lang="en-US" dirty="0">
                <a:solidFill>
                  <a:srgbClr val="002E51"/>
                </a:solidFill>
              </a:rPr>
              <a:t>PACE</a:t>
            </a:r>
          </a:p>
          <a:p>
            <a:pPr marL="800100" lvl="1" indent="-342900">
              <a:buFont typeface="Arial" panose="020B0604020202020204" pitchFamily="34" charset="0"/>
              <a:buChar char="•"/>
            </a:pPr>
            <a:r>
              <a:rPr lang="en-US" dirty="0">
                <a:solidFill>
                  <a:srgbClr val="002E51"/>
                </a:solidFill>
              </a:rPr>
              <a:t>RIGHT Choice</a:t>
            </a:r>
          </a:p>
          <a:p>
            <a:endParaRPr lang="en-US" dirty="0"/>
          </a:p>
        </p:txBody>
      </p:sp>
      <p:sp>
        <p:nvSpPr>
          <p:cNvPr id="4" name="Title 3"/>
          <p:cNvSpPr>
            <a:spLocks noGrp="1"/>
          </p:cNvSpPr>
          <p:nvPr>
            <p:ph type="title"/>
          </p:nvPr>
        </p:nvSpPr>
        <p:spPr/>
        <p:txBody>
          <a:bodyPr/>
          <a:lstStyle/>
          <a:p>
            <a:r>
              <a:rPr lang="en-US" dirty="0"/>
              <a:t>Metastatic Setting Updates</a:t>
            </a:r>
          </a:p>
        </p:txBody>
      </p:sp>
    </p:spTree>
    <p:extLst>
      <p:ext uri="{BB962C8B-B14F-4D97-AF65-F5344CB8AC3E}">
        <p14:creationId xmlns:p14="http://schemas.microsoft.com/office/powerpoint/2010/main" val="1765298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pPr algn="l"/>
            <a:r>
              <a:rPr lang="en-US" dirty="0"/>
              <a:t>Metastatic CDK4/6 inhibitor 1</a:t>
            </a:r>
            <a:r>
              <a:rPr lang="en-US" baseline="30000" dirty="0"/>
              <a:t>st</a:t>
            </a:r>
            <a:r>
              <a:rPr lang="en-US" dirty="0"/>
              <a:t> Line Trials</a:t>
            </a:r>
            <a:endParaRPr lang="en-US" b="1" dirty="0"/>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2"/>
          <a:stretch>
            <a:fillRect/>
          </a:stretch>
        </p:blipFill>
        <p:spPr>
          <a:xfrm>
            <a:off x="7772400" y="4520232"/>
            <a:ext cx="979369" cy="50056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686417355"/>
              </p:ext>
            </p:extLst>
          </p:nvPr>
        </p:nvGraphicFramePr>
        <p:xfrm>
          <a:off x="55416" y="1006765"/>
          <a:ext cx="9033164" cy="3071509"/>
        </p:xfrm>
        <a:graphic>
          <a:graphicData uri="http://schemas.openxmlformats.org/drawingml/2006/table">
            <a:tbl>
              <a:tblPr firstRow="1" bandRow="1">
                <a:tableStyleId>{5C22544A-7EE6-4342-B048-85BDC9FD1C3A}</a:tableStyleId>
              </a:tblPr>
              <a:tblGrid>
                <a:gridCol w="1683068">
                  <a:extLst>
                    <a:ext uri="{9D8B030D-6E8A-4147-A177-3AD203B41FA5}">
                      <a16:colId xmlns:a16="http://schemas.microsoft.com/office/drawing/2014/main" val="1979537539"/>
                    </a:ext>
                  </a:extLst>
                </a:gridCol>
                <a:gridCol w="1017905">
                  <a:extLst>
                    <a:ext uri="{9D8B030D-6E8A-4147-A177-3AD203B41FA5}">
                      <a16:colId xmlns:a16="http://schemas.microsoft.com/office/drawing/2014/main" val="3714783610"/>
                    </a:ext>
                  </a:extLst>
                </a:gridCol>
                <a:gridCol w="1256030">
                  <a:extLst>
                    <a:ext uri="{9D8B030D-6E8A-4147-A177-3AD203B41FA5}">
                      <a16:colId xmlns:a16="http://schemas.microsoft.com/office/drawing/2014/main" val="2773765211"/>
                    </a:ext>
                  </a:extLst>
                </a:gridCol>
                <a:gridCol w="690880">
                  <a:extLst>
                    <a:ext uri="{9D8B030D-6E8A-4147-A177-3AD203B41FA5}">
                      <a16:colId xmlns:a16="http://schemas.microsoft.com/office/drawing/2014/main" val="1362012058"/>
                    </a:ext>
                  </a:extLst>
                </a:gridCol>
                <a:gridCol w="1364990">
                  <a:extLst>
                    <a:ext uri="{9D8B030D-6E8A-4147-A177-3AD203B41FA5}">
                      <a16:colId xmlns:a16="http://schemas.microsoft.com/office/drawing/2014/main" val="4019292634"/>
                    </a:ext>
                  </a:extLst>
                </a:gridCol>
                <a:gridCol w="646545">
                  <a:extLst>
                    <a:ext uri="{9D8B030D-6E8A-4147-A177-3AD203B41FA5}">
                      <a16:colId xmlns:a16="http://schemas.microsoft.com/office/drawing/2014/main" val="2654736418"/>
                    </a:ext>
                  </a:extLst>
                </a:gridCol>
                <a:gridCol w="1370187">
                  <a:extLst>
                    <a:ext uri="{9D8B030D-6E8A-4147-A177-3AD203B41FA5}">
                      <a16:colId xmlns:a16="http://schemas.microsoft.com/office/drawing/2014/main" val="649917980"/>
                    </a:ext>
                  </a:extLst>
                </a:gridCol>
                <a:gridCol w="1003559">
                  <a:extLst>
                    <a:ext uri="{9D8B030D-6E8A-4147-A177-3AD203B41FA5}">
                      <a16:colId xmlns:a16="http://schemas.microsoft.com/office/drawing/2014/main" val="1277963665"/>
                    </a:ext>
                  </a:extLst>
                </a:gridCol>
              </a:tblGrid>
              <a:tr h="628029">
                <a:tc>
                  <a:txBody>
                    <a:bodyPr/>
                    <a:lstStyle/>
                    <a:p>
                      <a:pPr algn="ctr"/>
                      <a:r>
                        <a:rPr lang="en-US" sz="1600" dirty="0"/>
                        <a:t>Trial</a:t>
                      </a:r>
                    </a:p>
                  </a:txBody>
                  <a:tcPr>
                    <a:solidFill>
                      <a:schemeClr val="accent1">
                        <a:lumMod val="75000"/>
                      </a:schemeClr>
                    </a:solidFill>
                  </a:tcPr>
                </a:tc>
                <a:tc>
                  <a:txBody>
                    <a:bodyPr/>
                    <a:lstStyle/>
                    <a:p>
                      <a:pPr algn="ctr"/>
                      <a:r>
                        <a:rPr lang="en-US" sz="1600" dirty="0"/>
                        <a:t>CDK4/6i</a:t>
                      </a:r>
                    </a:p>
                  </a:txBody>
                  <a:tcPr>
                    <a:solidFill>
                      <a:schemeClr val="accent1">
                        <a:lumMod val="75000"/>
                      </a:schemeClr>
                    </a:solidFill>
                  </a:tcPr>
                </a:tc>
                <a:tc>
                  <a:txBody>
                    <a:bodyPr/>
                    <a:lstStyle/>
                    <a:p>
                      <a:pPr algn="ctr"/>
                      <a:r>
                        <a:rPr lang="en-US" sz="1600" dirty="0"/>
                        <a:t>ET partner</a:t>
                      </a:r>
                    </a:p>
                  </a:txBody>
                  <a:tcPr>
                    <a:solidFill>
                      <a:schemeClr val="accent1">
                        <a:lumMod val="75000"/>
                      </a:schemeClr>
                    </a:solidFill>
                  </a:tcPr>
                </a:tc>
                <a:tc>
                  <a:txBody>
                    <a:bodyPr/>
                    <a:lstStyle/>
                    <a:p>
                      <a:pPr algn="ctr"/>
                      <a:r>
                        <a:rPr lang="en-US" sz="1600" dirty="0"/>
                        <a:t>PFS </a:t>
                      </a:r>
                    </a:p>
                    <a:p>
                      <a:pPr algn="ctr"/>
                      <a:r>
                        <a:rPr lang="en-US" sz="1600" dirty="0"/>
                        <a:t>HR</a:t>
                      </a:r>
                    </a:p>
                  </a:txBody>
                  <a:tcPr>
                    <a:solidFill>
                      <a:schemeClr val="accent1">
                        <a:lumMod val="75000"/>
                      </a:schemeClr>
                    </a:solidFill>
                  </a:tcPr>
                </a:tc>
                <a:tc>
                  <a:txBody>
                    <a:bodyPr/>
                    <a:lstStyle/>
                    <a:p>
                      <a:pPr algn="ctr"/>
                      <a:r>
                        <a:rPr lang="en-US" sz="1600" dirty="0"/>
                        <a:t>Statistically </a:t>
                      </a:r>
                    </a:p>
                    <a:p>
                      <a:pPr algn="ctr"/>
                      <a:r>
                        <a:rPr lang="en-US" sz="1600" dirty="0"/>
                        <a:t>Significant?</a:t>
                      </a:r>
                    </a:p>
                  </a:txBody>
                  <a:tcPr>
                    <a:solidFill>
                      <a:schemeClr val="accent1">
                        <a:lumMod val="75000"/>
                      </a:schemeClr>
                    </a:solidFill>
                  </a:tcPr>
                </a:tc>
                <a:tc>
                  <a:txBody>
                    <a:bodyPr/>
                    <a:lstStyle/>
                    <a:p>
                      <a:pPr algn="ctr"/>
                      <a:r>
                        <a:rPr lang="en-US" sz="1600" dirty="0"/>
                        <a:t>OS </a:t>
                      </a:r>
                    </a:p>
                    <a:p>
                      <a:pPr algn="ctr"/>
                      <a:r>
                        <a:rPr lang="en-US" sz="1600" dirty="0"/>
                        <a:t>HR</a:t>
                      </a:r>
                    </a:p>
                  </a:txBody>
                  <a:tcPr>
                    <a:solidFill>
                      <a:schemeClr val="accent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Statistically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Significant?</a:t>
                      </a:r>
                    </a:p>
                  </a:txBody>
                  <a:tcPr>
                    <a:solidFill>
                      <a:schemeClr val="accent1">
                        <a:lumMod val="75000"/>
                      </a:schemeClr>
                    </a:solidFill>
                  </a:tcPr>
                </a:tc>
                <a:tc>
                  <a:txBody>
                    <a:bodyPr/>
                    <a:lstStyle/>
                    <a:p>
                      <a:pPr algn="ctr"/>
                      <a:r>
                        <a:rPr lang="en-US" sz="1600" dirty="0"/>
                        <a:t>Ref.</a:t>
                      </a:r>
                    </a:p>
                  </a:txBody>
                  <a:tcPr>
                    <a:solidFill>
                      <a:schemeClr val="accent1">
                        <a:lumMod val="75000"/>
                      </a:schemeClr>
                    </a:solidFill>
                  </a:tcPr>
                </a:tc>
                <a:extLst>
                  <a:ext uri="{0D108BD9-81ED-4DB2-BD59-A6C34878D82A}">
                    <a16:rowId xmlns:a16="http://schemas.microsoft.com/office/drawing/2014/main" val="100119767"/>
                  </a:ext>
                </a:extLst>
              </a:tr>
              <a:tr h="370840">
                <a:tc>
                  <a:txBody>
                    <a:bodyPr/>
                    <a:lstStyle/>
                    <a:p>
                      <a:r>
                        <a:rPr lang="en-US" sz="1600" dirty="0"/>
                        <a:t>PALOMA-2</a:t>
                      </a:r>
                    </a:p>
                  </a:txBody>
                  <a:tcPr/>
                </a:tc>
                <a:tc>
                  <a:txBody>
                    <a:bodyPr/>
                    <a:lstStyle/>
                    <a:p>
                      <a:pPr algn="ctr"/>
                      <a:r>
                        <a:rPr lang="en-US" sz="1600" dirty="0" err="1"/>
                        <a:t>Palbo</a:t>
                      </a:r>
                      <a:endParaRPr lang="en-US" sz="1600" dirty="0"/>
                    </a:p>
                  </a:txBody>
                  <a:tcPr/>
                </a:tc>
                <a:tc>
                  <a:txBody>
                    <a:bodyPr/>
                    <a:lstStyle/>
                    <a:p>
                      <a:pPr algn="ctr"/>
                      <a:r>
                        <a:rPr lang="en-US" sz="1600" dirty="0"/>
                        <a:t>AI</a:t>
                      </a:r>
                    </a:p>
                  </a:txBody>
                  <a:tcPr/>
                </a:tc>
                <a:tc>
                  <a:txBody>
                    <a:bodyPr/>
                    <a:lstStyle/>
                    <a:p>
                      <a:pPr algn="ctr"/>
                      <a:r>
                        <a:rPr lang="en-US" sz="1600" dirty="0"/>
                        <a:t>0.56</a:t>
                      </a:r>
                    </a:p>
                  </a:txBody>
                  <a:tcPr/>
                </a:tc>
                <a:tc>
                  <a:txBody>
                    <a:bodyPr/>
                    <a:lstStyle/>
                    <a:p>
                      <a:pPr algn="ctr"/>
                      <a:r>
                        <a:rPr lang="en-US" sz="1600" dirty="0"/>
                        <a:t>Yes</a:t>
                      </a:r>
                    </a:p>
                  </a:txBody>
                  <a:tcPr/>
                </a:tc>
                <a:tc>
                  <a:txBody>
                    <a:bodyPr/>
                    <a:lstStyle/>
                    <a:p>
                      <a:pPr algn="ctr"/>
                      <a:r>
                        <a:rPr lang="en-US" sz="1600" dirty="0"/>
                        <a:t>0.96</a:t>
                      </a:r>
                    </a:p>
                  </a:txBody>
                  <a:tcPr/>
                </a:tc>
                <a:tc>
                  <a:txBody>
                    <a:bodyPr/>
                    <a:lstStyle/>
                    <a:p>
                      <a:pPr algn="ctr"/>
                      <a:r>
                        <a:rPr lang="en-US" sz="1600" dirty="0"/>
                        <a:t>No</a:t>
                      </a:r>
                    </a:p>
                  </a:txBody>
                  <a:tcPr/>
                </a:tc>
                <a:tc>
                  <a:txBody>
                    <a:bodyPr/>
                    <a:lstStyle/>
                    <a:p>
                      <a:r>
                        <a:rPr lang="en-US" sz="800" dirty="0"/>
                        <a:t>Finn NEJM</a:t>
                      </a:r>
                      <a:r>
                        <a:rPr lang="en-US" sz="800" baseline="0" dirty="0"/>
                        <a:t> 2016</a:t>
                      </a:r>
                    </a:p>
                    <a:p>
                      <a:r>
                        <a:rPr lang="en-US" sz="800" baseline="0" dirty="0"/>
                        <a:t>Finn ASCO 2022</a:t>
                      </a:r>
                      <a:endParaRPr lang="en-US" sz="800" dirty="0"/>
                    </a:p>
                  </a:txBody>
                  <a:tcPr/>
                </a:tc>
                <a:extLst>
                  <a:ext uri="{0D108BD9-81ED-4DB2-BD59-A6C34878D82A}">
                    <a16:rowId xmlns:a16="http://schemas.microsoft.com/office/drawing/2014/main" val="3761162530"/>
                  </a:ext>
                </a:extLst>
              </a:tr>
              <a:tr h="370840">
                <a:tc>
                  <a:txBody>
                    <a:bodyPr/>
                    <a:lstStyle/>
                    <a:p>
                      <a:r>
                        <a:rPr lang="en-US" sz="1600" dirty="0"/>
                        <a:t>MONALEESA-2</a:t>
                      </a:r>
                    </a:p>
                  </a:txBody>
                  <a:tcPr/>
                </a:tc>
                <a:tc>
                  <a:txBody>
                    <a:bodyPr/>
                    <a:lstStyle/>
                    <a:p>
                      <a:pPr algn="ctr"/>
                      <a:r>
                        <a:rPr lang="en-US" sz="1600" dirty="0" err="1"/>
                        <a:t>Ribo</a:t>
                      </a:r>
                      <a:endParaRPr lang="en-US" sz="1600" dirty="0"/>
                    </a:p>
                  </a:txBody>
                  <a:tcPr/>
                </a:tc>
                <a:tc>
                  <a:txBody>
                    <a:bodyPr/>
                    <a:lstStyle/>
                    <a:p>
                      <a:pPr algn="ctr"/>
                      <a:r>
                        <a:rPr lang="en-US" sz="1600" dirty="0"/>
                        <a:t>AI</a:t>
                      </a:r>
                    </a:p>
                  </a:txBody>
                  <a:tcPr/>
                </a:tc>
                <a:tc>
                  <a:txBody>
                    <a:bodyPr/>
                    <a:lstStyle/>
                    <a:p>
                      <a:pPr algn="ctr"/>
                      <a:r>
                        <a:rPr lang="en-US" sz="1600" dirty="0"/>
                        <a:t>0.57</a:t>
                      </a:r>
                    </a:p>
                  </a:txBody>
                  <a:tcPr/>
                </a:tc>
                <a:tc>
                  <a:txBody>
                    <a:bodyPr/>
                    <a:lstStyle/>
                    <a:p>
                      <a:pPr algn="ctr"/>
                      <a:r>
                        <a:rPr lang="en-US" sz="1600" dirty="0"/>
                        <a:t>Yes</a:t>
                      </a:r>
                    </a:p>
                  </a:txBody>
                  <a:tcPr/>
                </a:tc>
                <a:tc>
                  <a:txBody>
                    <a:bodyPr/>
                    <a:lstStyle/>
                    <a:p>
                      <a:pPr algn="ctr"/>
                      <a:r>
                        <a:rPr lang="en-US" sz="1600" dirty="0"/>
                        <a:t>0.76</a:t>
                      </a:r>
                    </a:p>
                  </a:txBody>
                  <a:tcPr/>
                </a:tc>
                <a:tc>
                  <a:txBody>
                    <a:bodyPr/>
                    <a:lstStyle/>
                    <a:p>
                      <a:pPr algn="ctr"/>
                      <a:r>
                        <a:rPr lang="en-US" sz="1600" dirty="0"/>
                        <a:t>Yes</a:t>
                      </a:r>
                    </a:p>
                  </a:txBody>
                  <a:tcPr/>
                </a:tc>
                <a:tc>
                  <a:txBody>
                    <a:bodyPr/>
                    <a:lstStyle/>
                    <a:p>
                      <a:r>
                        <a:rPr lang="en-US" sz="800" dirty="0" err="1"/>
                        <a:t>Rugo</a:t>
                      </a:r>
                      <a:r>
                        <a:rPr lang="en-US" sz="800" dirty="0"/>
                        <a:t> BCRT 2019</a:t>
                      </a:r>
                    </a:p>
                    <a:p>
                      <a:r>
                        <a:rPr lang="en-US" sz="800" dirty="0" err="1"/>
                        <a:t>Hortabagyi</a:t>
                      </a:r>
                      <a:r>
                        <a:rPr lang="en-US" sz="800" dirty="0"/>
                        <a:t> NEJM 2016</a:t>
                      </a:r>
                    </a:p>
                  </a:txBody>
                  <a:tcPr/>
                </a:tc>
                <a:extLst>
                  <a:ext uri="{0D108BD9-81ED-4DB2-BD59-A6C34878D82A}">
                    <a16:rowId xmlns:a16="http://schemas.microsoft.com/office/drawing/2014/main" val="34649937"/>
                  </a:ext>
                </a:extLst>
              </a:tr>
              <a:tr h="370840">
                <a:tc>
                  <a:txBody>
                    <a:bodyPr/>
                    <a:lstStyle/>
                    <a:p>
                      <a:r>
                        <a:rPr lang="en-US" sz="1600" dirty="0"/>
                        <a:t>MONALEESA-3</a:t>
                      </a:r>
                    </a:p>
                  </a:txBody>
                  <a:tcPr/>
                </a:tc>
                <a:tc>
                  <a:txBody>
                    <a:bodyPr/>
                    <a:lstStyle/>
                    <a:p>
                      <a:pPr algn="ctr"/>
                      <a:r>
                        <a:rPr lang="en-US" sz="1600" dirty="0" err="1"/>
                        <a:t>Ribo</a:t>
                      </a:r>
                      <a:endParaRPr lang="en-US" sz="1600" dirty="0"/>
                    </a:p>
                  </a:txBody>
                  <a:tcPr/>
                </a:tc>
                <a:tc>
                  <a:txBody>
                    <a:bodyPr/>
                    <a:lstStyle/>
                    <a:p>
                      <a:pPr algn="ctr"/>
                      <a:r>
                        <a:rPr lang="en-US" sz="1600" dirty="0" err="1"/>
                        <a:t>Fulvestrant</a:t>
                      </a:r>
                      <a:endParaRPr lang="en-US" sz="1600" dirty="0"/>
                    </a:p>
                  </a:txBody>
                  <a:tcPr/>
                </a:tc>
                <a:tc>
                  <a:txBody>
                    <a:bodyPr/>
                    <a:lstStyle/>
                    <a:p>
                      <a:pPr algn="ctr"/>
                      <a:r>
                        <a:rPr lang="en-US" sz="1600" dirty="0"/>
                        <a:t>0.59</a:t>
                      </a:r>
                    </a:p>
                  </a:txBody>
                  <a:tcPr/>
                </a:tc>
                <a:tc>
                  <a:txBody>
                    <a:bodyPr/>
                    <a:lstStyle/>
                    <a:p>
                      <a:pPr algn="ctr"/>
                      <a:r>
                        <a:rPr lang="en-US" sz="1600" dirty="0"/>
                        <a:t>Yes</a:t>
                      </a:r>
                    </a:p>
                  </a:txBody>
                  <a:tcPr/>
                </a:tc>
                <a:tc>
                  <a:txBody>
                    <a:bodyPr/>
                    <a:lstStyle/>
                    <a:p>
                      <a:pPr algn="ctr"/>
                      <a:r>
                        <a:rPr lang="en-US" sz="1600" dirty="0"/>
                        <a:t>0.72</a:t>
                      </a:r>
                    </a:p>
                  </a:txBody>
                  <a:tcPr/>
                </a:tc>
                <a:tc>
                  <a:txBody>
                    <a:bodyPr/>
                    <a:lstStyle/>
                    <a:p>
                      <a:pPr algn="ctr"/>
                      <a:r>
                        <a:rPr lang="en-US" sz="1600" dirty="0"/>
                        <a:t>Yes</a:t>
                      </a:r>
                    </a:p>
                  </a:txBody>
                  <a:tcPr/>
                </a:tc>
                <a:tc>
                  <a:txBody>
                    <a:bodyPr/>
                    <a:lstStyle/>
                    <a:p>
                      <a:r>
                        <a:rPr lang="en-US" sz="800" dirty="0" err="1"/>
                        <a:t>Slamon</a:t>
                      </a:r>
                      <a:r>
                        <a:rPr lang="en-US" sz="800" dirty="0"/>
                        <a:t> JCO 2018</a:t>
                      </a:r>
                    </a:p>
                    <a:p>
                      <a:r>
                        <a:rPr lang="en-US" sz="800" dirty="0" err="1"/>
                        <a:t>Slamon</a:t>
                      </a:r>
                      <a:r>
                        <a:rPr lang="en-US" sz="800" dirty="0"/>
                        <a:t> NEJM</a:t>
                      </a:r>
                      <a:r>
                        <a:rPr lang="en-US" sz="800" baseline="0" dirty="0"/>
                        <a:t> 2020</a:t>
                      </a:r>
                      <a:endParaRPr lang="en-US" sz="800" dirty="0"/>
                    </a:p>
                  </a:txBody>
                  <a:tcPr/>
                </a:tc>
                <a:extLst>
                  <a:ext uri="{0D108BD9-81ED-4DB2-BD59-A6C34878D82A}">
                    <a16:rowId xmlns:a16="http://schemas.microsoft.com/office/drawing/2014/main" val="3591269963"/>
                  </a:ext>
                </a:extLst>
              </a:tr>
              <a:tr h="370840">
                <a:tc>
                  <a:txBody>
                    <a:bodyPr/>
                    <a:lstStyle/>
                    <a:p>
                      <a:r>
                        <a:rPr lang="en-US" sz="1600" dirty="0"/>
                        <a:t>MONALEESA-7</a:t>
                      </a:r>
                    </a:p>
                  </a:txBody>
                  <a:tcPr/>
                </a:tc>
                <a:tc>
                  <a:txBody>
                    <a:bodyPr/>
                    <a:lstStyle/>
                    <a:p>
                      <a:pPr algn="ctr"/>
                      <a:r>
                        <a:rPr lang="en-US" sz="1600" dirty="0" err="1"/>
                        <a:t>Ribo</a:t>
                      </a:r>
                      <a:endParaRPr lang="en-US" sz="1600" dirty="0"/>
                    </a:p>
                  </a:txBody>
                  <a:tcPr/>
                </a:tc>
                <a:tc>
                  <a:txBody>
                    <a:bodyPr/>
                    <a:lstStyle/>
                    <a:p>
                      <a:pPr algn="ctr"/>
                      <a:r>
                        <a:rPr lang="en-US" sz="1500" dirty="0"/>
                        <a:t>AI/tamoxifen</a:t>
                      </a:r>
                    </a:p>
                  </a:txBody>
                  <a:tcPr/>
                </a:tc>
                <a:tc>
                  <a:txBody>
                    <a:bodyPr/>
                    <a:lstStyle/>
                    <a:p>
                      <a:pPr algn="ctr"/>
                      <a:r>
                        <a:rPr lang="en-US" sz="1600" dirty="0"/>
                        <a:t>0.55</a:t>
                      </a:r>
                    </a:p>
                  </a:txBody>
                  <a:tcPr/>
                </a:tc>
                <a:tc>
                  <a:txBody>
                    <a:bodyPr/>
                    <a:lstStyle/>
                    <a:p>
                      <a:pPr algn="ctr"/>
                      <a:r>
                        <a:rPr lang="en-US" sz="1600" dirty="0"/>
                        <a:t>Yes</a:t>
                      </a:r>
                    </a:p>
                  </a:txBody>
                  <a:tcPr/>
                </a:tc>
                <a:tc>
                  <a:txBody>
                    <a:bodyPr/>
                    <a:lstStyle/>
                    <a:p>
                      <a:pPr algn="ctr"/>
                      <a:r>
                        <a:rPr lang="en-US" sz="1600" dirty="0"/>
                        <a:t>0.70</a:t>
                      </a:r>
                    </a:p>
                  </a:txBody>
                  <a:tcPr/>
                </a:tc>
                <a:tc>
                  <a:txBody>
                    <a:bodyPr/>
                    <a:lstStyle/>
                    <a:p>
                      <a:pPr algn="ctr"/>
                      <a:r>
                        <a:rPr lang="en-US" sz="1600" dirty="0"/>
                        <a:t>Yes</a:t>
                      </a:r>
                    </a:p>
                  </a:txBody>
                  <a:tcPr/>
                </a:tc>
                <a:tc>
                  <a:txBody>
                    <a:bodyPr/>
                    <a:lstStyle/>
                    <a:p>
                      <a:r>
                        <a:rPr lang="en-US" sz="800" dirty="0" err="1"/>
                        <a:t>Tripathy</a:t>
                      </a:r>
                      <a:r>
                        <a:rPr lang="en-US" sz="800" dirty="0"/>
                        <a:t> Ann </a:t>
                      </a:r>
                      <a:r>
                        <a:rPr lang="en-US" sz="800" dirty="0" err="1"/>
                        <a:t>Oncol</a:t>
                      </a:r>
                      <a:r>
                        <a:rPr lang="en-US" sz="800" dirty="0"/>
                        <a:t> 2018</a:t>
                      </a:r>
                    </a:p>
                    <a:p>
                      <a:r>
                        <a:rPr lang="en-US" sz="800" dirty="0" err="1"/>
                        <a:t>Im</a:t>
                      </a:r>
                      <a:r>
                        <a:rPr lang="en-US" sz="800" baseline="0" dirty="0"/>
                        <a:t> NEJM 2019</a:t>
                      </a:r>
                      <a:endParaRPr lang="en-US" sz="800" dirty="0"/>
                    </a:p>
                  </a:txBody>
                  <a:tcPr/>
                </a:tc>
                <a:extLst>
                  <a:ext uri="{0D108BD9-81ED-4DB2-BD59-A6C34878D82A}">
                    <a16:rowId xmlns:a16="http://schemas.microsoft.com/office/drawing/2014/main" val="18589568"/>
                  </a:ext>
                </a:extLst>
              </a:tr>
              <a:tr h="370840">
                <a:tc>
                  <a:txBody>
                    <a:bodyPr/>
                    <a:lstStyle/>
                    <a:p>
                      <a:r>
                        <a:rPr lang="en-US" sz="1600" dirty="0"/>
                        <a:t>MONARCH-3</a:t>
                      </a:r>
                    </a:p>
                  </a:txBody>
                  <a:tcPr/>
                </a:tc>
                <a:tc>
                  <a:txBody>
                    <a:bodyPr/>
                    <a:lstStyle/>
                    <a:p>
                      <a:pPr algn="ctr"/>
                      <a:r>
                        <a:rPr lang="en-US" sz="1600" dirty="0" err="1"/>
                        <a:t>Abema</a:t>
                      </a:r>
                      <a:endParaRPr lang="en-US" sz="1600" dirty="0"/>
                    </a:p>
                  </a:txBody>
                  <a:tcPr/>
                </a:tc>
                <a:tc>
                  <a:txBody>
                    <a:bodyPr/>
                    <a:lstStyle/>
                    <a:p>
                      <a:pPr algn="ctr"/>
                      <a:r>
                        <a:rPr lang="en-US" sz="1600" dirty="0"/>
                        <a:t>AI</a:t>
                      </a:r>
                    </a:p>
                  </a:txBody>
                  <a:tcPr/>
                </a:tc>
                <a:tc>
                  <a:txBody>
                    <a:bodyPr/>
                    <a:lstStyle/>
                    <a:p>
                      <a:pPr algn="ctr"/>
                      <a:r>
                        <a:rPr lang="en-US" sz="1600" dirty="0"/>
                        <a:t>0.54</a:t>
                      </a:r>
                    </a:p>
                  </a:txBody>
                  <a:tcPr/>
                </a:tc>
                <a:tc>
                  <a:txBody>
                    <a:bodyPr/>
                    <a:lstStyle/>
                    <a:p>
                      <a:pPr algn="ctr"/>
                      <a:r>
                        <a:rPr lang="en-US" sz="1600" dirty="0"/>
                        <a:t>Yes</a:t>
                      </a:r>
                    </a:p>
                  </a:txBody>
                  <a:tcPr/>
                </a:tc>
                <a:tc>
                  <a:txBody>
                    <a:bodyPr/>
                    <a:lstStyle/>
                    <a:p>
                      <a:pPr algn="ctr"/>
                      <a:r>
                        <a:rPr lang="en-US" sz="1500" dirty="0"/>
                        <a:t>0.75*</a:t>
                      </a:r>
                    </a:p>
                  </a:txBody>
                  <a:tcPr/>
                </a:tc>
                <a:tc>
                  <a:txBody>
                    <a:bodyPr/>
                    <a:lstStyle/>
                    <a:p>
                      <a:pPr algn="ctr"/>
                      <a:r>
                        <a:rPr lang="en-US" sz="1600" dirty="0"/>
                        <a:t>No*</a:t>
                      </a:r>
                    </a:p>
                  </a:txBody>
                  <a:tcPr/>
                </a:tc>
                <a:tc>
                  <a:txBody>
                    <a:bodyPr/>
                    <a:lstStyle/>
                    <a:p>
                      <a:r>
                        <a:rPr lang="en-US" sz="800" dirty="0"/>
                        <a:t>Johnston NPJ Br Can 2019</a:t>
                      </a:r>
                    </a:p>
                    <a:p>
                      <a:r>
                        <a:rPr lang="en-US" sz="800" dirty="0"/>
                        <a:t>Goetz ESMO 2022</a:t>
                      </a:r>
                    </a:p>
                  </a:txBody>
                  <a:tcPr/>
                </a:tc>
                <a:extLst>
                  <a:ext uri="{0D108BD9-81ED-4DB2-BD59-A6C34878D82A}">
                    <a16:rowId xmlns:a16="http://schemas.microsoft.com/office/drawing/2014/main" val="359398375"/>
                  </a:ext>
                </a:extLst>
              </a:tr>
            </a:tbl>
          </a:graphicData>
        </a:graphic>
      </p:graphicFrame>
      <p:sp>
        <p:nvSpPr>
          <p:cNvPr id="7" name="TextBox 6"/>
          <p:cNvSpPr txBox="1"/>
          <p:nvPr/>
        </p:nvSpPr>
        <p:spPr>
          <a:xfrm>
            <a:off x="3870037" y="4036457"/>
            <a:ext cx="5362365" cy="338554"/>
          </a:xfrm>
          <a:prstGeom prst="rect">
            <a:avLst/>
          </a:prstGeom>
          <a:noFill/>
        </p:spPr>
        <p:txBody>
          <a:bodyPr wrap="none" rtlCol="0">
            <a:spAutoFit/>
          </a:bodyPr>
          <a:lstStyle/>
          <a:p>
            <a:r>
              <a:rPr lang="en-US" sz="1600" dirty="0"/>
              <a:t>*Preliminary Data: Data from MONARCH-3 still immature</a:t>
            </a:r>
          </a:p>
        </p:txBody>
      </p:sp>
      <p:sp>
        <p:nvSpPr>
          <p:cNvPr id="8" name="Rectangle 7"/>
          <p:cNvSpPr/>
          <p:nvPr/>
        </p:nvSpPr>
        <p:spPr bwMode="auto">
          <a:xfrm>
            <a:off x="6825673" y="2013527"/>
            <a:ext cx="1182254" cy="135774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860458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pPr algn="l"/>
            <a:r>
              <a:rPr lang="en-US" b="1" dirty="0"/>
              <a:t>PALOMA 2</a:t>
            </a:r>
          </a:p>
        </p:txBody>
      </p:sp>
      <p:pic>
        <p:nvPicPr>
          <p:cNvPr id="3" name="Picture 2" descr="Text&#10;&#10;Description automatically generated">
            <a:extLst>
              <a:ext uri="{FF2B5EF4-FFF2-40B4-BE49-F238E27FC236}">
                <a16:creationId xmlns:a16="http://schemas.microsoft.com/office/drawing/2014/main" id="{A9DB63BE-AC93-2BE3-01C6-1CD9E87E31E7}"/>
              </a:ext>
            </a:extLst>
          </p:cNvPr>
          <p:cNvPicPr>
            <a:picLocks noChangeAspect="1"/>
          </p:cNvPicPr>
          <p:nvPr/>
        </p:nvPicPr>
        <p:blipFill>
          <a:blip r:embed="rId3"/>
          <a:stretch>
            <a:fillRect/>
          </a:stretch>
        </p:blipFill>
        <p:spPr>
          <a:xfrm>
            <a:off x="7772400" y="4520232"/>
            <a:ext cx="979369" cy="500566"/>
          </a:xfrm>
          <a:prstGeom prst="rect">
            <a:avLst/>
          </a:prstGeom>
        </p:spPr>
      </p:pic>
      <p:pic>
        <p:nvPicPr>
          <p:cNvPr id="5" name="Picture 4"/>
          <p:cNvPicPr>
            <a:picLocks noChangeAspect="1"/>
          </p:cNvPicPr>
          <p:nvPr/>
        </p:nvPicPr>
        <p:blipFill>
          <a:blip r:embed="rId4"/>
          <a:stretch>
            <a:fillRect/>
          </a:stretch>
        </p:blipFill>
        <p:spPr>
          <a:xfrm>
            <a:off x="226194" y="1270450"/>
            <a:ext cx="8856587" cy="2096662"/>
          </a:xfrm>
          <a:prstGeom prst="rect">
            <a:avLst/>
          </a:prstGeom>
        </p:spPr>
      </p:pic>
      <p:sp>
        <p:nvSpPr>
          <p:cNvPr id="8" name="TextBox 7"/>
          <p:cNvSpPr txBox="1"/>
          <p:nvPr/>
        </p:nvSpPr>
        <p:spPr>
          <a:xfrm>
            <a:off x="6916550" y="4040855"/>
            <a:ext cx="2282869" cy="338554"/>
          </a:xfrm>
          <a:prstGeom prst="rect">
            <a:avLst/>
          </a:prstGeom>
          <a:noFill/>
        </p:spPr>
        <p:txBody>
          <a:bodyPr wrap="none" rtlCol="0">
            <a:spAutoFit/>
          </a:bodyPr>
          <a:lstStyle/>
          <a:p>
            <a:r>
              <a:rPr lang="en-US" sz="1600" dirty="0"/>
              <a:t>Finn et al., ASCO 2022</a:t>
            </a:r>
          </a:p>
        </p:txBody>
      </p:sp>
    </p:spTree>
    <p:extLst>
      <p:ext uri="{BB962C8B-B14F-4D97-AF65-F5344CB8AC3E}">
        <p14:creationId xmlns:p14="http://schemas.microsoft.com/office/powerpoint/2010/main" val="23252956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639" y="-169452"/>
            <a:ext cx="9145277" cy="5487166"/>
          </a:xfrm>
          <a:prstGeom prst="rect">
            <a:avLst/>
          </a:prstGeom>
        </p:spPr>
      </p:pic>
      <p:sp>
        <p:nvSpPr>
          <p:cNvPr id="5" name="Rectangle 4"/>
          <p:cNvSpPr/>
          <p:nvPr/>
        </p:nvSpPr>
        <p:spPr>
          <a:xfrm>
            <a:off x="620486" y="2897982"/>
            <a:ext cx="7565572" cy="185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2528577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730901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p:nvPr>
        </p:nvSpPr>
        <p:spPr>
          <a:xfrm>
            <a:off x="366712" y="354806"/>
            <a:ext cx="7662863" cy="447675"/>
          </a:xfrm>
        </p:spPr>
        <p:txBody>
          <a:bodyPr/>
          <a:lstStyle/>
          <a:p>
            <a:pPr algn="l" eaLnBrk="1" hangingPunct="1"/>
            <a:endParaRPr lang="en-US" altLang="en-US" sz="2400">
              <a:latin typeface="Georgia" panose="02040502050405020303" pitchFamily="18" charset="0"/>
              <a:ea typeface="Georgia" panose="02040502050405020303" pitchFamily="18" charset="0"/>
              <a:cs typeface="Georgia" panose="02040502050405020303" pitchFamily="18" charset="0"/>
            </a:endParaRPr>
          </a:p>
        </p:txBody>
      </p:sp>
      <p:sp>
        <p:nvSpPr>
          <p:cNvPr id="41987" name="Subtitle 2"/>
          <p:cNvSpPr>
            <a:spLocks noGrp="1"/>
          </p:cNvSpPr>
          <p:nvPr>
            <p:ph type="subTitle" idx="1"/>
          </p:nvPr>
        </p:nvSpPr>
        <p:spPr>
          <a:xfrm>
            <a:off x="338138" y="1113235"/>
            <a:ext cx="8373666" cy="3083719"/>
          </a:xfrm>
        </p:spPr>
        <p:txBody>
          <a:bodyPr/>
          <a:lstStyle/>
          <a:p>
            <a:pPr marL="257175" indent="-257175" algn="l">
              <a:buFont typeface="Arial" panose="020B0604020202020204" pitchFamily="34" charset="0"/>
              <a:buChar char="•"/>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6042016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366712" y="354806"/>
            <a:ext cx="7662863" cy="447675"/>
          </a:xfrm>
        </p:spPr>
        <p:txBody>
          <a:bodyPr/>
          <a:lstStyle/>
          <a:p>
            <a:pPr algn="l" eaLnBrk="1" hangingPunct="1"/>
            <a:endParaRPr lang="en-US" altLang="en-US" sz="2400">
              <a:latin typeface="Georgia" panose="02040502050405020303" pitchFamily="18" charset="0"/>
              <a:ea typeface="Georgia" panose="02040502050405020303" pitchFamily="18" charset="0"/>
              <a:cs typeface="Georgia" panose="02040502050405020303" pitchFamily="18" charset="0"/>
            </a:endParaRPr>
          </a:p>
        </p:txBody>
      </p:sp>
      <p:sp>
        <p:nvSpPr>
          <p:cNvPr id="37891" name="Subtitle 2"/>
          <p:cNvSpPr>
            <a:spLocks noGrp="1"/>
          </p:cNvSpPr>
          <p:nvPr>
            <p:ph type="subTitle" idx="1"/>
          </p:nvPr>
        </p:nvSpPr>
        <p:spPr>
          <a:xfrm>
            <a:off x="338138" y="1113235"/>
            <a:ext cx="8373666" cy="3083719"/>
          </a:xfrm>
        </p:spPr>
        <p:txBody>
          <a:bodyPr/>
          <a:lstStyle/>
          <a:p>
            <a:pPr marL="257175" indent="-257175" algn="l">
              <a:buFont typeface="Arial" panose="020B0604020202020204" pitchFamily="34" charset="0"/>
              <a:buChar char="•"/>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639" y="-169452"/>
            <a:ext cx="9145277" cy="5487166"/>
          </a:xfrm>
          <a:prstGeom prst="rect">
            <a:avLst/>
          </a:prstGeom>
        </p:spPr>
      </p:pic>
      <p:sp>
        <p:nvSpPr>
          <p:cNvPr id="5" name="TextBox 4"/>
          <p:cNvSpPr txBox="1"/>
          <p:nvPr/>
        </p:nvSpPr>
        <p:spPr>
          <a:xfrm>
            <a:off x="7896543" y="5050095"/>
            <a:ext cx="1247457" cy="215444"/>
          </a:xfrm>
          <a:prstGeom prst="rect">
            <a:avLst/>
          </a:prstGeom>
          <a:noFill/>
        </p:spPr>
        <p:txBody>
          <a:bodyPr wrap="none" rtlCol="0">
            <a:spAutoFit/>
          </a:bodyPr>
          <a:lstStyle/>
          <a:p>
            <a:r>
              <a:rPr lang="en-US" sz="800" dirty="0"/>
              <a:t>Finn et al., ASCO 2022</a:t>
            </a:r>
          </a:p>
        </p:txBody>
      </p:sp>
    </p:spTree>
    <p:extLst>
      <p:ext uri="{BB962C8B-B14F-4D97-AF65-F5344CB8AC3E}">
        <p14:creationId xmlns:p14="http://schemas.microsoft.com/office/powerpoint/2010/main" val="764601679"/>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5703</TotalTime>
  <Words>23</Words>
  <Application>Microsoft Office PowerPoint</Application>
  <PresentationFormat>Custom</PresentationFormat>
  <Paragraphs>9</Paragraphs>
  <Slides>228</Slides>
  <Notes>38</Notes>
  <HiddenSlides>0</HiddenSlides>
  <MMClips>0</MMClips>
  <ScaleCrop>false</ScaleCrop>
  <HeadingPairs>
    <vt:vector size="4" baseType="variant">
      <vt:variant>
        <vt:lpstr>Theme</vt:lpstr>
      </vt:variant>
      <vt:variant>
        <vt:i4>4</vt:i4>
      </vt:variant>
      <vt:variant>
        <vt:lpstr>Slide Titles</vt:lpstr>
      </vt:variant>
      <vt:variant>
        <vt:i4>228</vt:i4>
      </vt:variant>
    </vt:vector>
  </HeadingPairs>
  <TitlesOfParts>
    <vt:vector size="232" baseType="lpstr">
      <vt:lpstr>MLC2015_PPT_Slides</vt:lpstr>
      <vt:lpstr>MLC2015_PPT_Slides</vt:lpstr>
      <vt:lpstr>Office Theme</vt:lpstr>
      <vt:lpstr>Office Theme</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Chairs</vt:lpstr>
      <vt:lpstr>Program Chairs</vt:lpstr>
      <vt:lpstr>SABCS 2022 Updates in the Management of  HER2 positive Breast Cancer</vt:lpstr>
      <vt:lpstr>Financial Disclosures</vt:lpstr>
      <vt:lpstr>Objectives</vt:lpstr>
      <vt:lpstr>PowerPoint Presentation</vt:lpstr>
      <vt:lpstr>PowerPoint Presentation</vt:lpstr>
      <vt:lpstr>Molecular Heterogeneity of Intrinsic Subtypes within HER2+ BC</vt:lpstr>
      <vt:lpstr>PowerPoint Presentation</vt:lpstr>
      <vt:lpstr>PowerPoint Presentation</vt:lpstr>
      <vt:lpstr>What is the best approach for small HER2+ tumors?</vt:lpstr>
      <vt:lpstr>APT: Phase II Trial of Adjuvant TH for HER2+ Early Breast Cancer</vt:lpstr>
      <vt:lpstr>APT: Phase II Trial of Adjuvant TH for HER2+ Early Breast Cancer</vt:lpstr>
      <vt:lpstr>APT: Toxicity Profile</vt:lpstr>
      <vt:lpstr>APT: Final 10-year analysis</vt:lpstr>
      <vt:lpstr>APT: Final 10-year analysis</vt:lpstr>
      <vt:lpstr>APT: Final 10-year analysis</vt:lpstr>
      <vt:lpstr>APT: Final 10-year analysis</vt:lpstr>
      <vt:lpstr>APT: Final 10-year analysis</vt:lpstr>
      <vt:lpstr>APT: Final 10-year analysis</vt:lpstr>
      <vt:lpstr>ATEMPT/TBCRC 033:  Phase II Trial of Adjuvant T-DM1 vs TH for Stage I HER2+ Breast Cancer</vt:lpstr>
      <vt:lpstr>ATEMPT/TBCRC 033:  Phase II Trial of Adjuvant T-DM1 vs TH for Stage I HER2+ Breast Cancer</vt:lpstr>
      <vt:lpstr>ATEMPT/TBCRC 033:  Phase II Trial of Adjuvant T-DM1 vs TH for Stage I HER2+ Breast Cancer</vt:lpstr>
      <vt:lpstr>ATEMPT/TBCRC 033:  5-year results and correlative analyses </vt:lpstr>
      <vt:lpstr>ATEMPT/TBCRC 033:  5-year results and correlative analyses </vt:lpstr>
      <vt:lpstr>ATEMPT/TBCRC 033:  5-year results and correlative analyses</vt:lpstr>
      <vt:lpstr>ATEMPT/TBCRC 033:  5-year results and correlative analyses</vt:lpstr>
      <vt:lpstr>ATEMPT/TBCRC 033:  5-year results and correlative analyses</vt:lpstr>
      <vt:lpstr>ATEMPT 2.0:  Phase II Trial of Adjuvant T-DM1 vs TH for Stage I HER2+ Breast Cancer</vt:lpstr>
      <vt:lpstr>Image-adaptive strategies to assess  neoadjuvant therapy response …  </vt:lpstr>
      <vt:lpstr>Image-adaptive strategies to assess  neoadjuvant therapy response …  and determine therapy duration?</vt:lpstr>
      <vt:lpstr>PHERGain: Chemo De-Escalation using PET response-adapted strategy </vt:lpstr>
      <vt:lpstr>TRAIN 3 (BOOG 2018-01): A phase II image-guided approach to optimize chemotherapy duration</vt:lpstr>
      <vt:lpstr>TRAIN 3 (BOOG 2018-01): A phase II image-guided approach to optimize chemotherapy duration</vt:lpstr>
      <vt:lpstr>PowerPoint Presentation</vt:lpstr>
      <vt:lpstr>DESTINY-Breast02:  Updated Analysis  </vt:lpstr>
      <vt:lpstr>DESTINY-Breast02 </vt:lpstr>
      <vt:lpstr>DESTINY-Breast02:  PFS by BICR  </vt:lpstr>
      <vt:lpstr>DESTINY-Breast02:  Key Secondary Endpoint: OS </vt:lpstr>
      <vt:lpstr>PowerPoint Presentation</vt:lpstr>
      <vt:lpstr>PowerPoint Presentation</vt:lpstr>
      <vt:lpstr>DESTINY-Breast03:  Updated Analysis  </vt:lpstr>
      <vt:lpstr>PowerPoint Presentation</vt:lpstr>
      <vt:lpstr>PowerPoint Presentation</vt:lpstr>
      <vt:lpstr>PowerPoint Presentation</vt:lpstr>
      <vt:lpstr>PowerPoint Presentation</vt:lpstr>
      <vt:lpstr>PowerPoint Presentation</vt:lpstr>
      <vt:lpstr>PowerPoint Presentation</vt:lpstr>
      <vt:lpstr>What about T-DXd combinations?</vt:lpstr>
      <vt:lpstr>PowerPoint Presentation</vt:lpstr>
      <vt:lpstr>PowerPoint Presentation</vt:lpstr>
      <vt:lpstr>PowerPoint Presentation</vt:lpstr>
      <vt:lpstr>PowerPoint Presentation</vt:lpstr>
      <vt:lpstr>ACE-Breast-03:  Efficacy and safety of ARX788 in HER2+ MBC previously treated with T-DM1Cancer</vt:lpstr>
      <vt:lpstr>PowerPoint Presentation</vt:lpstr>
      <vt:lpstr>PowerPoint Presentation</vt:lpstr>
      <vt:lpstr>PowerPoint Presentation</vt:lpstr>
      <vt:lpstr>PowerPoint Presentation</vt:lpstr>
      <vt:lpstr>PowerPoint Presentation</vt:lpstr>
      <vt:lpstr>PowerPoint Presentation</vt:lpstr>
      <vt:lpstr>HER2CLIMB: Intracranial ORR in patients with active brain metastases and measurable baseline intracranial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 V trial:  Interim results on chemotherapy omission in HR+/HER2+ MBC</vt:lpstr>
      <vt:lpstr>PowerPoint Presentation</vt:lpstr>
      <vt:lpstr>Summary</vt:lpstr>
      <vt:lpstr>Thank you</vt:lpstr>
      <vt:lpstr>Role of CDK 4/6 Inhibitors in HR+/HER2- Management</vt:lpstr>
      <vt:lpstr>Role of CDK4/6 Inhibitors</vt:lpstr>
      <vt:lpstr>Oral cyclin-dependent kinase inhibitors</vt:lpstr>
      <vt:lpstr>3 CDK4/6 Inhibitors in Clinical Use</vt:lpstr>
      <vt:lpstr>Metastatic Setting Updates</vt:lpstr>
      <vt:lpstr>Metastatic CDK4/6 inhibitor 1st Line Trials</vt:lpstr>
      <vt:lpstr>PALOMA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MONARCH-3</vt:lpstr>
      <vt:lpstr>PowerPoint Presentation</vt:lpstr>
      <vt:lpstr>PowerPoint Presentation</vt:lpstr>
      <vt:lpstr>MAINTAIN</vt:lpstr>
      <vt:lpstr>Demographics</vt:lpstr>
      <vt:lpstr>PFS</vt:lpstr>
      <vt:lpstr>Subgroup Analysis</vt:lpstr>
      <vt:lpstr>PACE: Palbociclib after CDKi and Endocrine Therapy</vt:lpstr>
      <vt:lpstr>Patient Demographics</vt:lpstr>
      <vt:lpstr>Prior Treatment Characteristics</vt:lpstr>
      <vt:lpstr>PFS</vt:lpstr>
      <vt:lpstr>PowerPoint Presentation</vt:lpstr>
      <vt:lpstr>Subgroup Analysis</vt:lpstr>
      <vt:lpstr>OS</vt:lpstr>
      <vt:lpstr>Exploratory analysis</vt:lpstr>
      <vt:lpstr>Exploratory Analysis</vt:lpstr>
      <vt:lpstr>Conclusions</vt:lpstr>
      <vt:lpstr>RIGHT Choice Trial</vt:lpstr>
      <vt:lpstr>RIGHT Choice</vt:lpstr>
      <vt:lpstr>Demographics</vt:lpstr>
      <vt:lpstr>Time on Treatment</vt:lpstr>
      <vt:lpstr>PFS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new in Triple Negative Breast Cancer</vt:lpstr>
      <vt:lpstr>PowerPoint Presentation</vt:lpstr>
      <vt:lpstr>Outline</vt:lpstr>
      <vt:lpstr>PowerPoint Presentation</vt:lpstr>
      <vt:lpstr>PowerPoint Presentation</vt:lpstr>
      <vt:lpstr>Outline</vt:lpstr>
      <vt:lpstr>PowerPoint Presentation</vt:lpstr>
      <vt:lpstr>PowerPoint Presentation</vt:lpstr>
      <vt:lpstr>Outline</vt:lpstr>
      <vt:lpstr>PowerPoint Presentation</vt:lpstr>
      <vt:lpstr>Single institution experience with KEYNOTE522 regimen</vt:lpstr>
      <vt:lpstr>Identification of Symptoms Associated with irAEs in the I-SPY Trial</vt:lpstr>
      <vt:lpstr>PowerPoint Presentation</vt:lpstr>
      <vt:lpstr>PowerPoint Presentation</vt:lpstr>
      <vt:lpstr>PowerPoint Presentation</vt:lpstr>
      <vt:lpstr>Outline</vt:lpstr>
      <vt:lpstr>Current clinical Impact of ADCs in Breast Cancer</vt:lpstr>
      <vt:lpstr>PowerPoint Presentation</vt:lpstr>
      <vt:lpstr>PowerPoint Presentation</vt:lpstr>
      <vt:lpstr>HR negative</vt:lpstr>
      <vt:lpstr>OS</vt:lpstr>
      <vt:lpstr>Phase 2 DAISY Trial of T-DXD: Activity seen in HER2 IHC 0 Cohort</vt:lpstr>
      <vt:lpstr>Disitamab Vedotin (RC-48): HER2 ADC for HER2+/Low BC</vt:lpstr>
      <vt:lpstr>PowerPoint Presentation</vt:lpstr>
      <vt:lpstr>TROPION-PanTumor01: Datopotamab in TNBC Cohort</vt:lpstr>
      <vt:lpstr>TROPION-PanTumor01: TNBC Cohort</vt:lpstr>
      <vt:lpstr>BEGONIA: Phase 1b/2 Platform Study of durvalumab (D) combinations in TNBC Preliminary Results: D + DATO-Dxd in 1st Line, unselected for PDL1 status</vt:lpstr>
      <vt:lpstr>TROP2 ADC Trials: 1st Line mTNBC</vt:lpstr>
      <vt:lpstr>Ladiratuzumab Vedotin: ADC Targeting LIV-1</vt:lpstr>
      <vt:lpstr>The Emerging Problems of Selection and Sequencing</vt:lpstr>
      <vt:lpstr>Treatment paradigm for mTNBC</vt:lpstr>
      <vt:lpstr>PowerPoint Presentation</vt:lpstr>
      <vt:lpstr>The Role of SERDs in Breast Cancer </vt:lpstr>
      <vt:lpstr>Disclosure</vt:lpstr>
      <vt:lpstr>Estrogen Receptor Signaling and Endocrine Resistance Mechanisms</vt:lpstr>
      <vt:lpstr>Estrogen Receptor Signaling and Mechanism of Action of Approved Endocrine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trials with Elacestrant</vt:lpstr>
      <vt:lpstr>PowerPoint Presentation</vt:lpstr>
      <vt:lpstr>PowerPoint Presentation</vt:lpstr>
      <vt:lpstr>Lasofoxifene (SERM) : ELAINE 1 and ELAINE 2</vt:lpstr>
      <vt:lpstr>PowerPoint Presentation</vt:lpstr>
      <vt:lpstr>Summary</vt:lpstr>
      <vt:lpstr>HER2-low  Breast Cancer</vt:lpstr>
      <vt:lpstr>Overview</vt:lpstr>
      <vt:lpstr>HER2 by IHC</vt:lpstr>
      <vt:lpstr>HER2 “negative” patients have some HER2 expression</vt:lpstr>
      <vt:lpstr>How is HER2 low currently defined?</vt:lpstr>
      <vt:lpstr>Difficult to distinguish HER2 0 and 1+</vt:lpstr>
      <vt:lpstr>Is HER2 low a distinct subtype?</vt:lpstr>
      <vt:lpstr>Comparison of HER2 low and HER2 0</vt:lpstr>
      <vt:lpstr>HER2 low varies by ER status</vt:lpstr>
      <vt:lpstr>HER2 status can vary from primary and metastatic biopsies</vt:lpstr>
      <vt:lpstr>HER2 heterogeneity within the same patient</vt:lpstr>
      <vt:lpstr>HER2 heterogeneity within the same organ!</vt:lpstr>
      <vt:lpstr>Is HER2 low a separate subtype?</vt:lpstr>
      <vt:lpstr>Treatment of HER2-low  Breast Cancer</vt:lpstr>
      <vt:lpstr>Trastuzumab does NOT improve outcomes for  HER2-low patients </vt:lpstr>
      <vt:lpstr>Trastuzumab deruxtecan (T-DXd)</vt:lpstr>
      <vt:lpstr>DESTINY BREAST-04: T-DXd improves PFS/OS</vt:lpstr>
      <vt:lpstr>FDA Approval for T-DXd in  HER2-low breast cancer</vt:lpstr>
      <vt:lpstr>Metastatic TNBC Treatment Paradigm</vt:lpstr>
      <vt:lpstr>Metastatic HR+ HER2 low treatment paradigm</vt:lpstr>
      <vt:lpstr>Questions?</vt:lpstr>
      <vt:lpstr>PowerPoint Presentation</vt:lpstr>
      <vt:lpstr>PowerPoint Presentation</vt:lpstr>
      <vt:lpstr>Thank You to Our Supporters: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270</cp:revision>
  <dcterms:modified xsi:type="dcterms:W3CDTF">2023-04-03T16:54:03Z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